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2A335-2769-473F-98FB-0543AC91B6D9}" v="62" dt="2022-11-06T07:59:33.202"/>
    <p1510:client id="{B371B3E2-4A78-44AB-9B0C-79EFCE563F4A}" v="85" dt="2022-11-06T20:52:36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2808" autoAdjust="0"/>
  </p:normalViewPr>
  <p:slideViewPr>
    <p:cSldViewPr snapToGrid="0">
      <p:cViewPr varScale="1">
        <p:scale>
          <a:sx n="69" d="100"/>
          <a:sy n="69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nan groot" userId="689861f0ad075ab7" providerId="Windows Live" clId="Web-{B371B3E2-4A78-44AB-9B0C-79EFCE563F4A}"/>
    <pc:docChg chg="addSld delSld modSld">
      <pc:chgData name="Tynan groot" userId="689861f0ad075ab7" providerId="Windows Live" clId="Web-{B371B3E2-4A78-44AB-9B0C-79EFCE563F4A}" dt="2022-11-06T20:52:36.777" v="55" actId="1076"/>
      <pc:docMkLst>
        <pc:docMk/>
      </pc:docMkLst>
      <pc:sldChg chg="addSp delSp modSp">
        <pc:chgData name="Tynan groot" userId="689861f0ad075ab7" providerId="Windows Live" clId="Web-{B371B3E2-4A78-44AB-9B0C-79EFCE563F4A}" dt="2022-11-06T20:52:36.777" v="55" actId="1076"/>
        <pc:sldMkLst>
          <pc:docMk/>
          <pc:sldMk cId="44480560" sldId="391"/>
        </pc:sldMkLst>
        <pc:spChg chg="mod">
          <ac:chgData name="Tynan groot" userId="689861f0ad075ab7" providerId="Windows Live" clId="Web-{B371B3E2-4A78-44AB-9B0C-79EFCE563F4A}" dt="2022-11-06T20:42:23.377" v="43" actId="20577"/>
          <ac:spMkLst>
            <pc:docMk/>
            <pc:sldMk cId="44480560" sldId="391"/>
            <ac:spMk id="2" creationId="{F0E37C96-13BD-4F0C-B379-77591A183D9B}"/>
          </ac:spMkLst>
        </pc:spChg>
        <pc:spChg chg="del">
          <ac:chgData name="Tynan groot" userId="689861f0ad075ab7" providerId="Windows Live" clId="Web-{B371B3E2-4A78-44AB-9B0C-79EFCE563F4A}" dt="2022-11-06T20:51:35.651" v="50"/>
          <ac:spMkLst>
            <pc:docMk/>
            <pc:sldMk cId="44480560" sldId="391"/>
            <ac:spMk id="31" creationId="{F3D0ED9C-5523-4B1C-A07E-11C1F219EC79}"/>
          </ac:spMkLst>
        </pc:spChg>
        <pc:picChg chg="add mod">
          <ac:chgData name="Tynan groot" userId="689861f0ad075ab7" providerId="Windows Live" clId="Web-{B371B3E2-4A78-44AB-9B0C-79EFCE563F4A}" dt="2022-11-06T20:52:27.965" v="53" actId="14100"/>
          <ac:picMkLst>
            <pc:docMk/>
            <pc:sldMk cId="44480560" sldId="391"/>
            <ac:picMk id="3" creationId="{B9CC465E-58DC-E19A-CE95-105044005788}"/>
          </ac:picMkLst>
        </pc:picChg>
        <pc:picChg chg="add mod">
          <ac:chgData name="Tynan groot" userId="689861f0ad075ab7" providerId="Windows Live" clId="Web-{B371B3E2-4A78-44AB-9B0C-79EFCE563F4A}" dt="2022-11-06T20:52:36.777" v="55" actId="1076"/>
          <ac:picMkLst>
            <pc:docMk/>
            <pc:sldMk cId="44480560" sldId="391"/>
            <ac:picMk id="4" creationId="{B573E6FE-2C5E-5E68-CA41-95D4E746F862}"/>
          </ac:picMkLst>
        </pc:picChg>
      </pc:sldChg>
      <pc:sldChg chg="addSp delSp modSp add del">
        <pc:chgData name="Tynan groot" userId="689861f0ad075ab7" providerId="Windows Live" clId="Web-{B371B3E2-4A78-44AB-9B0C-79EFCE563F4A}" dt="2022-11-06T20:00:17.616" v="24" actId="14100"/>
        <pc:sldMkLst>
          <pc:docMk/>
          <pc:sldMk cId="2776998344" sldId="396"/>
        </pc:sldMkLst>
        <pc:spChg chg="mod">
          <ac:chgData name="Tynan groot" userId="689861f0ad075ab7" providerId="Windows Live" clId="Web-{B371B3E2-4A78-44AB-9B0C-79EFCE563F4A}" dt="2022-11-06T20:00:10.178" v="23" actId="20577"/>
          <ac:spMkLst>
            <pc:docMk/>
            <pc:sldMk cId="2776998344" sldId="396"/>
            <ac:spMk id="2" creationId="{F0E37C96-13BD-4F0C-B379-77591A183D9B}"/>
          </ac:spMkLst>
        </pc:spChg>
        <pc:spChg chg="del">
          <ac:chgData name="Tynan groot" userId="689861f0ad075ab7" providerId="Windows Live" clId="Web-{B371B3E2-4A78-44AB-9B0C-79EFCE563F4A}" dt="2022-11-06T19:56:10.189" v="5"/>
          <ac:spMkLst>
            <pc:docMk/>
            <pc:sldMk cId="2776998344" sldId="396"/>
            <ac:spMk id="18" creationId="{A523E659-7992-4D86-97D9-71CDE4327174}"/>
          </ac:spMkLst>
        </pc:spChg>
        <pc:graphicFrameChg chg="del">
          <ac:chgData name="Tynan groot" userId="689861f0ad075ab7" providerId="Windows Live" clId="Web-{B371B3E2-4A78-44AB-9B0C-79EFCE563F4A}" dt="2022-11-06T19:54:56.703" v="2"/>
          <ac:graphicFrameMkLst>
            <pc:docMk/>
            <pc:sldMk cId="2776998344" sldId="396"/>
            <ac:graphicFrameMk id="14" creationId="{9980217C-1C2B-4572-811D-156100B49D26}"/>
          </ac:graphicFrameMkLst>
        </pc:graphicFrameChg>
        <pc:picChg chg="add del mod">
          <ac:chgData name="Tynan groot" userId="689861f0ad075ab7" providerId="Windows Live" clId="Web-{B371B3E2-4A78-44AB-9B0C-79EFCE563F4A}" dt="2022-11-06T19:56:23.861" v="8"/>
          <ac:picMkLst>
            <pc:docMk/>
            <pc:sldMk cId="2776998344" sldId="396"/>
            <ac:picMk id="3" creationId="{E6E672ED-215C-16AE-1EE4-6C04DC8C2227}"/>
          </ac:picMkLst>
        </pc:picChg>
        <pc:picChg chg="add del mod">
          <ac:chgData name="Tynan groot" userId="689861f0ad075ab7" providerId="Windows Live" clId="Web-{B371B3E2-4A78-44AB-9B0C-79EFCE563F4A}" dt="2022-11-06T19:57:59.394" v="13"/>
          <ac:picMkLst>
            <pc:docMk/>
            <pc:sldMk cId="2776998344" sldId="396"/>
            <ac:picMk id="4" creationId="{B462818C-941A-2BDA-C75E-E4A716C13530}"/>
          </ac:picMkLst>
        </pc:picChg>
        <pc:picChg chg="add mod">
          <ac:chgData name="Tynan groot" userId="689861f0ad075ab7" providerId="Windows Live" clId="Web-{B371B3E2-4A78-44AB-9B0C-79EFCE563F4A}" dt="2022-11-06T20:00:17.616" v="24" actId="14100"/>
          <ac:picMkLst>
            <pc:docMk/>
            <pc:sldMk cId="2776998344" sldId="396"/>
            <ac:picMk id="5" creationId="{2A7B2DA7-0929-A227-CA4E-FC4B11B942B4}"/>
          </ac:picMkLst>
        </pc:picChg>
      </pc:sldChg>
    </pc:docChg>
  </pc:docChgLst>
  <pc:docChgLst>
    <pc:chgData name="Tynan groot" userId="689861f0ad075ab7" providerId="LiveId" clId="{49D2A335-2769-473F-98FB-0543AC91B6D9}"/>
    <pc:docChg chg="undo redo custSel modSld">
      <pc:chgData name="Tynan groot" userId="689861f0ad075ab7" providerId="LiveId" clId="{49D2A335-2769-473F-98FB-0543AC91B6D9}" dt="2022-11-06T07:59:33.201" v="295"/>
      <pc:docMkLst>
        <pc:docMk/>
      </pc:docMkLst>
      <pc:sldChg chg="addSp delSp modSp mod">
        <pc:chgData name="Tynan groot" userId="689861f0ad075ab7" providerId="LiveId" clId="{49D2A335-2769-473F-98FB-0543AC91B6D9}" dt="2022-11-06T07:30:11.235" v="222" actId="20577"/>
        <pc:sldMkLst>
          <pc:docMk/>
          <pc:sldMk cId="2844286603" sldId="392"/>
        </pc:sldMkLst>
        <pc:spChg chg="mod">
          <ac:chgData name="Tynan groot" userId="689861f0ad075ab7" providerId="LiveId" clId="{49D2A335-2769-473F-98FB-0543AC91B6D9}" dt="2022-11-06T07:30:11.235" v="222" actId="20577"/>
          <ac:spMkLst>
            <pc:docMk/>
            <pc:sldMk cId="2844286603" sldId="392"/>
            <ac:spMk id="2" creationId="{F0E37C96-13BD-4F0C-B379-77591A183D9B}"/>
          </ac:spMkLst>
        </pc:spChg>
        <pc:spChg chg="del">
          <ac:chgData name="Tynan groot" userId="689861f0ad075ab7" providerId="LiveId" clId="{49D2A335-2769-473F-98FB-0543AC91B6D9}" dt="2022-11-05T22:30:46.478" v="32" actId="478"/>
          <ac:spMkLst>
            <pc:docMk/>
            <pc:sldMk cId="2844286603" sldId="392"/>
            <ac:spMk id="26" creationId="{C113BB59-C26A-4B5B-AAC6-AC1F1CBB1AF0}"/>
          </ac:spMkLst>
        </pc:spChg>
        <pc:graphicFrameChg chg="add mod">
          <ac:chgData name="Tynan groot" userId="689861f0ad075ab7" providerId="LiveId" clId="{49D2A335-2769-473F-98FB-0543AC91B6D9}" dt="2022-11-05T22:30:53.330" v="33" actId="1076"/>
          <ac:graphicFrameMkLst>
            <pc:docMk/>
            <pc:sldMk cId="2844286603" sldId="392"/>
            <ac:graphicFrameMk id="3" creationId="{6AB24E70-4C67-AFD0-9AEA-163AD216D9F1}"/>
          </ac:graphicFrameMkLst>
        </pc:graphicFrameChg>
        <pc:graphicFrameChg chg="add mod">
          <ac:chgData name="Tynan groot" userId="689861f0ad075ab7" providerId="LiveId" clId="{49D2A335-2769-473F-98FB-0543AC91B6D9}" dt="2022-11-05T22:48:16.593" v="137" actId="14100"/>
          <ac:graphicFrameMkLst>
            <pc:docMk/>
            <pc:sldMk cId="2844286603" sldId="392"/>
            <ac:graphicFrameMk id="4" creationId="{BBA0AA49-A3EA-0671-3356-D7A6518739CA}"/>
          </ac:graphicFrameMkLst>
        </pc:graphicFrameChg>
        <pc:cxnChg chg="mod">
          <ac:chgData name="Tynan groot" userId="689861f0ad075ab7" providerId="LiveId" clId="{49D2A335-2769-473F-98FB-0543AC91B6D9}" dt="2022-11-05T22:47:59.836" v="118" actId="1076"/>
          <ac:cxnSpMkLst>
            <pc:docMk/>
            <pc:sldMk cId="2844286603" sldId="392"/>
            <ac:cxnSpMk id="16" creationId="{B5D26C0C-ABE4-436D-9169-215E6A514CFF}"/>
          </ac:cxnSpMkLst>
        </pc:cxnChg>
      </pc:sldChg>
      <pc:sldChg chg="addSp delSp modSp mod">
        <pc:chgData name="Tynan groot" userId="689861f0ad075ab7" providerId="LiveId" clId="{49D2A335-2769-473F-98FB-0543AC91B6D9}" dt="2022-11-06T07:59:33.201" v="295"/>
        <pc:sldMkLst>
          <pc:docMk/>
          <pc:sldMk cId="911419877" sldId="395"/>
        </pc:sldMkLst>
        <pc:spChg chg="mod">
          <ac:chgData name="Tynan groot" userId="689861f0ad075ab7" providerId="LiveId" clId="{49D2A335-2769-473F-98FB-0543AC91B6D9}" dt="2022-11-06T07:29:35.519" v="216" actId="113"/>
          <ac:spMkLst>
            <pc:docMk/>
            <pc:sldMk cId="911419877" sldId="395"/>
            <ac:spMk id="2" creationId="{F0E37C96-13BD-4F0C-B379-77591A183D9B}"/>
          </ac:spMkLst>
        </pc:spChg>
        <pc:spChg chg="del">
          <ac:chgData name="Tynan groot" userId="689861f0ad075ab7" providerId="LiveId" clId="{49D2A335-2769-473F-98FB-0543AC91B6D9}" dt="2022-11-06T07:46:05.794" v="228" actId="478"/>
          <ac:spMkLst>
            <pc:docMk/>
            <pc:sldMk cId="911419877" sldId="395"/>
            <ac:spMk id="15" creationId="{BD1DDCDC-3E10-4265-8E28-C256F42C790A}"/>
          </ac:spMkLst>
        </pc:spChg>
        <pc:graphicFrameChg chg="add del mod">
          <ac:chgData name="Tynan groot" userId="689861f0ad075ab7" providerId="LiveId" clId="{49D2A335-2769-473F-98FB-0543AC91B6D9}" dt="2022-11-06T07:48:44.080" v="248" actId="478"/>
          <ac:graphicFrameMkLst>
            <pc:docMk/>
            <pc:sldMk cId="911419877" sldId="395"/>
            <ac:graphicFrameMk id="3" creationId="{ABAE330C-7B23-6B50-B9D8-80D3C657D316}"/>
          </ac:graphicFrameMkLst>
        </pc:graphicFrameChg>
        <pc:graphicFrameChg chg="add del mod">
          <ac:chgData name="Tynan groot" userId="689861f0ad075ab7" providerId="LiveId" clId="{49D2A335-2769-473F-98FB-0543AC91B6D9}" dt="2022-11-06T07:50:48.635" v="251" actId="478"/>
          <ac:graphicFrameMkLst>
            <pc:docMk/>
            <pc:sldMk cId="911419877" sldId="395"/>
            <ac:graphicFrameMk id="4" creationId="{19D3D241-5187-31AE-854C-E1BDCDE2ADA8}"/>
          </ac:graphicFrameMkLst>
        </pc:graphicFrameChg>
        <pc:graphicFrameChg chg="add mod">
          <ac:chgData name="Tynan groot" userId="689861f0ad075ab7" providerId="LiveId" clId="{49D2A335-2769-473F-98FB-0543AC91B6D9}" dt="2022-11-06T07:58:41.917" v="290" actId="14100"/>
          <ac:graphicFrameMkLst>
            <pc:docMk/>
            <pc:sldMk cId="911419877" sldId="395"/>
            <ac:graphicFrameMk id="5" creationId="{ABAE330C-7B23-6B50-B9D8-80D3C657D316}"/>
          </ac:graphicFrameMkLst>
        </pc:graphicFrameChg>
        <pc:graphicFrameChg chg="add del mod">
          <ac:chgData name="Tynan groot" userId="689861f0ad075ab7" providerId="LiveId" clId="{49D2A335-2769-473F-98FB-0543AC91B6D9}" dt="2022-11-06T07:51:36.982" v="261" actId="478"/>
          <ac:graphicFrameMkLst>
            <pc:docMk/>
            <pc:sldMk cId="911419877" sldId="395"/>
            <ac:graphicFrameMk id="6" creationId="{19D3D241-5187-31AE-854C-E1BDCDE2ADA8}"/>
          </ac:graphicFrameMkLst>
        </pc:graphicFrameChg>
        <pc:graphicFrameChg chg="add mod">
          <ac:chgData name="Tynan groot" userId="689861f0ad075ab7" providerId="LiveId" clId="{49D2A335-2769-473F-98FB-0543AC91B6D9}" dt="2022-11-06T07:59:33.201" v="295"/>
          <ac:graphicFrameMkLst>
            <pc:docMk/>
            <pc:sldMk cId="911419877" sldId="395"/>
            <ac:graphicFrameMk id="7" creationId="{19D3D241-5187-31AE-854C-E1BDCDE2ADA8}"/>
          </ac:graphicFrameMkLst>
        </pc:graphicFrameChg>
        <pc:graphicFrameChg chg="del">
          <ac:chgData name="Tynan groot" userId="689861f0ad075ab7" providerId="LiveId" clId="{49D2A335-2769-473F-98FB-0543AC91B6D9}" dt="2022-11-06T07:45:49.336" v="224" actId="478"/>
          <ac:graphicFrameMkLst>
            <pc:docMk/>
            <pc:sldMk cId="911419877" sldId="395"/>
            <ac:graphicFrameMk id="8" creationId="{84435EA6-5B8E-4730-B223-FE290A38DAEC}"/>
          </ac:graphicFrameMkLst>
        </pc:graphicFrameChg>
        <pc:graphicFrameChg chg="del">
          <ac:chgData name="Tynan groot" userId="689861f0ad075ab7" providerId="LiveId" clId="{49D2A335-2769-473F-98FB-0543AC91B6D9}" dt="2022-11-06T07:46:13.052" v="229" actId="478"/>
          <ac:graphicFrameMkLst>
            <pc:docMk/>
            <pc:sldMk cId="911419877" sldId="395"/>
            <ac:graphicFrameMk id="9" creationId="{2CB0F527-0915-47BD-9B04-DA784977ADEC}"/>
          </ac:graphicFrameMkLst>
        </pc:graphicFrameChg>
        <pc:graphicFrameChg chg="add mod">
          <ac:chgData name="Tynan groot" userId="689861f0ad075ab7" providerId="LiveId" clId="{49D2A335-2769-473F-98FB-0543AC91B6D9}" dt="2022-11-06T07:58:17.099" v="286" actId="14100"/>
          <ac:graphicFrameMkLst>
            <pc:docMk/>
            <pc:sldMk cId="911419877" sldId="395"/>
            <ac:graphicFrameMk id="10" creationId="{8A4DC4A8-528B-B74A-0C47-6A026297283D}"/>
          </ac:graphicFrameMkLst>
        </pc:graphicFrameChg>
        <pc:cxnChg chg="mod">
          <ac:chgData name="Tynan groot" userId="689861f0ad075ab7" providerId="LiveId" clId="{49D2A335-2769-473F-98FB-0543AC91B6D9}" dt="2022-11-06T07:31:09.536" v="223" actId="1076"/>
          <ac:cxnSpMkLst>
            <pc:docMk/>
            <pc:sldMk cId="911419877" sldId="395"/>
            <ac:cxnSpMk id="16" creationId="{B5D26C0C-ABE4-436D-9169-215E6A514CFF}"/>
          </ac:cxnSpMkLst>
        </pc:cxnChg>
      </pc:sldChg>
      <pc:sldChg chg="modSp mod">
        <pc:chgData name="Tynan groot" userId="689861f0ad075ab7" providerId="LiveId" clId="{49D2A335-2769-473F-98FB-0543AC91B6D9}" dt="2022-11-05T22:49:12.647" v="138" actId="1076"/>
        <pc:sldMkLst>
          <pc:docMk/>
          <pc:sldMk cId="667657664" sldId="399"/>
        </pc:sldMkLst>
        <pc:cxnChg chg="mod">
          <ac:chgData name="Tynan groot" userId="689861f0ad075ab7" providerId="LiveId" clId="{49D2A335-2769-473F-98FB-0543AC91B6D9}" dt="2022-11-05T22:49:12.647" v="138" actId="1076"/>
          <ac:cxnSpMkLst>
            <pc:docMk/>
            <pc:sldMk cId="667657664" sldId="399"/>
            <ac:cxnSpMk id="16" creationId="{B5D26C0C-ABE4-436D-9169-215E6A514CFF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9861f0ad075ab7/Documents/Southern%20Water%20Corp%20Financial%20Case%20Study%20MCU%20Student%20Facing%20%7bTynan%7d(2H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9861f0ad075ab7/Documents/Southern%20Water%20Corp%20Financial%20Case%20Study%20MCU%20Student%20Facing%20%7bTynan%7d(2H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9861f0ad075ab7/Documents/Southern%20Water%20Corp%20Financial%20Case%20Study%20MCU%20Student%20Facing%20%7bTynan%7d(2H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9861f0ad075ab7/Documents/Southern%20Water%20Corp%20Financial%20Case%20Study%20MCU%20Student%20Facing%20%7bTynan%7d(2H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9861f0ad075ab7/Documents/Southern%20Water%20Corp%20Financial%20Case%20Study%20MCU%20Student%20Facing%20%7bTynan%7d(2H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3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9861f0ad075ab7/Documents/Southern%20Water%20Corp%20Financial%20Case%20Study%20MCU%20Student%20Facing%20%7bTynan%7d(2H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9861f0ad075ab7/Documents/Southern%20Water%20Corp%20Financial%20Case%20Study%20MCU%20Student%20Facing%20%7bTynan%7d(2H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9861f0ad075ab7/Documents/Southern%20Water%20Corp%20Financial%20Case%20Study%20MCU%20Student%20Facing%20%7bTynan%7d(2H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58946742497626"/>
          <c:y val="0.14398152082852739"/>
          <c:w val="0.84511067366579173"/>
          <c:h val="0.629492927967337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'[Southern Water Corp Financial Case Study MCU Student Facing {Tynan}(2H).xlsx]Revenue Analysis'!$B$67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 {Tynan}(2H).xlsx]Revenue Analysis'!$A$68:$A$70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Case Study MCU Student Facing {Tynan}(2H).xlsx]Revenue Analysis'!$B$68:$B$70</c:f>
              <c:numCache>
                <c:formatCode>0.00%</c:formatCode>
                <c:ptCount val="3"/>
                <c:pt idx="0">
                  <c:v>8.496605065627312E-2</c:v>
                </c:pt>
                <c:pt idx="1">
                  <c:v>0.1887264069694618</c:v>
                </c:pt>
                <c:pt idx="2">
                  <c:v>0.15533500728997435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EE-4013-B546-CF6B46B05152}"/>
            </c:ext>
          </c:extLst>
        </c:ser>
        <c:ser>
          <c:idx val="1"/>
          <c:order val="1"/>
          <c:tx>
            <c:strRef>
              <c:f>'[Southern Water Corp Financial Case Study MCU Student Facing {Tynan}(2H).xlsx]Revenue Analysis'!$C$67</c:f>
              <c:strCache>
                <c:ptCount val="1"/>
                <c:pt idx="0">
                  <c:v>002 Public Sales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 {Tynan}(2H).xlsx]Revenue Analysis'!$A$68:$A$70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Case Study MCU Student Facing {Tynan}(2H).xlsx]Revenue Analysis'!$C$68:$C$70</c:f>
              <c:numCache>
                <c:formatCode>0.00%</c:formatCode>
                <c:ptCount val="3"/>
                <c:pt idx="0">
                  <c:v>4.1824538435550437E-2</c:v>
                </c:pt>
                <c:pt idx="1">
                  <c:v>0.16151971923541997</c:v>
                </c:pt>
                <c:pt idx="2">
                  <c:v>0.13298834043750066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EE-4013-B546-CF6B46B05152}"/>
            </c:ext>
          </c:extLst>
        </c:ser>
        <c:ser>
          <c:idx val="2"/>
          <c:order val="2"/>
          <c:tx>
            <c:strRef>
              <c:f>'[Southern Water Corp Financial Case Study MCU Student Facing {Tynan}(2H).xlsx]Revenue Analysis'!$D$67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 {Tynan}(2H).xlsx]Revenue Analysis'!$A$68:$A$70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Case Study MCU Student Facing {Tynan}(2H).xlsx]Revenue Analysis'!$D$68:$D$70</c:f>
              <c:numCache>
                <c:formatCode>0.00%</c:formatCode>
                <c:ptCount val="3"/>
                <c:pt idx="0">
                  <c:v>3.5604821227390643E-2</c:v>
                </c:pt>
                <c:pt idx="1">
                  <c:v>0.11272321888218356</c:v>
                </c:pt>
                <c:pt idx="2">
                  <c:v>8.6311896866245436E-2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EE-4013-B546-CF6B46B05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11952591"/>
        <c:axId val="1711955503"/>
      </c:barChart>
      <c:catAx>
        <c:axId val="171195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55503"/>
        <c:crosses val="autoZero"/>
        <c:auto val="1"/>
        <c:lblAlgn val="ctr"/>
        <c:lblOffset val="100"/>
        <c:noMultiLvlLbl val="0"/>
      </c:catAx>
      <c:valAx>
        <c:axId val="171195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5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Kootha Sales Over Time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'[Southern Water Corp Financial Case Study MCU Student Facing {Tynan}(2H).xlsx]Revenue Analysis'!$C$77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{Tynan}(2H).xlsx]Revenue Analysis'!$D$76:$O$76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{Tynan}(2H).xlsx]Revenue Analysis'!$D$77:$O$77</c:f>
              <c:numCache>
                <c:formatCode>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00-427D-90A0-11A02AD072DF}"/>
            </c:ext>
          </c:extLst>
        </c:ser>
        <c:ser>
          <c:idx val="1"/>
          <c:order val="1"/>
          <c:tx>
            <c:strRef>
              <c:f>'[Southern Water Corp Financial Case Study MCU Student Facing {Tynan}(2H).xlsx]Revenue Analysis'!$C$78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{Tynan}(2H).xlsx]Revenue Analysis'!$D$76:$O$76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{Tynan}(2H).xlsx]Revenue Analysis'!$D$78:$O$78</c:f>
              <c:numCache>
                <c:formatCode>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00-427D-90A0-11A02AD072DF}"/>
            </c:ext>
          </c:extLst>
        </c:ser>
        <c:ser>
          <c:idx val="2"/>
          <c:order val="2"/>
          <c:tx>
            <c:strRef>
              <c:f>'[Southern Water Corp Financial Case Study MCU Student Facing {Tynan}(2H).xlsx]Revenue Analysis'!$C$79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{Tynan}(2H).xlsx]Revenue Analysis'!$D$76:$O$76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{Tynan}(2H).xlsx]Revenue Analysis'!$D$79:$O$79</c:f>
              <c:numCache>
                <c:formatCode>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00-427D-90A0-11A02AD07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4464351"/>
        <c:axId val="1754465183"/>
      </c:lineChart>
      <c:dateAx>
        <c:axId val="175446435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465183"/>
        <c:crosses val="autoZero"/>
        <c:auto val="1"/>
        <c:lblOffset val="100"/>
        <c:baseTimeUnit val="months"/>
      </c:dateAx>
      <c:valAx>
        <c:axId val="175446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46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 Sales Over Time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'[Southern Water Corp Financial Case Study MCU Student Facing {Tynan}(2H).xlsx]Revenue Analysis'!$C$95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{Tynan}(2H).xlsx]Revenue Analysis'!$D$94:$O$94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{Tynan}(2H).xlsx]Revenue Analysis'!$D$95:$O$95</c:f>
              <c:numCache>
                <c:formatCode>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C8-4115-9942-162688DD7034}"/>
            </c:ext>
          </c:extLst>
        </c:ser>
        <c:ser>
          <c:idx val="1"/>
          <c:order val="1"/>
          <c:tx>
            <c:strRef>
              <c:f>'[Southern Water Corp Financial Case Study MCU Student Facing {Tynan}(2H).xlsx]Revenue Analysis'!$C$96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{Tynan}(2H).xlsx]Revenue Analysis'!$D$94:$O$94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{Tynan}(2H).xlsx]Revenue Analysis'!$D$96:$O$96</c:f>
              <c:numCache>
                <c:formatCode>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C8-4115-9942-162688DD7034}"/>
            </c:ext>
          </c:extLst>
        </c:ser>
        <c:ser>
          <c:idx val="2"/>
          <c:order val="2"/>
          <c:tx>
            <c:strRef>
              <c:f>'[Southern Water Corp Financial Case Study MCU Student Facing {Tynan}(2H).xlsx]Revenue Analysis'!$C$97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{Tynan}(2H).xlsx]Revenue Analysis'!$D$94:$O$94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{Tynan}(2H).xlsx]Revenue Analysis'!$D$97:$O$97</c:f>
              <c:numCache>
                <c:formatCode>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C8-4115-9942-162688DD7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9732447"/>
        <c:axId val="1379730783"/>
      </c:lineChart>
      <c:dateAx>
        <c:axId val="137973244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730783"/>
        <c:crosses val="autoZero"/>
        <c:auto val="1"/>
        <c:lblOffset val="100"/>
        <c:baseTimeUnit val="months"/>
      </c:dateAx>
      <c:valAx>
        <c:axId val="137973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73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</a:t>
            </a:r>
            <a:r>
              <a:rPr lang="en-US" baseline="0"/>
              <a:t> Sales Over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'[Southern Water Corp Financial Case Study MCU Student Facing {Tynan}(2H).xlsx]Revenue Analysis'!$C$108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{Tynan}(2H).xlsx]Revenue Analysis'!$D$107:$O$107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{Tynan}(2H).xlsx]Revenue Analysis'!$D$108:$O$108</c:f>
              <c:numCache>
                <c:formatCode>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C6-4F20-9D53-CF14B4303AF5}"/>
            </c:ext>
          </c:extLst>
        </c:ser>
        <c:ser>
          <c:idx val="1"/>
          <c:order val="1"/>
          <c:tx>
            <c:strRef>
              <c:f>'[Southern Water Corp Financial Case Study MCU Student Facing {Tynan}(2H).xlsx]Revenue Analysis'!$C$109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{Tynan}(2H).xlsx]Revenue Analysis'!$D$107:$O$107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{Tynan}(2H).xlsx]Revenue Analysis'!$D$109:$O$109</c:f>
              <c:numCache>
                <c:formatCode>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C6-4F20-9D53-CF14B4303AF5}"/>
            </c:ext>
          </c:extLst>
        </c:ser>
        <c:ser>
          <c:idx val="2"/>
          <c:order val="2"/>
          <c:tx>
            <c:strRef>
              <c:f>'[Southern Water Corp Financial Case Study MCU Student Facing {Tynan}(2H).xlsx]Revenue Analysis'!$C$110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{Tynan}(2H).xlsx]Revenue Analysis'!$D$107:$O$107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{Tynan}(2H).xlsx]Revenue Analysis'!$D$110:$O$110</c:f>
              <c:numCache>
                <c:formatCode>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C6-4F20-9D53-CF14B4303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7318255"/>
        <c:axId val="1697326991"/>
      </c:lineChart>
      <c:dateAx>
        <c:axId val="169731825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326991"/>
        <c:crosses val="autoZero"/>
        <c:auto val="1"/>
        <c:lblOffset val="100"/>
        <c:baseTimeUnit val="months"/>
      </c:dateAx>
      <c:valAx>
        <c:axId val="169732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31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Expenses</a:t>
            </a:r>
            <a:r>
              <a:rPr lang="en-US" baseline="0" dirty="0"/>
              <a:t> Across Plants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 {Tynan}(2H).xlsx]Expenses Analysis'!$A$159:$A$161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Case Study MCU Student Facing {Tynan}(2H).xlsx]Expenses Analysis'!$B$159:$B$161</c:f>
              <c:numCache>
                <c:formatCode>"$"#,##0.00</c:formatCode>
                <c:ptCount val="3"/>
                <c:pt idx="0">
                  <c:v>51223824.092327468</c:v>
                </c:pt>
                <c:pt idx="1">
                  <c:v>179319099.03996581</c:v>
                </c:pt>
                <c:pt idx="2">
                  <c:v>90723489.279805601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9-4B32-9568-D07253B85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7570959"/>
        <c:axId val="1887578447"/>
      </c:barChart>
      <c:catAx>
        <c:axId val="188757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578447"/>
        <c:crosses val="autoZero"/>
        <c:auto val="1"/>
        <c:lblAlgn val="ctr"/>
        <c:lblOffset val="100"/>
        <c:noMultiLvlLbl val="0"/>
      </c:catAx>
      <c:valAx>
        <c:axId val="1887578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57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[Southern Water Corp Financial Case Study MCU Student Facing {Tynan}(2H).xlsx]Sheet1!PivotTable13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Sheet1!$A$4:$A$31</c:f>
              <c:multiLvlStrCache>
                <c:ptCount val="24"/>
                <c:lvl>
                  <c:pt idx="0">
                    <c:v>Chem-Exp (001)</c:v>
                  </c:pt>
                  <c:pt idx="1">
                    <c:v>Labour-Costs (001)</c:v>
                  </c:pt>
                  <c:pt idx="2">
                    <c:v>Plant Admin Costs (004)</c:v>
                  </c:pt>
                  <c:pt idx="3">
                    <c:v>Plant Maintenance (001)</c:v>
                  </c:pt>
                  <c:pt idx="4">
                    <c:v>Plant Op. Costs (003)</c:v>
                  </c:pt>
                  <c:pt idx="5">
                    <c:v>Plant Outages (002)</c:v>
                  </c:pt>
                  <c:pt idx="6">
                    <c:v>Utility-Exp (002) - Electricity</c:v>
                  </c:pt>
                  <c:pt idx="7">
                    <c:v>Utility-Exp (002) - Heating</c:v>
                  </c:pt>
                  <c:pt idx="8">
                    <c:v>Chem-Exp (001)</c:v>
                  </c:pt>
                  <c:pt idx="9">
                    <c:v>Labour-Costs (001)</c:v>
                  </c:pt>
                  <c:pt idx="10">
                    <c:v>Plant Admin Costs (004)</c:v>
                  </c:pt>
                  <c:pt idx="11">
                    <c:v>Plant Maintenance (001)</c:v>
                  </c:pt>
                  <c:pt idx="12">
                    <c:v>Plant Op. Costs (003)</c:v>
                  </c:pt>
                  <c:pt idx="13">
                    <c:v>Plant Outages (002)</c:v>
                  </c:pt>
                  <c:pt idx="14">
                    <c:v>Utility-Exp (002) - Electricity</c:v>
                  </c:pt>
                  <c:pt idx="15">
                    <c:v>Utility-Exp (002) - Heating</c:v>
                  </c:pt>
                  <c:pt idx="16">
                    <c:v>Chem-Exp (001)</c:v>
                  </c:pt>
                  <c:pt idx="17">
                    <c:v>Labour-Costs (001)</c:v>
                  </c:pt>
                  <c:pt idx="18">
                    <c:v>Plant Admin Costs (004)</c:v>
                  </c:pt>
                  <c:pt idx="19">
                    <c:v>Plant Maintenance (001)</c:v>
                  </c:pt>
                  <c:pt idx="20">
                    <c:v>Plant Op. Costs (003)</c:v>
                  </c:pt>
                  <c:pt idx="21">
                    <c:v>Plant Outages (002)</c:v>
                  </c:pt>
                  <c:pt idx="22">
                    <c:v>Utility-Exp (002) - Electricity</c:v>
                  </c:pt>
                  <c:pt idx="23">
                    <c:v>Utility-Exp (002) - Heating</c:v>
                  </c:pt>
                </c:lvl>
                <c:lvl>
                  <c:pt idx="0">
                    <c:v>Jutik</c:v>
                  </c:pt>
                  <c:pt idx="8">
                    <c:v>Kootha</c:v>
                  </c:pt>
                  <c:pt idx="16">
                    <c:v>Surjek</c:v>
                  </c:pt>
                </c:lvl>
              </c:multiLvlStrCache>
            </c:multiLvlStrRef>
          </c:cat>
          <c:val>
            <c:numRef>
              <c:f>Sheet1!$B$4:$B$31</c:f>
              <c:numCache>
                <c:formatCode>General</c:formatCode>
                <c:ptCount val="24"/>
                <c:pt idx="0">
                  <c:v>43393809.730241522</c:v>
                </c:pt>
                <c:pt idx="1">
                  <c:v>56966783.406676717</c:v>
                </c:pt>
                <c:pt idx="2">
                  <c:v>3747690.3960931213</c:v>
                </c:pt>
                <c:pt idx="3">
                  <c:v>18144596.836104356</c:v>
                </c:pt>
                <c:pt idx="4">
                  <c:v>11184084.324417463</c:v>
                </c:pt>
                <c:pt idx="5">
                  <c:v>4387131.8583591515</c:v>
                </c:pt>
                <c:pt idx="6">
                  <c:v>21040525.271211956</c:v>
                </c:pt>
                <c:pt idx="7">
                  <c:v>22912093.575962134</c:v>
                </c:pt>
                <c:pt idx="8">
                  <c:v>22179146.35399507</c:v>
                </c:pt>
                <c:pt idx="9">
                  <c:v>31430884.666352861</c:v>
                </c:pt>
                <c:pt idx="10">
                  <c:v>4754078.7126369067</c:v>
                </c:pt>
                <c:pt idx="11">
                  <c:v>9711441.6074554436</c:v>
                </c:pt>
                <c:pt idx="12">
                  <c:v>6887007.9589868272</c:v>
                </c:pt>
                <c:pt idx="13">
                  <c:v>6072172.7721252954</c:v>
                </c:pt>
                <c:pt idx="14">
                  <c:v>15472980.492755054</c:v>
                </c:pt>
                <c:pt idx="15">
                  <c:v>10245328.902270621</c:v>
                </c:pt>
                <c:pt idx="16">
                  <c:v>96084255.793896422</c:v>
                </c:pt>
                <c:pt idx="17">
                  <c:v>84834349.251954958</c:v>
                </c:pt>
                <c:pt idx="18">
                  <c:v>13101592.801299302</c:v>
                </c:pt>
                <c:pt idx="19">
                  <c:v>37915671.972956367</c:v>
                </c:pt>
                <c:pt idx="20">
                  <c:v>24332380.379995722</c:v>
                </c:pt>
                <c:pt idx="21">
                  <c:v>23039617.383522365</c:v>
                </c:pt>
                <c:pt idx="22">
                  <c:v>40825993.92824778</c:v>
                </c:pt>
                <c:pt idx="23">
                  <c:v>47772076.157420494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C-4022-BCE5-F63C2EC7A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4775039"/>
        <c:axId val="1904787935"/>
      </c:barChart>
      <c:catAx>
        <c:axId val="19047750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787935"/>
        <c:crosses val="autoZero"/>
        <c:auto val="1"/>
        <c:lblAlgn val="ctr"/>
        <c:lblOffset val="100"/>
        <c:noMultiLvlLbl val="0"/>
      </c:catAx>
      <c:valAx>
        <c:axId val="190478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77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</a:t>
            </a:r>
            <a:r>
              <a:rPr lang="en-US" baseline="0"/>
              <a:t> Expenses' Totals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402559055118111"/>
          <c:y val="0.16505070728809301"/>
          <c:w val="0.79541885389326339"/>
          <c:h val="0.51366449550777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 {Tynan}(2H).xlsx]Expenses Analysis'!$D$15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Analysis'!$E$15:$R$15</c:f>
              <c:numCache>
                <c:formatCode>"$"#,##0.00;[Red]\-"$"#,##0.00</c:formatCode>
                <c:ptCount val="1"/>
                <c:pt idx="0">
                  <c:v>10125517.983652497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D18C-444D-993C-7ECFCB8CF55A}"/>
            </c:ext>
          </c:extLst>
        </c:ser>
        <c:ser>
          <c:idx val="1"/>
          <c:order val="1"/>
          <c:tx>
            <c:strRef>
              <c:f>'[Southern Water Corp Financial Case Study MCU Student Facing {Tynan}(2H).xlsx]Expenses Analysis'!$D$16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Analysis'!$E$16:$R$16</c:f>
              <c:numCache>
                <c:formatCode>"$"#,##0.00;[Red]\-"$"#,##0.00</c:formatCode>
                <c:ptCount val="1"/>
                <c:pt idx="0">
                  <c:v>4720521.2044999981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D18C-444D-993C-7ECFCB8CF55A}"/>
            </c:ext>
          </c:extLst>
        </c:ser>
        <c:ser>
          <c:idx val="2"/>
          <c:order val="2"/>
          <c:tx>
            <c:strRef>
              <c:f>'[Southern Water Corp Financial Case Study MCU Student Facing {Tynan}(2H).xlsx]Expenses Analysis'!$D$17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Analysis'!$E$17:$R$17</c:f>
              <c:numCache>
                <c:formatCode>"$"#,##0.00;[Red]\-"$"#,##0.00</c:formatCode>
                <c:ptCount val="1"/>
                <c:pt idx="0">
                  <c:v>7080781.8067499967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D18C-444D-993C-7ECFCB8CF55A}"/>
            </c:ext>
          </c:extLst>
        </c:ser>
        <c:ser>
          <c:idx val="3"/>
          <c:order val="3"/>
          <c:tx>
            <c:strRef>
              <c:f>'[Southern Water Corp Financial Case Study MCU Student Facing {Tynan}(2H).xlsx]Expenses Analysis'!$D$18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Analysis'!$E$18:$R$18</c:f>
              <c:numCache>
                <c:formatCode>"$"#,##0.00;[Red]\-"$"#,##0.00</c:formatCode>
                <c:ptCount val="1"/>
                <c:pt idx="0">
                  <c:v>4863981.2092249971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D18C-444D-993C-7ECFCB8CF55A}"/>
            </c:ext>
          </c:extLst>
        </c:ser>
        <c:ser>
          <c:idx val="4"/>
          <c:order val="4"/>
          <c:tx>
            <c:strRef>
              <c:f>'[Southern Water Corp Financial Case Study MCU Student Facing {Tynan}(2H).xlsx]Expenses Analysis'!$D$19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Analysis'!$E$19:$R$19</c:f>
              <c:numCache>
                <c:formatCode>"$"#,##0.00;[Red]\-"$"#,##0.00</c:formatCode>
                <c:ptCount val="1"/>
                <c:pt idx="0">
                  <c:v>3054127.7360249986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D18C-444D-993C-7ECFCB8CF55A}"/>
            </c:ext>
          </c:extLst>
        </c:ser>
        <c:ser>
          <c:idx val="5"/>
          <c:order val="5"/>
          <c:tx>
            <c:strRef>
              <c:f>'[Southern Water Corp Financial Case Study MCU Student Facing {Tynan}(2H).xlsx]Expenses Analysis'!$D$20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Analysis'!$E$20:$R$20</c:f>
              <c:numCache>
                <c:formatCode>"$"#,##0.00;[Red]\-"$"#,##0.00</c:formatCode>
                <c:ptCount val="1"/>
                <c:pt idx="0">
                  <c:v>3450033.1832874976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D18C-444D-993C-7ECFCB8CF55A}"/>
            </c:ext>
          </c:extLst>
        </c:ser>
        <c:ser>
          <c:idx val="6"/>
          <c:order val="6"/>
          <c:tx>
            <c:strRef>
              <c:f>'[Southern Water Corp Financial Case Study MCU Student Facing {Tynan}(2H).xlsx]Expenses Analysis'!$D$21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Analysis'!$E$21:$R$21</c:f>
              <c:numCache>
                <c:formatCode>"$"#,##0.00;[Red]\-"$"#,##0.00</c:formatCode>
                <c:ptCount val="1"/>
                <c:pt idx="0">
                  <c:v>2375432.6835749988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D18C-444D-993C-7ECFCB8CF55A}"/>
            </c:ext>
          </c:extLst>
        </c:ser>
        <c:ser>
          <c:idx val="7"/>
          <c:order val="7"/>
          <c:tx>
            <c:strRef>
              <c:f>'[Southern Water Corp Financial Case Study MCU Student Facing {Tynan}(2H).xlsx]Expenses Analysis'!$D$22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Analysis'!$E$22:$R$22</c:f>
              <c:numCache>
                <c:formatCode>"$"#,##0.00;[Red]\-"$"#,##0.00</c:formatCode>
                <c:ptCount val="1"/>
                <c:pt idx="0">
                  <c:v>15553428.285312492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D18C-444D-993C-7ECFCB8CF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1327615"/>
        <c:axId val="1111320959"/>
      </c:barChart>
      <c:catAx>
        <c:axId val="111132761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320959"/>
        <c:crosses val="autoZero"/>
        <c:auto val="1"/>
        <c:lblAlgn val="ctr"/>
        <c:lblOffset val="100"/>
        <c:noMultiLvlLbl val="0"/>
      </c:catAx>
      <c:valAx>
        <c:axId val="1111320959"/>
        <c:scaling>
          <c:orientation val="minMax"/>
          <c:max val="6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327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425721784776903"/>
          <c:y val="0.76414760142946814"/>
          <c:w val="0.78426334208223958"/>
          <c:h val="0.209152365037812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Surjek</a:t>
            </a:r>
            <a:r>
              <a:rPr lang="en-US" baseline="0" dirty="0"/>
              <a:t> Expenses’ Totals</a:t>
            </a:r>
            <a:endParaRPr lang="en-US" dirty="0"/>
          </a:p>
        </c:rich>
      </c:tx>
      <c:layout>
        <c:manualLayout>
          <c:xMode val="edge"/>
          <c:yMode val="edge"/>
          <c:x val="0.325789561119354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02509806125749"/>
          <c:y val="0.14639857406846821"/>
          <c:w val="0.77806278957449104"/>
          <c:h val="0.51966402504353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 {Tynan}(2H).xlsx]Expenses Analysis'!$D$25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Analysis'!$E$25:$R$25</c:f>
              <c:numCache>
                <c:formatCode>"$"#,##0.00;[Red]\-"$"#,##0.00</c:formatCode>
                <c:ptCount val="1"/>
                <c:pt idx="0">
                  <c:v>46326012.775156811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E16-41B9-9CFE-EE84DEDEACD3}"/>
            </c:ext>
          </c:extLst>
        </c:ser>
        <c:ser>
          <c:idx val="1"/>
          <c:order val="1"/>
          <c:tx>
            <c:strRef>
              <c:f>'[Southern Water Corp Financial Case Study MCU Student Facing {Tynan}(2H).xlsx]Expenses Analysis'!$D$26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Analysis'!$E$26:$R$26</c:f>
              <c:numCache>
                <c:formatCode>"$"#,##0.00;[Red]\-"$"#,##0.00</c:formatCode>
                <c:ptCount val="1"/>
                <c:pt idx="0">
                  <c:v>23163006.387578405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E16-41B9-9CFE-EE84DEDEACD3}"/>
            </c:ext>
          </c:extLst>
        </c:ser>
        <c:ser>
          <c:idx val="2"/>
          <c:order val="2"/>
          <c:tx>
            <c:strRef>
              <c:f>'[Southern Water Corp Financial Case Study MCU Student Facing {Tynan}(2H).xlsx]Expenses Analysis'!$D$27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Analysis'!$E$27:$R$27</c:f>
              <c:numCache>
                <c:formatCode>"$"#,##0.00;[Red]\-"$"#,##0.00</c:formatCode>
                <c:ptCount val="1"/>
                <c:pt idx="0">
                  <c:v>19302505.322982002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E16-41B9-9CFE-EE84DEDEACD3}"/>
            </c:ext>
          </c:extLst>
        </c:ser>
        <c:ser>
          <c:idx val="3"/>
          <c:order val="3"/>
          <c:tx>
            <c:strRef>
              <c:f>'[Southern Water Corp Financial Case Study MCU Student Facing {Tynan}(2H).xlsx]Expenses Analysis'!$D$28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Analysis'!$E$28:$R$28</c:f>
              <c:numCache>
                <c:formatCode>"$"#,##0.00;[Red]\-"$"#,##0.00</c:formatCode>
                <c:ptCount val="1"/>
                <c:pt idx="0">
                  <c:v>18221565.024895009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BE16-41B9-9CFE-EE84DEDEACD3}"/>
            </c:ext>
          </c:extLst>
        </c:ser>
        <c:ser>
          <c:idx val="4"/>
          <c:order val="4"/>
          <c:tx>
            <c:strRef>
              <c:f>'[Southern Water Corp Financial Case Study MCU Student Facing {Tynan}(2H).xlsx]Expenses Analysis'!$D$29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Analysis'!$E$29:$R$29</c:f>
              <c:numCache>
                <c:formatCode>"$"#,##0.00;[Red]\-"$"#,##0.00</c:formatCode>
                <c:ptCount val="1"/>
                <c:pt idx="0">
                  <c:v>11461092.4195712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BE16-41B9-9CFE-EE84DEDEACD3}"/>
            </c:ext>
          </c:extLst>
        </c:ser>
        <c:ser>
          <c:idx val="5"/>
          <c:order val="5"/>
          <c:tx>
            <c:strRef>
              <c:f>'[Southern Water Corp Financial Case Study MCU Student Facing {Tynan}(2H).xlsx]Expenses Analysis'!$D$30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Analysis'!$E$30:$R$30</c:f>
              <c:numCache>
                <c:formatCode>"$"#,##0.00;[Red]\-"$"#,##0.00</c:formatCode>
                <c:ptCount val="1"/>
                <c:pt idx="0">
                  <c:v>12135274.3266048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E16-41B9-9CFE-EE84DEDEACD3}"/>
            </c:ext>
          </c:extLst>
        </c:ser>
        <c:ser>
          <c:idx val="6"/>
          <c:order val="6"/>
          <c:tx>
            <c:strRef>
              <c:f>'[Southern Water Corp Financial Case Study MCU Student Facing {Tynan}(2H).xlsx]Expenses Analysis'!$D$31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Analysis'!$E$31:$R$31</c:f>
              <c:numCache>
                <c:formatCode>"$"#,##0.00;[Red]\-"$"#,##0.00</c:formatCode>
                <c:ptCount val="1"/>
                <c:pt idx="0">
                  <c:v>6573273.5935776001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BE16-41B9-9CFE-EE84DEDEACD3}"/>
            </c:ext>
          </c:extLst>
        </c:ser>
        <c:ser>
          <c:idx val="7"/>
          <c:order val="7"/>
          <c:tx>
            <c:strRef>
              <c:f>'[Southern Water Corp Financial Case Study MCU Student Facing {Tynan}(2H).xlsx]Expenses Analysis'!$D$32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Analysis'!$E$32:$R$32</c:f>
              <c:numCache>
                <c:formatCode>"$"#,##0.00;[Red]\-"$"#,##0.00</c:formatCode>
                <c:ptCount val="1"/>
                <c:pt idx="0">
                  <c:v>42136369.189600006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BE16-41B9-9CFE-EE84DEDEA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1325535"/>
        <c:axId val="1111304735"/>
      </c:barChart>
      <c:catAx>
        <c:axId val="1111325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304735"/>
        <c:crosses val="autoZero"/>
        <c:auto val="1"/>
        <c:lblAlgn val="ctr"/>
        <c:lblOffset val="100"/>
        <c:noMultiLvlLbl val="0"/>
      </c:catAx>
      <c:valAx>
        <c:axId val="1111304735"/>
        <c:scaling>
          <c:orientation val="minMax"/>
          <c:max val="6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325535"/>
        <c:crosses val="autoZero"/>
        <c:crossBetween val="between"/>
        <c:majorUnit val="1000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83771187395224E-2"/>
          <c:y val="0.74542833156915"/>
          <c:w val="0.87763777246887287"/>
          <c:h val="0.248303628492313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</a:t>
            </a:r>
            <a:r>
              <a:rPr lang="en-US" baseline="0"/>
              <a:t> Expenses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2478127734033"/>
          <c:y val="0.15782407407407409"/>
          <c:w val="0.78275218722659667"/>
          <c:h val="0.449471986545921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Case Study MCU Student Facing {Tynan}(2H).xlsx]Expenses Analysis'!$D$35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Analysis'!$E$35:$R$35</c:f>
              <c:numCache>
                <c:formatCode>"$"#,##0.00;[Red]\-"$"#,##0.00</c:formatCode>
                <c:ptCount val="1"/>
                <c:pt idx="0">
                  <c:v>21961819.498855624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43C-4EBD-8B53-4E117B62D8B7}"/>
            </c:ext>
          </c:extLst>
        </c:ser>
        <c:ser>
          <c:idx val="1"/>
          <c:order val="1"/>
          <c:tx>
            <c:strRef>
              <c:f>'[Southern Water Corp Financial Case Study MCU Student Facing {Tynan}(2H).xlsx]Expenses Analysis'!$D$36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Analysis'!$E$36:$R$36</c:f>
              <c:numCache>
                <c:formatCode>"$"#,##0.00;[Red]\-"$"#,##0.00</c:formatCode>
                <c:ptCount val="1"/>
                <c:pt idx="0">
                  <c:v>10834063.805491872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43C-4EBD-8B53-4E117B62D8B7}"/>
            </c:ext>
          </c:extLst>
        </c:ser>
        <c:ser>
          <c:idx val="2"/>
          <c:order val="2"/>
          <c:tx>
            <c:strRef>
              <c:f>'[Southern Water Corp Financial Case Study MCU Student Facing {Tynan}(2H).xlsx]Expenses Analysis'!$D$37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Analysis'!$E$37:$R$37</c:f>
              <c:numCache>
                <c:formatCode>"$"#,##0.00;[Red]\-"$"#,##0.00</c:formatCode>
                <c:ptCount val="1"/>
                <c:pt idx="0">
                  <c:v>10031540.560640626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43C-4EBD-8B53-4E117B62D8B7}"/>
            </c:ext>
          </c:extLst>
        </c:ser>
        <c:ser>
          <c:idx val="3"/>
          <c:order val="3"/>
          <c:tx>
            <c:strRef>
              <c:f>'[Southern Water Corp Financial Case Study MCU Student Facing {Tynan}(2H).xlsx]Expenses Analysis'!$D$38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Analysis'!$E$38:$R$38</c:f>
              <c:numCache>
                <c:formatCode>"$"#,##0.00;[Red]\-"$"#,##0.00</c:formatCode>
                <c:ptCount val="1"/>
                <c:pt idx="0">
                  <c:v>8667251.0443934985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43C-4EBD-8B53-4E117B62D8B7}"/>
            </c:ext>
          </c:extLst>
        </c:ser>
        <c:ser>
          <c:idx val="4"/>
          <c:order val="4"/>
          <c:tx>
            <c:strRef>
              <c:f>'[Southern Water Corp Financial Case Study MCU Student Facing {Tynan}(2H).xlsx]Expenses Analysis'!$D$39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Analysis'!$E$39:$R$39</c:f>
              <c:numCache>
                <c:formatCode>"$"#,##0.00;[Red]\-"$"#,##0.00</c:formatCode>
                <c:ptCount val="1"/>
                <c:pt idx="0">
                  <c:v>2219902.8413250004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943C-4EBD-8B53-4E117B62D8B7}"/>
            </c:ext>
          </c:extLst>
        </c:ser>
        <c:ser>
          <c:idx val="5"/>
          <c:order val="5"/>
          <c:tx>
            <c:strRef>
              <c:f>'[Southern Water Corp Financial Case Study MCU Student Facing {Tynan}(2H).xlsx]Expenses Analysis'!$D$40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Analysis'!$E$40:$R$40</c:f>
              <c:numCache>
                <c:formatCode>"$"#,##0.00;[Red]\-"$"#,##0.00</c:formatCode>
                <c:ptCount val="1"/>
                <c:pt idx="0">
                  <c:v>5505359.0464859996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943C-4EBD-8B53-4E117B62D8B7}"/>
            </c:ext>
          </c:extLst>
        </c:ser>
        <c:ser>
          <c:idx val="6"/>
          <c:order val="6"/>
          <c:tx>
            <c:strRef>
              <c:f>'[Southern Water Corp Financial Case Study MCU Student Facing {Tynan}(2H).xlsx]Expenses Analysis'!$D$41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Analysis'!$E$41:$R$41</c:f>
              <c:numCache>
                <c:formatCode>"$"#,##0.00;[Red]\-"$"#,##0.00</c:formatCode>
                <c:ptCount val="1"/>
                <c:pt idx="0">
                  <c:v>1864718.386713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943C-4EBD-8B53-4E117B62D8B7}"/>
            </c:ext>
          </c:extLst>
        </c:ser>
        <c:ser>
          <c:idx val="7"/>
          <c:order val="7"/>
          <c:tx>
            <c:strRef>
              <c:f>'[Southern Water Corp Financial Case Study MCU Student Facing {Tynan}(2H).xlsx]Expenses Analysis'!$D$42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14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'[Southern Water Corp Financial Case Study MCU Student Facing {Tynan}(2H).xlsx]Expenses Analysis'!$E$42:$R$42</c:f>
              <c:numCache>
                <c:formatCode>"$"#,##0.00;[Red]\-"$"#,##0.00</c:formatCode>
                <c:ptCount val="1"/>
                <c:pt idx="0">
                  <c:v>29638834.095899999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943C-4EBD-8B53-4E117B62D8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8772943"/>
        <c:axId val="1188764207"/>
      </c:barChart>
      <c:catAx>
        <c:axId val="118877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64207"/>
        <c:crosses val="autoZero"/>
        <c:auto val="1"/>
        <c:lblAlgn val="ctr"/>
        <c:lblOffset val="100"/>
        <c:noMultiLvlLbl val="0"/>
      </c:catAx>
      <c:valAx>
        <c:axId val="1188764207"/>
        <c:scaling>
          <c:orientation val="minMax"/>
          <c:max val="6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036838904286969"/>
          <c:y val="0.69535840863478549"/>
          <c:w val="0.78426334208223958"/>
          <c:h val="0.216198440816152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6/11/2022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9" y="616030"/>
            <a:ext cx="8737599" cy="430887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private sales (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$187.4 M)</a:t>
            </a:r>
            <a:r>
              <a:rPr lang="en-GB" sz="1400" b="1" dirty="0"/>
              <a:t> are the most popular, followed by public sales (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$147 </a:t>
            </a:r>
            <a:r>
              <a:rPr lang="en-GB" sz="1400" b="1" dirty="0"/>
              <a:t>M) and lastly residential sales (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$103 M</a:t>
            </a:r>
            <a:r>
              <a:rPr lang="en-GB" sz="1400" b="1" dirty="0"/>
              <a:t>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1163781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667EF5-2035-9175-02E3-8DAA9CA41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035419"/>
              </p:ext>
            </p:extLst>
          </p:nvPr>
        </p:nvGraphicFramePr>
        <p:xfrm>
          <a:off x="1874044" y="1648693"/>
          <a:ext cx="5213350" cy="3623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707886"/>
          </a:xfrm>
        </p:spPr>
        <p:txBody>
          <a:bodyPr/>
          <a:lstStyle/>
          <a:p>
            <a:r>
              <a:rPr lang="en-GB" sz="1400" b="1" dirty="0"/>
              <a:t>Of the (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$436,865,531.84</a:t>
            </a:r>
            <a:r>
              <a:rPr lang="en-US" sz="1200" dirty="0"/>
              <a:t> </a:t>
            </a:r>
            <a:r>
              <a:rPr lang="en-GB" sz="1400" b="1" dirty="0"/>
              <a:t>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($202 M), with </a:t>
            </a:r>
            <a:r>
              <a:rPr lang="en-GB" sz="1400" b="1" dirty="0" err="1"/>
              <a:t>Jultik</a:t>
            </a:r>
            <a:r>
              <a:rPr lang="en-GB" sz="1400" b="1" dirty="0"/>
              <a:t> ($ 165 M) and </a:t>
            </a:r>
            <a:r>
              <a:rPr lang="en-GB" sz="1400" b="1" dirty="0" err="1"/>
              <a:t>Kootha</a:t>
            </a:r>
            <a:r>
              <a:rPr lang="en-GB" sz="1400" b="1" dirty="0"/>
              <a:t> ($ 71)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207906" y="935406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4BE1CD-C317-524E-0076-C366CC299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328586"/>
              </p:ext>
            </p:extLst>
          </p:nvPr>
        </p:nvGraphicFramePr>
        <p:xfrm>
          <a:off x="171450" y="1053818"/>
          <a:ext cx="4143377" cy="2373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51C300-64D0-D176-9007-CA625146B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21697"/>
              </p:ext>
            </p:extLst>
          </p:nvPr>
        </p:nvGraphicFramePr>
        <p:xfrm>
          <a:off x="4427481" y="935406"/>
          <a:ext cx="4143377" cy="2609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C67B7A-3214-1257-359E-4CBEC5F1D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399796"/>
              </p:ext>
            </p:extLst>
          </p:nvPr>
        </p:nvGraphicFramePr>
        <p:xfrm>
          <a:off x="2105025" y="34268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January, contributing </a:t>
            </a:r>
            <a:r>
              <a:rPr lang="en-US" sz="1400" b="1" i="0" u="none" strike="noStrike" dirty="0">
                <a:effectLst/>
              </a:rPr>
              <a:t>$50,066,355.56</a:t>
            </a:r>
            <a:r>
              <a:rPr lang="en-GB" sz="1400" b="1" dirty="0"/>
              <a:t> (7.63%)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B24E70-4C67-AFD0-9AEA-163AD216D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086960"/>
              </p:ext>
            </p:extLst>
          </p:nvPr>
        </p:nvGraphicFramePr>
        <p:xfrm>
          <a:off x="393628" y="8616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A0AA49-A3EA-0671-3356-D7A651873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032500"/>
              </p:ext>
            </p:extLst>
          </p:nvPr>
        </p:nvGraphicFramePr>
        <p:xfrm>
          <a:off x="3871119" y="36048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</a:t>
            </a:r>
            <a:r>
              <a:rPr lang="en-US" sz="1400" b="1" i="0" u="none" strike="noStrike" dirty="0">
                <a:effectLst/>
                <a:latin typeface="Arial" panose="020B0604020202020204" pitchFamily="34" charset="0"/>
              </a:rPr>
              <a:t>$179,319,099.04</a:t>
            </a:r>
            <a:r>
              <a:rPr lang="en-US" sz="1400" b="1" dirty="0"/>
              <a:t> </a:t>
            </a:r>
            <a:r>
              <a:rPr lang="en-GB" sz="1400" b="1" dirty="0"/>
              <a:t>(</a:t>
            </a:r>
            <a:r>
              <a:rPr lang="en-US" sz="1400" b="1" i="0" u="none" strike="noStrike" dirty="0">
                <a:effectLst/>
                <a:latin typeface="Arial" panose="020B0604020202020204" pitchFamily="34" charset="0"/>
              </a:rPr>
              <a:t>55.82%</a:t>
            </a:r>
            <a:r>
              <a:rPr lang="en-GB" sz="1400" b="1" dirty="0"/>
              <a:t>) worth of expenses, contrasted to a much lower spend from </a:t>
            </a:r>
            <a:r>
              <a:rPr lang="en-GB" sz="1400" b="1" dirty="0" err="1"/>
              <a:t>Kootha’s</a:t>
            </a:r>
            <a:r>
              <a:rPr lang="en-GB" sz="1400" b="1" dirty="0"/>
              <a:t> ($51 M) and </a:t>
            </a:r>
            <a:r>
              <a:rPr lang="en-GB" sz="1400" b="1" dirty="0" err="1"/>
              <a:t>Jutik</a:t>
            </a:r>
            <a:r>
              <a:rPr lang="en-GB" sz="1400" b="1" dirty="0"/>
              <a:t> (</a:t>
            </a:r>
            <a:r>
              <a:rPr lang="en-US" sz="1400" b="1" i="0" u="none" strike="noStrike" dirty="0">
                <a:effectLst/>
                <a:latin typeface="Arial" panose="020B0604020202020204" pitchFamily="34" charset="0"/>
              </a:rPr>
              <a:t>$90,723,489.28</a:t>
            </a:r>
            <a:r>
              <a:rPr lang="en-US" sz="1400" b="1" dirty="0"/>
              <a:t> </a:t>
            </a:r>
            <a:r>
              <a:rPr lang="en-GB" sz="1400" b="1" dirty="0"/>
              <a:t>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31476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AE330C-7B23-6B50-B9D8-80D3C657D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504147"/>
              </p:ext>
            </p:extLst>
          </p:nvPr>
        </p:nvGraphicFramePr>
        <p:xfrm>
          <a:off x="171451" y="849252"/>
          <a:ext cx="4113700" cy="279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D3D241-5187-31AE-854C-E1BDCDE2A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476272"/>
              </p:ext>
            </p:extLst>
          </p:nvPr>
        </p:nvGraphicFramePr>
        <p:xfrm>
          <a:off x="4676288" y="849252"/>
          <a:ext cx="4412293" cy="2794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A4DC4A8-528B-B74A-0C47-6A02629728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391478"/>
              </p:ext>
            </p:extLst>
          </p:nvPr>
        </p:nvGraphicFramePr>
        <p:xfrm>
          <a:off x="2111376" y="3749219"/>
          <a:ext cx="4738685" cy="2972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>
                <a:ea typeface="Arial Unicode MS"/>
                <a:cs typeface="Arial Unicode MS"/>
              </a:rPr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>
                <a:ea typeface="Arial Unicode MS"/>
                <a:cs typeface="Arial Unicode MS"/>
              </a:rPr>
              <a:t>Surjek</a:t>
            </a:r>
            <a:r>
              <a:rPr lang="en-GB" sz="1400" b="1" dirty="0">
                <a:ea typeface="Arial Unicode MS"/>
                <a:cs typeface="Arial Unicode MS"/>
              </a:rPr>
              <a:t> Unit which coincidentally has the highest rate of water production. 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A7B2DA7-0929-A227-CA4E-FC4B11B9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95" y="1678437"/>
            <a:ext cx="6744685" cy="36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>
                <a:ea typeface="Arial Unicode MS"/>
                <a:cs typeface="Arial Unicode MS"/>
              </a:rPr>
              <a:t>Concluding our analysis, </a:t>
            </a:r>
            <a:r>
              <a:rPr lang="en-AU" sz="1350" b="1" dirty="0" err="1">
                <a:ea typeface="Arial Unicode MS"/>
                <a:cs typeface="Arial Unicode MS"/>
              </a:rPr>
              <a:t>Jutik</a:t>
            </a:r>
            <a:r>
              <a:rPr lang="en-AU" sz="1350" b="1" dirty="0">
                <a:ea typeface="Arial Unicode MS"/>
                <a:cs typeface="Arial Unicode MS"/>
              </a:rPr>
              <a:t> has the highest overall EBIT contributions ($73 M), followed by </a:t>
            </a:r>
            <a:r>
              <a:rPr lang="en-AU" sz="1350" b="1" dirty="0" err="1">
                <a:ea typeface="Arial Unicode MS"/>
                <a:cs typeface="Arial Unicode MS"/>
              </a:rPr>
              <a:t>Surjek</a:t>
            </a:r>
            <a:r>
              <a:rPr lang="en-AU" sz="1350" b="1" dirty="0">
                <a:ea typeface="Arial Unicode MS"/>
                <a:cs typeface="Arial Unicode MS"/>
              </a:rPr>
              <a:t> ($23 M) , and lastly </a:t>
            </a:r>
            <a:r>
              <a:rPr lang="en-AU" sz="1350" b="1" dirty="0" err="1">
                <a:ea typeface="Arial Unicode MS"/>
                <a:cs typeface="Arial Unicode MS"/>
              </a:rPr>
              <a:t>Kootha</a:t>
            </a:r>
            <a:r>
              <a:rPr lang="en-AU" sz="1350" b="1" dirty="0">
                <a:ea typeface="Arial Unicode MS"/>
                <a:cs typeface="Arial Unicode MS"/>
              </a:rPr>
              <a:t> ($20 M). However, from an EBIT  Margin (%) perspective, </a:t>
            </a:r>
            <a:r>
              <a:rPr lang="en-AU" sz="1350" b="1" dirty="0" err="1">
                <a:ea typeface="Arial Unicode MS"/>
                <a:cs typeface="Arial Unicode MS"/>
              </a:rPr>
              <a:t>Kootha</a:t>
            </a:r>
            <a:r>
              <a:rPr lang="en-AU" sz="1350" b="1" dirty="0">
                <a:ea typeface="Arial Unicode MS"/>
                <a:cs typeface="Arial Unicode MS"/>
              </a:rPr>
              <a:t> has a higher margin than that of </a:t>
            </a:r>
            <a:r>
              <a:rPr lang="en-AU" sz="1350" b="1" dirty="0" err="1">
                <a:ea typeface="Arial Unicode MS"/>
                <a:cs typeface="Arial Unicode MS"/>
              </a:rPr>
              <a:t>Surjek</a:t>
            </a:r>
            <a:r>
              <a:rPr lang="en-AU" sz="1350" b="1" dirty="0">
                <a:ea typeface="Arial Unicode MS"/>
                <a:cs typeface="Arial Unicode MS"/>
              </a:rPr>
              <a:t>, indicative of a lower revenue-to-expense ratio.¹ </a:t>
            </a:r>
            <a:endParaRPr lang="en-AU" sz="135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CC465E-58DC-E19A-CE95-10504400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1" y="1125360"/>
            <a:ext cx="4166158" cy="2578852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573E6FE-2C5E-5E68-CA41-95D4E746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895" y="3208694"/>
            <a:ext cx="4391603" cy="25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18270</TotalTime>
  <Words>672</Words>
  <Application>Microsoft Office PowerPoint</Application>
  <PresentationFormat>Custom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1_Synergy_CF_YNR013</vt:lpstr>
      <vt:lpstr>Segmentation of the revenues by unit, reveals that of the three (3) customer segments, private sales ($187.4 M) are the most popular, followed by public sales ($147 M) and lastly residential sales ($103 M). </vt:lpstr>
      <vt:lpstr>Of the ($436,865,531.84 )¹ in Revenue Sales over the July-2013 to June-2014 Period, Surjek provides close to 50% of Sales Volumes ($202 M), with Jultik ($ 165 M) and Kootha ($ 71) providing the remaining.</vt:lpstr>
      <vt:lpstr>Targeted Expense Analysis reveals an interesting trend; Overall Costs sharply increase from December, with January, contributing $50,066,355.56 (7.63%) towards the overall cost-base. </vt:lpstr>
      <vt:lpstr>Further analysis singles-out Surjek with $179,319,099.04 (55.82%) worth of expenses, contrasted to a much lower spend from Kootha’s ($51 M) and Jutik ($90,723,489.28 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 </vt:lpstr>
      <vt:lpstr>Concluding our analysis, Jutik has the highest overall EBIT contributions ($73 M), followed by Surjek ($23 M) , and lastly Kootha ($20 M). However, from an EBIT  Margin (%) perspective, Kootha has a higher margin than that of Surjek, indicative of a lower revenue-to-expense ratio.¹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Tynan groot</cp:lastModifiedBy>
  <cp:revision>110</cp:revision>
  <dcterms:created xsi:type="dcterms:W3CDTF">2020-04-12T13:23:13Z</dcterms:created>
  <dcterms:modified xsi:type="dcterms:W3CDTF">2022-11-06T20:52:38Z</dcterms:modified>
</cp:coreProperties>
</file>