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80" d="100"/>
          <a:sy n="8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2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6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3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34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9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8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4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5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69C19B-F91F-46C5-9B4E-2F32DA22A89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8C97A-98F4-49BF-B0C1-F2B54A2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080D-11BC-453D-8B84-05DB15906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SOIL MOISTURE PREDICTION FOR SMART IRRIGATION SCHEDULING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80B07-40CE-4F64-A7C2-3FEFDB90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Tinashe Tanyaradzwa Mabika – N01519975j</a:t>
            </a:r>
          </a:p>
          <a:p>
            <a:r>
              <a:rPr lang="en-US" dirty="0"/>
              <a:t>Supervisor : Eng. </a:t>
            </a:r>
            <a:r>
              <a:rPr lang="en-US" dirty="0" err="1"/>
              <a:t>Chikowore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71CE-0F1A-4546-99A5-45DD9C26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Concept A </a:t>
            </a:r>
            <a:endParaRPr lang="en-US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B5B6892-F146-4D6A-87D6-3FF9AF92F4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/>
              <a:t>Overview</a:t>
            </a:r>
            <a:endParaRPr lang="en-US" dirty="0"/>
          </a:p>
          <a:p>
            <a:endParaRPr lang="en-US" dirty="0"/>
          </a:p>
        </p:txBody>
      </p:sp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707453B3-B9C6-4E54-ADF8-918515BCEB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871989"/>
            <a:ext cx="3348507" cy="2998586"/>
          </a:xfrm>
          <a:prstGeom prst="rect">
            <a:avLst/>
          </a:prstGeom>
        </p:spPr>
      </p:pic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92245B6A-783A-477D-96BE-6A9F20E0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2208" cy="3310128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Flow-Chart</a:t>
            </a:r>
          </a:p>
          <a:p>
            <a:pPr algn="ctr"/>
            <a:endParaRPr lang="en-US" dirty="0"/>
          </a:p>
        </p:txBody>
      </p:sp>
      <p:pic>
        <p:nvPicPr>
          <p:cNvPr id="42" name="Content Placeholder 37">
            <a:extLst>
              <a:ext uri="{FF2B5EF4-FFF2-40B4-BE49-F238E27FC236}">
                <a16:creationId xmlns:a16="http://schemas.microsoft.com/office/drawing/2014/main" id="{DF0A40C4-396D-4BE1-B3AA-7E353D79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46" y="2834236"/>
            <a:ext cx="3873753" cy="3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035E-DB09-4FE8-B11E-7E8A894D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94397"/>
          </a:xfrm>
        </p:spPr>
        <p:txBody>
          <a:bodyPr/>
          <a:lstStyle/>
          <a:p>
            <a:r>
              <a:rPr lang="en-US" b="1" dirty="0"/>
              <a:t>Concept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2EF8-057B-4C03-A7E6-4E7D806BAF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Flow-Chart</a:t>
            </a:r>
          </a:p>
          <a:p>
            <a:pPr algn="ctr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F2FBA-9608-4FB6-A568-71700686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2896988"/>
            <a:ext cx="2756079" cy="33587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D1573F-D5BD-4874-8827-5B2ECC312B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Overview</a:t>
            </a:r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1E3F24E-EC56-419D-9988-C31646CD099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63" y="2987900"/>
            <a:ext cx="3721132" cy="28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3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53D8-77D1-44BC-AF47-8C6FB5CF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5649-4DF7-4918-B2BD-5B1B3479F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Overview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E3D8C-9C0B-47E3-811A-A665BC6D32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Flow-Chart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8D751-6537-4B16-889C-1631E08F0E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884866"/>
            <a:ext cx="3361386" cy="298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BB7C3-449F-45C8-B958-7AE16F99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2789447"/>
            <a:ext cx="4193876" cy="32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0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F9B2-5141-42F3-BDA1-1F60281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90F5-EA5E-4AF1-8E29-75B97D8D5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dirty="0"/>
              <a:t>Overview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FF198-6171-4291-9AAD-7EAA95C841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Flow-Chart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A2AF7-21DC-4630-8CCA-915D9201648A}"/>
              </a:ext>
            </a:extLst>
          </p:cNvPr>
          <p:cNvPicPr/>
          <p:nvPr/>
        </p:nvPicPr>
        <p:blipFill rotWithShape="1">
          <a:blip r:embed="rId2"/>
          <a:srcRect t="12055" b="5776"/>
          <a:stretch/>
        </p:blipFill>
        <p:spPr bwMode="auto">
          <a:xfrm>
            <a:off x="1292352" y="2958820"/>
            <a:ext cx="4373486" cy="2513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232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6EC0-AE21-47BE-B3E3-9A693931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Concept Screening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5BF890C-0F6C-4959-BB24-89462B5628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8889728"/>
              </p:ext>
            </p:extLst>
          </p:nvPr>
        </p:nvGraphicFramePr>
        <p:xfrm>
          <a:off x="6096000" y="2459669"/>
          <a:ext cx="4430342" cy="3547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890">
                  <a:extLst>
                    <a:ext uri="{9D8B030D-6E8A-4147-A177-3AD203B41FA5}">
                      <a16:colId xmlns:a16="http://schemas.microsoft.com/office/drawing/2014/main" val="659574727"/>
                    </a:ext>
                  </a:extLst>
                </a:gridCol>
                <a:gridCol w="524114">
                  <a:extLst>
                    <a:ext uri="{9D8B030D-6E8A-4147-A177-3AD203B41FA5}">
                      <a16:colId xmlns:a16="http://schemas.microsoft.com/office/drawing/2014/main" val="122910447"/>
                    </a:ext>
                  </a:extLst>
                </a:gridCol>
                <a:gridCol w="678662">
                  <a:extLst>
                    <a:ext uri="{9D8B030D-6E8A-4147-A177-3AD203B41FA5}">
                      <a16:colId xmlns:a16="http://schemas.microsoft.com/office/drawing/2014/main" val="1910398872"/>
                    </a:ext>
                  </a:extLst>
                </a:gridCol>
                <a:gridCol w="678662">
                  <a:extLst>
                    <a:ext uri="{9D8B030D-6E8A-4147-A177-3AD203B41FA5}">
                      <a16:colId xmlns:a16="http://schemas.microsoft.com/office/drawing/2014/main" val="3499553362"/>
                    </a:ext>
                  </a:extLst>
                </a:gridCol>
                <a:gridCol w="662984">
                  <a:extLst>
                    <a:ext uri="{9D8B030D-6E8A-4147-A177-3AD203B41FA5}">
                      <a16:colId xmlns:a16="http://schemas.microsoft.com/office/drawing/2014/main" val="3779431404"/>
                    </a:ext>
                  </a:extLst>
                </a:gridCol>
                <a:gridCol w="598030">
                  <a:extLst>
                    <a:ext uri="{9D8B030D-6E8A-4147-A177-3AD203B41FA5}">
                      <a16:colId xmlns:a16="http://schemas.microsoft.com/office/drawing/2014/main" val="3300021854"/>
                    </a:ext>
                  </a:extLst>
                </a:gridCol>
              </a:tblGrid>
              <a:tr h="152664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W" sz="800">
                          <a:effectLst/>
                        </a:rPr>
                        <a:t>SELECTION CRITERIA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W" sz="800">
                          <a:effectLst/>
                        </a:rPr>
                        <a:t>CONCEPT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29799"/>
                  </a:ext>
                </a:extLst>
              </a:tr>
              <a:tr h="152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Reference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977226207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Ease of Use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036932024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Ease of Maintenance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666270636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Remote Monitoring and Control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712816952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 dirty="0">
                          <a:effectLst/>
                        </a:rPr>
                        <a:t>Uniform monitoring of the field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422992862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Precision and Accuracy in Responsiveness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518390581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System Durability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899295223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Efficiency of the irrigation system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968416830"/>
                  </a:ext>
                </a:extLst>
              </a:tr>
              <a:tr h="3261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800">
                          <a:effectLst/>
                        </a:rPr>
                        <a:t>Considerations of other parameters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+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100202991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Sum of “+” 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306150579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Sum of “0” 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983683034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Sum of “-” 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3372383102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Net Score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757580568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Rank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1811884494"/>
                  </a:ext>
                </a:extLst>
              </a:tr>
              <a:tr h="1526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W" sz="800">
                          <a:effectLst/>
                        </a:rPr>
                        <a:t>Continue?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66" marR="43366" marT="0" marB="0"/>
                </a:tc>
                <a:extLst>
                  <a:ext uri="{0D108BD9-81ED-4DB2-BD59-A6C34878D82A}">
                    <a16:rowId xmlns:a16="http://schemas.microsoft.com/office/drawing/2014/main" val="2431743309"/>
                  </a:ext>
                </a:extLst>
              </a:tr>
            </a:tbl>
          </a:graphicData>
        </a:graphic>
      </p:graphicFrame>
      <p:pic>
        <p:nvPicPr>
          <p:cNvPr id="5122" name="Picture 2" descr="Image result for Concept Screening">
            <a:extLst>
              <a:ext uri="{FF2B5EF4-FFF2-40B4-BE49-F238E27FC236}">
                <a16:creationId xmlns:a16="http://schemas.microsoft.com/office/drawing/2014/main" id="{08B996D3-DC49-4093-9ED0-68FAD9526C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03" y="2566146"/>
            <a:ext cx="4298548" cy="315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4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C67E-DC81-4C5F-846E-7B454A8F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Concept Scoring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903E0-3EBF-48FE-B7A6-297C24106B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472748"/>
              </p:ext>
            </p:extLst>
          </p:nvPr>
        </p:nvGraphicFramePr>
        <p:xfrm>
          <a:off x="6550925" y="2560638"/>
          <a:ext cx="4053387" cy="359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829">
                  <a:extLst>
                    <a:ext uri="{9D8B030D-6E8A-4147-A177-3AD203B41FA5}">
                      <a16:colId xmlns:a16="http://schemas.microsoft.com/office/drawing/2014/main" val="3529033145"/>
                    </a:ext>
                  </a:extLst>
                </a:gridCol>
                <a:gridCol w="681273">
                  <a:extLst>
                    <a:ext uri="{9D8B030D-6E8A-4147-A177-3AD203B41FA5}">
                      <a16:colId xmlns:a16="http://schemas.microsoft.com/office/drawing/2014/main" val="2876754847"/>
                    </a:ext>
                  </a:extLst>
                </a:gridCol>
                <a:gridCol w="467047">
                  <a:extLst>
                    <a:ext uri="{9D8B030D-6E8A-4147-A177-3AD203B41FA5}">
                      <a16:colId xmlns:a16="http://schemas.microsoft.com/office/drawing/2014/main" val="402206909"/>
                    </a:ext>
                  </a:extLst>
                </a:gridCol>
                <a:gridCol w="429754">
                  <a:extLst>
                    <a:ext uri="{9D8B030D-6E8A-4147-A177-3AD203B41FA5}">
                      <a16:colId xmlns:a16="http://schemas.microsoft.com/office/drawing/2014/main" val="3295422985"/>
                    </a:ext>
                  </a:extLst>
                </a:gridCol>
                <a:gridCol w="429754">
                  <a:extLst>
                    <a:ext uri="{9D8B030D-6E8A-4147-A177-3AD203B41FA5}">
                      <a16:colId xmlns:a16="http://schemas.microsoft.com/office/drawing/2014/main" val="2359342283"/>
                    </a:ext>
                  </a:extLst>
                </a:gridCol>
                <a:gridCol w="429754">
                  <a:extLst>
                    <a:ext uri="{9D8B030D-6E8A-4147-A177-3AD203B41FA5}">
                      <a16:colId xmlns:a16="http://schemas.microsoft.com/office/drawing/2014/main" val="3291845930"/>
                    </a:ext>
                  </a:extLst>
                </a:gridCol>
                <a:gridCol w="431488">
                  <a:extLst>
                    <a:ext uri="{9D8B030D-6E8A-4147-A177-3AD203B41FA5}">
                      <a16:colId xmlns:a16="http://schemas.microsoft.com/office/drawing/2014/main" val="1301254779"/>
                    </a:ext>
                  </a:extLst>
                </a:gridCol>
                <a:gridCol w="431488">
                  <a:extLst>
                    <a:ext uri="{9D8B030D-6E8A-4147-A177-3AD203B41FA5}">
                      <a16:colId xmlns:a16="http://schemas.microsoft.com/office/drawing/2014/main" val="2804188365"/>
                    </a:ext>
                  </a:extLst>
                </a:gridCol>
              </a:tblGrid>
              <a:tr h="13960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SELECTION</a:t>
                      </a:r>
                      <a:endParaRPr lang="en-US" sz="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CRITERIA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WEIGHTS</a:t>
                      </a:r>
                      <a:endParaRPr lang="en-US" sz="6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%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CONCEPTS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502817"/>
                  </a:ext>
                </a:extLst>
              </a:tr>
              <a:tr h="131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C+D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50587"/>
                  </a:ext>
                </a:extLst>
              </a:tr>
              <a:tr h="131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2886381616"/>
                  </a:ext>
                </a:extLst>
              </a:tr>
              <a:tr h="1310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Weight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984760634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Ease of Use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629327871"/>
                  </a:ext>
                </a:extLst>
              </a:tr>
              <a:tr h="2799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Ease of Maintenance 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3702992342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Cost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224367794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Remote Monitoring and Control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1.5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3979794429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Uniform monitoring of the field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0.44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0.66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0.88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60339569"/>
                  </a:ext>
                </a:extLst>
              </a:tr>
              <a:tr h="5598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Precision and Accuracy in Responsiveness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3954141847"/>
                  </a:ext>
                </a:extLst>
              </a:tr>
              <a:tr h="2799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System Durability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791211887"/>
                  </a:ext>
                </a:extLst>
              </a:tr>
              <a:tr h="428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Considerations of other parameters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0.04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0.16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extLst>
                  <a:ext uri="{0D108BD9-81ED-4DB2-BD59-A6C34878D82A}">
                    <a16:rowId xmlns:a16="http://schemas.microsoft.com/office/drawing/2014/main" val="1666063901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Total Score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1.98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3.24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3.81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50929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Rank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35870"/>
                  </a:ext>
                </a:extLst>
              </a:tr>
              <a:tr h="1310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Continue?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N0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>
                          <a:effectLst/>
                        </a:rPr>
                        <a:t>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600" dirty="0">
                          <a:effectLst/>
                        </a:rPr>
                        <a:t>YES(Develop)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77" marR="3557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9719"/>
                  </a:ext>
                </a:extLst>
              </a:tr>
            </a:tbl>
          </a:graphicData>
        </a:graphic>
      </p:graphicFrame>
      <p:pic>
        <p:nvPicPr>
          <p:cNvPr id="6146" name="Picture 2" descr="Image result for Scoring">
            <a:extLst>
              <a:ext uri="{FF2B5EF4-FFF2-40B4-BE49-F238E27FC236}">
                <a16:creationId xmlns:a16="http://schemas.microsoft.com/office/drawing/2014/main" id="{8451318F-4931-4021-A1CF-737C378068E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10" y="2571177"/>
            <a:ext cx="5257672" cy="35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6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E6CB-159A-427B-9C1F-88399E60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28EB1-7BAD-4862-BFB4-D13C8ABE7C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600" dirty="0"/>
              <a:t>Flow-Chart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3A681-5A29-4325-8A84-0FE4752A102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4" y="2667401"/>
            <a:ext cx="4797425" cy="3203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01E1F-981F-438F-9D5C-0B2836720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-1"/>
          <a:stretch/>
        </p:blipFill>
        <p:spPr>
          <a:xfrm>
            <a:off x="6856024" y="2818430"/>
            <a:ext cx="3719734" cy="34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510602-FB0C-4FC4-A0C1-1DB88404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“If the farmer is rich, then so is the nation.”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30611-75E6-44AF-87C5-11033595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Agriculture looks different today - our farmers are using technology and  can monitor irrigation systems over the Internet.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7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2306-9CCA-4AF5-ABE4-36CFC27F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C12D4-55D4-441F-BDAB-A930969777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Food Security</a:t>
            </a:r>
          </a:p>
          <a:p>
            <a:r>
              <a:rPr lang="en-US" dirty="0"/>
              <a:t>Irrigation as input </a:t>
            </a:r>
          </a:p>
          <a:p>
            <a:r>
              <a:rPr lang="en-US" dirty="0"/>
              <a:t>Technological Shift</a:t>
            </a:r>
          </a:p>
        </p:txBody>
      </p:sp>
      <p:pic>
        <p:nvPicPr>
          <p:cNvPr id="8" name="Picture 4" descr="Image result for food security">
            <a:extLst>
              <a:ext uri="{FF2B5EF4-FFF2-40B4-BE49-F238E27FC236}">
                <a16:creationId xmlns:a16="http://schemas.microsoft.com/office/drawing/2014/main" id="{073A42E2-4EBD-4FBA-8C6C-0EA079BC9C7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888655"/>
            <a:ext cx="4718050" cy="26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C2E4-E228-4CB7-ACEC-11D43D7D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D469-C348-4380-A955-9FCFBA947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 smart irrigation system that is able to predict soil moisture contents to optimize irrigation schedules.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4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D32-4BB9-49FF-8962-4A55DD0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BB2E7-E700-45F2-94AD-11F77D9FD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Design an irrigation controller based on AVR micro-controller.</a:t>
            </a:r>
          </a:p>
          <a:p>
            <a:pPr lvl="0"/>
            <a:r>
              <a:rPr lang="en-US" dirty="0"/>
              <a:t>Design SMS notification interface and web application for remote monitoring.</a:t>
            </a:r>
          </a:p>
          <a:p>
            <a:pPr lvl="0"/>
            <a:r>
              <a:rPr lang="en-US" dirty="0"/>
              <a:t>Create a forecasting Model to predict soil moisture contents.</a:t>
            </a:r>
          </a:p>
          <a:p>
            <a:pPr lvl="0"/>
            <a:r>
              <a:rPr lang="en-US" dirty="0"/>
              <a:t>Size pipe work for a 266m</a:t>
            </a:r>
            <a:r>
              <a:rPr lang="en-US" baseline="30000" dirty="0"/>
              <a:t>2</a:t>
            </a:r>
            <a:r>
              <a:rPr lang="en-US" dirty="0"/>
              <a:t> prototype</a:t>
            </a:r>
          </a:p>
          <a:p>
            <a:endParaRPr lang="en-US" dirty="0"/>
          </a:p>
        </p:txBody>
      </p:sp>
      <p:pic>
        <p:nvPicPr>
          <p:cNvPr id="2050" name="Picture 2" descr="Image result for objective">
            <a:extLst>
              <a:ext uri="{FF2B5EF4-FFF2-40B4-BE49-F238E27FC236}">
                <a16:creationId xmlns:a16="http://schemas.microsoft.com/office/drawing/2014/main" id="{717B9EA1-1934-4081-B99E-5A7D7DF1464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6598"/>
          <a:stretch/>
        </p:blipFill>
        <p:spPr bwMode="auto">
          <a:xfrm>
            <a:off x="1403796" y="2560320"/>
            <a:ext cx="4417455" cy="32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AB07-CE82-46B7-A61D-7CC34603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8A95-9343-4AE1-8A02-0D3E8D70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Types of Agricultural Water Use</a:t>
            </a:r>
          </a:p>
          <a:p>
            <a:r>
              <a:rPr lang="en-US" sz="2000" dirty="0"/>
              <a:t>Specific Plant Water Requirements</a:t>
            </a:r>
          </a:p>
          <a:p>
            <a:r>
              <a:rPr lang="en-US" sz="2000" dirty="0"/>
              <a:t>Control Systems</a:t>
            </a:r>
          </a:p>
          <a:p>
            <a:r>
              <a:rPr lang="en-US" sz="2000" dirty="0"/>
              <a:t>Cloud Services</a:t>
            </a:r>
          </a:p>
          <a:p>
            <a:r>
              <a:rPr lang="en-US" sz="2000" dirty="0"/>
              <a:t>Data Forecasting</a:t>
            </a:r>
          </a:p>
          <a:p>
            <a:r>
              <a:rPr lang="en-US" sz="2000" dirty="0"/>
              <a:t>Hardware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9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9ACD-D7EE-4F27-BC61-9DDA38F0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9983-7754-4117-9494-69F16E88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Consumer needs</a:t>
            </a:r>
          </a:p>
          <a:p>
            <a:pPr lvl="1"/>
            <a:r>
              <a:rPr lang="en-US" dirty="0"/>
              <a:t>Interviews</a:t>
            </a:r>
          </a:p>
          <a:p>
            <a:r>
              <a:rPr lang="en-US" dirty="0"/>
              <a:t>Research </a:t>
            </a:r>
          </a:p>
          <a:p>
            <a:pPr lvl="1"/>
            <a:r>
              <a:rPr lang="en-US" dirty="0"/>
              <a:t>Journals</a:t>
            </a:r>
          </a:p>
          <a:p>
            <a:pPr lvl="1"/>
            <a:r>
              <a:rPr lang="en-US" dirty="0"/>
              <a:t>Articles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Autodesk Eagle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2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E4C1-1130-4F1F-A644-65173D4E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B8ED-2E8F-42B4-9321-B75B06FD31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b="1" dirty="0"/>
              <a:t>Determination of Customer Requirements</a:t>
            </a:r>
          </a:p>
          <a:p>
            <a:r>
              <a:rPr lang="en-US" b="1" dirty="0"/>
              <a:t>Generation of Concepts</a:t>
            </a:r>
          </a:p>
          <a:p>
            <a:r>
              <a:rPr lang="en-ZA" b="1" dirty="0"/>
              <a:t>Concept Screening</a:t>
            </a:r>
            <a:endParaRPr lang="en-US" b="1" dirty="0"/>
          </a:p>
          <a:p>
            <a:r>
              <a:rPr lang="en-ZA" b="1" dirty="0"/>
              <a:t>Concept Scoring</a:t>
            </a:r>
            <a:endParaRPr lang="en-US" b="1" dirty="0"/>
          </a:p>
          <a:p>
            <a:r>
              <a:rPr lang="en-US" b="1" dirty="0"/>
              <a:t>Proposed Concepts</a:t>
            </a:r>
          </a:p>
          <a:p>
            <a:endParaRPr lang="en-US" dirty="0"/>
          </a:p>
        </p:txBody>
      </p:sp>
      <p:pic>
        <p:nvPicPr>
          <p:cNvPr id="3074" name="Picture 2" descr="Image result for CONCEPT DEVELOPMENT">
            <a:extLst>
              <a:ext uri="{FF2B5EF4-FFF2-40B4-BE49-F238E27FC236}">
                <a16:creationId xmlns:a16="http://schemas.microsoft.com/office/drawing/2014/main" id="{7B6E37FA-8AA2-4D26-835B-327F94A343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68" y="2780320"/>
            <a:ext cx="2906556" cy="29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8F47-C9FD-4814-B879-F07A6046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Customer Requirements</a:t>
            </a:r>
            <a:br>
              <a:rPr lang="en-ZA" b="1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F43B14-CAD0-4564-BFB8-4F06D9A18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ZA" dirty="0"/>
              <a:t>Efficiency of the irrigation system</a:t>
            </a:r>
            <a:endParaRPr lang="en-US" dirty="0"/>
          </a:p>
          <a:p>
            <a:pPr lvl="0"/>
            <a:r>
              <a:rPr lang="en-ZA" dirty="0"/>
              <a:t>Ease of Use</a:t>
            </a:r>
            <a:endParaRPr lang="en-US" dirty="0"/>
          </a:p>
          <a:p>
            <a:pPr lvl="0"/>
            <a:r>
              <a:rPr lang="en-ZA" dirty="0"/>
              <a:t>Taking other parameters into consideration which affect soil moisture content.</a:t>
            </a:r>
            <a:endParaRPr lang="en-US" dirty="0"/>
          </a:p>
          <a:p>
            <a:pPr lvl="0"/>
            <a:r>
              <a:rPr lang="en-ZA" dirty="0"/>
              <a:t>Ease of Maintenance </a:t>
            </a:r>
            <a:endParaRPr lang="en-US" dirty="0"/>
          </a:p>
          <a:p>
            <a:pPr lvl="0"/>
            <a:r>
              <a:rPr lang="en-ZA" dirty="0"/>
              <a:t>System Durability</a:t>
            </a:r>
            <a:endParaRPr lang="en-US" dirty="0"/>
          </a:p>
          <a:p>
            <a:pPr lvl="0"/>
            <a:r>
              <a:rPr lang="en-ZA" dirty="0"/>
              <a:t>Remote Monitoring and Control</a:t>
            </a:r>
            <a:endParaRPr lang="en-US" dirty="0"/>
          </a:p>
          <a:p>
            <a:pPr lvl="0"/>
            <a:r>
              <a:rPr lang="en-ZA" dirty="0"/>
              <a:t>Uniform monitoring of the field</a:t>
            </a:r>
            <a:endParaRPr lang="en-US" dirty="0"/>
          </a:p>
          <a:p>
            <a:pPr lvl="0"/>
            <a:r>
              <a:rPr lang="en-ZA" dirty="0"/>
              <a:t>Precision and Accuracy in Responsiveness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Image result for Customer Requirements">
            <a:extLst>
              <a:ext uri="{FF2B5EF4-FFF2-40B4-BE49-F238E27FC236}">
                <a16:creationId xmlns:a16="http://schemas.microsoft.com/office/drawing/2014/main" id="{462258D6-B55B-4C85-B78F-0F39B60F01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51" y="2684430"/>
            <a:ext cx="4258443" cy="302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4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0A8D-F260-4F04-BA24-9C1ACCC46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Generation of Concepts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76E54-04FF-4715-977B-DBDCAB0FE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486</Words>
  <Application>Microsoft Office PowerPoint</Application>
  <PresentationFormat>Widescreen</PresentationFormat>
  <Paragraphs>254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Times New Roman</vt:lpstr>
      <vt:lpstr>Organic</vt:lpstr>
      <vt:lpstr>SOIL MOISTURE PREDICTION FOR SMART IRRIGATION SCHEDULING</vt:lpstr>
      <vt:lpstr>Problem Statement</vt:lpstr>
      <vt:lpstr> PROJECT AIM</vt:lpstr>
      <vt:lpstr>Objectives </vt:lpstr>
      <vt:lpstr>Literature Review</vt:lpstr>
      <vt:lpstr>Methodology</vt:lpstr>
      <vt:lpstr>CONCEPT DEVELOPMENT</vt:lpstr>
      <vt:lpstr>Customer Requirements </vt:lpstr>
      <vt:lpstr>Generation of Concepts</vt:lpstr>
      <vt:lpstr>Concept A </vt:lpstr>
      <vt:lpstr>Concept B</vt:lpstr>
      <vt:lpstr>Concept C</vt:lpstr>
      <vt:lpstr>Concept D</vt:lpstr>
      <vt:lpstr>Concept Screening</vt:lpstr>
      <vt:lpstr>Concept Scoring</vt:lpstr>
      <vt:lpstr>Proposed Concept</vt:lpstr>
      <vt:lpstr>“If the farmer is rich, then so is the nation.”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PREDICTION FOR SMART IRRIGATION SCHEDULING</dc:title>
  <dc:creator>blackCode</dc:creator>
  <cp:lastModifiedBy>blackCode</cp:lastModifiedBy>
  <cp:revision>23</cp:revision>
  <dcterms:created xsi:type="dcterms:W3CDTF">2020-03-03T21:32:41Z</dcterms:created>
  <dcterms:modified xsi:type="dcterms:W3CDTF">2020-03-04T00:15:18Z</dcterms:modified>
</cp:coreProperties>
</file>