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76" r:id="rId4"/>
    <p:sldId id="277" r:id="rId5"/>
    <p:sldId id="278" r:id="rId6"/>
    <p:sldId id="279" r:id="rId7"/>
    <p:sldId id="312" r:id="rId8"/>
    <p:sldId id="280" r:id="rId9"/>
    <p:sldId id="281" r:id="rId10"/>
    <p:sldId id="313" r:id="rId11"/>
    <p:sldId id="282" r:id="rId12"/>
    <p:sldId id="314" r:id="rId13"/>
    <p:sldId id="283" r:id="rId14"/>
    <p:sldId id="284" r:id="rId15"/>
    <p:sldId id="285" r:id="rId16"/>
    <p:sldId id="317" r:id="rId17"/>
    <p:sldId id="318" r:id="rId18"/>
    <p:sldId id="319" r:id="rId19"/>
    <p:sldId id="320" r:id="rId20"/>
    <p:sldId id="321" r:id="rId21"/>
    <p:sldId id="322" r:id="rId22"/>
    <p:sldId id="323" r:id="rId23"/>
    <p:sldId id="324" r:id="rId24"/>
    <p:sldId id="325" r:id="rId25"/>
    <p:sldId id="326" r:id="rId26"/>
    <p:sldId id="262" r:id="rId27"/>
    <p:sldId id="264" r:id="rId28"/>
    <p:sldId id="265" r:id="rId29"/>
    <p:sldId id="266" r:id="rId30"/>
    <p:sldId id="267" r:id="rId31"/>
    <p:sldId id="268" r:id="rId32"/>
    <p:sldId id="269" r:id="rId33"/>
    <p:sldId id="270" r:id="rId34"/>
    <p:sldId id="271" r:id="rId35"/>
    <p:sldId id="272" r:id="rId36"/>
    <p:sldId id="315" r:id="rId37"/>
    <p:sldId id="273" r:id="rId38"/>
    <p:sldId id="274" r:id="rId39"/>
    <p:sldId id="275" r:id="rId40"/>
    <p:sldId id="286" r:id="rId41"/>
    <p:sldId id="287" r:id="rId42"/>
    <p:sldId id="288" r:id="rId43"/>
    <p:sldId id="316"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9" d="100"/>
          <a:sy n="79" d="100"/>
        </p:scale>
        <p:origin x="1531"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6608C-F226-4659-B3F2-F0C109973B0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386A8-31C0-40C3-A478-E61132AA14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635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6608C-F226-4659-B3F2-F0C109973B0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153571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6608C-F226-4659-B3F2-F0C109973B0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37503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6608C-F226-4659-B3F2-F0C109973B0C}" type="datetimeFigureOut">
              <a:rPr lang="en-US" smtClean="0"/>
              <a:t>6/6/2024</a:t>
            </a:fld>
            <a:endParaRPr lang="en-US"/>
          </a:p>
        </p:txBody>
      </p:sp>
      <p:sp>
        <p:nvSpPr>
          <p:cNvPr id="5" name="Footer Placeholder 4"/>
          <p:cNvSpPr>
            <a:spLocks noGrp="1"/>
          </p:cNvSpPr>
          <p:nvPr>
            <p:ph type="ftr" sz="quarter" idx="11"/>
          </p:nvPr>
        </p:nvSpPr>
        <p:spPr/>
        <p:txBody>
          <a:bodyPr/>
          <a:lstStyle/>
          <a:p>
            <a:r>
              <a:rPr lang="en-US" dirty="0" err="1"/>
              <a:t>feruzi</a:t>
            </a:r>
            <a:endParaRPr lang="en-US" dirty="0"/>
          </a:p>
        </p:txBody>
      </p:sp>
      <p:sp>
        <p:nvSpPr>
          <p:cNvPr id="6" name="Slide Number Placeholder 5"/>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163860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6608C-F226-4659-B3F2-F0C109973B0C}"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386A8-31C0-40C3-A478-E61132AA14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54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6608C-F226-4659-B3F2-F0C109973B0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48780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6608C-F226-4659-B3F2-F0C109973B0C}"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269740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6608C-F226-4659-B3F2-F0C109973B0C}"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413718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86608C-F226-4659-B3F2-F0C109973B0C}" type="datetimeFigureOut">
              <a:rPr lang="en-US" smtClean="0"/>
              <a:t>6/6/2024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2335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486608C-F226-4659-B3F2-F0C109973B0C}" type="datetimeFigureOut">
              <a:rPr lang="en-US" smtClean="0"/>
              <a:t>6/6/2024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7386A8-31C0-40C3-A478-E61132AA1462}" type="slidenum">
              <a:rPr lang="en-US" smtClean="0"/>
              <a:t>‹#›</a:t>
            </a:fld>
            <a:endParaRPr lang="en-US"/>
          </a:p>
        </p:txBody>
      </p:sp>
    </p:spTree>
    <p:extLst>
      <p:ext uri="{BB962C8B-B14F-4D97-AF65-F5344CB8AC3E}">
        <p14:creationId xmlns:p14="http://schemas.microsoft.com/office/powerpoint/2010/main" val="72023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6608C-F226-4659-B3F2-F0C109973B0C}"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386A8-31C0-40C3-A478-E61132AA1462}" type="slidenum">
              <a:rPr lang="en-US" smtClean="0"/>
              <a:t>‹#›</a:t>
            </a:fld>
            <a:endParaRPr lang="en-US"/>
          </a:p>
        </p:txBody>
      </p:sp>
    </p:spTree>
    <p:extLst>
      <p:ext uri="{BB962C8B-B14F-4D97-AF65-F5344CB8AC3E}">
        <p14:creationId xmlns:p14="http://schemas.microsoft.com/office/powerpoint/2010/main" val="23521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486608C-F226-4659-B3F2-F0C109973B0C}" type="datetimeFigureOut">
              <a:rPr lang="en-US" smtClean="0"/>
              <a:t>6/6/2024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7386A8-31C0-40C3-A478-E61132AA146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0525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sql/sql_primarykey.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SQL</a:t>
            </a:r>
            <a:br>
              <a:rPr lang="en-US" dirty="0"/>
            </a:br>
            <a:endParaRPr lang="en-US" dirty="0"/>
          </a:p>
        </p:txBody>
      </p:sp>
      <p:sp>
        <p:nvSpPr>
          <p:cNvPr id="3" name="Subtitle 2"/>
          <p:cNvSpPr>
            <a:spLocks noGrp="1"/>
          </p:cNvSpPr>
          <p:nvPr>
            <p:ph type="subTitle" idx="1"/>
          </p:nvPr>
        </p:nvSpPr>
        <p:spPr/>
        <p:txBody>
          <a:bodyPr/>
          <a:lstStyle/>
          <a:p>
            <a:r>
              <a:rPr lang="en-US" dirty="0" err="1"/>
              <a:t>Feruzi</a:t>
            </a:r>
            <a:r>
              <a:rPr lang="en-US" dirty="0"/>
              <a:t> (0758731369)</a:t>
            </a:r>
          </a:p>
        </p:txBody>
      </p:sp>
    </p:spTree>
    <p:extLst>
      <p:ext uri="{BB962C8B-B14F-4D97-AF65-F5344CB8AC3E}">
        <p14:creationId xmlns:p14="http://schemas.microsoft.com/office/powerpoint/2010/main" val="239718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Constraints</a:t>
            </a:r>
            <a:br>
              <a:rPr lang="en-US" dirty="0"/>
            </a:br>
            <a:endParaRPr lang="en-US" dirty="0"/>
          </a:p>
        </p:txBody>
      </p:sp>
      <p:sp>
        <p:nvSpPr>
          <p:cNvPr id="3" name="Content Placeholder 2"/>
          <p:cNvSpPr>
            <a:spLocks noGrp="1"/>
          </p:cNvSpPr>
          <p:nvPr>
            <p:ph idx="1"/>
          </p:nvPr>
        </p:nvSpPr>
        <p:spPr/>
        <p:txBody>
          <a:bodyPr>
            <a:noAutofit/>
          </a:bodyPr>
          <a:lstStyle/>
          <a:p>
            <a:r>
              <a:rPr lang="en-US" dirty="0">
                <a:solidFill>
                  <a:srgbClr val="000000"/>
                </a:solidFill>
                <a:latin typeface="Verdana"/>
              </a:rPr>
              <a:t>The following constraints are commonly used in SQL:</a:t>
            </a:r>
          </a:p>
          <a:p>
            <a:pPr lvl="1">
              <a:buFont typeface="Arial"/>
              <a:buChar char="•"/>
            </a:pPr>
            <a:r>
              <a:rPr lang="en-US" b="1" dirty="0">
                <a:solidFill>
                  <a:srgbClr val="FF0000"/>
                </a:solidFill>
                <a:latin typeface="Verdana"/>
              </a:rPr>
              <a:t>NOT NULL</a:t>
            </a:r>
            <a:r>
              <a:rPr lang="en-US" dirty="0">
                <a:solidFill>
                  <a:srgbClr val="000000"/>
                </a:solidFill>
                <a:latin typeface="Verdana"/>
              </a:rPr>
              <a:t> - Ensures that a column cannot have a NULL value</a:t>
            </a:r>
          </a:p>
          <a:p>
            <a:pPr lvl="1">
              <a:buFont typeface="Arial"/>
              <a:buChar char="•"/>
            </a:pPr>
            <a:r>
              <a:rPr lang="en-US" b="1" dirty="0">
                <a:solidFill>
                  <a:srgbClr val="FF0000"/>
                </a:solidFill>
                <a:latin typeface="Verdana"/>
              </a:rPr>
              <a:t>UNIQUE </a:t>
            </a:r>
            <a:r>
              <a:rPr lang="en-US" dirty="0">
                <a:solidFill>
                  <a:srgbClr val="000000"/>
                </a:solidFill>
                <a:latin typeface="Verdana"/>
              </a:rPr>
              <a:t>- Ensures that all values in a column are different</a:t>
            </a:r>
          </a:p>
          <a:p>
            <a:pPr lvl="1">
              <a:buFont typeface="Arial"/>
              <a:buChar char="•"/>
            </a:pPr>
            <a:r>
              <a:rPr lang="en-US" b="1" dirty="0">
                <a:solidFill>
                  <a:srgbClr val="FF0000"/>
                </a:solidFill>
                <a:latin typeface="Verdana"/>
              </a:rPr>
              <a:t>PRIMARY KEY</a:t>
            </a:r>
            <a:r>
              <a:rPr lang="en-US" dirty="0">
                <a:solidFill>
                  <a:srgbClr val="000000"/>
                </a:solidFill>
                <a:latin typeface="Verdana"/>
              </a:rPr>
              <a:t> - A combination of a NOT NULL and UNIQUE. Uniquely identifies each row in a table</a:t>
            </a:r>
          </a:p>
          <a:p>
            <a:pPr lvl="1">
              <a:buFont typeface="Arial"/>
              <a:buChar char="•"/>
            </a:pPr>
            <a:r>
              <a:rPr lang="en-US" b="1" dirty="0">
                <a:solidFill>
                  <a:srgbClr val="FF0000"/>
                </a:solidFill>
                <a:latin typeface="Verdana"/>
              </a:rPr>
              <a:t>FOREIGN KEY</a:t>
            </a:r>
            <a:r>
              <a:rPr lang="en-US" dirty="0">
                <a:solidFill>
                  <a:srgbClr val="000000"/>
                </a:solidFill>
                <a:latin typeface="Verdana"/>
              </a:rPr>
              <a:t> - Prevents actions that would destroy links between tables</a:t>
            </a:r>
          </a:p>
          <a:p>
            <a:pPr lvl="1">
              <a:buFont typeface="Arial"/>
              <a:buChar char="•"/>
            </a:pPr>
            <a:r>
              <a:rPr lang="en-US" b="1" dirty="0">
                <a:solidFill>
                  <a:srgbClr val="FF0000"/>
                </a:solidFill>
                <a:latin typeface="Verdana"/>
              </a:rPr>
              <a:t>CHECK</a:t>
            </a:r>
            <a:r>
              <a:rPr lang="en-US" dirty="0">
                <a:solidFill>
                  <a:srgbClr val="000000"/>
                </a:solidFill>
                <a:latin typeface="Verdana"/>
              </a:rPr>
              <a:t> - Ensures that the values in a column satisfies a specific condition</a:t>
            </a:r>
          </a:p>
          <a:p>
            <a:pPr lvl="1">
              <a:buFont typeface="Arial"/>
              <a:buChar char="•"/>
            </a:pPr>
            <a:r>
              <a:rPr lang="en-US" b="1" dirty="0">
                <a:solidFill>
                  <a:srgbClr val="FF0000"/>
                </a:solidFill>
                <a:latin typeface="Verdana"/>
              </a:rPr>
              <a:t>DEFAULT</a:t>
            </a:r>
            <a:r>
              <a:rPr lang="en-US" dirty="0">
                <a:solidFill>
                  <a:srgbClr val="000000"/>
                </a:solidFill>
                <a:latin typeface="Verdana"/>
              </a:rPr>
              <a:t> - Sets a default value for a column if no value is specified</a:t>
            </a:r>
          </a:p>
          <a:p>
            <a:pPr lvl="1">
              <a:buFont typeface="Arial"/>
              <a:buChar char="•"/>
            </a:pPr>
            <a:r>
              <a:rPr lang="en-US" b="1" dirty="0">
                <a:solidFill>
                  <a:srgbClr val="FF0000"/>
                </a:solidFill>
                <a:latin typeface="Verdana"/>
              </a:rPr>
              <a:t>CREATE INDEX</a:t>
            </a:r>
            <a:r>
              <a:rPr lang="en-US" dirty="0">
                <a:solidFill>
                  <a:srgbClr val="000000"/>
                </a:solidFill>
                <a:latin typeface="Verdana"/>
              </a:rPr>
              <a:t> - Used to create and retrieve data from the database very quickly</a:t>
            </a:r>
          </a:p>
          <a:p>
            <a:r>
              <a:rPr lang="en-US" sz="1600" dirty="0">
                <a:solidFill>
                  <a:srgbClr val="000000"/>
                </a:solidFill>
                <a:latin typeface="Verdana"/>
              </a:rPr>
              <a:t>.</a:t>
            </a:r>
          </a:p>
        </p:txBody>
      </p:sp>
    </p:spTree>
    <p:extLst>
      <p:ext uri="{BB962C8B-B14F-4D97-AF65-F5344CB8AC3E}">
        <p14:creationId xmlns:p14="http://schemas.microsoft.com/office/powerpoint/2010/main" val="195978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NOT NULL Constraint</a:t>
            </a:r>
            <a:br>
              <a:rPr lang="en-US" dirty="0"/>
            </a:br>
            <a:endParaRPr lang="en-US" dirty="0"/>
          </a:p>
        </p:txBody>
      </p:sp>
      <p:sp>
        <p:nvSpPr>
          <p:cNvPr id="3" name="Content Placeholder 2"/>
          <p:cNvSpPr>
            <a:spLocks noGrp="1"/>
          </p:cNvSpPr>
          <p:nvPr>
            <p:ph idx="1"/>
          </p:nvPr>
        </p:nvSpPr>
        <p:spPr/>
        <p:txBody>
          <a:bodyPr>
            <a:normAutofit/>
          </a:bodyPr>
          <a:lstStyle/>
          <a:p>
            <a:r>
              <a:rPr lang="en-US" dirty="0"/>
              <a:t>By default, a column can hold NULL values.</a:t>
            </a:r>
          </a:p>
          <a:p>
            <a:r>
              <a:rPr lang="en-US" dirty="0"/>
              <a:t>The NOT NULL constraint enforces a column to NOT accept NULL values.</a:t>
            </a:r>
          </a:p>
          <a:p>
            <a:r>
              <a:rPr lang="en-US" dirty="0"/>
              <a:t>This enforces a field to always contain a value, which means that you cannot insert a new record, or update a record without adding a value to this field.</a:t>
            </a:r>
          </a:p>
        </p:txBody>
      </p:sp>
    </p:spTree>
    <p:extLst>
      <p:ext uri="{BB962C8B-B14F-4D97-AF65-F5344CB8AC3E}">
        <p14:creationId xmlns:p14="http://schemas.microsoft.com/office/powerpoint/2010/main" val="193281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NOT NULL Constraint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SQL NOT NULL on CREATE TABLE</a:t>
            </a:r>
          </a:p>
          <a:p>
            <a:r>
              <a:rPr lang="en-US" dirty="0"/>
              <a:t>The following SQL ensures that the "ID", "</a:t>
            </a:r>
            <a:r>
              <a:rPr lang="en-US" dirty="0" err="1"/>
              <a:t>LastName</a:t>
            </a:r>
            <a:r>
              <a:rPr lang="en-US" dirty="0"/>
              <a:t>", and "</a:t>
            </a:r>
            <a:r>
              <a:rPr lang="en-US" dirty="0" err="1"/>
              <a:t>FirstName</a:t>
            </a:r>
            <a:r>
              <a:rPr lang="en-US" dirty="0"/>
              <a:t>" columns will NOT accept NULL values when the "Persons" table is created:</a:t>
            </a:r>
          </a:p>
          <a:p>
            <a:pPr marL="0" indent="0">
              <a:buNone/>
            </a:pPr>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Persons (</a:t>
            </a:r>
            <a:br>
              <a:rPr lang="en-US" dirty="0"/>
            </a:br>
            <a:r>
              <a:rPr lang="en-US" dirty="0">
                <a:solidFill>
                  <a:srgbClr val="000000"/>
                </a:solidFill>
                <a:latin typeface="Consolas"/>
              </a:rPr>
              <a:t>    ID </a:t>
            </a:r>
            <a:r>
              <a:rPr lang="en-US" dirty="0" err="1">
                <a:solidFill>
                  <a:srgbClr val="000000"/>
                </a:solidFill>
                <a:latin typeface="Consolas"/>
              </a:rPr>
              <a:t>int</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LastName</a:t>
            </a:r>
            <a:r>
              <a:rPr lang="en-US" dirty="0">
                <a:solidFill>
                  <a:srgbClr val="000000"/>
                </a:solidFill>
                <a:latin typeface="Consolas"/>
              </a:rPr>
              <a:t> varchar(</a:t>
            </a:r>
            <a:r>
              <a:rPr lang="en-US" dirty="0">
                <a:solidFill>
                  <a:srgbClr val="FF0000"/>
                </a:solidFill>
                <a:latin typeface="Consolas"/>
              </a:rPr>
              <a:t>255</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FirstName</a:t>
            </a:r>
            <a:r>
              <a:rPr lang="en-US" dirty="0">
                <a:solidFill>
                  <a:srgbClr val="000000"/>
                </a:solidFill>
                <a:latin typeface="Consolas"/>
              </a:rPr>
              <a:t> varchar(</a:t>
            </a:r>
            <a:r>
              <a:rPr lang="en-US" dirty="0">
                <a:solidFill>
                  <a:srgbClr val="FF0000"/>
                </a:solidFill>
                <a:latin typeface="Consolas"/>
              </a:rPr>
              <a:t>255</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br>
              <a:rPr lang="en-US" dirty="0"/>
            </a:br>
            <a:r>
              <a:rPr lang="en-US" dirty="0">
                <a:solidFill>
                  <a:srgbClr val="000000"/>
                </a:solidFill>
                <a:latin typeface="Consolas"/>
              </a:rPr>
              <a:t>    Age </a:t>
            </a:r>
            <a:r>
              <a:rPr lang="en-US" dirty="0" err="1">
                <a:solidFill>
                  <a:srgbClr val="000000"/>
                </a:solidFill>
                <a:latin typeface="Consolas"/>
              </a:rPr>
              <a:t>int</a:t>
            </a:r>
            <a:br>
              <a:rPr lang="en-US" dirty="0"/>
            </a:br>
            <a:r>
              <a:rPr lang="en-US" dirty="0">
                <a:solidFill>
                  <a:srgbClr val="000000"/>
                </a:solidFill>
                <a:latin typeface="Consolas"/>
              </a:rPr>
              <a:t>);</a:t>
            </a:r>
          </a:p>
          <a:p>
            <a:r>
              <a:rPr lang="en-US" dirty="0"/>
              <a:t>SQL NOT NULL on ALTER TABLE</a:t>
            </a:r>
          </a:p>
          <a:p>
            <a:r>
              <a:rPr lang="en-US" dirty="0"/>
              <a:t>To create a NOT NULL constraint on the "Age" column when the "Persons" table is already created, use the following SQL:</a:t>
            </a:r>
          </a:p>
          <a:p>
            <a:pPr marL="0" indent="0">
              <a:buNone/>
            </a:pPr>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Persons</a:t>
            </a:r>
            <a:br>
              <a:rPr lang="en-US" dirty="0"/>
            </a:br>
            <a:r>
              <a:rPr lang="en-US" dirty="0">
                <a:solidFill>
                  <a:srgbClr val="0000CD"/>
                </a:solidFill>
                <a:latin typeface="Consolas"/>
              </a:rPr>
              <a:t>MODIFY</a:t>
            </a:r>
            <a:r>
              <a:rPr lang="en-US" dirty="0">
                <a:solidFill>
                  <a:srgbClr val="000000"/>
                </a:solidFill>
                <a:latin typeface="Consolas"/>
              </a:rPr>
              <a:t> Age </a:t>
            </a:r>
            <a:r>
              <a:rPr lang="en-US" dirty="0" err="1">
                <a:solidFill>
                  <a:srgbClr val="000000"/>
                </a:solidFill>
                <a:latin typeface="Consolas"/>
              </a:rPr>
              <a:t>int</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24387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UNIQUE Constraint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UNIQUE constraint ensures that all values in a column are different.</a:t>
            </a:r>
          </a:p>
          <a:p>
            <a:r>
              <a:rPr lang="en-US" dirty="0"/>
              <a:t>Both the UNIQUE and PRIMARY KEY constraints provide a guarantee for uniqueness for a column or set of columns.</a:t>
            </a:r>
          </a:p>
          <a:p>
            <a:r>
              <a:rPr lang="en-US" dirty="0"/>
              <a:t>A PRIMARY KEY constraint automatically has a UNIQUE constraint.</a:t>
            </a:r>
          </a:p>
          <a:p>
            <a:r>
              <a:rPr lang="en-US" dirty="0"/>
              <a:t>However, you can have many UNIQUE constraints per table, but only one PRIMARY KEY constraint per table.</a:t>
            </a:r>
          </a:p>
          <a:p>
            <a:r>
              <a:rPr lang="en-US" dirty="0"/>
              <a:t>SQL UNIQUE Constraint on CREATE TABLE</a:t>
            </a:r>
          </a:p>
          <a:p>
            <a:r>
              <a:rPr lang="en-US" dirty="0"/>
              <a:t>The following SQL creates a UNIQUE constraint on the "ID" column when the "Persons" table is created:</a:t>
            </a:r>
          </a:p>
          <a:p>
            <a:r>
              <a:rPr lang="en-US" b="1" dirty="0"/>
              <a:t>SQL Server / Oracle / MS Access:</a:t>
            </a:r>
            <a:endParaRPr lang="en-US" dirty="0"/>
          </a:p>
          <a:p>
            <a:pPr marL="0" indent="0">
              <a:buNone/>
            </a:pPr>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Persons (</a:t>
            </a:r>
            <a:br>
              <a:rPr lang="en-US" dirty="0"/>
            </a:br>
            <a:r>
              <a:rPr lang="en-US" dirty="0">
                <a:solidFill>
                  <a:srgbClr val="000000"/>
                </a:solidFill>
                <a:latin typeface="Consolas"/>
              </a:rPr>
              <a:t>    ID </a:t>
            </a:r>
            <a:r>
              <a:rPr lang="en-US" dirty="0" err="1">
                <a:solidFill>
                  <a:srgbClr val="000000"/>
                </a:solidFill>
                <a:latin typeface="Consolas"/>
              </a:rPr>
              <a:t>int</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 </a:t>
            </a:r>
            <a:r>
              <a:rPr lang="en-US" dirty="0">
                <a:solidFill>
                  <a:srgbClr val="0000CD"/>
                </a:solidFill>
                <a:latin typeface="Consolas"/>
              </a:rPr>
              <a:t>UNIQUE</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LastName</a:t>
            </a:r>
            <a:r>
              <a:rPr lang="en-US" dirty="0">
                <a:solidFill>
                  <a:srgbClr val="000000"/>
                </a:solidFill>
                <a:latin typeface="Consolas"/>
              </a:rPr>
              <a:t> </a:t>
            </a:r>
            <a:r>
              <a:rPr lang="en-US" dirty="0" err="1">
                <a:solidFill>
                  <a:srgbClr val="000000"/>
                </a:solidFill>
                <a:latin typeface="Consolas"/>
              </a:rPr>
              <a:t>varchar</a:t>
            </a:r>
            <a:r>
              <a:rPr lang="en-US" dirty="0">
                <a:solidFill>
                  <a:srgbClr val="000000"/>
                </a:solidFill>
                <a:latin typeface="Consolas"/>
              </a:rPr>
              <a:t>(</a:t>
            </a:r>
            <a:r>
              <a:rPr lang="en-US" dirty="0">
                <a:solidFill>
                  <a:srgbClr val="FF0000"/>
                </a:solidFill>
                <a:latin typeface="Consolas"/>
              </a:rPr>
              <a:t>255</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FirstName</a:t>
            </a:r>
            <a:r>
              <a:rPr lang="en-US" dirty="0">
                <a:solidFill>
                  <a:srgbClr val="000000"/>
                </a:solidFill>
                <a:latin typeface="Consolas"/>
              </a:rPr>
              <a:t> </a:t>
            </a:r>
            <a:r>
              <a:rPr lang="en-US" dirty="0" err="1">
                <a:solidFill>
                  <a:srgbClr val="000000"/>
                </a:solidFill>
                <a:latin typeface="Consolas"/>
              </a:rPr>
              <a:t>varchar</a:t>
            </a:r>
            <a:r>
              <a:rPr lang="en-US" dirty="0">
                <a:solidFill>
                  <a:srgbClr val="000000"/>
                </a:solidFill>
                <a:latin typeface="Consolas"/>
              </a:rPr>
              <a:t>(</a:t>
            </a:r>
            <a:r>
              <a:rPr lang="en-US" dirty="0">
                <a:solidFill>
                  <a:srgbClr val="FF0000"/>
                </a:solidFill>
                <a:latin typeface="Consolas"/>
              </a:rPr>
              <a:t>255</a:t>
            </a:r>
            <a:r>
              <a:rPr lang="en-US" dirty="0">
                <a:solidFill>
                  <a:srgbClr val="000000"/>
                </a:solidFill>
                <a:latin typeface="Consolas"/>
              </a:rPr>
              <a:t>),</a:t>
            </a:r>
            <a:br>
              <a:rPr lang="en-US" dirty="0"/>
            </a:br>
            <a:r>
              <a:rPr lang="en-US" dirty="0">
                <a:solidFill>
                  <a:srgbClr val="000000"/>
                </a:solidFill>
                <a:latin typeface="Consolas"/>
              </a:rPr>
              <a:t>    Age </a:t>
            </a:r>
            <a:r>
              <a:rPr lang="en-US" dirty="0" err="1">
                <a:solidFill>
                  <a:srgbClr val="000000"/>
                </a:solidFill>
                <a:latin typeface="Consolas"/>
              </a:rPr>
              <a:t>int</a:t>
            </a:r>
            <a:br>
              <a:rPr lang="en-US" dirty="0"/>
            </a:br>
            <a:r>
              <a:rPr lang="en-US" dirty="0">
                <a:solidFill>
                  <a:srgbClr val="000000"/>
                </a:solidFill>
                <a:latin typeface="Consolas"/>
              </a:rPr>
              <a:t>);</a:t>
            </a:r>
            <a:endParaRPr lang="en-US" dirty="0"/>
          </a:p>
        </p:txBody>
      </p:sp>
    </p:spTree>
    <p:extLst>
      <p:ext uri="{BB962C8B-B14F-4D97-AF65-F5344CB8AC3E}">
        <p14:creationId xmlns:p14="http://schemas.microsoft.com/office/powerpoint/2010/main" val="391115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PRIMARY KEY Constraint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PRIMARY KEY constraint uniquely identifies each record in a table.</a:t>
            </a:r>
          </a:p>
          <a:p>
            <a:r>
              <a:rPr lang="en-US" dirty="0"/>
              <a:t>Primary keys must contain UNIQUE values, and cannot contain NULL values.</a:t>
            </a:r>
          </a:p>
          <a:p>
            <a:r>
              <a:rPr lang="en-US" dirty="0"/>
              <a:t>A table can have only ONE primary key; and in the table, this primary key can consist of single or multiple columns (fields).</a:t>
            </a:r>
          </a:p>
          <a:p>
            <a:r>
              <a:rPr lang="en-US" dirty="0"/>
              <a:t>SQL PRIMARY KEY on CREATE TABLE</a:t>
            </a:r>
          </a:p>
          <a:p>
            <a:r>
              <a:rPr lang="en-US" dirty="0"/>
              <a:t>The following SQL creates a PRIMARY KEY on the "ID" column when the "Persons" table is created:</a:t>
            </a:r>
          </a:p>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Persons (</a:t>
            </a:r>
            <a:br>
              <a:rPr lang="en-US" dirty="0"/>
            </a:br>
            <a:r>
              <a:rPr lang="en-US" dirty="0">
                <a:solidFill>
                  <a:srgbClr val="000000"/>
                </a:solidFill>
                <a:latin typeface="Consolas"/>
              </a:rPr>
              <a:t>    ID </a:t>
            </a:r>
            <a:r>
              <a:rPr lang="en-US" dirty="0" err="1">
                <a:solidFill>
                  <a:srgbClr val="000000"/>
                </a:solidFill>
                <a:latin typeface="Consolas"/>
              </a:rPr>
              <a:t>int</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 </a:t>
            </a:r>
            <a:r>
              <a:rPr lang="en-US" dirty="0">
                <a:solidFill>
                  <a:srgbClr val="0000CD"/>
                </a:solidFill>
                <a:latin typeface="Consolas"/>
              </a:rPr>
              <a:t>PRIMARY</a:t>
            </a:r>
            <a:r>
              <a:rPr lang="en-US" dirty="0">
                <a:solidFill>
                  <a:srgbClr val="000000"/>
                </a:solidFill>
                <a:latin typeface="Consolas"/>
              </a:rPr>
              <a:t> </a:t>
            </a:r>
            <a:r>
              <a:rPr lang="en-US" dirty="0">
                <a:solidFill>
                  <a:srgbClr val="0000CD"/>
                </a:solidFill>
                <a:latin typeface="Consolas"/>
              </a:rPr>
              <a:t>KEY</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LastName</a:t>
            </a:r>
            <a:r>
              <a:rPr lang="en-US" dirty="0">
                <a:solidFill>
                  <a:srgbClr val="000000"/>
                </a:solidFill>
                <a:latin typeface="Consolas"/>
              </a:rPr>
              <a:t> </a:t>
            </a:r>
            <a:r>
              <a:rPr lang="en-US" dirty="0" err="1">
                <a:solidFill>
                  <a:srgbClr val="000000"/>
                </a:solidFill>
                <a:latin typeface="Consolas"/>
              </a:rPr>
              <a:t>varchar</a:t>
            </a:r>
            <a:r>
              <a:rPr lang="en-US" dirty="0">
                <a:solidFill>
                  <a:srgbClr val="000000"/>
                </a:solidFill>
                <a:latin typeface="Consolas"/>
              </a:rPr>
              <a:t>(</a:t>
            </a:r>
            <a:r>
              <a:rPr lang="en-US" dirty="0">
                <a:solidFill>
                  <a:srgbClr val="FF0000"/>
                </a:solidFill>
                <a:latin typeface="Consolas"/>
              </a:rPr>
              <a:t>255</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br>
              <a:rPr lang="en-US" dirty="0"/>
            </a:br>
            <a:r>
              <a:rPr lang="en-US" dirty="0">
                <a:solidFill>
                  <a:srgbClr val="000000"/>
                </a:solidFill>
                <a:latin typeface="Consolas"/>
              </a:rPr>
              <a:t>    </a:t>
            </a:r>
            <a:r>
              <a:rPr lang="en-US" dirty="0" err="1">
                <a:solidFill>
                  <a:srgbClr val="000000"/>
                </a:solidFill>
                <a:latin typeface="Consolas"/>
              </a:rPr>
              <a:t>FirstName</a:t>
            </a:r>
            <a:r>
              <a:rPr lang="en-US" dirty="0">
                <a:solidFill>
                  <a:srgbClr val="000000"/>
                </a:solidFill>
                <a:latin typeface="Consolas"/>
              </a:rPr>
              <a:t> </a:t>
            </a:r>
            <a:r>
              <a:rPr lang="en-US" dirty="0" err="1">
                <a:solidFill>
                  <a:srgbClr val="000000"/>
                </a:solidFill>
                <a:latin typeface="Consolas"/>
              </a:rPr>
              <a:t>varchar</a:t>
            </a:r>
            <a:r>
              <a:rPr lang="en-US" dirty="0">
                <a:solidFill>
                  <a:srgbClr val="000000"/>
                </a:solidFill>
                <a:latin typeface="Consolas"/>
              </a:rPr>
              <a:t>(</a:t>
            </a:r>
            <a:r>
              <a:rPr lang="en-US" dirty="0">
                <a:solidFill>
                  <a:srgbClr val="FF0000"/>
                </a:solidFill>
                <a:latin typeface="Consolas"/>
              </a:rPr>
              <a:t>255</a:t>
            </a:r>
            <a:r>
              <a:rPr lang="en-US" dirty="0">
                <a:solidFill>
                  <a:srgbClr val="000000"/>
                </a:solidFill>
                <a:latin typeface="Consolas"/>
              </a:rPr>
              <a:t>),</a:t>
            </a:r>
            <a:br>
              <a:rPr lang="en-US" dirty="0"/>
            </a:br>
            <a:r>
              <a:rPr lang="en-US" dirty="0">
                <a:solidFill>
                  <a:srgbClr val="000000"/>
                </a:solidFill>
                <a:latin typeface="Consolas"/>
              </a:rPr>
              <a:t>    Age </a:t>
            </a:r>
            <a:r>
              <a:rPr lang="en-US" dirty="0" err="1">
                <a:solidFill>
                  <a:srgbClr val="000000"/>
                </a:solidFill>
                <a:latin typeface="Consolas"/>
              </a:rPr>
              <a:t>int</a:t>
            </a:r>
            <a:br>
              <a:rPr lang="en-US" dirty="0"/>
            </a:b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52034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a:bodyPr>
          <a:lstStyle/>
          <a:p>
            <a:r>
              <a:rPr lang="en-US" dirty="0"/>
              <a:t>The FOREIGN KEY constraint is used to prevent actions that would destroy links between tables.</a:t>
            </a:r>
          </a:p>
          <a:p>
            <a:r>
              <a:rPr lang="en-US" dirty="0"/>
              <a:t>A FOREIGN KEY is a field (or collection of fields) in one table, that refers to the </a:t>
            </a:r>
            <a:r>
              <a:rPr lang="en-US" dirty="0">
                <a:hlinkClick r:id="rId2"/>
              </a:rPr>
              <a:t>PRIMARY KEY</a:t>
            </a:r>
            <a:r>
              <a:rPr lang="en-US" dirty="0"/>
              <a:t> in another table.</a:t>
            </a:r>
          </a:p>
          <a:p>
            <a:r>
              <a:rPr lang="en-US" dirty="0"/>
              <a:t>The table with the foreign key is called the child table, and the table with the primary key is called the referenced or parent table.</a:t>
            </a:r>
          </a:p>
          <a:p>
            <a:endParaRPr lang="en-US" dirty="0"/>
          </a:p>
        </p:txBody>
      </p:sp>
    </p:spTree>
    <p:extLst>
      <p:ext uri="{BB962C8B-B14F-4D97-AF65-F5344CB8AC3E}">
        <p14:creationId xmlns:p14="http://schemas.microsoft.com/office/powerpoint/2010/main" val="355621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dirty="0"/>
              <a:t>MySQL supports foreign keys, which permit cross-referencing related data across tables, and foreign key constraints, which help keep the related data consistent.</a:t>
            </a:r>
          </a:p>
          <a:p>
            <a:pPr fontAlgn="base"/>
            <a:r>
              <a:rPr lang="en-US" dirty="0"/>
              <a:t>A foreign key relationship involves a parent table that holds the initial column values, and a child table with column values that reference the parent column values. A foreign key constraint is defined on the child table.</a:t>
            </a:r>
          </a:p>
          <a:p>
            <a:endParaRPr lang="en-US" dirty="0"/>
          </a:p>
        </p:txBody>
      </p:sp>
    </p:spTree>
    <p:extLst>
      <p:ext uri="{BB962C8B-B14F-4D97-AF65-F5344CB8AC3E}">
        <p14:creationId xmlns:p14="http://schemas.microsoft.com/office/powerpoint/2010/main" val="2590083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rPr>
              <a:t>Conditions and Restrictions</a:t>
            </a:r>
          </a:p>
          <a:p>
            <a:r>
              <a:rPr lang="en-US" dirty="0"/>
              <a:t>Foreign key constraints are subject to the following conditions and restrictions:</a:t>
            </a:r>
          </a:p>
          <a:p>
            <a:endParaRPr lang="en-US" dirty="0"/>
          </a:p>
          <a:p>
            <a:r>
              <a:rPr lang="en-US" dirty="0"/>
              <a:t>Parent and child tables must use the same storage engine, and they cannot be defined as temporary tables.</a:t>
            </a:r>
          </a:p>
          <a:p>
            <a:endParaRPr lang="en-US" dirty="0"/>
          </a:p>
          <a:p>
            <a:r>
              <a:rPr lang="en-US" dirty="0"/>
              <a:t>Creating a foreign key constraint requires the REFERENCES privilege on the parent table.</a:t>
            </a:r>
          </a:p>
          <a:p>
            <a:endParaRPr lang="en-US" dirty="0"/>
          </a:p>
          <a:p>
            <a:r>
              <a:rPr lang="en-US" dirty="0"/>
              <a:t>Corresponding columns in the foreign key and the referenced key must have similar data types</a:t>
            </a:r>
          </a:p>
        </p:txBody>
      </p:sp>
    </p:spTree>
    <p:extLst>
      <p:ext uri="{BB962C8B-B14F-4D97-AF65-F5344CB8AC3E}">
        <p14:creationId xmlns:p14="http://schemas.microsoft.com/office/powerpoint/2010/main" val="254086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Referential Actions</a:t>
            </a:r>
          </a:p>
          <a:p>
            <a:r>
              <a:rPr lang="en-US" dirty="0"/>
              <a:t>When an UPDATE or DELETE operation affects a key value in the parent table that has matching rows in the child table, the result depends on the referential action specified by ON UPDATE and ON DELETE </a:t>
            </a:r>
            <a:r>
              <a:rPr lang="en-US" dirty="0" err="1"/>
              <a:t>subclauses</a:t>
            </a:r>
            <a:r>
              <a:rPr lang="en-US" dirty="0"/>
              <a:t> of the FOREIGN KEY clause. Referential actions include:</a:t>
            </a:r>
          </a:p>
          <a:p>
            <a:endParaRPr lang="en-US" dirty="0"/>
          </a:p>
          <a:p>
            <a:r>
              <a:rPr lang="en-US" dirty="0"/>
              <a:t>CASCADE: Delete or update the row from the parent table and automatically delete or update the matching rows in the child table. Both ON DELETE CASCADE and ON UPDATE CASCADE are supported. Between two tables, do not define several ON UPDATE CASCADE clauses that act on the same column in the parent table or in the child table.</a:t>
            </a:r>
          </a:p>
        </p:txBody>
      </p:sp>
    </p:spTree>
    <p:extLst>
      <p:ext uri="{BB962C8B-B14F-4D97-AF65-F5344CB8AC3E}">
        <p14:creationId xmlns:p14="http://schemas.microsoft.com/office/powerpoint/2010/main" val="1763456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a:bodyPr>
          <a:lstStyle/>
          <a:p>
            <a:r>
              <a:rPr lang="en-US" dirty="0"/>
              <a:t>Referential Actions</a:t>
            </a:r>
          </a:p>
          <a:p>
            <a:r>
              <a:rPr lang="en-US" dirty="0"/>
              <a:t>SET NULL: Delete or update the row from the parent table and set the foreign key column or columns in the child table to NULL. Both ON DELETE SET NULL and ON UPDATE SET NULL clauses are supported.</a:t>
            </a:r>
          </a:p>
          <a:p>
            <a:r>
              <a:rPr lang="en-US" b="1" dirty="0">
                <a:solidFill>
                  <a:srgbClr val="FF0000"/>
                </a:solidFill>
              </a:rPr>
              <a:t>If you specify a SET NULL action, make sure that you have not declared the columns in the child table as NOT NULL.</a:t>
            </a:r>
          </a:p>
        </p:txBody>
      </p:sp>
    </p:spTree>
    <p:extLst>
      <p:ext uri="{BB962C8B-B14F-4D97-AF65-F5344CB8AC3E}">
        <p14:creationId xmlns:p14="http://schemas.microsoft.com/office/powerpoint/2010/main" val="301467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Syntax</a:t>
            </a:r>
            <a:br>
              <a:rPr lang="en-US" dirty="0"/>
            </a:br>
            <a:endParaRPr lang="en-US" dirty="0"/>
          </a:p>
        </p:txBody>
      </p:sp>
      <p:sp>
        <p:nvSpPr>
          <p:cNvPr id="3" name="Content Placeholder 2"/>
          <p:cNvSpPr>
            <a:spLocks noGrp="1"/>
          </p:cNvSpPr>
          <p:nvPr>
            <p:ph idx="1"/>
          </p:nvPr>
        </p:nvSpPr>
        <p:spPr/>
        <p:txBody>
          <a:bodyPr>
            <a:normAutofit/>
          </a:bodyPr>
          <a:lstStyle/>
          <a:p>
            <a:r>
              <a:rPr lang="en-US" dirty="0"/>
              <a:t>Database Tables</a:t>
            </a:r>
          </a:p>
          <a:p>
            <a:r>
              <a:rPr lang="en-US" dirty="0"/>
              <a:t>A database most often contains one or more tables. Each table is identified by a name (e.g. "Customers" or "Orders"). Tables contain records (rows) with data.</a:t>
            </a:r>
          </a:p>
        </p:txBody>
      </p:sp>
    </p:spTree>
    <p:extLst>
      <p:ext uri="{BB962C8B-B14F-4D97-AF65-F5344CB8AC3E}">
        <p14:creationId xmlns:p14="http://schemas.microsoft.com/office/powerpoint/2010/main" val="1520458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Referential Actions</a:t>
            </a:r>
          </a:p>
          <a:p>
            <a:r>
              <a:rPr lang="en-US" dirty="0"/>
              <a:t>RESTRICT: Rejects the delete or update operation for the parent table. Specifying RESTRICT (or NO ACTION) is the same as omitting the ON DELETE or ON UPDATE clause.</a:t>
            </a:r>
          </a:p>
          <a:p>
            <a:endParaRPr lang="en-US" dirty="0"/>
          </a:p>
          <a:p>
            <a:r>
              <a:rPr lang="en-US" dirty="0"/>
              <a:t>NO ACTION: A keyword from standard SQL. For </a:t>
            </a:r>
            <a:r>
              <a:rPr lang="en-US" dirty="0" err="1"/>
              <a:t>InnoDB</a:t>
            </a:r>
            <a:r>
              <a:rPr lang="en-US" dirty="0"/>
              <a:t>, this is equivalent to RESTRICT; the delete or update operation for the parent table is immediately rejected if there is a related foreign key value in the referenced table. NDB supports deferred checks, and NO ACTION specifies a deferred check; when this is used, constraint checks are not performed until commit time. Note that for NDB tables, this causes all foreign key checks made for both parent and child tables to be deferred.</a:t>
            </a:r>
          </a:p>
          <a:p>
            <a:endParaRPr lang="en-US" dirty="0"/>
          </a:p>
        </p:txBody>
      </p:sp>
    </p:spTree>
    <p:extLst>
      <p:ext uri="{BB962C8B-B14F-4D97-AF65-F5344CB8AC3E}">
        <p14:creationId xmlns:p14="http://schemas.microsoft.com/office/powerpoint/2010/main" val="318704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FOREIGN KEY Constraint</a:t>
            </a:r>
            <a:br>
              <a:rPr lang="en-US" dirty="0"/>
            </a:br>
            <a:endParaRPr lang="en-US" dirty="0"/>
          </a:p>
        </p:txBody>
      </p:sp>
      <p:sp>
        <p:nvSpPr>
          <p:cNvPr id="3" name="Content Placeholder 2"/>
          <p:cNvSpPr>
            <a:spLocks noGrp="1"/>
          </p:cNvSpPr>
          <p:nvPr>
            <p:ph idx="1"/>
          </p:nvPr>
        </p:nvSpPr>
        <p:spPr/>
        <p:txBody>
          <a:bodyPr>
            <a:normAutofit/>
          </a:bodyPr>
          <a:lstStyle/>
          <a:p>
            <a:r>
              <a:rPr lang="en-US" dirty="0"/>
              <a:t>Referential Actions</a:t>
            </a:r>
          </a:p>
          <a:p>
            <a:r>
              <a:rPr lang="en-US" dirty="0"/>
              <a:t>SET DEFAULT: This action is recognized by the MySQL parser, but both </a:t>
            </a:r>
            <a:r>
              <a:rPr lang="en-US" dirty="0" err="1"/>
              <a:t>InnoDB</a:t>
            </a:r>
            <a:r>
              <a:rPr lang="en-US" dirty="0"/>
              <a:t> and NDB reject table definitions containing ON DELETE SET DEFAULT or ON UPDATE SET DEFAULT clauses.</a:t>
            </a:r>
          </a:p>
          <a:p>
            <a:r>
              <a:rPr lang="en-US" dirty="0"/>
              <a:t>For storage engines that support foreign keys, MySQL rejects any INSERT or UPDATE operation that attempts to create a foreign key value in a child table if there is no matching candidate key value in the parent table.</a:t>
            </a:r>
          </a:p>
          <a:p>
            <a:r>
              <a:rPr lang="en-US" dirty="0"/>
              <a:t>For an ON DELETE or ON UPDATE that is not specified, the default action is always NO ACTION.</a:t>
            </a:r>
          </a:p>
        </p:txBody>
      </p:sp>
    </p:spTree>
    <p:extLst>
      <p:ext uri="{BB962C8B-B14F-4D97-AF65-F5344CB8AC3E}">
        <p14:creationId xmlns:p14="http://schemas.microsoft.com/office/powerpoint/2010/main" val="195043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Foreign Key Constraint Examples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0077AA"/>
                </a:solidFill>
                <a:latin typeface="Liberation Mono"/>
              </a:rPr>
              <a:t>CREATE</a:t>
            </a:r>
            <a:r>
              <a:rPr lang="en-US" dirty="0">
                <a:solidFill>
                  <a:srgbClr val="000000"/>
                </a:solidFill>
                <a:latin typeface="Liberation Mono"/>
              </a:rPr>
              <a:t> </a:t>
            </a:r>
            <a:r>
              <a:rPr lang="en-US" dirty="0">
                <a:solidFill>
                  <a:srgbClr val="0077AA"/>
                </a:solidFill>
                <a:latin typeface="Liberation Mono"/>
              </a:rPr>
              <a:t>TABLE</a:t>
            </a:r>
            <a:r>
              <a:rPr lang="en-US" dirty="0">
                <a:solidFill>
                  <a:srgbClr val="000000"/>
                </a:solidFill>
                <a:latin typeface="Liberation Mono"/>
              </a:rPr>
              <a:t> parent </a:t>
            </a:r>
            <a:r>
              <a:rPr lang="en-US" dirty="0">
                <a:solidFill>
                  <a:srgbClr val="999999"/>
                </a:solidFill>
                <a:latin typeface="Liberation Mono"/>
              </a:rPr>
              <a:t>(</a:t>
            </a:r>
          </a:p>
          <a:p>
            <a:r>
              <a:rPr lang="en-US" dirty="0">
                <a:solidFill>
                  <a:srgbClr val="000000"/>
                </a:solidFill>
                <a:latin typeface="Liberation Mono"/>
              </a:rPr>
              <a:t> id </a:t>
            </a:r>
            <a:r>
              <a:rPr lang="en-US" dirty="0">
                <a:solidFill>
                  <a:srgbClr val="834689"/>
                </a:solidFill>
                <a:latin typeface="Liberation Mono"/>
              </a:rPr>
              <a:t>INT</a:t>
            </a:r>
            <a:r>
              <a:rPr lang="en-US" dirty="0">
                <a:solidFill>
                  <a:srgbClr val="000000"/>
                </a:solidFill>
                <a:latin typeface="Liberation Mono"/>
              </a:rPr>
              <a:t> </a:t>
            </a:r>
            <a:r>
              <a:rPr lang="en-US" dirty="0">
                <a:solidFill>
                  <a:srgbClr val="A67F59"/>
                </a:solidFill>
                <a:latin typeface="Liberation Mono"/>
              </a:rPr>
              <a:t>NOT</a:t>
            </a:r>
            <a:r>
              <a:rPr lang="en-US" dirty="0">
                <a:solidFill>
                  <a:srgbClr val="000000"/>
                </a:solidFill>
                <a:latin typeface="Liberation Mono"/>
              </a:rPr>
              <a:t> </a:t>
            </a:r>
            <a:r>
              <a:rPr lang="en-US" dirty="0">
                <a:solidFill>
                  <a:srgbClr val="990055"/>
                </a:solidFill>
                <a:latin typeface="Liberation Mono"/>
              </a:rPr>
              <a:t>NULL</a:t>
            </a:r>
            <a:r>
              <a:rPr lang="en-US" dirty="0">
                <a:solidFill>
                  <a:srgbClr val="999999"/>
                </a:solidFill>
                <a:latin typeface="Liberation Mono"/>
              </a:rPr>
              <a:t>,</a:t>
            </a:r>
            <a:r>
              <a:rPr lang="en-US" dirty="0">
                <a:solidFill>
                  <a:srgbClr val="000000"/>
                </a:solidFill>
                <a:latin typeface="Liberation Mono"/>
              </a:rPr>
              <a:t> </a:t>
            </a:r>
          </a:p>
          <a:p>
            <a:r>
              <a:rPr lang="en-US" dirty="0">
                <a:solidFill>
                  <a:srgbClr val="0077AA"/>
                </a:solidFill>
                <a:latin typeface="Liberation Mono"/>
              </a:rPr>
              <a:t>PRIMARY</a:t>
            </a:r>
            <a:r>
              <a:rPr lang="en-US" dirty="0">
                <a:solidFill>
                  <a:srgbClr val="000000"/>
                </a:solidFill>
                <a:latin typeface="Liberation Mono"/>
              </a:rPr>
              <a:t> </a:t>
            </a:r>
            <a:r>
              <a:rPr lang="en-US" dirty="0">
                <a:solidFill>
                  <a:srgbClr val="0077AA"/>
                </a:solidFill>
                <a:latin typeface="Liberation Mono"/>
              </a:rPr>
              <a:t>KEY</a:t>
            </a:r>
            <a:r>
              <a:rPr lang="en-US" dirty="0">
                <a:solidFill>
                  <a:srgbClr val="000000"/>
                </a:solidFill>
                <a:latin typeface="Liberation Mono"/>
              </a:rPr>
              <a:t> </a:t>
            </a:r>
            <a:r>
              <a:rPr lang="en-US" dirty="0">
                <a:solidFill>
                  <a:srgbClr val="999999"/>
                </a:solidFill>
                <a:latin typeface="Liberation Mono"/>
              </a:rPr>
              <a:t>(</a:t>
            </a:r>
            <a:r>
              <a:rPr lang="en-US" dirty="0">
                <a:solidFill>
                  <a:srgbClr val="000000"/>
                </a:solidFill>
                <a:latin typeface="Liberation Mono"/>
              </a:rPr>
              <a:t>id</a:t>
            </a:r>
            <a:r>
              <a:rPr lang="en-US" dirty="0">
                <a:solidFill>
                  <a:srgbClr val="999999"/>
                </a:solidFill>
                <a:latin typeface="Liberation Mono"/>
              </a:rPr>
              <a:t>)</a:t>
            </a:r>
            <a:r>
              <a:rPr lang="en-US" dirty="0">
                <a:solidFill>
                  <a:srgbClr val="000000"/>
                </a:solidFill>
                <a:latin typeface="Liberation Mono"/>
              </a:rPr>
              <a:t> </a:t>
            </a:r>
            <a:r>
              <a:rPr lang="en-US" dirty="0">
                <a:solidFill>
                  <a:srgbClr val="999999"/>
                </a:solidFill>
                <a:latin typeface="Liberation Mono"/>
              </a:rPr>
              <a:t>)</a:t>
            </a:r>
            <a:r>
              <a:rPr lang="en-US" dirty="0">
                <a:solidFill>
                  <a:srgbClr val="000000"/>
                </a:solidFill>
                <a:latin typeface="Liberation Mono"/>
              </a:rPr>
              <a:t> </a:t>
            </a:r>
            <a:r>
              <a:rPr lang="en-US" dirty="0">
                <a:solidFill>
                  <a:srgbClr val="999999"/>
                </a:solidFill>
                <a:latin typeface="Liberation Mono"/>
              </a:rPr>
              <a:t>;</a:t>
            </a:r>
          </a:p>
          <a:p>
            <a:endParaRPr lang="en-US" dirty="0">
              <a:solidFill>
                <a:srgbClr val="999999"/>
              </a:solidFill>
              <a:latin typeface="Liberation Mono"/>
            </a:endParaRPr>
          </a:p>
          <a:p>
            <a:endParaRPr lang="en-US" dirty="0">
              <a:solidFill>
                <a:srgbClr val="999999"/>
              </a:solidFill>
              <a:latin typeface="Liberation Mono"/>
            </a:endParaRPr>
          </a:p>
          <a:p>
            <a:r>
              <a:rPr lang="en-US" dirty="0">
                <a:solidFill>
                  <a:srgbClr val="000000"/>
                </a:solidFill>
                <a:latin typeface="Liberation Mono"/>
              </a:rPr>
              <a:t> </a:t>
            </a:r>
            <a:r>
              <a:rPr lang="en-US" dirty="0">
                <a:solidFill>
                  <a:srgbClr val="0077AA"/>
                </a:solidFill>
                <a:latin typeface="Liberation Mono"/>
              </a:rPr>
              <a:t>CREATE</a:t>
            </a:r>
            <a:r>
              <a:rPr lang="en-US" dirty="0">
                <a:solidFill>
                  <a:srgbClr val="000000"/>
                </a:solidFill>
                <a:latin typeface="Liberation Mono"/>
              </a:rPr>
              <a:t> </a:t>
            </a:r>
            <a:r>
              <a:rPr lang="en-US" dirty="0">
                <a:solidFill>
                  <a:srgbClr val="0077AA"/>
                </a:solidFill>
                <a:latin typeface="Liberation Mono"/>
              </a:rPr>
              <a:t>TABLE</a:t>
            </a:r>
            <a:r>
              <a:rPr lang="en-US" dirty="0">
                <a:solidFill>
                  <a:srgbClr val="000000"/>
                </a:solidFill>
                <a:latin typeface="Liberation Mono"/>
              </a:rPr>
              <a:t> child </a:t>
            </a:r>
            <a:r>
              <a:rPr lang="en-US" dirty="0">
                <a:solidFill>
                  <a:srgbClr val="999999"/>
                </a:solidFill>
                <a:latin typeface="Liberation Mono"/>
              </a:rPr>
              <a:t>(</a:t>
            </a:r>
            <a:r>
              <a:rPr lang="en-US" dirty="0">
                <a:solidFill>
                  <a:srgbClr val="000000"/>
                </a:solidFill>
                <a:latin typeface="Liberation Mono"/>
              </a:rPr>
              <a:t> </a:t>
            </a:r>
          </a:p>
          <a:p>
            <a:r>
              <a:rPr lang="en-US" dirty="0">
                <a:solidFill>
                  <a:srgbClr val="000000"/>
                </a:solidFill>
                <a:latin typeface="Liberation Mono"/>
              </a:rPr>
              <a:t>id </a:t>
            </a:r>
            <a:r>
              <a:rPr lang="en-US" dirty="0">
                <a:solidFill>
                  <a:srgbClr val="834689"/>
                </a:solidFill>
                <a:latin typeface="Liberation Mono"/>
              </a:rPr>
              <a:t>INT</a:t>
            </a:r>
            <a:r>
              <a:rPr lang="en-US" dirty="0">
                <a:solidFill>
                  <a:srgbClr val="999999"/>
                </a:solidFill>
                <a:latin typeface="Liberation Mono"/>
              </a:rPr>
              <a:t>,</a:t>
            </a:r>
          </a:p>
          <a:p>
            <a:r>
              <a:rPr lang="en-US" dirty="0">
                <a:solidFill>
                  <a:srgbClr val="000000"/>
                </a:solidFill>
                <a:latin typeface="Liberation Mono"/>
              </a:rPr>
              <a:t> </a:t>
            </a:r>
            <a:r>
              <a:rPr lang="en-US" dirty="0" err="1">
                <a:solidFill>
                  <a:srgbClr val="000000"/>
                </a:solidFill>
                <a:latin typeface="Liberation Mono"/>
              </a:rPr>
              <a:t>parent_id</a:t>
            </a:r>
            <a:r>
              <a:rPr lang="en-US" dirty="0">
                <a:solidFill>
                  <a:srgbClr val="000000"/>
                </a:solidFill>
                <a:latin typeface="Liberation Mono"/>
              </a:rPr>
              <a:t> </a:t>
            </a:r>
            <a:r>
              <a:rPr lang="en-US" dirty="0">
                <a:solidFill>
                  <a:srgbClr val="834689"/>
                </a:solidFill>
                <a:latin typeface="Liberation Mono"/>
              </a:rPr>
              <a:t>INT</a:t>
            </a:r>
            <a:r>
              <a:rPr lang="en-US" dirty="0">
                <a:solidFill>
                  <a:srgbClr val="999999"/>
                </a:solidFill>
                <a:latin typeface="Liberation Mono"/>
              </a:rPr>
              <a:t>,</a:t>
            </a:r>
          </a:p>
          <a:p>
            <a:r>
              <a:rPr lang="en-US" dirty="0">
                <a:solidFill>
                  <a:srgbClr val="0077AA"/>
                </a:solidFill>
                <a:latin typeface="Liberation Mono"/>
              </a:rPr>
              <a:t>FOREIGN</a:t>
            </a:r>
            <a:r>
              <a:rPr lang="en-US" dirty="0">
                <a:solidFill>
                  <a:srgbClr val="000000"/>
                </a:solidFill>
                <a:latin typeface="Liberation Mono"/>
              </a:rPr>
              <a:t> </a:t>
            </a:r>
            <a:r>
              <a:rPr lang="en-US" dirty="0">
                <a:solidFill>
                  <a:srgbClr val="0077AA"/>
                </a:solidFill>
                <a:latin typeface="Liberation Mono"/>
              </a:rPr>
              <a:t>KEY</a:t>
            </a:r>
            <a:r>
              <a:rPr lang="en-US" dirty="0">
                <a:solidFill>
                  <a:srgbClr val="000000"/>
                </a:solidFill>
                <a:latin typeface="Liberation Mono"/>
              </a:rPr>
              <a:t> </a:t>
            </a:r>
            <a:r>
              <a:rPr lang="en-US" dirty="0">
                <a:solidFill>
                  <a:srgbClr val="999999"/>
                </a:solidFill>
                <a:latin typeface="Liberation Mono"/>
              </a:rPr>
              <a:t>(</a:t>
            </a:r>
            <a:r>
              <a:rPr lang="en-US" dirty="0" err="1">
                <a:solidFill>
                  <a:srgbClr val="000000"/>
                </a:solidFill>
                <a:latin typeface="Liberation Mono"/>
              </a:rPr>
              <a:t>parent_id</a:t>
            </a:r>
            <a:r>
              <a:rPr lang="en-US" dirty="0">
                <a:solidFill>
                  <a:srgbClr val="999999"/>
                </a:solidFill>
                <a:latin typeface="Liberation Mono"/>
              </a:rPr>
              <a:t>)</a:t>
            </a:r>
            <a:r>
              <a:rPr lang="en-US" dirty="0">
                <a:solidFill>
                  <a:srgbClr val="000000"/>
                </a:solidFill>
                <a:latin typeface="Liberation Mono"/>
              </a:rPr>
              <a:t> </a:t>
            </a:r>
            <a:r>
              <a:rPr lang="en-US" dirty="0">
                <a:solidFill>
                  <a:srgbClr val="0077AA"/>
                </a:solidFill>
                <a:latin typeface="Liberation Mono"/>
              </a:rPr>
              <a:t>REFERENCES</a:t>
            </a:r>
            <a:r>
              <a:rPr lang="en-US" dirty="0">
                <a:solidFill>
                  <a:srgbClr val="000000"/>
                </a:solidFill>
                <a:latin typeface="Liberation Mono"/>
              </a:rPr>
              <a:t> parent</a:t>
            </a:r>
            <a:r>
              <a:rPr lang="en-US" dirty="0">
                <a:solidFill>
                  <a:srgbClr val="999999"/>
                </a:solidFill>
                <a:latin typeface="Liberation Mono"/>
              </a:rPr>
              <a:t>(</a:t>
            </a:r>
            <a:r>
              <a:rPr lang="en-US" dirty="0">
                <a:solidFill>
                  <a:srgbClr val="000000"/>
                </a:solidFill>
                <a:latin typeface="Liberation Mono"/>
              </a:rPr>
              <a:t>id</a:t>
            </a:r>
            <a:r>
              <a:rPr lang="en-US" dirty="0">
                <a:solidFill>
                  <a:srgbClr val="999999"/>
                </a:solidFill>
                <a:latin typeface="Liberation Mono"/>
              </a:rPr>
              <a:t>)</a:t>
            </a:r>
            <a:r>
              <a:rPr lang="en-US" dirty="0">
                <a:solidFill>
                  <a:srgbClr val="000000"/>
                </a:solidFill>
                <a:latin typeface="Liberation Mono"/>
              </a:rPr>
              <a:t> </a:t>
            </a:r>
          </a:p>
          <a:p>
            <a:r>
              <a:rPr lang="en-US" dirty="0">
                <a:solidFill>
                  <a:srgbClr val="0077AA"/>
                </a:solidFill>
                <a:latin typeface="Liberation Mono"/>
              </a:rPr>
              <a:t>ON</a:t>
            </a:r>
            <a:r>
              <a:rPr lang="en-US" dirty="0">
                <a:solidFill>
                  <a:srgbClr val="000000"/>
                </a:solidFill>
                <a:latin typeface="Liberation Mono"/>
              </a:rPr>
              <a:t> </a:t>
            </a:r>
            <a:r>
              <a:rPr lang="en-US" dirty="0">
                <a:solidFill>
                  <a:srgbClr val="0077AA"/>
                </a:solidFill>
                <a:latin typeface="Liberation Mono"/>
              </a:rPr>
              <a:t>DELETE</a:t>
            </a:r>
            <a:r>
              <a:rPr lang="en-US" dirty="0">
                <a:solidFill>
                  <a:srgbClr val="000000"/>
                </a:solidFill>
                <a:latin typeface="Liberation Mono"/>
              </a:rPr>
              <a:t> </a:t>
            </a:r>
            <a:r>
              <a:rPr lang="en-US" dirty="0">
                <a:solidFill>
                  <a:srgbClr val="0077AA"/>
                </a:solidFill>
                <a:latin typeface="Liberation Mono"/>
              </a:rPr>
              <a:t>CASCADE</a:t>
            </a:r>
            <a:r>
              <a:rPr lang="en-US" dirty="0">
                <a:solidFill>
                  <a:srgbClr val="000000"/>
                </a:solidFill>
                <a:latin typeface="Liberation Mono"/>
              </a:rPr>
              <a:t> </a:t>
            </a:r>
            <a:r>
              <a:rPr lang="en-US" dirty="0">
                <a:solidFill>
                  <a:srgbClr val="999999"/>
                </a:solidFill>
                <a:latin typeface="Liberation Mono"/>
              </a:rPr>
              <a:t>)</a:t>
            </a:r>
            <a:r>
              <a:rPr lang="en-US" dirty="0">
                <a:solidFill>
                  <a:srgbClr val="000000"/>
                </a:solidFill>
                <a:latin typeface="Liberation Mono"/>
              </a:rPr>
              <a:t> </a:t>
            </a:r>
            <a:r>
              <a:rPr lang="en-US" dirty="0">
                <a:solidFill>
                  <a:srgbClr val="999999"/>
                </a:solidFill>
                <a:latin typeface="Liberation Mono"/>
              </a:rPr>
              <a:t>;</a:t>
            </a:r>
            <a:endParaRPr lang="en-US" dirty="0"/>
          </a:p>
        </p:txBody>
      </p:sp>
    </p:spTree>
    <p:extLst>
      <p:ext uri="{BB962C8B-B14F-4D97-AF65-F5344CB8AC3E}">
        <p14:creationId xmlns:p14="http://schemas.microsoft.com/office/powerpoint/2010/main" val="155835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Foreign Key Constraint Examples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CREATE TABLE product (</a:t>
            </a:r>
          </a:p>
          <a:p>
            <a:r>
              <a:rPr lang="en-US" dirty="0"/>
              <a:t>    category INT NOT NULL, id INT NOT NULL,</a:t>
            </a:r>
          </a:p>
          <a:p>
            <a:r>
              <a:rPr lang="en-US" dirty="0"/>
              <a:t>    price DECIMAL,</a:t>
            </a:r>
          </a:p>
          <a:p>
            <a:r>
              <a:rPr lang="en-US" dirty="0"/>
              <a:t>    PRIMARY KEY(category, id)</a:t>
            </a:r>
          </a:p>
          <a:p>
            <a:r>
              <a:rPr lang="en-US" dirty="0"/>
              <a:t>);</a:t>
            </a:r>
          </a:p>
          <a:p>
            <a:endParaRPr lang="en-US" dirty="0"/>
          </a:p>
          <a:p>
            <a:r>
              <a:rPr lang="en-US" dirty="0"/>
              <a:t>CREATE TABLE customer (</a:t>
            </a:r>
          </a:p>
          <a:p>
            <a:r>
              <a:rPr lang="en-US" dirty="0"/>
              <a:t>    id INT NOT NULL,</a:t>
            </a:r>
          </a:p>
          <a:p>
            <a:r>
              <a:rPr lang="en-US" dirty="0"/>
              <a:t>    PRIMARY KEY (id)</a:t>
            </a:r>
          </a:p>
          <a:p>
            <a:r>
              <a:rPr lang="en-US" dirty="0"/>
              <a:t>);</a:t>
            </a:r>
          </a:p>
          <a:p>
            <a:endParaRPr lang="en-US" dirty="0"/>
          </a:p>
        </p:txBody>
      </p:sp>
    </p:spTree>
    <p:extLst>
      <p:ext uri="{BB962C8B-B14F-4D97-AF65-F5344CB8AC3E}">
        <p14:creationId xmlns:p14="http://schemas.microsoft.com/office/powerpoint/2010/main" val="227657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Foreign Key Constraint Examples</a:t>
            </a:r>
            <a:br>
              <a:rPr lang="en-US" b="1" dirty="0"/>
            </a:br>
            <a:endParaRPr lang="en-US" dirty="0"/>
          </a:p>
        </p:txBody>
      </p:sp>
      <p:sp>
        <p:nvSpPr>
          <p:cNvPr id="3" name="Content Placeholder 2"/>
          <p:cNvSpPr>
            <a:spLocks noGrp="1"/>
          </p:cNvSpPr>
          <p:nvPr>
            <p:ph idx="1"/>
          </p:nvPr>
        </p:nvSpPr>
        <p:spPr/>
        <p:txBody>
          <a:bodyPr>
            <a:normAutofit/>
          </a:bodyPr>
          <a:lstStyle/>
          <a:p>
            <a:r>
              <a:rPr lang="en-US" dirty="0"/>
              <a:t>CREATE TABLE </a:t>
            </a:r>
            <a:r>
              <a:rPr lang="en-US" dirty="0" err="1"/>
              <a:t>product_order</a:t>
            </a:r>
            <a:r>
              <a:rPr lang="en-US" dirty="0"/>
              <a:t> (</a:t>
            </a:r>
          </a:p>
          <a:p>
            <a:r>
              <a:rPr lang="en-US" dirty="0"/>
              <a:t>    no INT NOT NULL AUTO_INCREMENT,</a:t>
            </a:r>
          </a:p>
          <a:p>
            <a:r>
              <a:rPr lang="en-US" dirty="0"/>
              <a:t>    </a:t>
            </a:r>
            <a:r>
              <a:rPr lang="en-US" dirty="0" err="1"/>
              <a:t>product_category</a:t>
            </a:r>
            <a:r>
              <a:rPr lang="en-US" dirty="0"/>
              <a:t> INT NOT NULL,</a:t>
            </a:r>
          </a:p>
          <a:p>
            <a:r>
              <a:rPr lang="en-US" dirty="0"/>
              <a:t>    </a:t>
            </a:r>
            <a:r>
              <a:rPr lang="en-US" dirty="0" err="1"/>
              <a:t>product_id</a:t>
            </a:r>
            <a:r>
              <a:rPr lang="en-US" dirty="0"/>
              <a:t> INT NOT NULL,</a:t>
            </a:r>
          </a:p>
          <a:p>
            <a:r>
              <a:rPr lang="en-US" dirty="0"/>
              <a:t>    </a:t>
            </a:r>
            <a:r>
              <a:rPr lang="en-US" dirty="0" err="1"/>
              <a:t>customer_id</a:t>
            </a:r>
            <a:r>
              <a:rPr lang="en-US" dirty="0"/>
              <a:t> INT NOT NULL,</a:t>
            </a:r>
          </a:p>
          <a:p>
            <a:endParaRPr lang="en-US" dirty="0"/>
          </a:p>
          <a:p>
            <a:r>
              <a:rPr lang="en-US" dirty="0"/>
              <a:t>    PRIMARY KEY(no),</a:t>
            </a:r>
          </a:p>
          <a:p>
            <a:r>
              <a:rPr lang="en-US" dirty="0"/>
              <a:t>    INDEX (</a:t>
            </a:r>
            <a:r>
              <a:rPr lang="en-US" dirty="0" err="1"/>
              <a:t>product_category</a:t>
            </a:r>
            <a:r>
              <a:rPr lang="en-US" dirty="0"/>
              <a:t>, </a:t>
            </a:r>
            <a:r>
              <a:rPr lang="en-US" dirty="0" err="1"/>
              <a:t>product_id</a:t>
            </a:r>
            <a:r>
              <a:rPr lang="en-US" dirty="0"/>
              <a:t>),</a:t>
            </a:r>
          </a:p>
          <a:p>
            <a:r>
              <a:rPr lang="en-US" dirty="0"/>
              <a:t>    INDEX (</a:t>
            </a:r>
            <a:r>
              <a:rPr lang="en-US" dirty="0" err="1"/>
              <a:t>customer_id</a:t>
            </a:r>
            <a:r>
              <a:rPr lang="en-US" dirty="0"/>
              <a:t>),</a:t>
            </a:r>
          </a:p>
          <a:p>
            <a:endParaRPr lang="en-US" dirty="0"/>
          </a:p>
        </p:txBody>
      </p:sp>
    </p:spTree>
    <p:extLst>
      <p:ext uri="{BB962C8B-B14F-4D97-AF65-F5344CB8AC3E}">
        <p14:creationId xmlns:p14="http://schemas.microsoft.com/office/powerpoint/2010/main" val="823246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Foreign Key Constraint Examples</a:t>
            </a:r>
            <a:br>
              <a:rPr lang="en-US" b="1" dirty="0"/>
            </a:br>
            <a:endParaRPr lang="en-US" dirty="0"/>
          </a:p>
        </p:txBody>
      </p:sp>
      <p:sp>
        <p:nvSpPr>
          <p:cNvPr id="3" name="Content Placeholder 2"/>
          <p:cNvSpPr>
            <a:spLocks noGrp="1"/>
          </p:cNvSpPr>
          <p:nvPr>
            <p:ph idx="1"/>
          </p:nvPr>
        </p:nvSpPr>
        <p:spPr/>
        <p:txBody>
          <a:bodyPr>
            <a:normAutofit/>
          </a:bodyPr>
          <a:lstStyle/>
          <a:p>
            <a:r>
              <a:rPr lang="en-US" dirty="0"/>
              <a:t> FOREIGN KEY (</a:t>
            </a:r>
            <a:r>
              <a:rPr lang="en-US" dirty="0" err="1"/>
              <a:t>product_category</a:t>
            </a:r>
            <a:r>
              <a:rPr lang="en-US" dirty="0"/>
              <a:t>, </a:t>
            </a:r>
            <a:r>
              <a:rPr lang="en-US" dirty="0" err="1"/>
              <a:t>product_id</a:t>
            </a:r>
            <a:r>
              <a:rPr lang="en-US" dirty="0"/>
              <a:t>)</a:t>
            </a:r>
          </a:p>
          <a:p>
            <a:r>
              <a:rPr lang="en-US" dirty="0"/>
              <a:t>      REFERENCES product(category, id)</a:t>
            </a:r>
          </a:p>
          <a:p>
            <a:r>
              <a:rPr lang="en-US" dirty="0"/>
              <a:t>      ON UPDATE CASCADE ON DELETE RESTRICT,</a:t>
            </a:r>
          </a:p>
          <a:p>
            <a:endParaRPr lang="en-US" dirty="0"/>
          </a:p>
          <a:p>
            <a:r>
              <a:rPr lang="en-US" dirty="0"/>
              <a:t>    FOREIGN KEY (</a:t>
            </a:r>
            <a:r>
              <a:rPr lang="en-US" dirty="0" err="1"/>
              <a:t>customer_id</a:t>
            </a:r>
            <a:r>
              <a:rPr lang="en-US" dirty="0"/>
              <a:t>)</a:t>
            </a:r>
          </a:p>
          <a:p>
            <a:r>
              <a:rPr lang="en-US" dirty="0"/>
              <a:t>      REFERENCES customer(id)</a:t>
            </a:r>
          </a:p>
          <a:p>
            <a:r>
              <a:rPr lang="en-US" dirty="0"/>
              <a:t>);</a:t>
            </a:r>
          </a:p>
          <a:p>
            <a:endParaRPr lang="en-US" dirty="0"/>
          </a:p>
        </p:txBody>
      </p:sp>
    </p:spTree>
    <p:extLst>
      <p:ext uri="{BB962C8B-B14F-4D97-AF65-F5344CB8AC3E}">
        <p14:creationId xmlns:p14="http://schemas.microsoft.com/office/powerpoint/2010/main" val="150358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Statements</a:t>
            </a:r>
          </a:p>
        </p:txBody>
      </p:sp>
      <p:sp>
        <p:nvSpPr>
          <p:cNvPr id="3" name="Content Placeholder 2"/>
          <p:cNvSpPr>
            <a:spLocks noGrp="1"/>
          </p:cNvSpPr>
          <p:nvPr>
            <p:ph idx="1"/>
          </p:nvPr>
        </p:nvSpPr>
        <p:spPr/>
        <p:txBody>
          <a:bodyPr>
            <a:normAutofit/>
          </a:bodyPr>
          <a:lstStyle/>
          <a:p>
            <a:r>
              <a:rPr lang="en-US" dirty="0"/>
              <a:t>Most of the actions you need to perform on a database are done with SQL statements.</a:t>
            </a:r>
          </a:p>
          <a:p>
            <a:r>
              <a:rPr lang="en-US" dirty="0"/>
              <a:t>The following SQL statement selects all the records in the "Customers" table:</a:t>
            </a:r>
          </a:p>
          <a:p>
            <a:r>
              <a:rPr lang="en-US" dirty="0"/>
              <a:t>Example</a:t>
            </a:r>
          </a:p>
          <a:p>
            <a:r>
              <a:rPr lang="en-US" b="0" i="0" dirty="0">
                <a:solidFill>
                  <a:srgbClr val="0000CD"/>
                </a:solidFill>
                <a:effectLst/>
                <a:latin typeface="Consolas"/>
              </a:rPr>
              <a:t>SELECT</a:t>
            </a:r>
            <a:r>
              <a:rPr lang="en-US" b="0" i="0" dirty="0">
                <a:solidFill>
                  <a:srgbClr val="000000"/>
                </a:solidFill>
                <a:effectLst/>
                <a:latin typeface="Consolas"/>
              </a:rPr>
              <a:t> * </a:t>
            </a:r>
            <a:r>
              <a:rPr lang="en-US" b="0" i="0" dirty="0">
                <a:solidFill>
                  <a:srgbClr val="0000CD"/>
                </a:solidFill>
                <a:effectLst/>
                <a:latin typeface="Consolas"/>
              </a:rPr>
              <a:t>FROM</a:t>
            </a:r>
            <a:r>
              <a:rPr lang="en-US" b="0" i="0" dirty="0">
                <a:solidFill>
                  <a:srgbClr val="000000"/>
                </a:solidFill>
                <a:effectLst/>
                <a:latin typeface="Consolas"/>
              </a:rPr>
              <a:t> Customers;</a:t>
            </a:r>
            <a:endParaRPr lang="en-US" dirty="0"/>
          </a:p>
          <a:p>
            <a:r>
              <a:rPr lang="en-US" dirty="0"/>
              <a:t>Keep in Mind That... SQL keywords are NOT case sensitive: select is the same as SELECT</a:t>
            </a:r>
          </a:p>
          <a:p>
            <a:endParaRPr lang="en-US" dirty="0"/>
          </a:p>
        </p:txBody>
      </p:sp>
    </p:spTree>
    <p:extLst>
      <p:ext uri="{BB962C8B-B14F-4D97-AF65-F5344CB8AC3E}">
        <p14:creationId xmlns:p14="http://schemas.microsoft.com/office/powerpoint/2010/main" val="110691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SELECT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SELECT statement is used to select data from a database.</a:t>
            </a:r>
          </a:p>
          <a:p>
            <a:r>
              <a:rPr lang="en-US" dirty="0"/>
              <a:t>The data returned is stored in a result table, called the result-set.</a:t>
            </a:r>
          </a:p>
          <a:p>
            <a:r>
              <a:rPr lang="en-US" dirty="0">
                <a:solidFill>
                  <a:srgbClr val="FF0000"/>
                </a:solidFill>
              </a:rPr>
              <a:t>SELECT Syntax</a:t>
            </a:r>
          </a:p>
          <a:p>
            <a:pPr marL="0" indent="0">
              <a:buNone/>
            </a:pPr>
            <a:r>
              <a:rPr lang="en-US" b="0" i="0" dirty="0">
                <a:solidFill>
                  <a:srgbClr val="0000CD"/>
                </a:solidFill>
                <a:effectLst/>
                <a:latin typeface="Consolas"/>
              </a:rPr>
              <a:t>SELECT</a:t>
            </a:r>
            <a:r>
              <a:rPr lang="en-US" b="0" i="0" dirty="0">
                <a:solidFill>
                  <a:srgbClr val="000000"/>
                </a:solidFill>
                <a:effectLst/>
                <a:latin typeface="Consolas"/>
              </a:rPr>
              <a:t> </a:t>
            </a:r>
            <a:r>
              <a:rPr lang="en-US" b="0" i="1" dirty="0">
                <a:solidFill>
                  <a:srgbClr val="000000"/>
                </a:solidFill>
                <a:effectLst/>
                <a:latin typeface="Consolas"/>
              </a:rPr>
              <a:t>column1</a:t>
            </a:r>
            <a:r>
              <a:rPr lang="en-US" b="0" i="0" dirty="0">
                <a:solidFill>
                  <a:srgbClr val="000000"/>
                </a:solidFill>
                <a:effectLst/>
                <a:latin typeface="Consolas"/>
              </a:rPr>
              <a:t>,</a:t>
            </a:r>
            <a:r>
              <a:rPr lang="en-US" b="0" i="1" dirty="0">
                <a:solidFill>
                  <a:srgbClr val="000000"/>
                </a:solidFill>
                <a:effectLst/>
                <a:latin typeface="Consolas"/>
              </a:rPr>
              <a:t> column2, ...</a:t>
            </a:r>
            <a:br>
              <a:rPr lang="en-US" dirty="0"/>
            </a:br>
            <a:r>
              <a:rPr lang="en-US" b="0" i="0" dirty="0">
                <a:solidFill>
                  <a:srgbClr val="0000CD"/>
                </a:solidFill>
                <a:effectLst/>
                <a:latin typeface="Consolas"/>
              </a:rPr>
              <a:t>FROM</a:t>
            </a:r>
            <a:r>
              <a:rPr lang="en-US" b="0" i="0" dirty="0">
                <a:solidFill>
                  <a:srgbClr val="000000"/>
                </a:solidFill>
                <a:effectLst/>
                <a:latin typeface="Consolas"/>
              </a:rPr>
              <a:t> </a:t>
            </a:r>
            <a:r>
              <a:rPr lang="en-US" b="0" i="1" dirty="0" err="1">
                <a:solidFill>
                  <a:srgbClr val="000000"/>
                </a:solidFill>
                <a:effectLst/>
                <a:latin typeface="Consolas"/>
              </a:rPr>
              <a:t>table_name</a:t>
            </a:r>
            <a:r>
              <a:rPr lang="en-US" b="0" i="0" dirty="0">
                <a:solidFill>
                  <a:srgbClr val="000000"/>
                </a:solidFill>
                <a:effectLst/>
                <a:latin typeface="Consolas"/>
              </a:rPr>
              <a:t>;</a:t>
            </a:r>
          </a:p>
          <a:p>
            <a:pPr marL="0" indent="0">
              <a:buNone/>
            </a:pPr>
            <a:r>
              <a:rPr lang="en-US" dirty="0"/>
              <a:t>Here, column1, column2, ... are the field names of the table you want to select data from. If you want to select all the fields available in the table, use the following syntax:</a:t>
            </a:r>
          </a:p>
          <a:p>
            <a:pPr marL="0" indent="0">
              <a:buNone/>
            </a:pPr>
            <a:r>
              <a:rPr lang="en-US" b="0" i="0" dirty="0">
                <a:solidFill>
                  <a:srgbClr val="0000CD"/>
                </a:solidFill>
                <a:effectLst/>
                <a:latin typeface="Consolas"/>
              </a:rPr>
              <a:t>SELECT</a:t>
            </a:r>
            <a:r>
              <a:rPr lang="en-US" b="0" i="0" dirty="0">
                <a:solidFill>
                  <a:srgbClr val="000000"/>
                </a:solidFill>
                <a:effectLst/>
                <a:latin typeface="Consolas"/>
              </a:rPr>
              <a:t> * </a:t>
            </a:r>
            <a:r>
              <a:rPr lang="en-US" b="0" i="0" dirty="0">
                <a:solidFill>
                  <a:srgbClr val="0000CD"/>
                </a:solidFill>
                <a:effectLst/>
                <a:latin typeface="Consolas"/>
              </a:rPr>
              <a:t>FROM</a:t>
            </a:r>
            <a:r>
              <a:rPr lang="en-US" b="0" i="0" dirty="0">
                <a:solidFill>
                  <a:srgbClr val="000000"/>
                </a:solidFill>
                <a:effectLst/>
                <a:latin typeface="Consolas"/>
              </a:rPr>
              <a:t> </a:t>
            </a:r>
            <a:r>
              <a:rPr lang="en-US" b="0" i="1" dirty="0" err="1">
                <a:solidFill>
                  <a:srgbClr val="000000"/>
                </a:solidFill>
                <a:effectLst/>
                <a:latin typeface="Consolas"/>
              </a:rPr>
              <a:t>table_name</a:t>
            </a:r>
            <a:r>
              <a:rPr lang="en-US" b="0" i="0" dirty="0">
                <a:solidFill>
                  <a:srgbClr val="000000"/>
                </a:solidFill>
                <a:effectLst/>
                <a:latin typeface="Consolas"/>
              </a:rPr>
              <a:t>;</a:t>
            </a:r>
            <a:endParaRPr lang="en-US" dirty="0"/>
          </a:p>
          <a:p>
            <a:pPr marL="0" indent="0">
              <a:buNone/>
            </a:pPr>
            <a:endParaRPr lang="en-US" dirty="0"/>
          </a:p>
        </p:txBody>
      </p:sp>
    </p:spTree>
    <p:extLst>
      <p:ext uri="{BB962C8B-B14F-4D97-AF65-F5344CB8AC3E}">
        <p14:creationId xmlns:p14="http://schemas.microsoft.com/office/powerpoint/2010/main" val="1985141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SELECT DISTINCT Statement</a:t>
            </a:r>
            <a:br>
              <a:rPr lang="en-US" dirty="0"/>
            </a:br>
            <a:endParaRPr lang="en-US" dirty="0"/>
          </a:p>
        </p:txBody>
      </p:sp>
      <p:sp>
        <p:nvSpPr>
          <p:cNvPr id="3" name="Content Placeholder 2"/>
          <p:cNvSpPr>
            <a:spLocks noGrp="1"/>
          </p:cNvSpPr>
          <p:nvPr>
            <p:ph idx="1"/>
          </p:nvPr>
        </p:nvSpPr>
        <p:spPr/>
        <p:txBody>
          <a:bodyPr/>
          <a:lstStyle/>
          <a:p>
            <a:r>
              <a:rPr lang="en-US" dirty="0"/>
              <a:t>The SELECT DISTINCT statement is used to return only distinct (different) values.</a:t>
            </a:r>
          </a:p>
          <a:p>
            <a:r>
              <a:rPr lang="en-US" dirty="0"/>
              <a:t>Inside a table, a column often contains many duplicate values; and sometimes you only want to list the different (distinct) values.</a:t>
            </a:r>
          </a:p>
          <a:p>
            <a:r>
              <a:rPr lang="en-US" dirty="0"/>
              <a:t>SELECT DISTINCT Syntax</a:t>
            </a:r>
          </a:p>
          <a:p>
            <a:endParaRPr lang="en-US" dirty="0"/>
          </a:p>
        </p:txBody>
      </p:sp>
    </p:spTree>
    <p:extLst>
      <p:ext uri="{BB962C8B-B14F-4D97-AF65-F5344CB8AC3E}">
        <p14:creationId xmlns:p14="http://schemas.microsoft.com/office/powerpoint/2010/main" val="337994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WHERE Clause</a:t>
            </a:r>
            <a:br>
              <a:rPr lang="en-US" dirty="0"/>
            </a:br>
            <a:endParaRPr lang="en-US" dirty="0"/>
          </a:p>
        </p:txBody>
      </p:sp>
      <p:sp>
        <p:nvSpPr>
          <p:cNvPr id="3" name="Content Placeholder 2"/>
          <p:cNvSpPr>
            <a:spLocks noGrp="1"/>
          </p:cNvSpPr>
          <p:nvPr>
            <p:ph idx="1"/>
          </p:nvPr>
        </p:nvSpPr>
        <p:spPr/>
        <p:txBody>
          <a:bodyPr>
            <a:normAutofit/>
          </a:bodyPr>
          <a:lstStyle/>
          <a:p>
            <a:r>
              <a:rPr lang="en-US" dirty="0"/>
              <a:t>The WHERE clause is used to filter records.</a:t>
            </a:r>
          </a:p>
          <a:p>
            <a:r>
              <a:rPr lang="en-US" dirty="0"/>
              <a:t>It is used to extract only those records that fulfill a specified condition.</a:t>
            </a:r>
          </a:p>
          <a:p>
            <a:r>
              <a:rPr lang="en-US" dirty="0"/>
              <a:t>WHERE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pPr marL="0" indent="0">
              <a:buNone/>
            </a:pPr>
            <a:r>
              <a:rPr lang="en-US" dirty="0" err="1">
                <a:solidFill>
                  <a:srgbClr val="000000"/>
                </a:solidFill>
                <a:latin typeface="Consolas"/>
              </a:rPr>
              <a:t>Eg</a:t>
            </a:r>
            <a:r>
              <a:rPr lang="en-US" dirty="0">
                <a:solidFill>
                  <a:srgbClr val="000000"/>
                </a:solidFill>
                <a:latin typeface="Consolas"/>
              </a:rPr>
              <a:t>:</a:t>
            </a:r>
          </a:p>
          <a:p>
            <a:pPr marL="0" indent="0">
              <a:buNone/>
            </a:pPr>
            <a:r>
              <a:rPr lang="en-US" dirty="0">
                <a:solidFill>
                  <a:srgbClr val="0000CD"/>
                </a:solidFill>
                <a:latin typeface="Consolas"/>
              </a:rPr>
              <a:t>SELECT</a:t>
            </a:r>
            <a:r>
              <a:rPr lang="en-US" dirty="0">
                <a:solidFill>
                  <a:srgbClr val="000000"/>
                </a:solidFill>
                <a:latin typeface="Consolas"/>
              </a:rPr>
              <a:t> * </a:t>
            </a:r>
            <a:r>
              <a:rPr lang="en-US" dirty="0">
                <a:solidFill>
                  <a:srgbClr val="0000CD"/>
                </a:solidFill>
                <a:latin typeface="Consolas"/>
              </a:rPr>
              <a:t>FROM</a:t>
            </a:r>
            <a:r>
              <a:rPr lang="en-US" dirty="0">
                <a:solidFill>
                  <a:srgbClr val="000000"/>
                </a:solidFill>
                <a:latin typeface="Consolas"/>
              </a:rPr>
              <a:t> Customers</a:t>
            </a:r>
            <a:br>
              <a:rPr lang="en-US" dirty="0"/>
            </a:br>
            <a:r>
              <a:rPr lang="en-US" dirty="0">
                <a:solidFill>
                  <a:srgbClr val="0000CD"/>
                </a:solidFill>
                <a:latin typeface="Consolas"/>
              </a:rPr>
              <a:t>WHERE</a:t>
            </a:r>
            <a:r>
              <a:rPr lang="en-US" dirty="0">
                <a:solidFill>
                  <a:srgbClr val="000000"/>
                </a:solidFill>
                <a:latin typeface="Consolas"/>
              </a:rPr>
              <a:t> Country=</a:t>
            </a:r>
            <a:r>
              <a:rPr lang="en-US" dirty="0">
                <a:solidFill>
                  <a:srgbClr val="A52A2A"/>
                </a:solidFill>
                <a:latin typeface="Consolas"/>
              </a:rPr>
              <a:t>'Mexico'</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146467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CREATE DATABASE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CREATE DATABASE statement is used to create a new SQL database.</a:t>
            </a:r>
          </a:p>
          <a:p>
            <a:r>
              <a:rPr lang="en-US" dirty="0"/>
              <a:t>Syntax</a:t>
            </a:r>
          </a:p>
          <a:p>
            <a:pPr marL="0" indent="0">
              <a:buNone/>
            </a:pPr>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DATABASE</a:t>
            </a:r>
            <a:r>
              <a:rPr lang="en-US" dirty="0">
                <a:solidFill>
                  <a:srgbClr val="000000"/>
                </a:solidFill>
                <a:latin typeface="Consolas"/>
              </a:rPr>
              <a:t> </a:t>
            </a:r>
            <a:r>
              <a:rPr lang="en-US" i="1" dirty="0" err="1">
                <a:solidFill>
                  <a:srgbClr val="000000"/>
                </a:solidFill>
                <a:latin typeface="Consolas"/>
              </a:rPr>
              <a:t>databasename</a:t>
            </a:r>
            <a:r>
              <a:rPr lang="en-US" dirty="0">
                <a:solidFill>
                  <a:srgbClr val="000000"/>
                </a:solidFill>
                <a:latin typeface="Consolas"/>
              </a:rPr>
              <a:t>;</a:t>
            </a:r>
          </a:p>
          <a:p>
            <a:r>
              <a:rPr lang="en-US" b="1" dirty="0">
                <a:solidFill>
                  <a:srgbClr val="FF0000"/>
                </a:solidFill>
              </a:rPr>
              <a:t>The SQL DROP DATABASE Statement</a:t>
            </a:r>
          </a:p>
          <a:p>
            <a:r>
              <a:rPr lang="en-US" dirty="0"/>
              <a:t>The DROP DATABASE statement is used to drop an existing SQL database.</a:t>
            </a:r>
          </a:p>
          <a:p>
            <a:r>
              <a:rPr lang="en-US" dirty="0"/>
              <a:t>Syntax</a:t>
            </a:r>
          </a:p>
          <a:p>
            <a:pPr marL="0" indent="0">
              <a:buNone/>
            </a:pPr>
            <a:r>
              <a:rPr lang="en-US" dirty="0">
                <a:solidFill>
                  <a:srgbClr val="0000CD"/>
                </a:solidFill>
                <a:latin typeface="Consolas"/>
              </a:rPr>
              <a:t>DROP</a:t>
            </a:r>
            <a:r>
              <a:rPr lang="en-US" dirty="0">
                <a:solidFill>
                  <a:srgbClr val="000000"/>
                </a:solidFill>
                <a:latin typeface="Consolas"/>
              </a:rPr>
              <a:t> </a:t>
            </a:r>
            <a:r>
              <a:rPr lang="en-US" dirty="0">
                <a:solidFill>
                  <a:srgbClr val="0000CD"/>
                </a:solidFill>
                <a:latin typeface="Consolas"/>
              </a:rPr>
              <a:t>DATABASE</a:t>
            </a:r>
            <a:r>
              <a:rPr lang="en-US" dirty="0">
                <a:solidFill>
                  <a:srgbClr val="000000"/>
                </a:solidFill>
                <a:latin typeface="Consolas"/>
              </a:rPr>
              <a:t> </a:t>
            </a:r>
            <a:r>
              <a:rPr lang="en-US" i="1" dirty="0" err="1">
                <a:solidFill>
                  <a:srgbClr val="000000"/>
                </a:solidFill>
                <a:latin typeface="Consolas"/>
              </a:rPr>
              <a:t>databasename</a:t>
            </a: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1498721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WHERE Clause</a:t>
            </a:r>
            <a:br>
              <a:rPr lang="en-US" dirty="0"/>
            </a:br>
            <a:endParaRPr lang="en-US" dirty="0"/>
          </a:p>
        </p:txBody>
      </p:sp>
      <p:sp>
        <p:nvSpPr>
          <p:cNvPr id="3" name="Content Placeholder 2"/>
          <p:cNvSpPr>
            <a:spLocks noGrp="1"/>
          </p:cNvSpPr>
          <p:nvPr>
            <p:ph idx="1"/>
          </p:nvPr>
        </p:nvSpPr>
        <p:spPr/>
        <p:txBody>
          <a:bodyPr>
            <a:normAutofit/>
          </a:bodyPr>
          <a:lstStyle/>
          <a:p>
            <a:r>
              <a:rPr lang="en-US" sz="2000" dirty="0"/>
              <a:t>Operators in The WHERE Clause</a:t>
            </a:r>
          </a:p>
          <a:p>
            <a:pPr marL="0" indent="0">
              <a:buNone/>
            </a:pP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53398440"/>
              </p:ext>
            </p:extLst>
          </p:nvPr>
        </p:nvGraphicFramePr>
        <p:xfrm>
          <a:off x="857078" y="2395523"/>
          <a:ext cx="6929986" cy="4538677"/>
        </p:xfrm>
        <a:graphic>
          <a:graphicData uri="http://schemas.openxmlformats.org/drawingml/2006/table">
            <a:tbl>
              <a:tblPr/>
              <a:tblGrid>
                <a:gridCol w="1374738">
                  <a:extLst>
                    <a:ext uri="{9D8B030D-6E8A-4147-A177-3AD203B41FA5}">
                      <a16:colId xmlns:a16="http://schemas.microsoft.com/office/drawing/2014/main" val="20000"/>
                    </a:ext>
                  </a:extLst>
                </a:gridCol>
                <a:gridCol w="4764108">
                  <a:extLst>
                    <a:ext uri="{9D8B030D-6E8A-4147-A177-3AD203B41FA5}">
                      <a16:colId xmlns:a16="http://schemas.microsoft.com/office/drawing/2014/main" val="20001"/>
                    </a:ext>
                  </a:extLst>
                </a:gridCol>
                <a:gridCol w="791140">
                  <a:extLst>
                    <a:ext uri="{9D8B030D-6E8A-4147-A177-3AD203B41FA5}">
                      <a16:colId xmlns:a16="http://schemas.microsoft.com/office/drawing/2014/main" val="20002"/>
                    </a:ext>
                  </a:extLst>
                </a:gridCol>
              </a:tblGrid>
              <a:tr h="658843">
                <a:tc>
                  <a:txBody>
                    <a:bodyPr/>
                    <a:lstStyle/>
                    <a:p>
                      <a:pPr algn="l" fontAlgn="t"/>
                      <a:r>
                        <a:rPr lang="en-US" sz="1700" dirty="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1035">
                <a:tc>
                  <a:txBody>
                    <a:bodyPr/>
                    <a:lstStyle/>
                    <a:p>
                      <a:pPr algn="l" fontAlgn="t"/>
                      <a:r>
                        <a:rPr lang="en-US" sz="170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dirty="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401035">
                <a:tc>
                  <a:txBody>
                    <a:bodyPr/>
                    <a:lstStyle/>
                    <a:p>
                      <a:pPr algn="l" fontAlgn="t"/>
                      <a:r>
                        <a:rPr lang="en-US"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1035">
                <a:tc>
                  <a:txBody>
                    <a:bodyPr/>
                    <a:lstStyle/>
                    <a:p>
                      <a:pPr algn="l" fontAlgn="t"/>
                      <a:r>
                        <a:rPr lang="en-US"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dirty="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401035">
                <a:tc>
                  <a:txBody>
                    <a:bodyPr/>
                    <a:lstStyle/>
                    <a:p>
                      <a:pPr algn="l" fontAlgn="t"/>
                      <a:r>
                        <a:rPr lang="en-US"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1035">
                <a:tc>
                  <a:txBody>
                    <a:bodyPr/>
                    <a:lstStyle/>
                    <a:p>
                      <a:pPr algn="l" fontAlgn="t"/>
                      <a:r>
                        <a:rPr lang="en-US"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658843">
                <a:tc>
                  <a:txBody>
                    <a:bodyPr/>
                    <a:lstStyle/>
                    <a:p>
                      <a:pPr algn="l" fontAlgn="t"/>
                      <a:r>
                        <a:rPr lang="en-US"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1035">
                <a:tc>
                  <a:txBody>
                    <a:bodyPr/>
                    <a:lstStyle/>
                    <a:p>
                      <a:pPr algn="l" fontAlgn="t"/>
                      <a:r>
                        <a:rPr lang="en-US"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r h="401035">
                <a:tc>
                  <a:txBody>
                    <a:bodyPr/>
                    <a:lstStyle/>
                    <a:p>
                      <a:pPr algn="l" fontAlgn="t"/>
                      <a:r>
                        <a:rPr lang="en-US"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01035">
                <a:tc>
                  <a:txBody>
                    <a:bodyPr/>
                    <a:lstStyle/>
                    <a:p>
                      <a:pPr algn="l" fontAlgn="t"/>
                      <a:r>
                        <a:rPr lang="en-US"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US" sz="1700" dirty="0"/>
                    </a:p>
                  </a:txBody>
                  <a:tcPr marL="85936" marR="85936" marT="42968" marB="42968">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73165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AND, OR and NOT Operators</a:t>
            </a:r>
            <a:br>
              <a:rPr lang="en-US" dirty="0"/>
            </a:br>
            <a:endParaRPr lang="en-US" dirty="0"/>
          </a:p>
        </p:txBody>
      </p:sp>
      <p:sp>
        <p:nvSpPr>
          <p:cNvPr id="3" name="Content Placeholder 2"/>
          <p:cNvSpPr>
            <a:spLocks noGrp="1"/>
          </p:cNvSpPr>
          <p:nvPr>
            <p:ph idx="1"/>
          </p:nvPr>
        </p:nvSpPr>
        <p:spPr/>
        <p:txBody>
          <a:bodyPr>
            <a:normAutofit/>
          </a:bodyPr>
          <a:lstStyle/>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r>
              <a:rPr lang="en-US" dirty="0"/>
              <a:t>The NOT operator displays a record if the condition(s) is NOT TRUE.</a:t>
            </a:r>
          </a:p>
          <a:p>
            <a:endParaRPr lang="en-US" dirty="0"/>
          </a:p>
        </p:txBody>
      </p:sp>
    </p:spTree>
    <p:extLst>
      <p:ext uri="{BB962C8B-B14F-4D97-AF65-F5344CB8AC3E}">
        <p14:creationId xmlns:p14="http://schemas.microsoft.com/office/powerpoint/2010/main" val="2482044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AND, OR and NOT Operators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AND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condition1</a:t>
            </a:r>
            <a:r>
              <a:rPr lang="en-US" dirty="0">
                <a:solidFill>
                  <a:srgbClr val="000000"/>
                </a:solidFill>
                <a:latin typeface="Consolas"/>
              </a:rPr>
              <a:t> </a:t>
            </a:r>
            <a:r>
              <a:rPr lang="en-US" dirty="0">
                <a:solidFill>
                  <a:srgbClr val="0000CD"/>
                </a:solidFill>
                <a:latin typeface="Consolas"/>
              </a:rPr>
              <a:t>AND</a:t>
            </a:r>
            <a:r>
              <a:rPr lang="en-US" dirty="0">
                <a:solidFill>
                  <a:srgbClr val="000000"/>
                </a:solidFill>
                <a:latin typeface="Consolas"/>
              </a:rPr>
              <a:t> </a:t>
            </a:r>
            <a:r>
              <a:rPr lang="en-US" i="1" dirty="0">
                <a:solidFill>
                  <a:srgbClr val="000000"/>
                </a:solidFill>
                <a:latin typeface="Consolas"/>
              </a:rPr>
              <a:t>condition2</a:t>
            </a:r>
            <a:r>
              <a:rPr lang="en-US" dirty="0">
                <a:solidFill>
                  <a:srgbClr val="000000"/>
                </a:solidFill>
                <a:latin typeface="Consolas"/>
              </a:rPr>
              <a:t> </a:t>
            </a:r>
            <a:r>
              <a:rPr lang="en-US" dirty="0">
                <a:solidFill>
                  <a:srgbClr val="0000CD"/>
                </a:solidFill>
                <a:latin typeface="Consolas"/>
              </a:rPr>
              <a:t>AND</a:t>
            </a:r>
            <a:r>
              <a:rPr lang="en-US" dirty="0">
                <a:solidFill>
                  <a:srgbClr val="000000"/>
                </a:solidFill>
                <a:latin typeface="Consolas"/>
              </a:rPr>
              <a:t> </a:t>
            </a:r>
            <a:r>
              <a:rPr lang="en-US" i="1" dirty="0">
                <a:solidFill>
                  <a:srgbClr val="000000"/>
                </a:solidFill>
                <a:latin typeface="Consolas"/>
              </a:rPr>
              <a:t>condition3 ...</a:t>
            </a:r>
            <a:r>
              <a:rPr lang="en-US" dirty="0">
                <a:solidFill>
                  <a:srgbClr val="000000"/>
                </a:solidFill>
                <a:latin typeface="Consolas"/>
              </a:rPr>
              <a:t>;</a:t>
            </a:r>
          </a:p>
          <a:p>
            <a:r>
              <a:rPr lang="en-US" b="1" dirty="0">
                <a:solidFill>
                  <a:srgbClr val="FF0000"/>
                </a:solidFill>
              </a:rPr>
              <a:t>OR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condition1</a:t>
            </a:r>
            <a:r>
              <a:rPr lang="en-US" dirty="0">
                <a:solidFill>
                  <a:srgbClr val="000000"/>
                </a:solidFill>
                <a:latin typeface="Consolas"/>
              </a:rPr>
              <a:t> </a:t>
            </a:r>
            <a:r>
              <a:rPr lang="en-US" dirty="0">
                <a:solidFill>
                  <a:srgbClr val="0000CD"/>
                </a:solidFill>
                <a:latin typeface="Consolas"/>
              </a:rPr>
              <a:t>OR</a:t>
            </a:r>
            <a:r>
              <a:rPr lang="en-US" dirty="0">
                <a:solidFill>
                  <a:srgbClr val="000000"/>
                </a:solidFill>
                <a:latin typeface="Consolas"/>
              </a:rPr>
              <a:t> </a:t>
            </a:r>
            <a:r>
              <a:rPr lang="en-US" i="1" dirty="0">
                <a:solidFill>
                  <a:srgbClr val="000000"/>
                </a:solidFill>
                <a:latin typeface="Consolas"/>
              </a:rPr>
              <a:t>condition2</a:t>
            </a:r>
            <a:r>
              <a:rPr lang="en-US" dirty="0">
                <a:solidFill>
                  <a:srgbClr val="000000"/>
                </a:solidFill>
                <a:latin typeface="Consolas"/>
              </a:rPr>
              <a:t> </a:t>
            </a:r>
            <a:r>
              <a:rPr lang="en-US" dirty="0">
                <a:solidFill>
                  <a:srgbClr val="0000CD"/>
                </a:solidFill>
                <a:latin typeface="Consolas"/>
              </a:rPr>
              <a:t>OR</a:t>
            </a:r>
            <a:r>
              <a:rPr lang="en-US" dirty="0">
                <a:solidFill>
                  <a:srgbClr val="000000"/>
                </a:solidFill>
                <a:latin typeface="Consolas"/>
              </a:rPr>
              <a:t> </a:t>
            </a:r>
            <a:r>
              <a:rPr lang="en-US" i="1" dirty="0">
                <a:solidFill>
                  <a:srgbClr val="000000"/>
                </a:solidFill>
                <a:latin typeface="Consolas"/>
              </a:rPr>
              <a:t>condition3 ...</a:t>
            </a:r>
            <a:r>
              <a:rPr lang="en-US" dirty="0">
                <a:solidFill>
                  <a:srgbClr val="000000"/>
                </a:solidFill>
                <a:latin typeface="Consolas"/>
              </a:rPr>
              <a:t>;</a:t>
            </a:r>
          </a:p>
          <a:p>
            <a:r>
              <a:rPr lang="en-US" b="1" dirty="0">
                <a:solidFill>
                  <a:srgbClr val="FF0000"/>
                </a:solidFill>
              </a:rPr>
              <a:t>NOT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1613931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ORDER BY Keyword</a:t>
            </a:r>
            <a:br>
              <a:rPr lang="en-US" dirty="0"/>
            </a:br>
            <a:endParaRPr lang="en-US" dirty="0"/>
          </a:p>
        </p:txBody>
      </p:sp>
      <p:sp>
        <p:nvSpPr>
          <p:cNvPr id="3" name="Content Placeholder 2"/>
          <p:cNvSpPr>
            <a:spLocks noGrp="1"/>
          </p:cNvSpPr>
          <p:nvPr>
            <p:ph idx="1"/>
          </p:nvPr>
        </p:nvSpPr>
        <p:spPr/>
        <p:txBody>
          <a:bodyPr>
            <a:normAutofit/>
          </a:bodyPr>
          <a:lstStyle/>
          <a:p>
            <a:r>
              <a:rPr lang="en-US" dirty="0"/>
              <a:t>The ORDER BY keyword is used to sort the result-set in ascending or descending order.</a:t>
            </a:r>
          </a:p>
          <a:p>
            <a:r>
              <a:rPr lang="en-US" dirty="0"/>
              <a:t>The ORDER BY keyword sorts the records in ascending order by default. To sort the records in descending order, use the DESC keyword.</a:t>
            </a:r>
          </a:p>
          <a:p>
            <a:r>
              <a:rPr lang="en-US" dirty="0"/>
              <a:t>ORDER BY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a:solidFill>
                  <a:srgbClr val="000000"/>
                </a:solidFill>
                <a:latin typeface="Consolas"/>
              </a:rPr>
              <a:t>column1</a:t>
            </a:r>
            <a:r>
              <a:rPr lang="en-US" dirty="0">
                <a:solidFill>
                  <a:srgbClr val="000000"/>
                </a:solidFill>
                <a:latin typeface="Consolas"/>
              </a:rPr>
              <a:t>,</a:t>
            </a:r>
            <a:r>
              <a:rPr lang="en-US" i="1" dirty="0">
                <a:solidFill>
                  <a:srgbClr val="000000"/>
                </a:solidFill>
                <a:latin typeface="Consolas"/>
              </a:rPr>
              <a:t> column2, ...</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ORDER</a:t>
            </a:r>
            <a:r>
              <a:rPr lang="en-US" dirty="0">
                <a:solidFill>
                  <a:srgbClr val="000000"/>
                </a:solidFill>
                <a:latin typeface="Consolas"/>
              </a:rPr>
              <a:t> </a:t>
            </a:r>
            <a:r>
              <a:rPr lang="en-US" dirty="0">
                <a:solidFill>
                  <a:srgbClr val="0000CD"/>
                </a:solidFill>
                <a:latin typeface="Consolas"/>
              </a:rPr>
              <a:t>BY</a:t>
            </a:r>
            <a:r>
              <a:rPr lang="en-US" dirty="0">
                <a:solidFill>
                  <a:srgbClr val="000000"/>
                </a:solidFill>
                <a:latin typeface="Consolas"/>
              </a:rPr>
              <a:t> </a:t>
            </a:r>
            <a:r>
              <a:rPr lang="en-US" i="1" dirty="0">
                <a:solidFill>
                  <a:srgbClr val="000000"/>
                </a:solidFill>
                <a:latin typeface="Consolas"/>
              </a:rPr>
              <a:t>column1, column2, ... </a:t>
            </a:r>
            <a:r>
              <a:rPr lang="en-US" dirty="0">
                <a:solidFill>
                  <a:srgbClr val="0000CD"/>
                </a:solidFill>
                <a:latin typeface="Consolas"/>
              </a:rPr>
              <a:t>ASC</a:t>
            </a:r>
            <a:r>
              <a:rPr lang="en-US" dirty="0">
                <a:solidFill>
                  <a:srgbClr val="000000"/>
                </a:solidFill>
                <a:latin typeface="Consolas"/>
              </a:rPr>
              <a:t>|</a:t>
            </a:r>
            <a:r>
              <a:rPr lang="en-US" dirty="0">
                <a:solidFill>
                  <a:srgbClr val="0000CD"/>
                </a:solidFill>
                <a:latin typeface="Consolas"/>
              </a:rPr>
              <a:t>DESC</a:t>
            </a: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95962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SQL INSERT INTO Statement</a:t>
            </a:r>
          </a:p>
          <a:p>
            <a:r>
              <a:rPr lang="en-US" dirty="0"/>
              <a:t>The INSERT INTO statement is used to insert new records in a table.</a:t>
            </a:r>
          </a:p>
          <a:p>
            <a:pPr marL="0" indent="0">
              <a:buNone/>
            </a:pPr>
            <a:r>
              <a:rPr lang="en-US" dirty="0">
                <a:solidFill>
                  <a:srgbClr val="0000CD"/>
                </a:solidFill>
                <a:latin typeface="Consolas"/>
              </a:rPr>
              <a:t>INSERT</a:t>
            </a:r>
            <a:r>
              <a:rPr lang="en-US" dirty="0">
                <a:solidFill>
                  <a:srgbClr val="000000"/>
                </a:solidFill>
                <a:latin typeface="Consolas"/>
              </a:rPr>
              <a:t> </a:t>
            </a:r>
            <a:r>
              <a:rPr lang="en-US" dirty="0">
                <a:solidFill>
                  <a:srgbClr val="0000CD"/>
                </a:solidFill>
                <a:latin typeface="Consolas"/>
              </a:rPr>
              <a:t>INTO</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VALUES</a:t>
            </a:r>
            <a:r>
              <a:rPr lang="en-US" dirty="0">
                <a:solidFill>
                  <a:srgbClr val="000000"/>
                </a:solidFill>
                <a:latin typeface="Consolas"/>
              </a:rPr>
              <a:t> (</a:t>
            </a:r>
            <a:r>
              <a:rPr lang="en-US" i="1" dirty="0">
                <a:solidFill>
                  <a:srgbClr val="000000"/>
                </a:solidFill>
                <a:latin typeface="Consolas"/>
              </a:rPr>
              <a:t>value1</a:t>
            </a:r>
            <a:r>
              <a:rPr lang="en-US" dirty="0">
                <a:solidFill>
                  <a:srgbClr val="000000"/>
                </a:solidFill>
                <a:latin typeface="Consolas"/>
              </a:rPr>
              <a:t>,</a:t>
            </a:r>
            <a:r>
              <a:rPr lang="en-US" i="1" dirty="0">
                <a:solidFill>
                  <a:srgbClr val="000000"/>
                </a:solidFill>
                <a:latin typeface="Consolas"/>
              </a:rPr>
              <a:t> value2</a:t>
            </a:r>
            <a:r>
              <a:rPr lang="en-US" dirty="0">
                <a:solidFill>
                  <a:srgbClr val="000000"/>
                </a:solidFill>
                <a:latin typeface="Consolas"/>
              </a:rPr>
              <a:t>,</a:t>
            </a:r>
            <a:r>
              <a:rPr lang="en-US" i="1" dirty="0">
                <a:solidFill>
                  <a:srgbClr val="000000"/>
                </a:solidFill>
                <a:latin typeface="Consolas"/>
              </a:rPr>
              <a:t> value3</a:t>
            </a:r>
            <a:r>
              <a:rPr lang="en-US" dirty="0">
                <a:solidFill>
                  <a:srgbClr val="000000"/>
                </a:solidFill>
                <a:latin typeface="Consolas"/>
              </a:rPr>
              <a:t>, ...);</a:t>
            </a:r>
            <a:endParaRPr lang="en-US" dirty="0"/>
          </a:p>
        </p:txBody>
      </p:sp>
    </p:spTree>
    <p:extLst>
      <p:ext uri="{BB962C8B-B14F-4D97-AF65-F5344CB8AC3E}">
        <p14:creationId xmlns:p14="http://schemas.microsoft.com/office/powerpoint/2010/main" val="2013960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NULL Values</a:t>
            </a:r>
            <a:br>
              <a:rPr lang="en-US" dirty="0"/>
            </a:br>
            <a:endParaRPr lang="en-US" dirty="0"/>
          </a:p>
        </p:txBody>
      </p:sp>
      <p:sp>
        <p:nvSpPr>
          <p:cNvPr id="3" name="Content Placeholder 2"/>
          <p:cNvSpPr>
            <a:spLocks noGrp="1"/>
          </p:cNvSpPr>
          <p:nvPr>
            <p:ph idx="1"/>
          </p:nvPr>
        </p:nvSpPr>
        <p:spPr/>
        <p:txBody>
          <a:bodyPr>
            <a:normAutofit/>
          </a:bodyPr>
          <a:lstStyle/>
          <a:p>
            <a:r>
              <a:rPr lang="en-US" b="1" dirty="0">
                <a:solidFill>
                  <a:srgbClr val="FF0000"/>
                </a:solidFill>
              </a:rPr>
              <a:t>What is a NULL Value?</a:t>
            </a:r>
          </a:p>
          <a:p>
            <a:r>
              <a:rPr lang="en-US" dirty="0"/>
              <a:t>A field with a NULL value is a field with no value.</a:t>
            </a:r>
          </a:p>
          <a:p>
            <a:r>
              <a:rPr lang="en-US" dirty="0"/>
              <a:t>If a field in a table is optional, it is possible to insert a new record or update a record without adding a value to this field. Then, the field will be saved with a NULL value.</a:t>
            </a:r>
          </a:p>
          <a:p>
            <a:r>
              <a:rPr lang="en-US" b="1" dirty="0">
                <a:solidFill>
                  <a:srgbClr val="FF0000"/>
                </a:solidFill>
              </a:rPr>
              <a:t>How to Test for NULL Values?</a:t>
            </a:r>
          </a:p>
          <a:p>
            <a:r>
              <a:rPr lang="en-US" dirty="0"/>
              <a:t>It is not possible to test for NULL values with comparison operators, such as =, &lt;, or &lt;&gt;.</a:t>
            </a:r>
          </a:p>
          <a:p>
            <a:r>
              <a:rPr lang="en-US" dirty="0"/>
              <a:t>We will have to use the IS NULL and IS NOT NULL operators instead.</a:t>
            </a:r>
          </a:p>
          <a:p>
            <a:endParaRPr lang="en-US" dirty="0"/>
          </a:p>
          <a:p>
            <a:endParaRPr lang="en-US" dirty="0"/>
          </a:p>
        </p:txBody>
      </p:sp>
    </p:spTree>
    <p:extLst>
      <p:ext uri="{BB962C8B-B14F-4D97-AF65-F5344CB8AC3E}">
        <p14:creationId xmlns:p14="http://schemas.microsoft.com/office/powerpoint/2010/main" val="51729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NULL Values</a:t>
            </a:r>
            <a:br>
              <a:rPr lang="en-US" dirty="0"/>
            </a:br>
            <a:endParaRPr lang="en-US" dirty="0"/>
          </a:p>
        </p:txBody>
      </p:sp>
      <p:sp>
        <p:nvSpPr>
          <p:cNvPr id="3" name="Content Placeholder 2"/>
          <p:cNvSpPr>
            <a:spLocks noGrp="1"/>
          </p:cNvSpPr>
          <p:nvPr>
            <p:ph idx="1"/>
          </p:nvPr>
        </p:nvSpPr>
        <p:spPr/>
        <p:txBody>
          <a:bodyPr>
            <a:normAutofit/>
          </a:bodyPr>
          <a:lstStyle/>
          <a:p>
            <a:r>
              <a:rPr lang="en-US" b="1" dirty="0">
                <a:solidFill>
                  <a:srgbClr val="FF0000"/>
                </a:solidFill>
              </a:rPr>
              <a:t>IS NULL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column_names</a:t>
            </a:r>
            <a:br>
              <a:rPr lang="en-US" i="1"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IS</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p>
          <a:p>
            <a:r>
              <a:rPr lang="en-US" b="1" dirty="0">
                <a:solidFill>
                  <a:srgbClr val="FF0000"/>
                </a:solidFill>
              </a:rPr>
              <a:t>IS NOT NULL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column_names</a:t>
            </a:r>
            <a:br>
              <a:rPr lang="en-US" i="1"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IS</a:t>
            </a:r>
            <a:r>
              <a:rPr lang="en-US" dirty="0">
                <a:solidFill>
                  <a:srgbClr val="000000"/>
                </a:solidFill>
                <a:latin typeface="Consolas"/>
              </a:rPr>
              <a:t> </a:t>
            </a:r>
            <a:r>
              <a:rPr lang="en-US" dirty="0">
                <a:solidFill>
                  <a:srgbClr val="0000CD"/>
                </a:solidFill>
                <a:latin typeface="Consolas"/>
              </a:rPr>
              <a:t>NOT</a:t>
            </a:r>
            <a:r>
              <a:rPr lang="en-US" dirty="0">
                <a:solidFill>
                  <a:srgbClr val="000000"/>
                </a:solidFill>
                <a:latin typeface="Consolas"/>
              </a:rPr>
              <a:t> </a:t>
            </a:r>
            <a:r>
              <a:rPr lang="en-US" dirty="0">
                <a:solidFill>
                  <a:srgbClr val="0000CD"/>
                </a:solidFill>
                <a:latin typeface="Consolas"/>
              </a:rPr>
              <a:t>NULL</a:t>
            </a:r>
            <a:r>
              <a:rPr lang="en-US" dirty="0">
                <a:solidFill>
                  <a:srgbClr val="000000"/>
                </a:solidFill>
                <a:latin typeface="Consolas"/>
              </a:rPr>
              <a:t>;</a:t>
            </a:r>
            <a:endParaRPr lang="en-US" dirty="0"/>
          </a:p>
          <a:p>
            <a:r>
              <a:rPr lang="en-US" dirty="0"/>
              <a:t>.</a:t>
            </a:r>
          </a:p>
          <a:p>
            <a:endParaRPr lang="en-US" dirty="0"/>
          </a:p>
          <a:p>
            <a:endParaRPr lang="en-US" dirty="0"/>
          </a:p>
        </p:txBody>
      </p:sp>
    </p:spTree>
    <p:extLst>
      <p:ext uri="{BB962C8B-B14F-4D97-AF65-F5344CB8AC3E}">
        <p14:creationId xmlns:p14="http://schemas.microsoft.com/office/powerpoint/2010/main" val="3425614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UPDATE Statement</a:t>
            </a:r>
            <a:br>
              <a:rPr lang="en-US" dirty="0"/>
            </a:br>
            <a:endParaRPr lang="en-US" dirty="0"/>
          </a:p>
        </p:txBody>
      </p:sp>
      <p:sp>
        <p:nvSpPr>
          <p:cNvPr id="3" name="Content Placeholder 2"/>
          <p:cNvSpPr>
            <a:spLocks noGrp="1"/>
          </p:cNvSpPr>
          <p:nvPr>
            <p:ph idx="1"/>
          </p:nvPr>
        </p:nvSpPr>
        <p:spPr/>
        <p:txBody>
          <a:bodyPr/>
          <a:lstStyle/>
          <a:p>
            <a:r>
              <a:rPr lang="en-US" dirty="0">
                <a:solidFill>
                  <a:srgbClr val="000000"/>
                </a:solidFill>
                <a:latin typeface="Verdana"/>
              </a:rPr>
              <a:t>The UPDATE statement is used to modify the existing records in a table.</a:t>
            </a:r>
          </a:p>
          <a:p>
            <a:r>
              <a:rPr lang="en-US" dirty="0">
                <a:solidFill>
                  <a:srgbClr val="000000"/>
                </a:solidFill>
                <a:latin typeface="Segoe UI"/>
              </a:rPr>
              <a:t>UPDATE Syntax</a:t>
            </a:r>
          </a:p>
          <a:p>
            <a:r>
              <a:rPr lang="en-US" dirty="0">
                <a:solidFill>
                  <a:srgbClr val="0000CD"/>
                </a:solidFill>
                <a:latin typeface="Consolas"/>
              </a:rPr>
              <a:t>UPDATE</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SET</a:t>
            </a:r>
            <a:r>
              <a:rPr lang="en-US" dirty="0">
                <a:solidFill>
                  <a:srgbClr val="000000"/>
                </a:solidFill>
                <a:latin typeface="Consolas"/>
              </a:rPr>
              <a:t> </a:t>
            </a:r>
            <a:r>
              <a:rPr lang="en-US" i="1" dirty="0">
                <a:solidFill>
                  <a:srgbClr val="000000"/>
                </a:solidFill>
                <a:latin typeface="Consolas"/>
              </a:rPr>
              <a:t>column1 </a:t>
            </a:r>
            <a:r>
              <a:rPr lang="en-US" dirty="0">
                <a:solidFill>
                  <a:srgbClr val="000000"/>
                </a:solidFill>
                <a:latin typeface="Consolas"/>
              </a:rPr>
              <a:t>=</a:t>
            </a:r>
            <a:r>
              <a:rPr lang="en-US" i="1" dirty="0">
                <a:solidFill>
                  <a:srgbClr val="000000"/>
                </a:solidFill>
                <a:latin typeface="Consolas"/>
              </a:rPr>
              <a:t> value1</a:t>
            </a:r>
            <a:r>
              <a:rPr lang="en-US" dirty="0">
                <a:solidFill>
                  <a:srgbClr val="000000"/>
                </a:solidFill>
                <a:latin typeface="Consolas"/>
              </a:rPr>
              <a:t>,</a:t>
            </a:r>
            <a:r>
              <a:rPr lang="en-US" i="1" dirty="0">
                <a:solidFill>
                  <a:srgbClr val="000000"/>
                </a:solidFill>
                <a:latin typeface="Consolas"/>
              </a:rPr>
              <a:t> column2 </a:t>
            </a:r>
            <a:r>
              <a:rPr lang="en-US" dirty="0">
                <a:solidFill>
                  <a:srgbClr val="000000"/>
                </a:solidFill>
                <a:latin typeface="Consolas"/>
              </a:rPr>
              <a:t>=</a:t>
            </a:r>
            <a:r>
              <a:rPr lang="en-US" i="1" dirty="0">
                <a:solidFill>
                  <a:srgbClr val="000000"/>
                </a:solidFill>
                <a:latin typeface="Consolas"/>
              </a:rPr>
              <a:t> value2</a:t>
            </a:r>
            <a:r>
              <a:rPr lang="en-US" dirty="0">
                <a:solidFill>
                  <a:srgbClr val="000000"/>
                </a:solidFill>
                <a:latin typeface="Consolas"/>
              </a:rPr>
              <a:t>, ...</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05860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DELETE Statement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DELETE statement is used to delete existing records in a table.</a:t>
            </a:r>
          </a:p>
          <a:p>
            <a:r>
              <a:rPr lang="en-US" dirty="0"/>
              <a:t>DELETE Syntax</a:t>
            </a:r>
          </a:p>
          <a:p>
            <a:pPr marL="0" indent="0">
              <a:buNone/>
            </a:pPr>
            <a:r>
              <a:rPr lang="en-US" dirty="0">
                <a:solidFill>
                  <a:srgbClr val="0000CD"/>
                </a:solidFill>
                <a:latin typeface="Consolas"/>
              </a:rPr>
              <a:t>DELETE</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r>
              <a:rPr lang="en-US" dirty="0" err="1">
                <a:solidFill>
                  <a:srgbClr val="000000"/>
                </a:solidFill>
                <a:latin typeface="Consolas"/>
              </a:rPr>
              <a:t>eg</a:t>
            </a:r>
            <a:endParaRPr lang="en-US" dirty="0">
              <a:solidFill>
                <a:srgbClr val="000000"/>
              </a:solidFill>
              <a:latin typeface="Consolas"/>
            </a:endParaRPr>
          </a:p>
          <a:p>
            <a:pPr marL="0" indent="0">
              <a:buNone/>
            </a:pPr>
            <a:r>
              <a:rPr lang="en-US" dirty="0">
                <a:solidFill>
                  <a:srgbClr val="0000CD"/>
                </a:solidFill>
                <a:latin typeface="Consolas"/>
              </a:rPr>
              <a:t>DELETE</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Customers </a:t>
            </a:r>
            <a:r>
              <a:rPr lang="en-US" dirty="0">
                <a:solidFill>
                  <a:srgbClr val="0000CD"/>
                </a:solidFill>
                <a:latin typeface="Consolas"/>
              </a:rPr>
              <a:t>WHERE</a:t>
            </a:r>
            <a:r>
              <a:rPr lang="en-US" dirty="0">
                <a:solidFill>
                  <a:srgbClr val="000000"/>
                </a:solidFill>
                <a:latin typeface="Consolas"/>
              </a:rPr>
              <a:t> </a:t>
            </a:r>
            <a:r>
              <a:rPr lang="en-US" dirty="0" err="1">
                <a:solidFill>
                  <a:srgbClr val="000000"/>
                </a:solidFill>
                <a:latin typeface="Consolas"/>
              </a:rPr>
              <a:t>CustomerName</a:t>
            </a:r>
            <a:r>
              <a:rPr lang="en-US" dirty="0">
                <a:solidFill>
                  <a:srgbClr val="000000"/>
                </a:solidFill>
                <a:latin typeface="Consolas"/>
              </a:rPr>
              <a:t>=</a:t>
            </a:r>
            <a:r>
              <a:rPr lang="en-US" dirty="0">
                <a:solidFill>
                  <a:srgbClr val="A52A2A"/>
                </a:solidFill>
                <a:latin typeface="Consolas"/>
              </a:rPr>
              <a:t>'</a:t>
            </a:r>
            <a:r>
              <a:rPr lang="en-US" dirty="0" err="1">
                <a:solidFill>
                  <a:srgbClr val="A52A2A"/>
                </a:solidFill>
                <a:latin typeface="Consolas"/>
              </a:rPr>
              <a:t>Alfreds</a:t>
            </a:r>
            <a:r>
              <a:rPr lang="en-US" dirty="0">
                <a:solidFill>
                  <a:srgbClr val="A52A2A"/>
                </a:solidFill>
                <a:latin typeface="Consolas"/>
              </a:rPr>
              <a:t> </a:t>
            </a:r>
            <a:r>
              <a:rPr lang="en-US" dirty="0" err="1">
                <a:solidFill>
                  <a:srgbClr val="A52A2A"/>
                </a:solidFill>
                <a:latin typeface="Consolas"/>
              </a:rPr>
              <a:t>Futterkiste</a:t>
            </a:r>
            <a:r>
              <a:rPr lang="en-US" dirty="0">
                <a:solidFill>
                  <a:srgbClr val="A52A2A"/>
                </a:solidFill>
                <a:latin typeface="Consolas"/>
              </a:rPr>
              <a:t>'</a:t>
            </a:r>
            <a:r>
              <a:rPr lang="en-US" dirty="0">
                <a:solidFill>
                  <a:srgbClr val="000000"/>
                </a:solidFill>
                <a:latin typeface="Consolas"/>
              </a:rPr>
              <a:t>;</a:t>
            </a:r>
          </a:p>
          <a:p>
            <a:pPr marL="0" indent="0">
              <a:buNone/>
            </a:pPr>
            <a:r>
              <a:rPr lang="en-US" b="1" dirty="0">
                <a:solidFill>
                  <a:srgbClr val="FF0000"/>
                </a:solidFill>
              </a:rPr>
              <a:t>Delete All Records</a:t>
            </a:r>
          </a:p>
          <a:p>
            <a:pPr marL="0" indent="0">
              <a:buNone/>
            </a:pPr>
            <a:r>
              <a:rPr lang="en-US" dirty="0"/>
              <a:t>It is possible to delete all rows in a table without deleting the table. This means that the table structure, attributes, and indexes will be intact:</a:t>
            </a:r>
          </a:p>
          <a:p>
            <a:pPr marL="0" indent="0">
              <a:buNone/>
            </a:pPr>
            <a:r>
              <a:rPr lang="en-US" dirty="0">
                <a:solidFill>
                  <a:srgbClr val="0000CD"/>
                </a:solidFill>
                <a:latin typeface="Consolas"/>
              </a:rPr>
              <a:t>DELETE</a:t>
            </a: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753257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br>
              <a:rPr lang="en-US" sz="3600" dirty="0"/>
            </a:br>
            <a:r>
              <a:rPr lang="en-US" sz="3600" dirty="0"/>
              <a:t>SQL TOP, LIMIT, FETCH FIRST or ROWNUM Clause</a:t>
            </a:r>
            <a:br>
              <a:rPr lang="en-US" sz="3600" dirty="0"/>
            </a:br>
            <a:endParaRPr lang="en-US" sz="3600" dirty="0"/>
          </a:p>
        </p:txBody>
      </p:sp>
      <p:sp>
        <p:nvSpPr>
          <p:cNvPr id="3" name="Content Placeholder 2"/>
          <p:cNvSpPr>
            <a:spLocks noGrp="1"/>
          </p:cNvSpPr>
          <p:nvPr>
            <p:ph idx="1"/>
          </p:nvPr>
        </p:nvSpPr>
        <p:spPr/>
        <p:txBody>
          <a:bodyPr>
            <a:normAutofit/>
          </a:bodyPr>
          <a:lstStyle/>
          <a:p>
            <a:r>
              <a:rPr lang="en-US" dirty="0"/>
              <a:t>The SQL SELECT TOP Clause</a:t>
            </a:r>
          </a:p>
          <a:p>
            <a:r>
              <a:rPr lang="en-US" dirty="0"/>
              <a:t>The SELECT TOP clause is used to specify the number of records to return.</a:t>
            </a:r>
          </a:p>
          <a:p>
            <a:r>
              <a:rPr lang="en-US" dirty="0"/>
              <a:t>The SELECT TOP clause is useful on large tables with thousands of records. Returning a large number of records can impact performance.</a:t>
            </a:r>
          </a:p>
          <a:p>
            <a:r>
              <a:rPr lang="en-US" b="1" dirty="0"/>
              <a:t>SQL Server / MS Access Syntax:</a:t>
            </a:r>
          </a:p>
          <a:p>
            <a:pPr marL="0" indent="0">
              <a:buNone/>
            </a:pPr>
            <a:r>
              <a:rPr lang="en-US" dirty="0">
                <a:solidFill>
                  <a:srgbClr val="0000CD"/>
                </a:solidFill>
                <a:latin typeface="Consolas"/>
              </a:rPr>
              <a:t>SELECT</a:t>
            </a:r>
            <a:r>
              <a:rPr lang="en-US" dirty="0">
                <a:solidFill>
                  <a:srgbClr val="000000"/>
                </a:solidFill>
                <a:latin typeface="Consolas"/>
              </a:rPr>
              <a:t> </a:t>
            </a:r>
            <a:r>
              <a:rPr lang="en-US" dirty="0">
                <a:solidFill>
                  <a:srgbClr val="0000CD"/>
                </a:solidFill>
                <a:latin typeface="Consolas"/>
              </a:rPr>
              <a:t>TOP</a:t>
            </a:r>
            <a:r>
              <a:rPr lang="en-US" dirty="0">
                <a:solidFill>
                  <a:srgbClr val="000000"/>
                </a:solidFill>
                <a:latin typeface="Consolas"/>
              </a:rPr>
              <a:t> </a:t>
            </a:r>
            <a:r>
              <a:rPr lang="en-US" i="1" dirty="0" err="1">
                <a:solidFill>
                  <a:srgbClr val="000000"/>
                </a:solidFill>
                <a:latin typeface="Consolas"/>
              </a:rPr>
              <a:t>number</a:t>
            </a:r>
            <a:r>
              <a:rPr lang="en-US" dirty="0" err="1">
                <a:solidFill>
                  <a:srgbClr val="000000"/>
                </a:solidFill>
                <a:latin typeface="Consolas"/>
              </a:rPr>
              <a:t>|</a:t>
            </a:r>
            <a:r>
              <a:rPr lang="en-US" i="1" dirty="0" err="1">
                <a:solidFill>
                  <a:srgbClr val="0000CD"/>
                </a:solidFill>
                <a:latin typeface="Consolas"/>
              </a:rPr>
              <a:t>percent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i="1" dirty="0">
                <a:solidFill>
                  <a:srgbClr val="000000"/>
                </a:solidFill>
                <a:latin typeface="Consolas"/>
              </a:rPr>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35144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CREATE TABLE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CREATE TABLE statement is used to create a new table in a database.</a:t>
            </a:r>
          </a:p>
          <a:p>
            <a:r>
              <a:rPr lang="en-US" dirty="0"/>
              <a:t>Syntax</a:t>
            </a:r>
          </a:p>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t>
            </a:r>
            <a:r>
              <a:rPr lang="en-US" dirty="0">
                <a:solidFill>
                  <a:srgbClr val="000000"/>
                </a:solidFill>
                <a:latin typeface="Consolas"/>
              </a:rPr>
              <a:t>(</a:t>
            </a:r>
            <a:br>
              <a:rPr lang="en-US" dirty="0"/>
            </a:br>
            <a:r>
              <a:rPr lang="en-US" i="1" dirty="0">
                <a:solidFill>
                  <a:srgbClr val="000000"/>
                </a:solidFill>
                <a:latin typeface="Consolas"/>
              </a:rPr>
              <a:t>    column1 </a:t>
            </a:r>
            <a:r>
              <a:rPr lang="en-US" i="1" dirty="0" err="1">
                <a:solidFill>
                  <a:srgbClr val="000000"/>
                </a:solidFill>
                <a:latin typeface="Consolas"/>
              </a:rPr>
              <a:t>datatype</a:t>
            </a:r>
            <a:r>
              <a:rPr lang="en-US" dirty="0">
                <a:solidFill>
                  <a:srgbClr val="000000"/>
                </a:solidFill>
                <a:latin typeface="Consolas"/>
              </a:rPr>
              <a:t>,</a:t>
            </a:r>
            <a:br>
              <a:rPr lang="en-US" dirty="0"/>
            </a:br>
            <a:r>
              <a:rPr lang="en-US" i="1" dirty="0">
                <a:solidFill>
                  <a:srgbClr val="000000"/>
                </a:solidFill>
                <a:latin typeface="Consolas"/>
              </a:rPr>
              <a:t>    column2 </a:t>
            </a:r>
            <a:r>
              <a:rPr lang="en-US" i="1" dirty="0" err="1">
                <a:solidFill>
                  <a:srgbClr val="000000"/>
                </a:solidFill>
                <a:latin typeface="Consolas"/>
              </a:rPr>
              <a:t>datatype</a:t>
            </a:r>
            <a:r>
              <a:rPr lang="en-US" dirty="0">
                <a:solidFill>
                  <a:srgbClr val="000000"/>
                </a:solidFill>
                <a:latin typeface="Consolas"/>
              </a:rPr>
              <a:t>,</a:t>
            </a:r>
            <a:br>
              <a:rPr lang="en-US" dirty="0"/>
            </a:br>
            <a:r>
              <a:rPr lang="en-US" i="1" dirty="0">
                <a:solidFill>
                  <a:srgbClr val="000000"/>
                </a:solidFill>
                <a:latin typeface="Consolas"/>
              </a:rPr>
              <a:t>    column3 </a:t>
            </a:r>
            <a:r>
              <a:rPr lang="en-US" i="1" dirty="0" err="1">
                <a:solidFill>
                  <a:srgbClr val="000000"/>
                </a:solidFill>
                <a:latin typeface="Consolas"/>
              </a:rPr>
              <a:t>datatype</a:t>
            </a:r>
            <a:r>
              <a:rPr lang="en-US" dirty="0">
                <a:solidFill>
                  <a:srgbClr val="000000"/>
                </a:solidFill>
                <a:latin typeface="Consolas"/>
              </a:rPr>
              <a:t>,</a:t>
            </a:r>
            <a:br>
              <a:rPr lang="en-US" dirty="0"/>
            </a:br>
            <a:r>
              <a:rPr lang="en-US" dirty="0">
                <a:solidFill>
                  <a:srgbClr val="000000"/>
                </a:solidFill>
                <a:latin typeface="Consolas"/>
              </a:rPr>
              <a:t>   ....</a:t>
            </a:r>
            <a:br>
              <a:rPr lang="en-US" dirty="0"/>
            </a:b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1980540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MIN() and MAX() Functions</a:t>
            </a:r>
            <a:br>
              <a:rPr lang="en-US" dirty="0"/>
            </a:br>
            <a:endParaRPr lang="en-US" dirty="0"/>
          </a:p>
        </p:txBody>
      </p:sp>
      <p:sp>
        <p:nvSpPr>
          <p:cNvPr id="3" name="Content Placeholder 2"/>
          <p:cNvSpPr>
            <a:spLocks noGrp="1"/>
          </p:cNvSpPr>
          <p:nvPr>
            <p:ph idx="1"/>
          </p:nvPr>
        </p:nvSpPr>
        <p:spPr/>
        <p:txBody>
          <a:bodyPr>
            <a:normAutofit/>
          </a:bodyPr>
          <a:lstStyle/>
          <a:p>
            <a:r>
              <a:rPr lang="en-US" dirty="0"/>
              <a:t>The SQL MIN() and MAX() Functions</a:t>
            </a:r>
          </a:p>
          <a:p>
            <a:r>
              <a:rPr lang="en-US" dirty="0"/>
              <a:t>The MIN() function returns the smallest value of the selected column.</a:t>
            </a:r>
          </a:p>
          <a:p>
            <a:r>
              <a:rPr lang="en-US" dirty="0"/>
              <a:t>The MAX() function returns the largest value of the selected column.</a:t>
            </a:r>
          </a:p>
          <a:p>
            <a:r>
              <a:rPr lang="en-US" dirty="0">
                <a:solidFill>
                  <a:srgbClr val="0000CD"/>
                </a:solidFill>
                <a:latin typeface="Consolas"/>
              </a:rPr>
              <a:t>SELECT</a:t>
            </a:r>
            <a:r>
              <a:rPr lang="en-US" dirty="0">
                <a:solidFill>
                  <a:srgbClr val="000000"/>
                </a:solidFill>
                <a:latin typeface="Consolas"/>
              </a:rPr>
              <a:t> </a:t>
            </a:r>
            <a:r>
              <a:rPr lang="en-US" b="1" dirty="0">
                <a:solidFill>
                  <a:srgbClr val="000000"/>
                </a:solidFill>
                <a:latin typeface="Consolas"/>
              </a:rPr>
              <a:t>MIN/MAX</a:t>
            </a:r>
            <a:r>
              <a:rPr lang="en-US" dirty="0">
                <a:solidFill>
                  <a:srgbClr val="000000"/>
                </a:solidFill>
                <a:latin typeface="Consolas"/>
              </a:rPr>
              <a:t>(</a:t>
            </a:r>
            <a:r>
              <a:rPr lang="en-US" i="1" dirty="0" err="1">
                <a:solidFill>
                  <a:srgbClr val="000000"/>
                </a:solidFill>
                <a:latin typeface="Consolas"/>
              </a:rPr>
              <a:t>column_name</a:t>
            </a:r>
            <a:r>
              <a:rPr lang="en-US" dirty="0">
                <a:solidFill>
                  <a:srgbClr val="000000"/>
                </a:solidFill>
                <a:latin typeface="Consolas"/>
              </a:rPr>
              <a:t>)</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pPr marL="0" indent="0">
              <a:buNone/>
            </a:pPr>
            <a:r>
              <a:rPr lang="en-US" dirty="0" err="1">
                <a:solidFill>
                  <a:srgbClr val="000000"/>
                </a:solidFill>
                <a:latin typeface="Consolas"/>
              </a:rPr>
              <a:t>Eg</a:t>
            </a:r>
            <a:r>
              <a:rPr lang="en-US" dirty="0">
                <a:solidFill>
                  <a:srgbClr val="000000"/>
                </a:solidFill>
                <a:latin typeface="Consolas"/>
              </a:rPr>
              <a:t>:</a:t>
            </a:r>
          </a:p>
          <a:p>
            <a:r>
              <a:rPr lang="en-US" dirty="0">
                <a:solidFill>
                  <a:srgbClr val="0000CD"/>
                </a:solidFill>
                <a:latin typeface="Consolas"/>
              </a:rPr>
              <a:t>SELECT</a:t>
            </a:r>
            <a:r>
              <a:rPr lang="en-US" dirty="0">
                <a:solidFill>
                  <a:srgbClr val="000000"/>
                </a:solidFill>
                <a:latin typeface="Consolas"/>
              </a:rPr>
              <a:t> MAX(Price) </a:t>
            </a:r>
            <a:r>
              <a:rPr lang="en-US" dirty="0">
                <a:solidFill>
                  <a:srgbClr val="0000CD"/>
                </a:solidFill>
                <a:latin typeface="Consolas"/>
              </a:rPr>
              <a:t>AS</a:t>
            </a:r>
            <a:r>
              <a:rPr lang="en-US" dirty="0">
                <a:solidFill>
                  <a:srgbClr val="000000"/>
                </a:solidFill>
                <a:latin typeface="Consolas"/>
              </a:rPr>
              <a:t> </a:t>
            </a:r>
            <a:r>
              <a:rPr lang="en-US" dirty="0" err="1">
                <a:solidFill>
                  <a:srgbClr val="000000"/>
                </a:solidFill>
                <a:latin typeface="Consolas"/>
              </a:rPr>
              <a:t>LargestPrice</a:t>
            </a:r>
            <a:br>
              <a:rPr lang="en-US" dirty="0"/>
            </a:br>
            <a:r>
              <a:rPr lang="en-US" dirty="0">
                <a:solidFill>
                  <a:srgbClr val="0000CD"/>
                </a:solidFill>
                <a:latin typeface="Consolas"/>
              </a:rPr>
              <a:t>FROM</a:t>
            </a:r>
            <a:r>
              <a:rPr lang="en-US" dirty="0">
                <a:solidFill>
                  <a:srgbClr val="000000"/>
                </a:solidFill>
                <a:latin typeface="Consolas"/>
              </a:rPr>
              <a:t> Products;</a:t>
            </a:r>
          </a:p>
        </p:txBody>
      </p:sp>
    </p:spTree>
    <p:extLst>
      <p:ext uri="{BB962C8B-B14F-4D97-AF65-F5344CB8AC3E}">
        <p14:creationId xmlns:p14="http://schemas.microsoft.com/office/powerpoint/2010/main" val="1396495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SQL COUNT(), AVG() and SUM() Functions</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The COUNT() function returns the number of rows that matches a specified criterion.</a:t>
            </a:r>
          </a:p>
          <a:p>
            <a:r>
              <a:rPr lang="en-US" dirty="0"/>
              <a:t>COUNT() Syntax</a:t>
            </a:r>
          </a:p>
          <a:p>
            <a:pPr marL="0" indent="0">
              <a:buNone/>
            </a:pPr>
            <a:r>
              <a:rPr lang="en-US" dirty="0">
                <a:solidFill>
                  <a:srgbClr val="0000CD"/>
                </a:solidFill>
                <a:latin typeface="Consolas"/>
              </a:rPr>
              <a:t>SELECT</a:t>
            </a:r>
            <a:r>
              <a:rPr lang="en-US" dirty="0">
                <a:solidFill>
                  <a:srgbClr val="000000"/>
                </a:solidFill>
                <a:latin typeface="Consolas"/>
              </a:rPr>
              <a:t> </a:t>
            </a:r>
            <a:r>
              <a:rPr lang="en-US" dirty="0">
                <a:solidFill>
                  <a:srgbClr val="0000CD"/>
                </a:solidFill>
                <a:latin typeface="Consolas"/>
              </a:rPr>
              <a:t>COUNT</a:t>
            </a:r>
            <a:r>
              <a:rPr lang="en-US" dirty="0">
                <a:solidFill>
                  <a:srgbClr val="000000"/>
                </a:solidFill>
                <a:latin typeface="Consolas"/>
              </a:rPr>
              <a:t>(</a:t>
            </a:r>
            <a:r>
              <a:rPr lang="en-US" i="1" dirty="0" err="1">
                <a:solidFill>
                  <a:srgbClr val="000000"/>
                </a:solidFill>
                <a:latin typeface="Consolas"/>
              </a:rPr>
              <a:t>column_name</a:t>
            </a:r>
            <a:r>
              <a:rPr lang="en-US" dirty="0">
                <a:solidFill>
                  <a:srgbClr val="000000"/>
                </a:solidFill>
                <a:latin typeface="Consolas"/>
              </a:rPr>
              <a:t>)</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p>
          <a:p>
            <a:r>
              <a:rPr lang="en-US" dirty="0"/>
              <a:t>The AVG() function returns the average value of a numeric column. </a:t>
            </a:r>
          </a:p>
          <a:p>
            <a:r>
              <a:rPr lang="en-US" dirty="0"/>
              <a:t>AVG() Syntax</a:t>
            </a:r>
          </a:p>
          <a:p>
            <a:pPr marL="0" indent="0">
              <a:buNone/>
            </a:pPr>
            <a:r>
              <a:rPr lang="en-US" dirty="0">
                <a:solidFill>
                  <a:srgbClr val="0000CD"/>
                </a:solidFill>
                <a:latin typeface="Consolas"/>
              </a:rPr>
              <a:t>SELECT</a:t>
            </a:r>
            <a:r>
              <a:rPr lang="en-US" dirty="0">
                <a:solidFill>
                  <a:srgbClr val="000000"/>
                </a:solidFill>
                <a:latin typeface="Consolas"/>
              </a:rPr>
              <a:t> AVG(</a:t>
            </a:r>
            <a:r>
              <a:rPr lang="en-US" i="1" dirty="0" err="1">
                <a:solidFill>
                  <a:srgbClr val="000000"/>
                </a:solidFill>
                <a:latin typeface="Consolas"/>
              </a:rPr>
              <a:t>column_name</a:t>
            </a:r>
            <a:r>
              <a:rPr lang="en-US" dirty="0">
                <a:solidFill>
                  <a:srgbClr val="000000"/>
                </a:solidFill>
                <a:latin typeface="Consolas"/>
              </a:rPr>
              <a:t>)</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r>
              <a:rPr lang="en-US" dirty="0"/>
              <a:t>The SUM() function returns the total sum of a numeric column. </a:t>
            </a:r>
          </a:p>
          <a:p>
            <a:pPr marL="0" indent="0">
              <a:buNone/>
            </a:pPr>
            <a:r>
              <a:rPr lang="en-US" dirty="0"/>
              <a:t>SUM() Syntax</a:t>
            </a:r>
          </a:p>
          <a:p>
            <a:pPr marL="0" indent="0">
              <a:buNone/>
            </a:pPr>
            <a:r>
              <a:rPr lang="en-US" dirty="0">
                <a:solidFill>
                  <a:srgbClr val="0000CD"/>
                </a:solidFill>
                <a:latin typeface="Consolas"/>
              </a:rPr>
              <a:t>SELECT</a:t>
            </a:r>
            <a:r>
              <a:rPr lang="en-US" dirty="0">
                <a:solidFill>
                  <a:srgbClr val="000000"/>
                </a:solidFill>
                <a:latin typeface="Consolas"/>
              </a:rPr>
              <a:t> SUM(</a:t>
            </a:r>
            <a:r>
              <a:rPr lang="en-US" i="1" dirty="0" err="1">
                <a:solidFill>
                  <a:srgbClr val="000000"/>
                </a:solidFill>
                <a:latin typeface="Consolas"/>
              </a:rPr>
              <a:t>column_name</a:t>
            </a:r>
            <a:r>
              <a:rPr lang="en-US" dirty="0">
                <a:solidFill>
                  <a:srgbClr val="000000"/>
                </a:solidFill>
                <a:latin typeface="Consolas"/>
              </a:rPr>
              <a:t>)</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2985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 Operator</a:t>
            </a:r>
            <a:br>
              <a:rPr lang="en-US" dirty="0"/>
            </a:br>
            <a:endParaRPr lang="en-US" dirty="0"/>
          </a:p>
        </p:txBody>
      </p:sp>
      <p:sp>
        <p:nvSpPr>
          <p:cNvPr id="3" name="Content Placeholder 2"/>
          <p:cNvSpPr>
            <a:spLocks noGrp="1"/>
          </p:cNvSpPr>
          <p:nvPr>
            <p:ph idx="1"/>
          </p:nvPr>
        </p:nvSpPr>
        <p:spPr/>
        <p:txBody>
          <a:bodyPr>
            <a:normAutofit/>
          </a:bodyPr>
          <a:lstStyle/>
          <a:p>
            <a:r>
              <a:rPr lang="en-US" dirty="0"/>
              <a:t>The IN operator allows you to specify multiple values in a WHERE clause.</a:t>
            </a:r>
          </a:p>
          <a:p>
            <a:r>
              <a:rPr lang="en-US" dirty="0"/>
              <a:t>The IN operator is a shorthand for multiple OR conditions.</a:t>
            </a:r>
          </a:p>
          <a:p>
            <a:r>
              <a:rPr lang="en-US" dirty="0"/>
              <a:t>IN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IN</a:t>
            </a:r>
            <a:r>
              <a:rPr lang="en-US" dirty="0">
                <a:solidFill>
                  <a:srgbClr val="000000"/>
                </a:solidFill>
                <a:latin typeface="Consolas"/>
              </a:rPr>
              <a:t> (</a:t>
            </a:r>
            <a:r>
              <a:rPr lang="en-US" i="1" dirty="0">
                <a:solidFill>
                  <a:srgbClr val="000000"/>
                </a:solidFill>
                <a:latin typeface="Consolas"/>
              </a:rPr>
              <a:t>value1</a:t>
            </a:r>
            <a:r>
              <a:rPr lang="en-US" dirty="0">
                <a:solidFill>
                  <a:srgbClr val="000000"/>
                </a:solidFill>
                <a:latin typeface="Consolas"/>
              </a:rPr>
              <a:t>,</a:t>
            </a:r>
            <a:r>
              <a:rPr lang="en-US" i="1" dirty="0">
                <a:solidFill>
                  <a:srgbClr val="000000"/>
                </a:solidFill>
                <a:latin typeface="Consolas"/>
              </a:rPr>
              <a:t> value2</a:t>
            </a:r>
            <a:r>
              <a:rPr lang="en-US" dirty="0">
                <a:solidFill>
                  <a:srgbClr val="000000"/>
                </a:solidFill>
                <a:latin typeface="Consolas"/>
              </a:rPr>
              <a:t>, ...);</a:t>
            </a:r>
          </a:p>
          <a:p>
            <a:pPr marL="0" indent="0">
              <a:buNone/>
            </a:pPr>
            <a:r>
              <a:rPr lang="en-US" dirty="0">
                <a:solidFill>
                  <a:srgbClr val="000000"/>
                </a:solidFill>
                <a:latin typeface="Consolas"/>
              </a:rPr>
              <a:t>		Or</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IN</a:t>
            </a:r>
            <a:r>
              <a:rPr lang="en-US" dirty="0">
                <a:solidFill>
                  <a:srgbClr val="000000"/>
                </a:solidFill>
                <a:latin typeface="Consolas"/>
              </a:rPr>
              <a:t> (</a:t>
            </a:r>
            <a:r>
              <a:rPr lang="en-US" i="1" dirty="0">
                <a:solidFill>
                  <a:srgbClr val="0000CD"/>
                </a:solidFill>
                <a:latin typeface="Consolas"/>
              </a:rPr>
              <a:t>SELECT</a:t>
            </a:r>
            <a:r>
              <a:rPr lang="en-US" i="1" dirty="0">
                <a:solidFill>
                  <a:srgbClr val="000000"/>
                </a:solidFill>
                <a:latin typeface="Consolas"/>
              </a:rPr>
              <a:t> STATEMENT</a:t>
            </a:r>
            <a:r>
              <a:rPr lang="en-US" dirty="0">
                <a:solidFill>
                  <a:srgbClr val="000000"/>
                </a:solidFill>
                <a:latin typeface="Consolas"/>
              </a:rPr>
              <a:t>);</a:t>
            </a:r>
          </a:p>
        </p:txBody>
      </p:sp>
    </p:spTree>
    <p:extLst>
      <p:ext uri="{BB962C8B-B14F-4D97-AF65-F5344CB8AC3E}">
        <p14:creationId xmlns:p14="http://schemas.microsoft.com/office/powerpoint/2010/main" val="644972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 Operator</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000000"/>
                </a:solidFill>
                <a:latin typeface="Consolas"/>
              </a:rPr>
              <a:t>Example </a:t>
            </a:r>
          </a:p>
          <a:p>
            <a:pPr marL="0" indent="0">
              <a:buNone/>
            </a:pPr>
            <a:r>
              <a:rPr lang="en-US" dirty="0">
                <a:solidFill>
                  <a:srgbClr val="0000CD"/>
                </a:solidFill>
                <a:latin typeface="Consolas"/>
              </a:rPr>
              <a:t>SELECT</a:t>
            </a:r>
            <a:r>
              <a:rPr lang="en-US" dirty="0">
                <a:solidFill>
                  <a:srgbClr val="000000"/>
                </a:solidFill>
                <a:latin typeface="Consolas"/>
              </a:rPr>
              <a:t> * </a:t>
            </a:r>
            <a:r>
              <a:rPr lang="en-US" dirty="0">
                <a:solidFill>
                  <a:srgbClr val="0000CD"/>
                </a:solidFill>
                <a:latin typeface="Consolas"/>
              </a:rPr>
              <a:t>FROM</a:t>
            </a:r>
            <a:r>
              <a:rPr lang="en-US" dirty="0">
                <a:solidFill>
                  <a:srgbClr val="000000"/>
                </a:solidFill>
                <a:latin typeface="Consolas"/>
              </a:rPr>
              <a:t> Customers</a:t>
            </a:r>
            <a:br>
              <a:rPr lang="en-US" dirty="0"/>
            </a:br>
            <a:r>
              <a:rPr lang="en-US" dirty="0">
                <a:solidFill>
                  <a:srgbClr val="0000CD"/>
                </a:solidFill>
                <a:latin typeface="Consolas"/>
              </a:rPr>
              <a:t>WHERE</a:t>
            </a:r>
            <a:r>
              <a:rPr lang="en-US" dirty="0">
                <a:solidFill>
                  <a:srgbClr val="000000"/>
                </a:solidFill>
                <a:latin typeface="Consolas"/>
              </a:rPr>
              <a:t> Country </a:t>
            </a:r>
            <a:r>
              <a:rPr lang="en-US" dirty="0">
                <a:solidFill>
                  <a:srgbClr val="0000CD"/>
                </a:solidFill>
                <a:latin typeface="Consolas"/>
              </a:rPr>
              <a:t>IN</a:t>
            </a:r>
            <a:r>
              <a:rPr lang="en-US" dirty="0">
                <a:solidFill>
                  <a:srgbClr val="000000"/>
                </a:solidFill>
                <a:latin typeface="Consolas"/>
              </a:rPr>
              <a:t> (</a:t>
            </a:r>
            <a:r>
              <a:rPr lang="en-US" dirty="0">
                <a:solidFill>
                  <a:srgbClr val="A52A2A"/>
                </a:solidFill>
                <a:latin typeface="Consolas"/>
              </a:rPr>
              <a:t>'Germany'</a:t>
            </a:r>
            <a:r>
              <a:rPr lang="en-US" dirty="0">
                <a:solidFill>
                  <a:srgbClr val="000000"/>
                </a:solidFill>
                <a:latin typeface="Consolas"/>
              </a:rPr>
              <a:t>, </a:t>
            </a:r>
            <a:r>
              <a:rPr lang="en-US" dirty="0">
                <a:solidFill>
                  <a:srgbClr val="A52A2A"/>
                </a:solidFill>
                <a:latin typeface="Consolas"/>
              </a:rPr>
              <a:t>'France'</a:t>
            </a:r>
            <a:r>
              <a:rPr lang="en-US" dirty="0">
                <a:solidFill>
                  <a:srgbClr val="000000"/>
                </a:solidFill>
                <a:latin typeface="Consolas"/>
              </a:rPr>
              <a:t>, </a:t>
            </a:r>
            <a:r>
              <a:rPr lang="en-US" dirty="0">
                <a:solidFill>
                  <a:srgbClr val="A52A2A"/>
                </a:solidFill>
                <a:latin typeface="Consolas"/>
              </a:rPr>
              <a:t>'UK'</a:t>
            </a:r>
            <a:r>
              <a:rPr lang="en-US" dirty="0">
                <a:solidFill>
                  <a:srgbClr val="000000"/>
                </a:solidFill>
                <a:latin typeface="Consolas"/>
              </a:rPr>
              <a:t>);</a:t>
            </a:r>
          </a:p>
          <a:p>
            <a:pPr marL="0" indent="0">
              <a:buNone/>
            </a:pPr>
            <a:r>
              <a:rPr lang="en-US" dirty="0">
                <a:solidFill>
                  <a:srgbClr val="000000"/>
                </a:solidFill>
                <a:latin typeface="Consolas"/>
              </a:rPr>
              <a:t>Or</a:t>
            </a:r>
          </a:p>
          <a:p>
            <a:pPr marL="0" indent="0">
              <a:buNone/>
            </a:pPr>
            <a:r>
              <a:rPr lang="en-US" dirty="0">
                <a:solidFill>
                  <a:srgbClr val="0000CD"/>
                </a:solidFill>
                <a:latin typeface="Consolas"/>
              </a:rPr>
              <a:t>SELECT</a:t>
            </a:r>
            <a:r>
              <a:rPr lang="en-US" dirty="0">
                <a:solidFill>
                  <a:srgbClr val="000000"/>
                </a:solidFill>
                <a:latin typeface="Consolas"/>
              </a:rPr>
              <a:t> * </a:t>
            </a:r>
            <a:r>
              <a:rPr lang="en-US" dirty="0">
                <a:solidFill>
                  <a:srgbClr val="0000CD"/>
                </a:solidFill>
                <a:latin typeface="Consolas"/>
              </a:rPr>
              <a:t>FROM</a:t>
            </a:r>
            <a:r>
              <a:rPr lang="en-US" dirty="0">
                <a:solidFill>
                  <a:srgbClr val="000000"/>
                </a:solidFill>
                <a:latin typeface="Consolas"/>
              </a:rPr>
              <a:t> Customers</a:t>
            </a:r>
            <a:br>
              <a:rPr lang="en-US" dirty="0"/>
            </a:br>
            <a:r>
              <a:rPr lang="en-US" dirty="0">
                <a:solidFill>
                  <a:srgbClr val="0000CD"/>
                </a:solidFill>
                <a:latin typeface="Consolas"/>
              </a:rPr>
              <a:t>WHERE</a:t>
            </a:r>
            <a:r>
              <a:rPr lang="en-US" dirty="0">
                <a:solidFill>
                  <a:srgbClr val="000000"/>
                </a:solidFill>
                <a:latin typeface="Consolas"/>
              </a:rPr>
              <a:t> Country </a:t>
            </a:r>
            <a:r>
              <a:rPr lang="en-US" dirty="0">
                <a:solidFill>
                  <a:srgbClr val="0000CD"/>
                </a:solidFill>
                <a:latin typeface="Consolas"/>
              </a:rPr>
              <a:t>IN</a:t>
            </a:r>
            <a:r>
              <a:rPr lang="en-US" dirty="0">
                <a:solidFill>
                  <a:srgbClr val="000000"/>
                </a:solidFill>
                <a:latin typeface="Consolas"/>
              </a:rPr>
              <a:t> (</a:t>
            </a:r>
            <a:r>
              <a:rPr lang="en-US" dirty="0">
                <a:solidFill>
                  <a:srgbClr val="0000CD"/>
                </a:solidFill>
                <a:latin typeface="Consolas"/>
              </a:rPr>
              <a:t>SELECT</a:t>
            </a:r>
            <a:r>
              <a:rPr lang="en-US" dirty="0">
                <a:solidFill>
                  <a:srgbClr val="000000"/>
                </a:solidFill>
                <a:latin typeface="Consolas"/>
              </a:rPr>
              <a:t> Country </a:t>
            </a:r>
            <a:r>
              <a:rPr lang="en-US" dirty="0">
                <a:solidFill>
                  <a:srgbClr val="0000CD"/>
                </a:solidFill>
                <a:latin typeface="Consolas"/>
              </a:rPr>
              <a:t>FROM</a:t>
            </a:r>
            <a:r>
              <a:rPr lang="en-US" dirty="0">
                <a:solidFill>
                  <a:srgbClr val="000000"/>
                </a:solidFill>
                <a:latin typeface="Consolas"/>
              </a:rPr>
              <a:t> Suppliers);</a:t>
            </a:r>
            <a:endParaRPr lang="en-US" dirty="0"/>
          </a:p>
        </p:txBody>
      </p:sp>
    </p:spTree>
    <p:extLst>
      <p:ext uri="{BB962C8B-B14F-4D97-AF65-F5344CB8AC3E}">
        <p14:creationId xmlns:p14="http://schemas.microsoft.com/office/powerpoint/2010/main" val="4292753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BETWEEN Operator</a:t>
            </a:r>
            <a:br>
              <a:rPr lang="en-US" dirty="0"/>
            </a:br>
            <a:endParaRPr lang="en-US" dirty="0"/>
          </a:p>
        </p:txBody>
      </p:sp>
      <p:sp>
        <p:nvSpPr>
          <p:cNvPr id="3" name="Content Placeholder 2"/>
          <p:cNvSpPr>
            <a:spLocks noGrp="1"/>
          </p:cNvSpPr>
          <p:nvPr>
            <p:ph idx="1"/>
          </p:nvPr>
        </p:nvSpPr>
        <p:spPr/>
        <p:txBody>
          <a:bodyPr>
            <a:normAutofit/>
          </a:bodyPr>
          <a:lstStyle/>
          <a:p>
            <a:r>
              <a:rPr lang="en-US" dirty="0"/>
              <a:t>The BETWEEN operator selects values within a given range. The values can be numbers, text, or dates.</a:t>
            </a:r>
          </a:p>
          <a:p>
            <a:r>
              <a:rPr lang="en-US" dirty="0"/>
              <a:t>The BETWEEN operator is inclusive: begin and end values are included. </a:t>
            </a:r>
          </a:p>
          <a:p>
            <a:r>
              <a:rPr lang="en-US" dirty="0"/>
              <a:t>BETWEEN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dirty="0">
                <a:solidFill>
                  <a:srgbClr val="0000CD"/>
                </a:solidFill>
                <a:latin typeface="Consolas"/>
              </a:rPr>
              <a:t>BETWEEN</a:t>
            </a:r>
            <a:r>
              <a:rPr lang="en-US" dirty="0">
                <a:solidFill>
                  <a:srgbClr val="000000"/>
                </a:solidFill>
                <a:latin typeface="Consolas"/>
              </a:rPr>
              <a:t> </a:t>
            </a:r>
            <a:r>
              <a:rPr lang="en-US" i="1" dirty="0">
                <a:solidFill>
                  <a:srgbClr val="000000"/>
                </a:solidFill>
                <a:latin typeface="Consolas"/>
              </a:rPr>
              <a:t>value1</a:t>
            </a:r>
            <a:r>
              <a:rPr lang="en-US" dirty="0">
                <a:solidFill>
                  <a:srgbClr val="000000"/>
                </a:solidFill>
                <a:latin typeface="Consolas"/>
              </a:rPr>
              <a:t> </a:t>
            </a:r>
            <a:r>
              <a:rPr lang="en-US" dirty="0">
                <a:solidFill>
                  <a:srgbClr val="0000CD"/>
                </a:solidFill>
                <a:latin typeface="Consolas"/>
              </a:rPr>
              <a:t>AND</a:t>
            </a:r>
            <a:r>
              <a:rPr lang="en-US" dirty="0">
                <a:solidFill>
                  <a:srgbClr val="000000"/>
                </a:solidFill>
                <a:latin typeface="Consolas"/>
              </a:rPr>
              <a:t> </a:t>
            </a:r>
            <a:r>
              <a:rPr lang="en-US" i="1" dirty="0">
                <a:solidFill>
                  <a:srgbClr val="000000"/>
                </a:solidFill>
                <a:latin typeface="Consolas"/>
              </a:rPr>
              <a:t>value2;</a:t>
            </a:r>
            <a:endParaRPr lang="en-US" dirty="0"/>
          </a:p>
        </p:txBody>
      </p:sp>
    </p:spTree>
    <p:extLst>
      <p:ext uri="{BB962C8B-B14F-4D97-AF65-F5344CB8AC3E}">
        <p14:creationId xmlns:p14="http://schemas.microsoft.com/office/powerpoint/2010/main" val="3413362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Aliases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SQL aliases are used to give a table, or a column in a table, a temporary name.</a:t>
            </a:r>
          </a:p>
          <a:p>
            <a:r>
              <a:rPr lang="en-US" dirty="0"/>
              <a:t>Aliases are often used to make column names more readable.</a:t>
            </a:r>
          </a:p>
          <a:p>
            <a:r>
              <a:rPr lang="en-US" dirty="0"/>
              <a:t>An alias only exists for the duration of that query.</a:t>
            </a:r>
          </a:p>
          <a:p>
            <a:r>
              <a:rPr lang="en-US" dirty="0"/>
              <a:t>An alias is created with the AS keyword.</a:t>
            </a:r>
          </a:p>
          <a:p>
            <a:pPr marL="0" indent="0">
              <a:buNone/>
            </a:pPr>
            <a:r>
              <a:rPr lang="en-US" dirty="0"/>
              <a:t>Alias Column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 </a:t>
            </a:r>
            <a:r>
              <a:rPr lang="en-US" dirty="0">
                <a:solidFill>
                  <a:srgbClr val="0000CD"/>
                </a:solidFill>
                <a:latin typeface="Consolas"/>
              </a:rPr>
              <a:t>AS</a:t>
            </a:r>
            <a:r>
              <a:rPr lang="en-US" dirty="0">
                <a:solidFill>
                  <a:srgbClr val="000000"/>
                </a:solidFill>
                <a:latin typeface="Consolas"/>
              </a:rPr>
              <a:t> </a:t>
            </a:r>
            <a:r>
              <a:rPr lang="en-US" i="1" dirty="0" err="1">
                <a:solidFill>
                  <a:srgbClr val="000000"/>
                </a:solidFill>
                <a:latin typeface="Consolas"/>
              </a:rPr>
              <a:t>alias_name</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a:t>
            </a:r>
          </a:p>
          <a:p>
            <a:pPr marL="0" indent="0">
              <a:buNone/>
            </a:pPr>
            <a:r>
              <a:rPr lang="en-US" dirty="0"/>
              <a:t>Alias Table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t>
            </a:r>
            <a:r>
              <a:rPr lang="en-US" dirty="0">
                <a:solidFill>
                  <a:srgbClr val="0000CD"/>
                </a:solidFill>
                <a:latin typeface="Consolas"/>
              </a:rPr>
              <a:t>AS</a:t>
            </a:r>
            <a:r>
              <a:rPr lang="en-US" dirty="0">
                <a:solidFill>
                  <a:srgbClr val="000000"/>
                </a:solidFill>
                <a:latin typeface="Consolas"/>
              </a:rPr>
              <a:t> </a:t>
            </a:r>
            <a:r>
              <a:rPr lang="en-US" i="1" dirty="0" err="1">
                <a:solidFill>
                  <a:srgbClr val="000000"/>
                </a:solidFill>
                <a:latin typeface="Consolas"/>
              </a:rPr>
              <a:t>alias_name</a:t>
            </a:r>
            <a:r>
              <a:rPr lang="en-US" i="1" dirty="0">
                <a:solidFill>
                  <a:srgbClr val="000000"/>
                </a:solidFill>
                <a:latin typeface="Consolas"/>
              </a:rPr>
              <a:t>;</a:t>
            </a:r>
            <a:endParaRPr lang="en-US" dirty="0"/>
          </a:p>
        </p:txBody>
      </p:sp>
    </p:spTree>
    <p:extLst>
      <p:ext uri="{BB962C8B-B14F-4D97-AF65-F5344CB8AC3E}">
        <p14:creationId xmlns:p14="http://schemas.microsoft.com/office/powerpoint/2010/main" val="3551181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JOIN</a:t>
            </a:r>
            <a:br>
              <a:rPr lang="en-US" dirty="0"/>
            </a:br>
            <a:endParaRPr lang="en-US" dirty="0"/>
          </a:p>
        </p:txBody>
      </p:sp>
      <p:sp>
        <p:nvSpPr>
          <p:cNvPr id="3" name="Content Placeholder 2"/>
          <p:cNvSpPr>
            <a:spLocks noGrp="1"/>
          </p:cNvSpPr>
          <p:nvPr>
            <p:ph idx="1"/>
          </p:nvPr>
        </p:nvSpPr>
        <p:spPr/>
        <p:txBody>
          <a:bodyPr/>
          <a:lstStyle/>
          <a:p>
            <a:r>
              <a:rPr lang="en-US" sz="1600" dirty="0"/>
              <a:t>A JOIN clause is used to combine rows from two or more tables, based on a related column between them.</a:t>
            </a:r>
          </a:p>
          <a:p>
            <a:r>
              <a:rPr lang="en-US" sz="1600" dirty="0"/>
              <a:t>Let's look at a selection from the "Orders" </a:t>
            </a:r>
            <a:r>
              <a:rPr lang="en-US" sz="2400" dirty="0"/>
              <a:t>table:</a:t>
            </a:r>
          </a:p>
          <a:p>
            <a:endParaRPr lang="en-US" dirty="0"/>
          </a:p>
          <a:p>
            <a:endParaRPr lang="en-US" dirty="0"/>
          </a:p>
          <a:p>
            <a:endParaRPr lang="en-US" dirty="0"/>
          </a:p>
          <a:p>
            <a:r>
              <a:rPr lang="en-US" sz="2000" dirty="0"/>
              <a:t>Customer table</a:t>
            </a:r>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8836074"/>
              </p:ext>
            </p:extLst>
          </p:nvPr>
        </p:nvGraphicFramePr>
        <p:xfrm>
          <a:off x="1676400" y="2821094"/>
          <a:ext cx="7373837" cy="1584960"/>
        </p:xfrm>
        <a:graphic>
          <a:graphicData uri="http://schemas.openxmlformats.org/drawingml/2006/table">
            <a:tbl>
              <a:tblPr/>
              <a:tblGrid>
                <a:gridCol w="1104605">
                  <a:extLst>
                    <a:ext uri="{9D8B030D-6E8A-4147-A177-3AD203B41FA5}">
                      <a16:colId xmlns:a16="http://schemas.microsoft.com/office/drawing/2014/main" val="20000"/>
                    </a:ext>
                  </a:extLst>
                </a:gridCol>
                <a:gridCol w="3134616">
                  <a:extLst>
                    <a:ext uri="{9D8B030D-6E8A-4147-A177-3AD203B41FA5}">
                      <a16:colId xmlns:a16="http://schemas.microsoft.com/office/drawing/2014/main" val="20001"/>
                    </a:ext>
                  </a:extLst>
                </a:gridCol>
                <a:gridCol w="3134616">
                  <a:extLst>
                    <a:ext uri="{9D8B030D-6E8A-4147-A177-3AD203B41FA5}">
                      <a16:colId xmlns:a16="http://schemas.microsoft.com/office/drawing/2014/main" val="20002"/>
                    </a:ext>
                  </a:extLst>
                </a:gridCol>
              </a:tblGrid>
              <a:tr h="342900">
                <a:tc>
                  <a:txBody>
                    <a:bodyPr/>
                    <a:lstStyle/>
                    <a:p>
                      <a:pPr algn="l" fontAlgn="t"/>
                      <a:r>
                        <a:rPr lang="en-US" sz="1600" b="1" dirty="0" err="1">
                          <a:solidFill>
                            <a:srgbClr val="FF0000"/>
                          </a:solidFill>
                          <a:effectLst/>
                        </a:rPr>
                        <a:t>OrderID</a:t>
                      </a:r>
                      <a:endParaRPr lang="en-US" sz="1600" b="1" dirty="0">
                        <a:solidFill>
                          <a:srgbClr val="FF0000"/>
                        </a:solidFil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err="1">
                          <a:solidFill>
                            <a:srgbClr val="FF0000"/>
                          </a:solidFill>
                          <a:effectLst/>
                        </a:rPr>
                        <a:t>CustomerID</a:t>
                      </a:r>
                      <a:endParaRPr lang="en-US" sz="1600" b="1" dirty="0">
                        <a:solidFill>
                          <a:srgbClr val="FF0000"/>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err="1">
                          <a:solidFill>
                            <a:srgbClr val="FF0000"/>
                          </a:solidFill>
                          <a:effectLst/>
                        </a:rPr>
                        <a:t>OrderDate</a:t>
                      </a:r>
                      <a:endParaRPr lang="en-US" sz="1600" b="1" dirty="0">
                        <a:solidFill>
                          <a:srgbClr val="FF0000"/>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2900">
                <a:tc>
                  <a:txBody>
                    <a:bodyPr/>
                    <a:lstStyle/>
                    <a:p>
                      <a:pPr algn="l" fontAlgn="t"/>
                      <a:r>
                        <a:rPr lang="en-US" sz="1600">
                          <a:effectLst/>
                        </a:rPr>
                        <a:t>10308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rPr>
                        <a: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1996-09-18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42900">
                <a:tc>
                  <a:txBody>
                    <a:bodyPr/>
                    <a:lstStyle/>
                    <a:p>
                      <a:pPr algn="l" fontAlgn="t"/>
                      <a:r>
                        <a:rPr lang="en-US" sz="1600">
                          <a:effectLst/>
                        </a:rPr>
                        <a:t>10309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37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1996-09-19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2900">
                <a:tc>
                  <a:txBody>
                    <a:bodyPr/>
                    <a:lstStyle/>
                    <a:p>
                      <a:pPr algn="l" fontAlgn="t"/>
                      <a:r>
                        <a:rPr lang="en-US" sz="1600" dirty="0">
                          <a:effectLst/>
                        </a:rPr>
                        <a:t>10310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effectLst/>
                        </a:rPr>
                        <a:t>77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effectLst/>
                        </a:rPr>
                        <a:t>1996-09-20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051300"/>
              </p:ext>
            </p:extLst>
          </p:nvPr>
        </p:nvGraphicFramePr>
        <p:xfrm>
          <a:off x="762000" y="4724400"/>
          <a:ext cx="7373835" cy="1463040"/>
        </p:xfrm>
        <a:graphic>
          <a:graphicData uri="http://schemas.openxmlformats.org/drawingml/2006/table">
            <a:tbl>
              <a:tblPr/>
              <a:tblGrid>
                <a:gridCol w="1200150">
                  <a:extLst>
                    <a:ext uri="{9D8B030D-6E8A-4147-A177-3AD203B41FA5}">
                      <a16:colId xmlns:a16="http://schemas.microsoft.com/office/drawing/2014/main" val="20000"/>
                    </a:ext>
                  </a:extLst>
                </a:gridCol>
                <a:gridCol w="2057895">
                  <a:extLst>
                    <a:ext uri="{9D8B030D-6E8A-4147-A177-3AD203B41FA5}">
                      <a16:colId xmlns:a16="http://schemas.microsoft.com/office/drawing/2014/main" val="20001"/>
                    </a:ext>
                  </a:extLst>
                </a:gridCol>
                <a:gridCol w="2057895">
                  <a:extLst>
                    <a:ext uri="{9D8B030D-6E8A-4147-A177-3AD203B41FA5}">
                      <a16:colId xmlns:a16="http://schemas.microsoft.com/office/drawing/2014/main" val="20002"/>
                    </a:ext>
                  </a:extLst>
                </a:gridCol>
                <a:gridCol w="2057895">
                  <a:extLst>
                    <a:ext uri="{9D8B030D-6E8A-4147-A177-3AD203B41FA5}">
                      <a16:colId xmlns:a16="http://schemas.microsoft.com/office/drawing/2014/main" val="20003"/>
                    </a:ext>
                  </a:extLst>
                </a:gridCol>
              </a:tblGrid>
              <a:tr h="0">
                <a:tc>
                  <a:txBody>
                    <a:bodyPr/>
                    <a:lstStyle/>
                    <a:p>
                      <a:pPr algn="l" fontAlgn="t"/>
                      <a:r>
                        <a:rPr lang="en-US" sz="1400" b="1" dirty="0" err="1">
                          <a:solidFill>
                            <a:srgbClr val="FF0000"/>
                          </a:solidFill>
                          <a:effectLst/>
                        </a:rPr>
                        <a:t>CustomerID</a:t>
                      </a:r>
                      <a:endParaRPr lang="en-US" sz="1400" b="1" dirty="0">
                        <a:solidFill>
                          <a:srgbClr val="FF0000"/>
                        </a:solidFil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err="1">
                          <a:solidFill>
                            <a:srgbClr val="FF0000"/>
                          </a:solidFill>
                          <a:effectLst/>
                        </a:rPr>
                        <a:t>CustomerName</a:t>
                      </a:r>
                      <a:endParaRPr lang="en-US" sz="1400" b="1" dirty="0">
                        <a:solidFill>
                          <a:srgbClr val="FF0000"/>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err="1">
                          <a:solidFill>
                            <a:srgbClr val="FF0000"/>
                          </a:solidFill>
                          <a:effectLst/>
                        </a:rPr>
                        <a:t>ContactName</a:t>
                      </a:r>
                      <a:endParaRPr lang="en-US" sz="1400" b="1" dirty="0">
                        <a:solidFill>
                          <a:srgbClr val="FF0000"/>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solidFill>
                            <a:srgbClr val="FF0000"/>
                          </a:solidFill>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US" sz="1400">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err="1">
                          <a:effectLst/>
                        </a:rPr>
                        <a:t>Alfreds</a:t>
                      </a:r>
                      <a:r>
                        <a:rPr lang="en-US" sz="1400" dirty="0">
                          <a:effectLst/>
                        </a:rPr>
                        <a:t> joseph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Maria Anders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Uganda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0">
                <a:tc>
                  <a:txBody>
                    <a:bodyPr/>
                    <a:lstStyle/>
                    <a:p>
                      <a:pPr algn="l" fontAlgn="t"/>
                      <a:r>
                        <a:rPr lang="en-US" sz="1400">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s-ES" sz="1400" dirty="0">
                          <a:effectLst/>
                        </a:rPr>
                        <a:t>Ana Raphael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Ana </a:t>
                      </a:r>
                      <a:r>
                        <a:rPr lang="en-US" sz="1400" dirty="0" err="1">
                          <a:effectLst/>
                        </a:rPr>
                        <a:t>raphael</a:t>
                      </a:r>
                      <a:endParaRPr lang="en-US" sz="14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Tanzania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sz="140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rPr>
                        <a:t>Antonio Ally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rPr>
                        <a:t>Antonio Ally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rPr>
                        <a:t>Kenya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8546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JOIN</a:t>
            </a:r>
            <a:br>
              <a:rPr lang="en-US" dirty="0"/>
            </a:br>
            <a:endParaRPr lang="en-US" dirty="0"/>
          </a:p>
        </p:txBody>
      </p:sp>
      <p:sp>
        <p:nvSpPr>
          <p:cNvPr id="3" name="Content Placeholder 2"/>
          <p:cNvSpPr>
            <a:spLocks noGrp="1"/>
          </p:cNvSpPr>
          <p:nvPr>
            <p:ph idx="1"/>
          </p:nvPr>
        </p:nvSpPr>
        <p:spPr/>
        <p:txBody>
          <a:bodyPr>
            <a:normAutofit/>
          </a:bodyPr>
          <a:lstStyle/>
          <a:p>
            <a:r>
              <a:rPr lang="en-US" dirty="0"/>
              <a:t>Notice that the "</a:t>
            </a:r>
            <a:r>
              <a:rPr lang="en-US" dirty="0" err="1"/>
              <a:t>CustomerID</a:t>
            </a:r>
            <a:r>
              <a:rPr lang="en-US" dirty="0"/>
              <a:t>" column in the "Orders" table refers to the "</a:t>
            </a:r>
            <a:r>
              <a:rPr lang="en-US" dirty="0" err="1"/>
              <a:t>CustomerID</a:t>
            </a:r>
            <a:r>
              <a:rPr lang="en-US" dirty="0"/>
              <a:t>" in the "Customers" table. The relationship between the two tables above is the "</a:t>
            </a:r>
            <a:r>
              <a:rPr lang="en-US" dirty="0" err="1"/>
              <a:t>CustomerID</a:t>
            </a:r>
            <a:r>
              <a:rPr lang="en-US" dirty="0"/>
              <a:t>" column.</a:t>
            </a:r>
          </a:p>
          <a:p>
            <a:r>
              <a:rPr lang="en-US" dirty="0"/>
              <a:t>Then, we can create the following SQL statement (that contains an INNER JOIN), that selects records that have matching values in both tables:</a:t>
            </a:r>
          </a:p>
          <a:p>
            <a:pPr marL="0" indent="0">
              <a:buNone/>
            </a:pPr>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Orders.OrderID</a:t>
            </a:r>
            <a:r>
              <a:rPr lang="en-US" dirty="0">
                <a:solidFill>
                  <a:srgbClr val="000000"/>
                </a:solidFill>
                <a:latin typeface="Consolas"/>
              </a:rPr>
              <a:t>, </a:t>
            </a:r>
            <a:r>
              <a:rPr lang="en-US" dirty="0" err="1">
                <a:solidFill>
                  <a:srgbClr val="000000"/>
                </a:solidFill>
                <a:latin typeface="Consolas"/>
              </a:rPr>
              <a:t>Customers.CustomerName</a:t>
            </a:r>
            <a:r>
              <a:rPr lang="en-US" dirty="0">
                <a:solidFill>
                  <a:srgbClr val="000000"/>
                </a:solidFill>
                <a:latin typeface="Consolas"/>
              </a:rPr>
              <a:t>, </a:t>
            </a:r>
            <a:r>
              <a:rPr lang="en-US" dirty="0" err="1">
                <a:solidFill>
                  <a:srgbClr val="000000"/>
                </a:solidFill>
                <a:latin typeface="Consolas"/>
              </a:rPr>
              <a:t>Orders.OrderDate</a:t>
            </a:r>
            <a:br>
              <a:rPr lang="en-US" dirty="0"/>
            </a:br>
            <a:r>
              <a:rPr lang="en-US" dirty="0">
                <a:solidFill>
                  <a:srgbClr val="0000CD"/>
                </a:solidFill>
                <a:latin typeface="Consolas"/>
              </a:rPr>
              <a:t>FROM</a:t>
            </a:r>
            <a:r>
              <a:rPr lang="en-US" dirty="0">
                <a:solidFill>
                  <a:srgbClr val="000000"/>
                </a:solidFill>
                <a:latin typeface="Consolas"/>
              </a:rPr>
              <a:t> Orders</a:t>
            </a:r>
            <a:br>
              <a:rPr lang="en-US" dirty="0"/>
            </a:br>
            <a:r>
              <a:rPr lang="en-US" dirty="0">
                <a:solidFill>
                  <a:srgbClr val="0000CD"/>
                </a:solidFill>
                <a:latin typeface="Consolas"/>
              </a:rPr>
              <a:t>INNER</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Customers </a:t>
            </a:r>
            <a:r>
              <a:rPr lang="en-US" dirty="0">
                <a:solidFill>
                  <a:srgbClr val="0000CD"/>
                </a:solidFill>
                <a:latin typeface="Consolas"/>
              </a:rPr>
              <a:t>ON</a:t>
            </a:r>
            <a:r>
              <a:rPr lang="en-US" dirty="0">
                <a:solidFill>
                  <a:srgbClr val="000000"/>
                </a:solidFill>
                <a:latin typeface="Consolas"/>
              </a:rPr>
              <a:t> </a:t>
            </a:r>
            <a:r>
              <a:rPr lang="en-US" dirty="0" err="1">
                <a:solidFill>
                  <a:srgbClr val="000000"/>
                </a:solidFill>
                <a:latin typeface="Consolas"/>
              </a:rPr>
              <a:t>Orders.CustomerID</a:t>
            </a:r>
            <a:r>
              <a:rPr lang="en-US" dirty="0">
                <a:solidFill>
                  <a:srgbClr val="000000"/>
                </a:solidFill>
                <a:latin typeface="Consolas"/>
              </a:rPr>
              <a:t>=</a:t>
            </a:r>
            <a:r>
              <a:rPr lang="en-US" dirty="0" err="1">
                <a:solidFill>
                  <a:srgbClr val="000000"/>
                </a:solidFill>
                <a:latin typeface="Consolas"/>
              </a:rPr>
              <a:t>Customers.CustomerID</a:t>
            </a: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2241345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Types of SQL JOINs</a:t>
            </a:r>
            <a:br>
              <a:rPr lang="en-US" dirty="0"/>
            </a:br>
            <a:endParaRPr lang="en-US" dirty="0"/>
          </a:p>
        </p:txBody>
      </p:sp>
      <p:sp>
        <p:nvSpPr>
          <p:cNvPr id="3" name="Content Placeholder 2"/>
          <p:cNvSpPr>
            <a:spLocks noGrp="1"/>
          </p:cNvSpPr>
          <p:nvPr>
            <p:ph idx="1"/>
          </p:nvPr>
        </p:nvSpPr>
        <p:spPr/>
        <p:txBody>
          <a:bodyPr>
            <a:normAutofit/>
          </a:bodyPr>
          <a:lstStyle/>
          <a:p>
            <a:r>
              <a:rPr lang="en-US" dirty="0"/>
              <a:t>Here are the different types of the JOINs in SQL:</a:t>
            </a:r>
          </a:p>
          <a:p>
            <a:r>
              <a:rPr lang="en-US" b="1" dirty="0"/>
              <a:t>(INNER) JOIN</a:t>
            </a:r>
            <a:r>
              <a:rPr lang="en-US" dirty="0"/>
              <a:t>: Returns records that have matching values in both tables</a:t>
            </a:r>
          </a:p>
          <a:p>
            <a:r>
              <a:rPr lang="en-US" b="1" dirty="0"/>
              <a:t>LEFT (OUTER) JOIN</a:t>
            </a:r>
            <a:r>
              <a:rPr lang="en-US" dirty="0"/>
              <a:t>: Returns all records from the left table, and the matched records from the right table</a:t>
            </a:r>
          </a:p>
          <a:p>
            <a:r>
              <a:rPr lang="en-US" b="1" dirty="0"/>
              <a:t>RIGHT (OUTER) JOIN</a:t>
            </a:r>
            <a:r>
              <a:rPr lang="en-US" dirty="0"/>
              <a:t>: Returns all records from the right table, and the matched records from the left table</a:t>
            </a:r>
          </a:p>
          <a:p>
            <a:r>
              <a:rPr lang="en-US" b="1" dirty="0"/>
              <a:t>FULL (OUTER) JOIN: </a:t>
            </a:r>
            <a:r>
              <a:rPr lang="en-US" dirty="0"/>
              <a:t>Returns all records when there is a match in either left or right table</a:t>
            </a:r>
          </a:p>
          <a:p>
            <a:endParaRPr lang="en-US" dirty="0"/>
          </a:p>
        </p:txBody>
      </p:sp>
    </p:spTree>
    <p:extLst>
      <p:ext uri="{BB962C8B-B14F-4D97-AF65-F5344CB8AC3E}">
        <p14:creationId xmlns:p14="http://schemas.microsoft.com/office/powerpoint/2010/main" val="1032871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Types of SQL JOINs</a:t>
            </a:r>
            <a:br>
              <a:rPr lang="en-US"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514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76400"/>
            <a:ext cx="3048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4801"/>
            <a:ext cx="2590800"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038600"/>
            <a:ext cx="2514600"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DROP TABLE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DROP TABLE statement is used to drop an existing table in a database.</a:t>
            </a:r>
          </a:p>
          <a:p>
            <a:r>
              <a:rPr lang="en-US" dirty="0"/>
              <a:t>Syntax</a:t>
            </a:r>
          </a:p>
          <a:p>
            <a:r>
              <a:rPr lang="en-US" dirty="0">
                <a:solidFill>
                  <a:srgbClr val="0000CD"/>
                </a:solidFill>
                <a:latin typeface="Consolas"/>
              </a:rPr>
              <a:t>DROP</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a:t>
            </a:r>
          </a:p>
          <a:p>
            <a:r>
              <a:rPr lang="en-US" b="1" dirty="0">
                <a:solidFill>
                  <a:srgbClr val="FF0000"/>
                </a:solidFill>
              </a:rPr>
              <a:t>SQL TRUNCATE TABLE</a:t>
            </a:r>
          </a:p>
          <a:p>
            <a:r>
              <a:rPr lang="en-US" dirty="0"/>
              <a:t>The TRUNCATE TABLE statement is used to delete the data inside a table, but not the table itself.</a:t>
            </a:r>
          </a:p>
          <a:p>
            <a:r>
              <a:rPr lang="en-US" dirty="0"/>
              <a:t>Syntax</a:t>
            </a:r>
          </a:p>
          <a:p>
            <a:pPr marL="0" indent="0">
              <a:buNone/>
            </a:pPr>
            <a:r>
              <a:rPr lang="en-US" dirty="0">
                <a:solidFill>
                  <a:srgbClr val="0000CD"/>
                </a:solidFill>
                <a:latin typeface="Consolas"/>
              </a:rPr>
              <a:t>TRUNCATE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1161794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INNER JOIN Keyword</a:t>
            </a:r>
            <a:br>
              <a:rPr lang="en-US" dirty="0"/>
            </a:br>
            <a:endParaRPr lang="en-US" dirty="0"/>
          </a:p>
        </p:txBody>
      </p:sp>
      <p:sp>
        <p:nvSpPr>
          <p:cNvPr id="3" name="Content Placeholder 2"/>
          <p:cNvSpPr>
            <a:spLocks noGrp="1"/>
          </p:cNvSpPr>
          <p:nvPr>
            <p:ph idx="1"/>
          </p:nvPr>
        </p:nvSpPr>
        <p:spPr/>
        <p:txBody>
          <a:bodyPr>
            <a:normAutofit/>
          </a:bodyPr>
          <a:lstStyle/>
          <a:p>
            <a:r>
              <a:rPr lang="en-US" dirty="0"/>
              <a:t>The INNER JOIN keyword selects records that have matching values in both tables.</a:t>
            </a:r>
          </a:p>
          <a:p>
            <a:r>
              <a:rPr lang="en-US" b="1" dirty="0"/>
              <a:t>INNER JOIN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br>
              <a:rPr lang="en-US" dirty="0"/>
            </a:br>
            <a:r>
              <a:rPr lang="en-US" dirty="0">
                <a:solidFill>
                  <a:srgbClr val="0000CD"/>
                </a:solidFill>
                <a:latin typeface="Consolas"/>
              </a:rPr>
              <a:t>INNER</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a:t>
            </a:r>
            <a:r>
              <a:rPr lang="en-US" i="1" dirty="0">
                <a:solidFill>
                  <a:srgbClr val="000000"/>
                </a:solidFill>
                <a:latin typeface="Consolas"/>
              </a:rPr>
              <a:t>table2</a:t>
            </a:r>
            <a:br>
              <a:rPr lang="en-US" i="1" dirty="0">
                <a:solidFill>
                  <a:srgbClr val="000000"/>
                </a:solidFill>
                <a:latin typeface="Consolas"/>
              </a:rPr>
            </a:br>
            <a:r>
              <a:rPr lang="en-US" dirty="0">
                <a:solidFill>
                  <a:srgbClr val="0000CD"/>
                </a:solidFill>
                <a:latin typeface="Consolas"/>
              </a:rPr>
              <a:t>ON</a:t>
            </a:r>
            <a:r>
              <a:rPr lang="en-US" dirty="0">
                <a:solidFill>
                  <a:srgbClr val="000000"/>
                </a:solidFill>
                <a:latin typeface="Consolas"/>
              </a:rPr>
              <a:t> </a:t>
            </a:r>
            <a:r>
              <a:rPr lang="en-US" i="1" dirty="0">
                <a:solidFill>
                  <a:srgbClr val="000000"/>
                </a:solidFill>
                <a:latin typeface="Consolas"/>
              </a:rPr>
              <a:t>table1.column_name </a:t>
            </a:r>
            <a:r>
              <a:rPr lang="en-US" dirty="0">
                <a:solidFill>
                  <a:srgbClr val="000000"/>
                </a:solidFill>
                <a:latin typeface="Consolas"/>
              </a:rPr>
              <a:t>=</a:t>
            </a:r>
            <a:r>
              <a:rPr lang="en-US" i="1" dirty="0">
                <a:solidFill>
                  <a:srgbClr val="000000"/>
                </a:solidFill>
                <a:latin typeface="Consolas"/>
              </a:rPr>
              <a:t> table2.column_name</a:t>
            </a:r>
            <a:r>
              <a:rPr lang="en-US" dirty="0">
                <a:solidFill>
                  <a:srgbClr val="000000"/>
                </a:solidFill>
                <a:latin typeface="Consolas"/>
              </a:rPr>
              <a:t>;</a:t>
            </a:r>
          </a:p>
          <a:p>
            <a:pPr marL="0" indent="0">
              <a:buNone/>
            </a:pPr>
            <a:r>
              <a:rPr lang="en-US" dirty="0"/>
              <a:t>Note: The INNER JOIN keyword selects all rows from both tables as long as there is a match between the columns. If there are records in the "Orders" table that do not have matches in "Customers", these orders will not be shown!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76475"/>
            <a:ext cx="19050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58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LEFT JOIN Keyword</a:t>
            </a:r>
            <a:br>
              <a:rPr lang="en-US" dirty="0"/>
            </a:br>
            <a:endParaRPr lang="en-US" dirty="0"/>
          </a:p>
        </p:txBody>
      </p:sp>
      <p:sp>
        <p:nvSpPr>
          <p:cNvPr id="3" name="Content Placeholder 2"/>
          <p:cNvSpPr>
            <a:spLocks noGrp="1"/>
          </p:cNvSpPr>
          <p:nvPr>
            <p:ph idx="1"/>
          </p:nvPr>
        </p:nvSpPr>
        <p:spPr/>
        <p:txBody>
          <a:bodyPr>
            <a:normAutofit/>
          </a:bodyPr>
          <a:lstStyle/>
          <a:p>
            <a:r>
              <a:rPr lang="en-US" dirty="0"/>
              <a:t>The LEFT JOIN keyword returns all records from the left table (table1), and the matching records from the right table (table2). The result is 0 records from the right side, if there is no match.</a:t>
            </a:r>
          </a:p>
          <a:p>
            <a:r>
              <a:rPr lang="en-US" dirty="0"/>
              <a:t>LEFT JOIN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br>
              <a:rPr lang="en-US" dirty="0"/>
            </a:br>
            <a:r>
              <a:rPr lang="en-US" dirty="0">
                <a:solidFill>
                  <a:srgbClr val="0000CD"/>
                </a:solidFill>
                <a:latin typeface="Consolas"/>
              </a:rPr>
              <a:t>LEFT</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a:t>
            </a:r>
            <a:r>
              <a:rPr lang="en-US" i="1" dirty="0">
                <a:solidFill>
                  <a:srgbClr val="000000"/>
                </a:solidFill>
                <a:latin typeface="Consolas"/>
              </a:rPr>
              <a:t>table2</a:t>
            </a:r>
            <a:br>
              <a:rPr lang="en-US" i="1" dirty="0">
                <a:solidFill>
                  <a:srgbClr val="000000"/>
                </a:solidFill>
                <a:latin typeface="Consolas"/>
              </a:rPr>
            </a:br>
            <a:r>
              <a:rPr lang="en-US" dirty="0">
                <a:solidFill>
                  <a:srgbClr val="0000CD"/>
                </a:solidFill>
                <a:latin typeface="Consolas"/>
              </a:rPr>
              <a:t>ON</a:t>
            </a:r>
            <a:r>
              <a:rPr lang="en-US" dirty="0">
                <a:solidFill>
                  <a:srgbClr val="000000"/>
                </a:solidFill>
                <a:latin typeface="Consolas"/>
              </a:rPr>
              <a:t> </a:t>
            </a:r>
            <a:r>
              <a:rPr lang="en-US" i="1" dirty="0">
                <a:solidFill>
                  <a:srgbClr val="000000"/>
                </a:solidFill>
                <a:latin typeface="Consolas"/>
              </a:rPr>
              <a:t>table1.column_name </a:t>
            </a:r>
            <a:r>
              <a:rPr lang="en-US" dirty="0">
                <a:solidFill>
                  <a:srgbClr val="000000"/>
                </a:solidFill>
                <a:latin typeface="Consolas"/>
              </a:rPr>
              <a:t>=</a:t>
            </a:r>
            <a:r>
              <a:rPr lang="en-US" i="1" dirty="0">
                <a:solidFill>
                  <a:srgbClr val="000000"/>
                </a:solidFill>
                <a:latin typeface="Consolas"/>
              </a:rPr>
              <a:t> table2.column_name</a:t>
            </a:r>
            <a:r>
              <a:rPr lang="en-US" dirty="0">
                <a:solidFill>
                  <a:srgbClr val="000000"/>
                </a:solidFill>
                <a:latin typeface="Consolas"/>
              </a:rPr>
              <a:t>;</a:t>
            </a: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430587"/>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330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RIGHT JOIN Keyword</a:t>
            </a:r>
            <a:br>
              <a:rPr lang="en-US" dirty="0"/>
            </a:br>
            <a:endParaRPr lang="en-US" dirty="0"/>
          </a:p>
        </p:txBody>
      </p:sp>
      <p:sp>
        <p:nvSpPr>
          <p:cNvPr id="3" name="Content Placeholder 2"/>
          <p:cNvSpPr>
            <a:spLocks noGrp="1"/>
          </p:cNvSpPr>
          <p:nvPr>
            <p:ph idx="1"/>
          </p:nvPr>
        </p:nvSpPr>
        <p:spPr/>
        <p:txBody>
          <a:bodyPr>
            <a:normAutofit/>
          </a:bodyPr>
          <a:lstStyle/>
          <a:p>
            <a:r>
              <a:rPr lang="en-US" dirty="0"/>
              <a:t>The RIGHT JOIN keyword returns all records from the right table (table2), and the matching records from the left table (table1). The result is 0 records from the left side, if there is no match.</a:t>
            </a:r>
          </a:p>
          <a:p>
            <a:r>
              <a:rPr lang="en-US" dirty="0"/>
              <a:t>RIGHT JOIN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br>
              <a:rPr lang="en-US" dirty="0"/>
            </a:br>
            <a:r>
              <a:rPr lang="en-US" dirty="0">
                <a:solidFill>
                  <a:srgbClr val="0000CD"/>
                </a:solidFill>
                <a:latin typeface="Consolas"/>
              </a:rPr>
              <a:t>RIGHT</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a:t>
            </a:r>
            <a:r>
              <a:rPr lang="en-US" i="1" dirty="0">
                <a:solidFill>
                  <a:srgbClr val="000000"/>
                </a:solidFill>
                <a:latin typeface="Consolas"/>
              </a:rPr>
              <a:t>table2</a:t>
            </a:r>
            <a:br>
              <a:rPr lang="en-US" i="1" dirty="0">
                <a:solidFill>
                  <a:srgbClr val="000000"/>
                </a:solidFill>
                <a:latin typeface="Consolas"/>
              </a:rPr>
            </a:br>
            <a:r>
              <a:rPr lang="en-US" dirty="0">
                <a:solidFill>
                  <a:srgbClr val="0000CD"/>
                </a:solidFill>
                <a:latin typeface="Consolas"/>
              </a:rPr>
              <a:t>ON</a:t>
            </a:r>
            <a:r>
              <a:rPr lang="en-US" dirty="0">
                <a:solidFill>
                  <a:srgbClr val="000000"/>
                </a:solidFill>
                <a:latin typeface="Consolas"/>
              </a:rPr>
              <a:t> </a:t>
            </a:r>
            <a:r>
              <a:rPr lang="en-US" i="1" dirty="0">
                <a:solidFill>
                  <a:srgbClr val="000000"/>
                </a:solidFill>
                <a:latin typeface="Consolas"/>
              </a:rPr>
              <a:t>table1.column_name </a:t>
            </a:r>
            <a:r>
              <a:rPr lang="en-US" dirty="0">
                <a:solidFill>
                  <a:srgbClr val="000000"/>
                </a:solidFill>
                <a:latin typeface="Consolas"/>
              </a:rPr>
              <a:t>=</a:t>
            </a:r>
            <a:r>
              <a:rPr lang="en-US" i="1" dirty="0">
                <a:solidFill>
                  <a:srgbClr val="000000"/>
                </a:solidFill>
                <a:latin typeface="Consolas"/>
              </a:rPr>
              <a:t> table2.column_name</a:t>
            </a:r>
            <a:r>
              <a:rPr lang="en-US" dirty="0">
                <a:solidFill>
                  <a:srgbClr val="000000"/>
                </a:solidFill>
                <a:latin typeface="Consolas"/>
              </a:rPr>
              <a:t>;</a:t>
            </a: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562475"/>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818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SQL FULL OUTER JOIN Keyword</a:t>
            </a:r>
          </a:p>
          <a:p>
            <a:r>
              <a:rPr lang="en-US" dirty="0"/>
              <a:t>The FULL OUTER JOIN keyword returns all records when there is a match in left (table1) or right (table2) table records.</a:t>
            </a:r>
          </a:p>
          <a:p>
            <a:r>
              <a:rPr lang="en-US" b="1" dirty="0"/>
              <a:t>Tip:</a:t>
            </a:r>
            <a:r>
              <a:rPr lang="en-US" dirty="0"/>
              <a:t> FULL OUTER JOIN and FULL JOIN are the same.</a:t>
            </a:r>
          </a:p>
          <a:p>
            <a:r>
              <a:rPr lang="en-US" dirty="0"/>
              <a:t>FULL OUTER JOIN Syntax</a:t>
            </a:r>
          </a:p>
          <a:p>
            <a:pPr marL="0" indent="0">
              <a:buNone/>
            </a:pP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a:t>
            </a:r>
            <a:br>
              <a:rPr lang="en-US" dirty="0"/>
            </a:br>
            <a:r>
              <a:rPr lang="en-US" dirty="0">
                <a:solidFill>
                  <a:srgbClr val="0000CD"/>
                </a:solidFill>
                <a:latin typeface="Consolas"/>
              </a:rPr>
              <a:t>FULL</a:t>
            </a:r>
            <a:r>
              <a:rPr lang="en-US" dirty="0">
                <a:solidFill>
                  <a:srgbClr val="000000"/>
                </a:solidFill>
                <a:latin typeface="Consolas"/>
              </a:rPr>
              <a:t> </a:t>
            </a:r>
            <a:r>
              <a:rPr lang="en-US" dirty="0">
                <a:solidFill>
                  <a:srgbClr val="0000CD"/>
                </a:solidFill>
                <a:latin typeface="Consolas"/>
              </a:rPr>
              <a:t>OUTER</a:t>
            </a:r>
            <a:r>
              <a:rPr lang="en-US" dirty="0">
                <a:solidFill>
                  <a:srgbClr val="000000"/>
                </a:solidFill>
                <a:latin typeface="Consolas"/>
              </a:rPr>
              <a:t> </a:t>
            </a:r>
            <a:r>
              <a:rPr lang="en-US" dirty="0">
                <a:solidFill>
                  <a:srgbClr val="0000CD"/>
                </a:solidFill>
                <a:latin typeface="Consolas"/>
              </a:rPr>
              <a:t>JOIN</a:t>
            </a:r>
            <a:r>
              <a:rPr lang="en-US" dirty="0">
                <a:solidFill>
                  <a:srgbClr val="000000"/>
                </a:solidFill>
                <a:latin typeface="Consolas"/>
              </a:rPr>
              <a:t> </a:t>
            </a:r>
            <a:r>
              <a:rPr lang="en-US" i="1" dirty="0">
                <a:solidFill>
                  <a:srgbClr val="000000"/>
                </a:solidFill>
                <a:latin typeface="Consolas"/>
              </a:rPr>
              <a:t>table2</a:t>
            </a:r>
            <a:br>
              <a:rPr lang="en-US" i="1" dirty="0">
                <a:solidFill>
                  <a:srgbClr val="000000"/>
                </a:solidFill>
                <a:latin typeface="Consolas"/>
              </a:rPr>
            </a:br>
            <a:r>
              <a:rPr lang="en-US" dirty="0">
                <a:solidFill>
                  <a:srgbClr val="0000CD"/>
                </a:solidFill>
                <a:latin typeface="Consolas"/>
              </a:rPr>
              <a:t>ON</a:t>
            </a:r>
            <a:r>
              <a:rPr lang="en-US" dirty="0">
                <a:solidFill>
                  <a:srgbClr val="000000"/>
                </a:solidFill>
                <a:latin typeface="Consolas"/>
              </a:rPr>
              <a:t> </a:t>
            </a:r>
            <a:r>
              <a:rPr lang="en-US" i="1" dirty="0">
                <a:solidFill>
                  <a:srgbClr val="000000"/>
                </a:solidFill>
                <a:latin typeface="Consolas"/>
              </a:rPr>
              <a:t>table1.column_name </a:t>
            </a:r>
            <a:r>
              <a:rPr lang="en-US" dirty="0">
                <a:solidFill>
                  <a:srgbClr val="000000"/>
                </a:solidFill>
                <a:latin typeface="Consolas"/>
              </a:rPr>
              <a:t>=</a:t>
            </a:r>
            <a:r>
              <a:rPr lang="en-US" i="1" dirty="0">
                <a:solidFill>
                  <a:srgbClr val="000000"/>
                </a:solidFill>
                <a:latin typeface="Consolas"/>
              </a:rPr>
              <a:t> table2.column_name</a:t>
            </a:r>
            <a:br>
              <a:rPr lang="en-US" i="1" dirty="0">
                <a:solidFill>
                  <a:srgbClr val="000000"/>
                </a:solidFill>
                <a:latin typeface="Consolas"/>
              </a:rPr>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pPr marL="0" indent="0">
              <a:buNone/>
            </a:pPr>
            <a:r>
              <a:rPr lang="en-US" b="1" dirty="0">
                <a:solidFill>
                  <a:srgbClr val="FF0000"/>
                </a:solidFill>
              </a:rPr>
              <a:t>Note: The FULL OUTER JOIN keyword returns all matching records from both tables whether the other table matches or not. So, if there are rows in "Customers" that do not have matches in "Orders", or if there are rows in "Orders" that do not have matches in "Customers", those rows will be listed as well.</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657475"/>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30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Self Join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self join is a regular join, but the table is joined with itself.</a:t>
            </a:r>
          </a:p>
          <a:p>
            <a:r>
              <a:rPr lang="en-US" dirty="0"/>
              <a:t>Self Join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a:solidFill>
                  <a:srgbClr val="000000"/>
                </a:solidFill>
                <a:latin typeface="Consolas"/>
              </a:rPr>
              <a:t>table1 T1, table1 T2</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r>
              <a:rPr lang="en-US" i="1" dirty="0"/>
              <a:t>T1</a:t>
            </a:r>
            <a:r>
              <a:rPr lang="en-US" dirty="0"/>
              <a:t> and </a:t>
            </a:r>
            <a:r>
              <a:rPr lang="en-US" i="1" dirty="0"/>
              <a:t>T2</a:t>
            </a:r>
            <a:r>
              <a:rPr lang="en-US" dirty="0"/>
              <a:t> are different table aliases for the same table.</a:t>
            </a:r>
          </a:p>
          <a:p>
            <a:r>
              <a:rPr lang="en-US" dirty="0" err="1"/>
              <a:t>Eg</a:t>
            </a:r>
            <a:r>
              <a:rPr lang="en-US" dirty="0"/>
              <a:t> </a:t>
            </a:r>
            <a:r>
              <a:rPr lang="en-US" dirty="0" err="1"/>
              <a:t>sql</a:t>
            </a:r>
            <a:r>
              <a:rPr lang="en-US" dirty="0"/>
              <a:t> </a:t>
            </a:r>
            <a:r>
              <a:rPr lang="en-US" dirty="0" err="1"/>
              <a:t>stmt</a:t>
            </a:r>
            <a:r>
              <a:rPr lang="en-US" dirty="0"/>
              <a:t> match customer from same city</a:t>
            </a:r>
          </a:p>
          <a:p>
            <a:pPr marL="0" indent="0">
              <a:buNone/>
            </a:pPr>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A.CustomerName</a:t>
            </a:r>
            <a:r>
              <a:rPr lang="en-US" dirty="0">
                <a:solidFill>
                  <a:srgbClr val="000000"/>
                </a:solidFill>
                <a:latin typeface="Consolas"/>
              </a:rPr>
              <a:t> </a:t>
            </a:r>
            <a:r>
              <a:rPr lang="en-US" dirty="0">
                <a:solidFill>
                  <a:srgbClr val="0000CD"/>
                </a:solidFill>
                <a:latin typeface="Consolas"/>
              </a:rPr>
              <a:t>AS</a:t>
            </a:r>
            <a:r>
              <a:rPr lang="en-US" dirty="0">
                <a:solidFill>
                  <a:srgbClr val="000000"/>
                </a:solidFill>
                <a:latin typeface="Consolas"/>
              </a:rPr>
              <a:t> CustomerName1, </a:t>
            </a:r>
            <a:r>
              <a:rPr lang="en-US" dirty="0" err="1">
                <a:solidFill>
                  <a:srgbClr val="000000"/>
                </a:solidFill>
                <a:latin typeface="Consolas"/>
              </a:rPr>
              <a:t>B.CustomerName</a:t>
            </a:r>
            <a:r>
              <a:rPr lang="en-US" dirty="0">
                <a:solidFill>
                  <a:srgbClr val="000000"/>
                </a:solidFill>
                <a:latin typeface="Consolas"/>
              </a:rPr>
              <a:t> </a:t>
            </a:r>
            <a:r>
              <a:rPr lang="en-US" dirty="0">
                <a:solidFill>
                  <a:srgbClr val="0000CD"/>
                </a:solidFill>
                <a:latin typeface="Consolas"/>
              </a:rPr>
              <a:t>AS</a:t>
            </a:r>
            <a:r>
              <a:rPr lang="en-US" dirty="0">
                <a:solidFill>
                  <a:srgbClr val="000000"/>
                </a:solidFill>
                <a:latin typeface="Consolas"/>
              </a:rPr>
              <a:t> CustomerName2, </a:t>
            </a:r>
            <a:r>
              <a:rPr lang="en-US" dirty="0" err="1">
                <a:solidFill>
                  <a:srgbClr val="000000"/>
                </a:solidFill>
                <a:latin typeface="Consolas"/>
              </a:rPr>
              <a:t>A.City</a:t>
            </a:r>
            <a:br>
              <a:rPr lang="en-US" dirty="0"/>
            </a:br>
            <a:r>
              <a:rPr lang="en-US" dirty="0">
                <a:solidFill>
                  <a:srgbClr val="0000CD"/>
                </a:solidFill>
                <a:latin typeface="Consolas"/>
              </a:rPr>
              <a:t>FROM</a:t>
            </a:r>
            <a:r>
              <a:rPr lang="en-US" dirty="0">
                <a:solidFill>
                  <a:srgbClr val="000000"/>
                </a:solidFill>
                <a:latin typeface="Consolas"/>
              </a:rPr>
              <a:t> Customers A, Customers B</a:t>
            </a:r>
            <a:br>
              <a:rPr lang="en-US" dirty="0"/>
            </a:br>
            <a:r>
              <a:rPr lang="en-US" dirty="0">
                <a:solidFill>
                  <a:srgbClr val="0000CD"/>
                </a:solidFill>
                <a:latin typeface="Consolas"/>
              </a:rPr>
              <a:t>WHERE</a:t>
            </a:r>
            <a:r>
              <a:rPr lang="en-US" dirty="0">
                <a:solidFill>
                  <a:srgbClr val="000000"/>
                </a:solidFill>
                <a:latin typeface="Consolas"/>
              </a:rPr>
              <a:t> </a:t>
            </a:r>
            <a:r>
              <a:rPr lang="en-US" dirty="0" err="1">
                <a:solidFill>
                  <a:srgbClr val="000000"/>
                </a:solidFill>
                <a:latin typeface="Consolas"/>
              </a:rPr>
              <a:t>A.CustomerID</a:t>
            </a:r>
            <a:r>
              <a:rPr lang="en-US" dirty="0">
                <a:solidFill>
                  <a:srgbClr val="000000"/>
                </a:solidFill>
                <a:latin typeface="Consolas"/>
              </a:rPr>
              <a:t> &lt;&gt; </a:t>
            </a:r>
            <a:r>
              <a:rPr lang="en-US" dirty="0" err="1">
                <a:solidFill>
                  <a:srgbClr val="000000"/>
                </a:solidFill>
                <a:latin typeface="Consolas"/>
              </a:rPr>
              <a:t>B.CustomerID</a:t>
            </a:r>
            <a:br>
              <a:rPr lang="en-US" dirty="0"/>
            </a:br>
            <a:r>
              <a:rPr lang="en-US" dirty="0">
                <a:solidFill>
                  <a:srgbClr val="0000CD"/>
                </a:solidFill>
                <a:latin typeface="Consolas"/>
              </a:rPr>
              <a:t>AND</a:t>
            </a:r>
            <a:r>
              <a:rPr lang="en-US" dirty="0">
                <a:solidFill>
                  <a:srgbClr val="000000"/>
                </a:solidFill>
                <a:latin typeface="Consolas"/>
              </a:rPr>
              <a:t> </a:t>
            </a:r>
            <a:r>
              <a:rPr lang="en-US" dirty="0" err="1">
                <a:solidFill>
                  <a:srgbClr val="000000"/>
                </a:solidFill>
                <a:latin typeface="Consolas"/>
              </a:rPr>
              <a:t>A.City</a:t>
            </a:r>
            <a:r>
              <a:rPr lang="en-US" dirty="0">
                <a:solidFill>
                  <a:srgbClr val="000000"/>
                </a:solidFill>
                <a:latin typeface="Consolas"/>
              </a:rPr>
              <a:t> = </a:t>
            </a:r>
            <a:r>
              <a:rPr lang="en-US" dirty="0" err="1">
                <a:solidFill>
                  <a:srgbClr val="000000"/>
                </a:solidFill>
                <a:latin typeface="Consolas"/>
              </a:rPr>
              <a:t>B.City</a:t>
            </a:r>
            <a:br>
              <a:rPr lang="en-US" dirty="0"/>
            </a:br>
            <a:r>
              <a:rPr lang="en-US" dirty="0">
                <a:solidFill>
                  <a:srgbClr val="0000CD"/>
                </a:solidFill>
                <a:latin typeface="Consolas"/>
              </a:rPr>
              <a:t>ORDER</a:t>
            </a:r>
            <a:r>
              <a:rPr lang="en-US" dirty="0">
                <a:solidFill>
                  <a:srgbClr val="000000"/>
                </a:solidFill>
                <a:latin typeface="Consolas"/>
              </a:rPr>
              <a:t> </a:t>
            </a:r>
            <a:r>
              <a:rPr lang="en-US" dirty="0">
                <a:solidFill>
                  <a:srgbClr val="0000CD"/>
                </a:solidFill>
                <a:latin typeface="Consolas"/>
              </a:rPr>
              <a:t>BY</a:t>
            </a:r>
            <a:r>
              <a:rPr lang="en-US" dirty="0">
                <a:solidFill>
                  <a:srgbClr val="000000"/>
                </a:solidFill>
                <a:latin typeface="Consolas"/>
              </a:rPr>
              <a:t> </a:t>
            </a:r>
            <a:r>
              <a:rPr lang="en-US" dirty="0" err="1">
                <a:solidFill>
                  <a:srgbClr val="000000"/>
                </a:solidFill>
                <a:latin typeface="Consolas"/>
              </a:rPr>
              <a:t>A.City</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619779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UNION Operator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UNION operator is used to combine the result-set of two or more SELECT statements.</a:t>
            </a:r>
          </a:p>
          <a:p>
            <a:pPr lvl="1"/>
            <a:r>
              <a:rPr lang="en-US" dirty="0"/>
              <a:t>Every SELECT statement within UNION must have the same number of columns</a:t>
            </a:r>
          </a:p>
          <a:p>
            <a:pPr lvl="1"/>
            <a:r>
              <a:rPr lang="en-US" dirty="0"/>
              <a:t>The columns must also have similar data types</a:t>
            </a:r>
          </a:p>
          <a:p>
            <a:pPr lvl="1"/>
            <a:r>
              <a:rPr lang="en-US" dirty="0"/>
              <a:t>The columns in every SELECT statement must also be in the same order</a:t>
            </a:r>
          </a:p>
          <a:p>
            <a:r>
              <a:rPr lang="en-US" dirty="0"/>
              <a:t>UNION Syntax</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r>
              <a:rPr lang="en-US" b="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a:t>
            </a:r>
            <a:r>
              <a:rPr lang="en-US" b="1" i="1" dirty="0">
                <a:solidFill>
                  <a:srgbClr val="000000"/>
                </a:solidFill>
                <a:latin typeface="Consolas"/>
              </a:rPr>
              <a:t>table1</a:t>
            </a:r>
            <a:br>
              <a:rPr lang="en-US" b="1" dirty="0"/>
            </a:br>
            <a:r>
              <a:rPr lang="en-US" b="1" dirty="0">
                <a:solidFill>
                  <a:srgbClr val="0000CD"/>
                </a:solidFill>
                <a:latin typeface="Consolas"/>
              </a:rPr>
              <a:t>UNION</a:t>
            </a:r>
            <a:br>
              <a:rPr lang="en-US" b="1" dirty="0"/>
            </a:b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r>
              <a:rPr lang="en-US" b="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a:t>
            </a:r>
            <a:r>
              <a:rPr lang="en-US" b="1" i="1" dirty="0">
                <a:solidFill>
                  <a:srgbClr val="000000"/>
                </a:solidFill>
                <a:latin typeface="Consolas"/>
              </a:rPr>
              <a:t>table2</a:t>
            </a:r>
            <a:r>
              <a:rPr lang="en-US" b="1" dirty="0">
                <a:solidFill>
                  <a:srgbClr val="000000"/>
                </a:solidFill>
                <a:latin typeface="Consolas"/>
              </a:rPr>
              <a:t>;</a:t>
            </a:r>
            <a:endParaRPr lang="en-US" b="1" dirty="0"/>
          </a:p>
          <a:p>
            <a:r>
              <a:rPr lang="en-US" dirty="0"/>
              <a:t>UNION ALL Syntax</a:t>
            </a:r>
          </a:p>
          <a:p>
            <a:r>
              <a:rPr lang="en-US" dirty="0"/>
              <a:t>The UNION operator selects only distinct values by default. To allow duplicate values, use UNION ALL</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r>
              <a:rPr lang="en-US" b="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a:t>
            </a:r>
            <a:r>
              <a:rPr lang="en-US" b="1" i="1" dirty="0">
                <a:solidFill>
                  <a:srgbClr val="000000"/>
                </a:solidFill>
                <a:latin typeface="Consolas"/>
              </a:rPr>
              <a:t>table1</a:t>
            </a:r>
            <a:br>
              <a:rPr lang="en-US" b="1" dirty="0"/>
            </a:br>
            <a:r>
              <a:rPr lang="en-US" b="1" dirty="0">
                <a:solidFill>
                  <a:srgbClr val="0000CD"/>
                </a:solidFill>
                <a:latin typeface="Consolas"/>
              </a:rPr>
              <a:t>UNION</a:t>
            </a:r>
            <a:r>
              <a:rPr lang="en-US" b="1" dirty="0">
                <a:solidFill>
                  <a:srgbClr val="000000"/>
                </a:solidFill>
                <a:latin typeface="Consolas"/>
              </a:rPr>
              <a:t> </a:t>
            </a:r>
            <a:r>
              <a:rPr lang="en-US" b="1" dirty="0">
                <a:solidFill>
                  <a:srgbClr val="0000CD"/>
                </a:solidFill>
                <a:latin typeface="Consolas"/>
              </a:rPr>
              <a:t>ALL</a:t>
            </a:r>
            <a:br>
              <a:rPr lang="en-US" b="1" dirty="0"/>
            </a:b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r>
              <a:rPr lang="en-US" b="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a:t>
            </a:r>
            <a:r>
              <a:rPr lang="en-US" b="1" i="1" dirty="0">
                <a:solidFill>
                  <a:srgbClr val="000000"/>
                </a:solidFill>
                <a:latin typeface="Consolas"/>
              </a:rPr>
              <a:t>table2</a:t>
            </a:r>
            <a:r>
              <a:rPr lang="en-US" dirty="0">
                <a:solidFill>
                  <a:srgbClr val="000000"/>
                </a:solidFill>
                <a:latin typeface="Consolas"/>
              </a:rPr>
              <a:t>;</a:t>
            </a:r>
            <a:endParaRPr lang="en-US" dirty="0"/>
          </a:p>
        </p:txBody>
      </p:sp>
    </p:spTree>
    <p:extLst>
      <p:ext uri="{BB962C8B-B14F-4D97-AF65-F5344CB8AC3E}">
        <p14:creationId xmlns:p14="http://schemas.microsoft.com/office/powerpoint/2010/main" val="3556752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GROUP BY Statement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GROUP BY statement groups rows that have the same values into summary rows, like "find the number of customers in each country".</a:t>
            </a:r>
          </a:p>
          <a:p>
            <a:r>
              <a:rPr lang="en-US" dirty="0"/>
              <a:t>The GROUP BY statement is often used with aggregate functions (COUNT(), MAX(), MIN(), SUM(), AVG()) to group the result-set by one or more columns.</a:t>
            </a:r>
          </a:p>
          <a:p>
            <a:r>
              <a:rPr lang="en-US" dirty="0"/>
              <a:t>GROUP BY Syntax</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br>
              <a:rPr lang="en-US" b="1" dirty="0"/>
            </a:br>
            <a:r>
              <a:rPr lang="en-US" b="1" dirty="0">
                <a:solidFill>
                  <a:srgbClr val="0000CD"/>
                </a:solidFill>
                <a:latin typeface="Consolas"/>
              </a:rPr>
              <a:t>FROM</a:t>
            </a:r>
            <a:r>
              <a:rPr lang="en-US" b="1" dirty="0">
                <a:solidFill>
                  <a:srgbClr val="000000"/>
                </a:solidFill>
                <a:latin typeface="Consolas"/>
              </a:rPr>
              <a:t> </a:t>
            </a:r>
            <a:r>
              <a:rPr lang="en-US" b="1" i="1" dirty="0" err="1">
                <a:solidFill>
                  <a:srgbClr val="000000"/>
                </a:solidFill>
                <a:latin typeface="Consolas"/>
              </a:rPr>
              <a:t>table_name</a:t>
            </a:r>
            <a:br>
              <a:rPr lang="en-US" b="1" dirty="0"/>
            </a:br>
            <a:r>
              <a:rPr lang="en-US" b="1" dirty="0">
                <a:solidFill>
                  <a:srgbClr val="0000CD"/>
                </a:solidFill>
                <a:latin typeface="Consolas"/>
              </a:rPr>
              <a:t>WHERE</a:t>
            </a:r>
            <a:r>
              <a:rPr lang="en-US" b="1" dirty="0">
                <a:solidFill>
                  <a:srgbClr val="000000"/>
                </a:solidFill>
                <a:latin typeface="Consolas"/>
              </a:rPr>
              <a:t> </a:t>
            </a:r>
            <a:r>
              <a:rPr lang="en-US" b="1" i="1" dirty="0">
                <a:solidFill>
                  <a:srgbClr val="000000"/>
                </a:solidFill>
                <a:latin typeface="Consolas"/>
              </a:rPr>
              <a:t>condition</a:t>
            </a:r>
            <a:br>
              <a:rPr lang="en-US" b="1" dirty="0"/>
            </a:br>
            <a:r>
              <a:rPr lang="en-US" b="1" dirty="0">
                <a:solidFill>
                  <a:srgbClr val="0000CD"/>
                </a:solidFill>
                <a:latin typeface="Consolas"/>
              </a:rPr>
              <a:t>GROUP</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br>
              <a:rPr lang="en-US" b="1" i="1" dirty="0">
                <a:solidFill>
                  <a:srgbClr val="000000"/>
                </a:solidFill>
                <a:latin typeface="Consolas"/>
              </a:rPr>
            </a:br>
            <a:r>
              <a:rPr lang="en-US" b="1" dirty="0">
                <a:solidFill>
                  <a:srgbClr val="0000CD"/>
                </a:solidFill>
                <a:latin typeface="Consolas"/>
              </a:rPr>
              <a:t>ORDER</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endParaRPr lang="en-US" b="1" dirty="0"/>
          </a:p>
          <a:p>
            <a:r>
              <a:rPr lang="en-US" b="1" dirty="0" err="1"/>
              <a:t>Eg</a:t>
            </a:r>
            <a:endParaRPr lang="en-US" b="1" dirty="0"/>
          </a:p>
          <a:p>
            <a:r>
              <a:rPr lang="en-US" b="1" dirty="0">
                <a:solidFill>
                  <a:srgbClr val="0000CD"/>
                </a:solidFill>
                <a:latin typeface="Consolas"/>
              </a:rPr>
              <a:t>SELECT</a:t>
            </a:r>
            <a:r>
              <a:rPr lang="en-US" b="1" dirty="0">
                <a:solidFill>
                  <a:srgbClr val="000000"/>
                </a:solidFill>
                <a:latin typeface="Consolas"/>
              </a:rPr>
              <a:t> </a:t>
            </a:r>
            <a:r>
              <a:rPr lang="en-US" b="1" dirty="0">
                <a:solidFill>
                  <a:srgbClr val="0000CD"/>
                </a:solidFill>
                <a:latin typeface="Consolas"/>
              </a:rPr>
              <a:t>COUNT</a:t>
            </a:r>
            <a:r>
              <a:rPr lang="en-US" b="1" dirty="0">
                <a:solidFill>
                  <a:srgbClr val="000000"/>
                </a:solidFill>
                <a:latin typeface="Consolas"/>
              </a:rPr>
              <a:t>(</a:t>
            </a:r>
            <a:r>
              <a:rPr lang="en-US" b="1" dirty="0" err="1">
                <a:solidFill>
                  <a:srgbClr val="000000"/>
                </a:solidFill>
                <a:latin typeface="Consolas"/>
              </a:rPr>
              <a:t>CustomerID</a:t>
            </a:r>
            <a:r>
              <a:rPr lang="en-US" b="1" dirty="0">
                <a:solidFill>
                  <a:srgbClr val="000000"/>
                </a:solidFill>
                <a:latin typeface="Consolas"/>
              </a:rPr>
              <a:t>), Country</a:t>
            </a:r>
            <a:br>
              <a:rPr lang="en-US" b="1" dirty="0"/>
            </a:br>
            <a:r>
              <a:rPr lang="en-US" b="1" dirty="0">
                <a:solidFill>
                  <a:srgbClr val="0000CD"/>
                </a:solidFill>
                <a:latin typeface="Consolas"/>
              </a:rPr>
              <a:t>FROM</a:t>
            </a:r>
            <a:r>
              <a:rPr lang="en-US" b="1" dirty="0">
                <a:solidFill>
                  <a:srgbClr val="000000"/>
                </a:solidFill>
                <a:latin typeface="Consolas"/>
              </a:rPr>
              <a:t> Customers</a:t>
            </a:r>
            <a:br>
              <a:rPr lang="en-US" b="1" dirty="0"/>
            </a:br>
            <a:r>
              <a:rPr lang="en-US" b="1" dirty="0">
                <a:solidFill>
                  <a:srgbClr val="0000CD"/>
                </a:solidFill>
                <a:latin typeface="Consolas"/>
              </a:rPr>
              <a:t>GROUP</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Country;</a:t>
            </a:r>
            <a:endParaRPr lang="en-US" b="1" dirty="0"/>
          </a:p>
          <a:p>
            <a:endParaRPr lang="en-US" b="1" dirty="0"/>
          </a:p>
          <a:p>
            <a:endParaRPr lang="en-US" b="1" dirty="0"/>
          </a:p>
        </p:txBody>
      </p:sp>
    </p:spTree>
    <p:extLst>
      <p:ext uri="{BB962C8B-B14F-4D97-AF65-F5344CB8AC3E}">
        <p14:creationId xmlns:p14="http://schemas.microsoft.com/office/powerpoint/2010/main" val="4294138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HAVING Clause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HAVING clause was added to SQL because the WHERE keyword cannot be used with aggregate functions.</a:t>
            </a:r>
          </a:p>
          <a:p>
            <a:r>
              <a:rPr lang="en-US" dirty="0"/>
              <a:t>HAVING Syntax</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br>
              <a:rPr lang="en-US" b="1" dirty="0"/>
            </a:br>
            <a:r>
              <a:rPr lang="en-US" b="1" dirty="0">
                <a:solidFill>
                  <a:srgbClr val="0000CD"/>
                </a:solidFill>
                <a:latin typeface="Consolas"/>
              </a:rPr>
              <a:t>FROM</a:t>
            </a:r>
            <a:r>
              <a:rPr lang="en-US" b="1" dirty="0">
                <a:solidFill>
                  <a:srgbClr val="000000"/>
                </a:solidFill>
                <a:latin typeface="Consolas"/>
              </a:rPr>
              <a:t> </a:t>
            </a:r>
            <a:r>
              <a:rPr lang="en-US" b="1" i="1" dirty="0" err="1">
                <a:solidFill>
                  <a:srgbClr val="000000"/>
                </a:solidFill>
                <a:latin typeface="Consolas"/>
              </a:rPr>
              <a:t>table_name</a:t>
            </a:r>
            <a:br>
              <a:rPr lang="en-US" b="1" dirty="0"/>
            </a:br>
            <a:r>
              <a:rPr lang="en-US" b="1" dirty="0">
                <a:solidFill>
                  <a:srgbClr val="0000CD"/>
                </a:solidFill>
                <a:latin typeface="Consolas"/>
              </a:rPr>
              <a:t>WHERE</a:t>
            </a:r>
            <a:r>
              <a:rPr lang="en-US" b="1" dirty="0">
                <a:solidFill>
                  <a:srgbClr val="000000"/>
                </a:solidFill>
                <a:latin typeface="Consolas"/>
              </a:rPr>
              <a:t> </a:t>
            </a:r>
            <a:r>
              <a:rPr lang="en-US" b="1" i="1" dirty="0">
                <a:solidFill>
                  <a:srgbClr val="000000"/>
                </a:solidFill>
                <a:latin typeface="Consolas"/>
              </a:rPr>
              <a:t>condition</a:t>
            </a:r>
            <a:br>
              <a:rPr lang="en-US" b="1" dirty="0"/>
            </a:br>
            <a:r>
              <a:rPr lang="en-US" b="1" dirty="0">
                <a:solidFill>
                  <a:srgbClr val="0000CD"/>
                </a:solidFill>
                <a:latin typeface="Consolas"/>
              </a:rPr>
              <a:t>GROUP</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br>
              <a:rPr lang="en-US" b="1" i="1" dirty="0">
                <a:solidFill>
                  <a:srgbClr val="000000"/>
                </a:solidFill>
                <a:latin typeface="Consolas"/>
              </a:rPr>
            </a:br>
            <a:r>
              <a:rPr lang="en-US" b="1" dirty="0">
                <a:solidFill>
                  <a:srgbClr val="0000CD"/>
                </a:solidFill>
                <a:latin typeface="Consolas"/>
              </a:rPr>
              <a:t>HAVING</a:t>
            </a:r>
            <a:r>
              <a:rPr lang="en-US" b="1" dirty="0">
                <a:solidFill>
                  <a:srgbClr val="000000"/>
                </a:solidFill>
                <a:latin typeface="Consolas"/>
              </a:rPr>
              <a:t> </a:t>
            </a:r>
            <a:r>
              <a:rPr lang="en-US" b="1" i="1" dirty="0">
                <a:solidFill>
                  <a:srgbClr val="000000"/>
                </a:solidFill>
                <a:latin typeface="Consolas"/>
              </a:rPr>
              <a:t>condition</a:t>
            </a:r>
            <a:br>
              <a:rPr lang="en-US" b="1" i="1" dirty="0">
                <a:solidFill>
                  <a:srgbClr val="000000"/>
                </a:solidFill>
                <a:latin typeface="Consolas"/>
              </a:rPr>
            </a:br>
            <a:r>
              <a:rPr lang="en-US" b="1" dirty="0">
                <a:solidFill>
                  <a:srgbClr val="0000CD"/>
                </a:solidFill>
                <a:latin typeface="Consolas"/>
              </a:rPr>
              <a:t>ORDER</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p>
          <a:p>
            <a:r>
              <a:rPr lang="en-US" i="1" dirty="0" err="1">
                <a:solidFill>
                  <a:srgbClr val="000000"/>
                </a:solidFill>
                <a:latin typeface="Consolas"/>
              </a:rPr>
              <a:t>Eg</a:t>
            </a:r>
            <a:r>
              <a:rPr lang="en-US" i="1" dirty="0">
                <a:solidFill>
                  <a:srgbClr val="000000"/>
                </a:solidFill>
                <a:latin typeface="Consolas"/>
              </a:rPr>
              <a:t> </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dirty="0">
                <a:solidFill>
                  <a:srgbClr val="0000CD"/>
                </a:solidFill>
                <a:latin typeface="Consolas"/>
              </a:rPr>
              <a:t>COUNT</a:t>
            </a:r>
            <a:r>
              <a:rPr lang="en-US" b="1" dirty="0">
                <a:solidFill>
                  <a:srgbClr val="000000"/>
                </a:solidFill>
                <a:latin typeface="Consolas"/>
              </a:rPr>
              <a:t>(</a:t>
            </a:r>
            <a:r>
              <a:rPr lang="en-US" b="1" dirty="0" err="1">
                <a:solidFill>
                  <a:srgbClr val="000000"/>
                </a:solidFill>
                <a:latin typeface="Consolas"/>
              </a:rPr>
              <a:t>CustomerID</a:t>
            </a:r>
            <a:r>
              <a:rPr lang="en-US" b="1" dirty="0">
                <a:solidFill>
                  <a:srgbClr val="000000"/>
                </a:solidFill>
                <a:latin typeface="Consolas"/>
              </a:rPr>
              <a:t>), Country</a:t>
            </a:r>
            <a:br>
              <a:rPr lang="en-US" b="1" dirty="0"/>
            </a:br>
            <a:r>
              <a:rPr lang="en-US" b="1" dirty="0">
                <a:solidFill>
                  <a:srgbClr val="0000CD"/>
                </a:solidFill>
                <a:latin typeface="Consolas"/>
              </a:rPr>
              <a:t>FROM</a:t>
            </a:r>
            <a:r>
              <a:rPr lang="en-US" b="1" dirty="0">
                <a:solidFill>
                  <a:srgbClr val="000000"/>
                </a:solidFill>
                <a:latin typeface="Consolas"/>
              </a:rPr>
              <a:t> Customers</a:t>
            </a:r>
            <a:br>
              <a:rPr lang="en-US" b="1" dirty="0"/>
            </a:br>
            <a:r>
              <a:rPr lang="en-US" b="1" dirty="0">
                <a:solidFill>
                  <a:srgbClr val="0000CD"/>
                </a:solidFill>
                <a:latin typeface="Consolas"/>
              </a:rPr>
              <a:t>GROUP</a:t>
            </a:r>
            <a:r>
              <a:rPr lang="en-US" b="1" dirty="0">
                <a:solidFill>
                  <a:srgbClr val="000000"/>
                </a:solidFill>
                <a:latin typeface="Consolas"/>
              </a:rPr>
              <a:t> </a:t>
            </a:r>
            <a:r>
              <a:rPr lang="en-US" b="1" dirty="0">
                <a:solidFill>
                  <a:srgbClr val="0000CD"/>
                </a:solidFill>
                <a:latin typeface="Consolas"/>
              </a:rPr>
              <a:t>BY</a:t>
            </a:r>
            <a:r>
              <a:rPr lang="en-US" b="1" dirty="0">
                <a:solidFill>
                  <a:srgbClr val="000000"/>
                </a:solidFill>
                <a:latin typeface="Consolas"/>
              </a:rPr>
              <a:t> Country</a:t>
            </a:r>
            <a:br>
              <a:rPr lang="en-US" b="1" dirty="0"/>
            </a:br>
            <a:r>
              <a:rPr lang="en-US" b="1" dirty="0">
                <a:solidFill>
                  <a:srgbClr val="0000CD"/>
                </a:solidFill>
                <a:latin typeface="Consolas"/>
              </a:rPr>
              <a:t>HAVING</a:t>
            </a:r>
            <a:r>
              <a:rPr lang="en-US" b="1" dirty="0">
                <a:solidFill>
                  <a:srgbClr val="000000"/>
                </a:solidFill>
                <a:latin typeface="Consolas"/>
              </a:rPr>
              <a:t> </a:t>
            </a:r>
            <a:r>
              <a:rPr lang="en-US" b="1" dirty="0">
                <a:solidFill>
                  <a:srgbClr val="0000CD"/>
                </a:solidFill>
                <a:latin typeface="Consolas"/>
              </a:rPr>
              <a:t>COUNT</a:t>
            </a:r>
            <a:r>
              <a:rPr lang="en-US" b="1" dirty="0">
                <a:solidFill>
                  <a:srgbClr val="000000"/>
                </a:solidFill>
                <a:latin typeface="Consolas"/>
              </a:rPr>
              <a:t>(</a:t>
            </a:r>
            <a:r>
              <a:rPr lang="en-US" b="1" dirty="0" err="1">
                <a:solidFill>
                  <a:srgbClr val="000000"/>
                </a:solidFill>
                <a:latin typeface="Consolas"/>
              </a:rPr>
              <a:t>CustomerID</a:t>
            </a:r>
            <a:r>
              <a:rPr lang="en-US" b="1" dirty="0">
                <a:solidFill>
                  <a:srgbClr val="000000"/>
                </a:solidFill>
                <a:latin typeface="Consolas"/>
              </a:rPr>
              <a:t>) &gt; </a:t>
            </a:r>
            <a:r>
              <a:rPr lang="en-US" b="1" dirty="0">
                <a:solidFill>
                  <a:srgbClr val="FF0000"/>
                </a:solidFill>
                <a:latin typeface="Consolas"/>
              </a:rPr>
              <a:t>5</a:t>
            </a:r>
            <a:r>
              <a:rPr lang="en-US" b="1" dirty="0">
                <a:solidFill>
                  <a:srgbClr val="000000"/>
                </a:solidFill>
                <a:latin typeface="Consolas"/>
              </a:rPr>
              <a:t>;</a:t>
            </a:r>
            <a:endParaRPr lang="en-US" b="1" i="1" dirty="0">
              <a:solidFill>
                <a:srgbClr val="000000"/>
              </a:solidFill>
              <a:latin typeface="Consolas"/>
            </a:endParaRPr>
          </a:p>
          <a:p>
            <a:endParaRPr lang="en-US" b="1" dirty="0"/>
          </a:p>
          <a:p>
            <a:endParaRPr lang="en-US" dirty="0"/>
          </a:p>
        </p:txBody>
      </p:sp>
    </p:spTree>
    <p:extLst>
      <p:ext uri="{BB962C8B-B14F-4D97-AF65-F5344CB8AC3E}">
        <p14:creationId xmlns:p14="http://schemas.microsoft.com/office/powerpoint/2010/main" val="24567645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EXISTS Operator</a:t>
            </a:r>
            <a:br>
              <a:rPr lang="en-US" dirty="0"/>
            </a:br>
            <a:endParaRPr lang="en-US" dirty="0"/>
          </a:p>
        </p:txBody>
      </p:sp>
      <p:sp>
        <p:nvSpPr>
          <p:cNvPr id="3" name="Content Placeholder 2"/>
          <p:cNvSpPr>
            <a:spLocks noGrp="1"/>
          </p:cNvSpPr>
          <p:nvPr>
            <p:ph idx="1"/>
          </p:nvPr>
        </p:nvSpPr>
        <p:spPr/>
        <p:txBody>
          <a:bodyPr>
            <a:normAutofit/>
          </a:bodyPr>
          <a:lstStyle/>
          <a:p>
            <a:r>
              <a:rPr lang="en-US" dirty="0"/>
              <a:t>The EXISTS operator is used to test for the existence of any record in a </a:t>
            </a:r>
            <a:r>
              <a:rPr lang="en-US" dirty="0" err="1"/>
              <a:t>subquery</a:t>
            </a:r>
            <a:r>
              <a:rPr lang="en-US" dirty="0"/>
              <a:t>.</a:t>
            </a:r>
          </a:p>
          <a:p>
            <a:r>
              <a:rPr lang="en-US" dirty="0"/>
              <a:t>The EXISTS operator returns TRUE if the </a:t>
            </a:r>
            <a:r>
              <a:rPr lang="en-US" dirty="0" err="1"/>
              <a:t>subquery</a:t>
            </a:r>
            <a:r>
              <a:rPr lang="en-US" dirty="0"/>
              <a:t> returns one or more records.</a:t>
            </a:r>
          </a:p>
          <a:p>
            <a:r>
              <a:rPr lang="en-US" dirty="0"/>
              <a:t>EXISTS Syntax</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dirty="0">
                <a:solidFill>
                  <a:srgbClr val="0000CD"/>
                </a:solidFill>
                <a:latin typeface="Consolas"/>
              </a:rPr>
              <a:t>EXISTS</a:t>
            </a:r>
            <a:br>
              <a:rPr lang="en-US" dirty="0"/>
            </a:br>
            <a:r>
              <a:rPr lang="en-US" dirty="0">
                <a:solidFill>
                  <a:srgbClr val="000000"/>
                </a:solidFill>
                <a:latin typeface="Consolas"/>
              </a:rPr>
              <a:t>(</a:t>
            </a: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r>
              <a:rPr lang="en-US" dirty="0">
                <a:solidFill>
                  <a:srgbClr val="000000"/>
                </a:solidFill>
                <a:latin typeface="Consolas"/>
              </a:rPr>
              <a:t> </a:t>
            </a:r>
            <a:r>
              <a:rPr lang="en-US" dirty="0">
                <a:solidFill>
                  <a:srgbClr val="0000CD"/>
                </a:solidFill>
                <a:latin typeface="Consolas"/>
              </a:rPr>
              <a:t>WHERE</a:t>
            </a:r>
            <a:r>
              <a:rPr lang="en-US" dirty="0">
                <a:solidFill>
                  <a:srgbClr val="FF0000"/>
                </a:solidFill>
                <a:latin typeface="Consolas"/>
              </a:rPr>
              <a:t> </a:t>
            </a:r>
            <a:r>
              <a:rPr lang="en-US" i="1" dirty="0">
                <a:solidFill>
                  <a:srgbClr val="000000"/>
                </a:solidFill>
                <a:latin typeface="Consolas"/>
              </a:rPr>
              <a:t>condition</a:t>
            </a:r>
            <a:r>
              <a:rPr lang="en-US" dirty="0">
                <a:solidFill>
                  <a:srgbClr val="000000"/>
                </a:solidFill>
                <a:latin typeface="Consolas"/>
              </a:rPr>
              <a:t>);</a:t>
            </a:r>
          </a:p>
          <a:p>
            <a:endParaRPr lang="en-US" dirty="0"/>
          </a:p>
          <a:p>
            <a:endParaRPr lang="en-US" dirty="0"/>
          </a:p>
        </p:txBody>
      </p:sp>
    </p:spTree>
    <p:extLst>
      <p:ext uri="{BB962C8B-B14F-4D97-AF65-F5344CB8AC3E}">
        <p14:creationId xmlns:p14="http://schemas.microsoft.com/office/powerpoint/2010/main" val="1118325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EXISTS Operator</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14160188"/>
              </p:ext>
            </p:extLst>
          </p:nvPr>
        </p:nvGraphicFramePr>
        <p:xfrm>
          <a:off x="533400" y="1219200"/>
          <a:ext cx="8229606" cy="2445276"/>
        </p:xfrm>
        <a:graphic>
          <a:graphicData uri="http://schemas.openxmlformats.org/drawingml/2006/table">
            <a:tbl>
              <a:tblPr/>
              <a:tblGrid>
                <a:gridCol w="1371601">
                  <a:extLst>
                    <a:ext uri="{9D8B030D-6E8A-4147-A177-3AD203B41FA5}">
                      <a16:colId xmlns:a16="http://schemas.microsoft.com/office/drawing/2014/main" val="20000"/>
                    </a:ext>
                  </a:extLst>
                </a:gridCol>
                <a:gridCol w="1371601">
                  <a:extLst>
                    <a:ext uri="{9D8B030D-6E8A-4147-A177-3AD203B41FA5}">
                      <a16:colId xmlns:a16="http://schemas.microsoft.com/office/drawing/2014/main" val="20001"/>
                    </a:ext>
                  </a:extLst>
                </a:gridCol>
                <a:gridCol w="1371601">
                  <a:extLst>
                    <a:ext uri="{9D8B030D-6E8A-4147-A177-3AD203B41FA5}">
                      <a16:colId xmlns:a16="http://schemas.microsoft.com/office/drawing/2014/main" val="20002"/>
                    </a:ext>
                  </a:extLst>
                </a:gridCol>
                <a:gridCol w="1371601">
                  <a:extLst>
                    <a:ext uri="{9D8B030D-6E8A-4147-A177-3AD203B41FA5}">
                      <a16:colId xmlns:a16="http://schemas.microsoft.com/office/drawing/2014/main" val="20003"/>
                    </a:ext>
                  </a:extLst>
                </a:gridCol>
                <a:gridCol w="1371601">
                  <a:extLst>
                    <a:ext uri="{9D8B030D-6E8A-4147-A177-3AD203B41FA5}">
                      <a16:colId xmlns:a16="http://schemas.microsoft.com/office/drawing/2014/main" val="20004"/>
                    </a:ext>
                  </a:extLst>
                </a:gridCol>
                <a:gridCol w="1371601">
                  <a:extLst>
                    <a:ext uri="{9D8B030D-6E8A-4147-A177-3AD203B41FA5}">
                      <a16:colId xmlns:a16="http://schemas.microsoft.com/office/drawing/2014/main" val="20005"/>
                    </a:ext>
                  </a:extLst>
                </a:gridCol>
              </a:tblGrid>
              <a:tr h="255467">
                <a:tc>
                  <a:txBody>
                    <a:bodyPr/>
                    <a:lstStyle/>
                    <a:p>
                      <a:pPr algn="l" fontAlgn="t"/>
                      <a:r>
                        <a:rPr lang="en-US" sz="1200" dirty="0" err="1">
                          <a:effectLst/>
                        </a:rPr>
                        <a:t>ProductID</a:t>
                      </a:r>
                      <a:endParaRPr lang="en-US" sz="1200" dirty="0">
                        <a:effectLst/>
                      </a:endParaRP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ProductName</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SupplierID</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CategoryID</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Unit</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Price</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22446">
                <a:tc>
                  <a:txBody>
                    <a:bodyPr/>
                    <a:lstStyle/>
                    <a:p>
                      <a:pPr algn="l" fontAlgn="t"/>
                      <a:r>
                        <a:rPr lang="en-US" sz="1200" dirty="0">
                          <a:effectLst/>
                        </a:rPr>
                        <a:t>1</a:t>
                      </a: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err="1">
                          <a:effectLst/>
                        </a:rPr>
                        <a:t>Chais</a:t>
                      </a:r>
                      <a:endParaRPr lang="en-US" sz="1200" dirty="0">
                        <a:effectLst/>
                      </a:endParaRP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10 boxes x 20 bags</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18</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22446">
                <a:tc>
                  <a:txBody>
                    <a:bodyPr/>
                    <a:lstStyle/>
                    <a:p>
                      <a:pPr algn="l" fontAlgn="t"/>
                      <a:r>
                        <a:rPr lang="en-US" sz="1200">
                          <a:effectLst/>
                        </a:rPr>
                        <a:t>2</a:t>
                      </a: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Chang</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1</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1</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24 - 12 oz bottles</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19</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2446">
                <a:tc>
                  <a:txBody>
                    <a:bodyPr/>
                    <a:lstStyle/>
                    <a:p>
                      <a:pPr algn="l" fontAlgn="t"/>
                      <a:r>
                        <a:rPr lang="en-US" sz="1200">
                          <a:effectLst/>
                        </a:rPr>
                        <a:t>3</a:t>
                      </a: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Aniseed Syrup</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1</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12 - 550 ml bottles</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10</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455397">
                <a:tc>
                  <a:txBody>
                    <a:bodyPr/>
                    <a:lstStyle/>
                    <a:p>
                      <a:pPr algn="l" fontAlgn="t"/>
                      <a:r>
                        <a:rPr lang="en-US" sz="1200">
                          <a:effectLst/>
                        </a:rPr>
                        <a:t>4</a:t>
                      </a: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Chef Anton's Cajun Seasoning</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48 - 6 </a:t>
                      </a:r>
                      <a:r>
                        <a:rPr lang="en-US" sz="1200" dirty="0" err="1">
                          <a:effectLst/>
                        </a:rPr>
                        <a:t>oz</a:t>
                      </a:r>
                      <a:r>
                        <a:rPr lang="en-US" sz="1200" dirty="0">
                          <a:effectLst/>
                        </a:rPr>
                        <a:t> jars</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22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5397">
                <a:tc>
                  <a:txBody>
                    <a:bodyPr/>
                    <a:lstStyle/>
                    <a:p>
                      <a:pPr algn="l" fontAlgn="t"/>
                      <a:r>
                        <a:rPr lang="en-US" sz="1200">
                          <a:effectLst/>
                        </a:rPr>
                        <a:t>5</a:t>
                      </a:r>
                    </a:p>
                  </a:txBody>
                  <a:tcPr marL="130056"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Chef Anton's Gumbo Mix</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2</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36 boxes</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dirty="0">
                          <a:effectLst/>
                        </a:rPr>
                        <a:t>21.35</a:t>
                      </a:r>
                    </a:p>
                  </a:txBody>
                  <a:tcPr marL="65028" marR="65028" marT="65028" marB="650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3972671"/>
              </p:ext>
            </p:extLst>
          </p:nvPr>
        </p:nvGraphicFramePr>
        <p:xfrm>
          <a:off x="152403" y="3747833"/>
          <a:ext cx="8762996" cy="2671687"/>
        </p:xfrm>
        <a:graphic>
          <a:graphicData uri="http://schemas.openxmlformats.org/drawingml/2006/table">
            <a:tbl>
              <a:tblPr/>
              <a:tblGrid>
                <a:gridCol w="1685192">
                  <a:extLst>
                    <a:ext uri="{9D8B030D-6E8A-4147-A177-3AD203B41FA5}">
                      <a16:colId xmlns:a16="http://schemas.microsoft.com/office/drawing/2014/main" val="20000"/>
                    </a:ext>
                  </a:extLst>
                </a:gridCol>
                <a:gridCol w="1179634">
                  <a:extLst>
                    <a:ext uri="{9D8B030D-6E8A-4147-A177-3AD203B41FA5}">
                      <a16:colId xmlns:a16="http://schemas.microsoft.com/office/drawing/2014/main" val="20001"/>
                    </a:ext>
                  </a:extLst>
                </a:gridCol>
                <a:gridCol w="1179634">
                  <a:extLst>
                    <a:ext uri="{9D8B030D-6E8A-4147-A177-3AD203B41FA5}">
                      <a16:colId xmlns:a16="http://schemas.microsoft.com/office/drawing/2014/main" val="20002"/>
                    </a:ext>
                  </a:extLst>
                </a:gridCol>
                <a:gridCol w="1179634">
                  <a:extLst>
                    <a:ext uri="{9D8B030D-6E8A-4147-A177-3AD203B41FA5}">
                      <a16:colId xmlns:a16="http://schemas.microsoft.com/office/drawing/2014/main" val="20003"/>
                    </a:ext>
                  </a:extLst>
                </a:gridCol>
                <a:gridCol w="1179634">
                  <a:extLst>
                    <a:ext uri="{9D8B030D-6E8A-4147-A177-3AD203B41FA5}">
                      <a16:colId xmlns:a16="http://schemas.microsoft.com/office/drawing/2014/main" val="20004"/>
                    </a:ext>
                  </a:extLst>
                </a:gridCol>
                <a:gridCol w="1179634">
                  <a:extLst>
                    <a:ext uri="{9D8B030D-6E8A-4147-A177-3AD203B41FA5}">
                      <a16:colId xmlns:a16="http://schemas.microsoft.com/office/drawing/2014/main" val="20005"/>
                    </a:ext>
                  </a:extLst>
                </a:gridCol>
                <a:gridCol w="1179634">
                  <a:extLst>
                    <a:ext uri="{9D8B030D-6E8A-4147-A177-3AD203B41FA5}">
                      <a16:colId xmlns:a16="http://schemas.microsoft.com/office/drawing/2014/main" val="20006"/>
                    </a:ext>
                  </a:extLst>
                </a:gridCol>
              </a:tblGrid>
              <a:tr h="178416">
                <a:tc>
                  <a:txBody>
                    <a:bodyPr/>
                    <a:lstStyle/>
                    <a:p>
                      <a:pPr algn="l" fontAlgn="t"/>
                      <a:r>
                        <a:rPr lang="en-US" sz="1200" dirty="0" err="1">
                          <a:effectLst/>
                        </a:rPr>
                        <a:t>SupplierID</a:t>
                      </a:r>
                      <a:endParaRPr lang="en-US" sz="1200" dirty="0">
                        <a:effectLst/>
                      </a:endParaRPr>
                    </a:p>
                  </a:txBody>
                  <a:tcPr marL="133904"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SupplierName</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ContactName</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Address</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City</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PostalCode</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Country</a:t>
                      </a:r>
                    </a:p>
                  </a:txBody>
                  <a:tcPr marL="66952" marR="66952" marT="66952" marB="66952">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914">
                <a:tc>
                  <a:txBody>
                    <a:bodyPr/>
                    <a:lstStyle/>
                    <a:p>
                      <a:pPr algn="l" fontAlgn="t"/>
                      <a:r>
                        <a:rPr lang="en-US" sz="1200" dirty="0">
                          <a:effectLst/>
                        </a:rPr>
                        <a:t>1</a:t>
                      </a:r>
                    </a:p>
                  </a:txBody>
                  <a:tcPr marL="133904"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Exotic Liquid</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Charlotte Cooper</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49 Gilbert St.</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London</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EC1 4SD</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UK</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618413">
                <a:tc>
                  <a:txBody>
                    <a:bodyPr/>
                    <a:lstStyle/>
                    <a:p>
                      <a:pPr algn="l" fontAlgn="t"/>
                      <a:r>
                        <a:rPr lang="en-US" sz="1200" dirty="0">
                          <a:effectLst/>
                        </a:rPr>
                        <a:t>2</a:t>
                      </a:r>
                    </a:p>
                  </a:txBody>
                  <a:tcPr marL="133904"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New Orleans Cajun Delights</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Shelley Burke</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P.O. Box 78934</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New Orleans</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70117</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USA</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18413">
                <a:tc>
                  <a:txBody>
                    <a:bodyPr/>
                    <a:lstStyle/>
                    <a:p>
                      <a:pPr algn="l" fontAlgn="t"/>
                      <a:r>
                        <a:rPr lang="en-US" sz="1200">
                          <a:effectLst/>
                        </a:rPr>
                        <a:t>3</a:t>
                      </a:r>
                    </a:p>
                  </a:txBody>
                  <a:tcPr marL="133904"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dirty="0">
                          <a:effectLst/>
                        </a:rPr>
                        <a:t>Grandma Kelly's Homestead</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dirty="0">
                          <a:effectLst/>
                        </a:rPr>
                        <a:t>Regina Murphy</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707 Oxford Rd.</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Ann Arbor</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48104</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200">
                          <a:effectLst/>
                        </a:rPr>
                        <a:t>USA</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618413">
                <a:tc>
                  <a:txBody>
                    <a:bodyPr/>
                    <a:lstStyle/>
                    <a:p>
                      <a:pPr algn="l" fontAlgn="t"/>
                      <a:r>
                        <a:rPr lang="en-US" sz="1200">
                          <a:effectLst/>
                        </a:rPr>
                        <a:t>4</a:t>
                      </a:r>
                    </a:p>
                  </a:txBody>
                  <a:tcPr marL="133904"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Tokyo Traders</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Yoshi Nagase</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9-8 </a:t>
                      </a:r>
                      <a:r>
                        <a:rPr lang="en-US" sz="1200" dirty="0" err="1">
                          <a:effectLst/>
                        </a:rPr>
                        <a:t>Sekimai</a:t>
                      </a:r>
                      <a:r>
                        <a:rPr lang="en-US" sz="1200" dirty="0">
                          <a:effectLst/>
                        </a:rPr>
                        <a:t> </a:t>
                      </a:r>
                      <a:r>
                        <a:rPr lang="en-US" sz="1200" dirty="0" err="1">
                          <a:effectLst/>
                        </a:rPr>
                        <a:t>Musashino-shi</a:t>
                      </a:r>
                      <a:endParaRPr lang="en-US" sz="1200" dirty="0">
                        <a:effectLst/>
                      </a:endParaRP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Tokyo</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100</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Japan</a:t>
                      </a:r>
                    </a:p>
                  </a:txBody>
                  <a:tcPr marL="66952" marR="66952" marT="66952" marB="669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719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ALTER TABLE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ALTER TABLE statement is used to add, delete, or modify columns in an existing table.</a:t>
            </a:r>
          </a:p>
          <a:p>
            <a:r>
              <a:rPr lang="en-US" dirty="0"/>
              <a:t>The ALTER TABLE statement is also used to add and drop various constraints on an existing table.</a:t>
            </a:r>
          </a:p>
          <a:p>
            <a:r>
              <a:rPr lang="en-US" dirty="0"/>
              <a:t>ALTER TABLE - ADD Column</a:t>
            </a:r>
          </a:p>
          <a:p>
            <a:r>
              <a:rPr lang="en-US" dirty="0"/>
              <a:t>To add a column in a table, use the following syntax:</a:t>
            </a:r>
          </a:p>
          <a:p>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ADD</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a:t>
            </a:r>
            <a:r>
              <a:rPr lang="en-US" i="1" dirty="0" err="1">
                <a:solidFill>
                  <a:srgbClr val="000000"/>
                </a:solidFill>
                <a:latin typeface="Consolas"/>
              </a:rPr>
              <a:t>datatype</a:t>
            </a:r>
            <a:r>
              <a:rPr lang="en-US" dirty="0">
                <a:solidFill>
                  <a:srgbClr val="000000"/>
                </a:solidFill>
                <a:latin typeface="Consolas"/>
              </a:rPr>
              <a:t>;</a:t>
            </a:r>
          </a:p>
          <a:p>
            <a:r>
              <a:rPr lang="en-US" dirty="0"/>
              <a:t>ALTER TABLE - DROP COLUMN</a:t>
            </a:r>
          </a:p>
          <a:p>
            <a:endParaRPr lang="en-US" dirty="0"/>
          </a:p>
        </p:txBody>
      </p:sp>
    </p:spTree>
    <p:extLst>
      <p:ext uri="{BB962C8B-B14F-4D97-AF65-F5344CB8AC3E}">
        <p14:creationId xmlns:p14="http://schemas.microsoft.com/office/powerpoint/2010/main" val="1177087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EXISTS Operator</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pPr marL="0" indent="0">
              <a:buNone/>
            </a:pPr>
            <a:r>
              <a:rPr lang="en-US" b="1" dirty="0">
                <a:solidFill>
                  <a:srgbClr val="0000CD"/>
                </a:solidFill>
                <a:latin typeface="Consolas"/>
              </a:rPr>
              <a:t>SELECT</a:t>
            </a:r>
            <a:r>
              <a:rPr lang="en-US" b="1" dirty="0">
                <a:solidFill>
                  <a:srgbClr val="000000"/>
                </a:solidFill>
                <a:latin typeface="Consolas"/>
              </a:rPr>
              <a:t> </a:t>
            </a:r>
            <a:r>
              <a:rPr lang="en-US" b="1" dirty="0" err="1">
                <a:solidFill>
                  <a:srgbClr val="000000"/>
                </a:solidFill>
                <a:latin typeface="Consolas"/>
              </a:rPr>
              <a:t>SupplierName</a:t>
            </a:r>
            <a:br>
              <a:rPr lang="en-US" b="1" dirty="0"/>
            </a:br>
            <a:r>
              <a:rPr lang="en-US" b="1" dirty="0">
                <a:solidFill>
                  <a:srgbClr val="0000CD"/>
                </a:solidFill>
                <a:latin typeface="Consolas"/>
              </a:rPr>
              <a:t>FROM</a:t>
            </a:r>
            <a:r>
              <a:rPr lang="en-US" b="1" dirty="0">
                <a:solidFill>
                  <a:srgbClr val="000000"/>
                </a:solidFill>
                <a:latin typeface="Consolas"/>
              </a:rPr>
              <a:t> Suppliers</a:t>
            </a:r>
            <a:br>
              <a:rPr lang="en-US" b="1" dirty="0"/>
            </a:br>
            <a:r>
              <a:rPr lang="en-US" b="1" dirty="0">
                <a:solidFill>
                  <a:srgbClr val="0000CD"/>
                </a:solidFill>
                <a:latin typeface="Consolas"/>
              </a:rPr>
              <a:t>WHERE</a:t>
            </a:r>
            <a:r>
              <a:rPr lang="en-US" b="1" dirty="0">
                <a:solidFill>
                  <a:srgbClr val="000000"/>
                </a:solidFill>
                <a:latin typeface="Consolas"/>
              </a:rPr>
              <a:t> </a:t>
            </a:r>
            <a:r>
              <a:rPr lang="en-US" b="1" dirty="0">
                <a:solidFill>
                  <a:srgbClr val="0000CD"/>
                </a:solidFill>
                <a:latin typeface="Consolas"/>
              </a:rPr>
              <a:t>EXISTS</a:t>
            </a:r>
            <a:r>
              <a:rPr lang="en-US" b="1" dirty="0">
                <a:solidFill>
                  <a:srgbClr val="000000"/>
                </a:solidFill>
                <a:latin typeface="Consolas"/>
              </a:rPr>
              <a:t> (</a:t>
            </a:r>
            <a:r>
              <a:rPr lang="en-US" b="1" dirty="0">
                <a:solidFill>
                  <a:srgbClr val="0000CD"/>
                </a:solidFill>
                <a:latin typeface="Consolas"/>
              </a:rPr>
              <a:t>SELECT</a:t>
            </a:r>
            <a:r>
              <a:rPr lang="en-US" b="1" dirty="0">
                <a:solidFill>
                  <a:srgbClr val="000000"/>
                </a:solidFill>
                <a:latin typeface="Consolas"/>
              </a:rPr>
              <a:t> </a:t>
            </a:r>
            <a:r>
              <a:rPr lang="en-US" b="1" dirty="0" err="1">
                <a:solidFill>
                  <a:srgbClr val="000000"/>
                </a:solidFill>
                <a:latin typeface="Consolas"/>
              </a:rPr>
              <a:t>ProductName</a:t>
            </a:r>
            <a:r>
              <a:rPr lang="en-US" b="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Products </a:t>
            </a:r>
            <a:r>
              <a:rPr lang="en-US" b="1" dirty="0">
                <a:solidFill>
                  <a:srgbClr val="0000CD"/>
                </a:solidFill>
                <a:latin typeface="Consolas"/>
              </a:rPr>
              <a:t>WHERE</a:t>
            </a:r>
            <a:r>
              <a:rPr lang="en-US" b="1" dirty="0">
                <a:solidFill>
                  <a:srgbClr val="000000"/>
                </a:solidFill>
                <a:latin typeface="Consolas"/>
              </a:rPr>
              <a:t> </a:t>
            </a:r>
            <a:r>
              <a:rPr lang="en-US" b="1" dirty="0" err="1">
                <a:solidFill>
                  <a:srgbClr val="000000"/>
                </a:solidFill>
                <a:latin typeface="Consolas"/>
              </a:rPr>
              <a:t>Products.SupplierID</a:t>
            </a:r>
            <a:r>
              <a:rPr lang="en-US" b="1" dirty="0">
                <a:solidFill>
                  <a:srgbClr val="000000"/>
                </a:solidFill>
                <a:latin typeface="Consolas"/>
              </a:rPr>
              <a:t> = </a:t>
            </a:r>
            <a:r>
              <a:rPr lang="en-US" b="1" dirty="0" err="1">
                <a:solidFill>
                  <a:srgbClr val="000000"/>
                </a:solidFill>
                <a:latin typeface="Consolas"/>
              </a:rPr>
              <a:t>Suppliers.supplierID</a:t>
            </a:r>
            <a:r>
              <a:rPr lang="en-US" b="1" dirty="0">
                <a:solidFill>
                  <a:srgbClr val="000000"/>
                </a:solidFill>
                <a:latin typeface="Consolas"/>
              </a:rPr>
              <a:t> </a:t>
            </a:r>
            <a:r>
              <a:rPr lang="en-US" b="1" dirty="0">
                <a:solidFill>
                  <a:srgbClr val="0000CD"/>
                </a:solidFill>
                <a:latin typeface="Consolas"/>
              </a:rPr>
              <a:t>AND</a:t>
            </a:r>
            <a:r>
              <a:rPr lang="en-US" b="1" dirty="0">
                <a:solidFill>
                  <a:srgbClr val="000000"/>
                </a:solidFill>
                <a:latin typeface="Consolas"/>
              </a:rPr>
              <a:t> Price &lt; </a:t>
            </a:r>
            <a:r>
              <a:rPr lang="en-US" b="1" dirty="0">
                <a:solidFill>
                  <a:srgbClr val="FF0000"/>
                </a:solidFill>
                <a:latin typeface="Consolas"/>
              </a:rPr>
              <a:t>20</a:t>
            </a:r>
            <a:r>
              <a:rPr lang="en-US" b="1" dirty="0">
                <a:solidFill>
                  <a:srgbClr val="000000"/>
                </a:solidFill>
                <a:latin typeface="Consolas"/>
              </a:rPr>
              <a:t>);</a:t>
            </a:r>
            <a:endParaRPr lang="en-US" b="1" dirty="0"/>
          </a:p>
        </p:txBody>
      </p:sp>
      <p:sp>
        <p:nvSpPr>
          <p:cNvPr id="6" name="Rectangle 5"/>
          <p:cNvSpPr/>
          <p:nvPr/>
        </p:nvSpPr>
        <p:spPr>
          <a:xfrm>
            <a:off x="1242291" y="1898778"/>
            <a:ext cx="6934200" cy="923330"/>
          </a:xfrm>
          <a:prstGeom prst="rect">
            <a:avLst/>
          </a:prstGeom>
        </p:spPr>
        <p:txBody>
          <a:bodyPr wrap="square">
            <a:spAutoFit/>
          </a:bodyPr>
          <a:lstStyle/>
          <a:p>
            <a:r>
              <a:rPr lang="en-US" dirty="0"/>
              <a:t>SQL EXISTS Examples</a:t>
            </a:r>
          </a:p>
          <a:p>
            <a:r>
              <a:rPr lang="en-US" dirty="0"/>
              <a:t>The following SQL statement returns TRUE and lists the suppliers with a product price less than 20:</a:t>
            </a:r>
          </a:p>
        </p:txBody>
      </p:sp>
    </p:spTree>
    <p:extLst>
      <p:ext uri="{BB962C8B-B14F-4D97-AF65-F5344CB8AC3E}">
        <p14:creationId xmlns:p14="http://schemas.microsoft.com/office/powerpoint/2010/main" val="93746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ANY and ALL Operators</a:t>
            </a:r>
            <a:br>
              <a:rPr lang="en-US" dirty="0"/>
            </a:br>
            <a:endParaRPr lang="en-US" dirty="0"/>
          </a:p>
        </p:txBody>
      </p:sp>
      <p:sp>
        <p:nvSpPr>
          <p:cNvPr id="3" name="Content Placeholder 2"/>
          <p:cNvSpPr>
            <a:spLocks noGrp="1"/>
          </p:cNvSpPr>
          <p:nvPr>
            <p:ph idx="1"/>
          </p:nvPr>
        </p:nvSpPr>
        <p:spPr/>
        <p:txBody>
          <a:bodyPr>
            <a:normAutofit/>
          </a:bodyPr>
          <a:lstStyle/>
          <a:p>
            <a:r>
              <a:rPr lang="en-US" dirty="0"/>
              <a:t>The ANY and ALL operators allow you to perform a comparison between a single column value and a range of other values.</a:t>
            </a:r>
          </a:p>
          <a:p>
            <a:r>
              <a:rPr lang="en-US" dirty="0"/>
              <a:t>The ANY operator:</a:t>
            </a:r>
          </a:p>
          <a:p>
            <a:pPr lvl="1"/>
            <a:r>
              <a:rPr lang="en-US" dirty="0"/>
              <a:t>returns a </a:t>
            </a:r>
            <a:r>
              <a:rPr lang="en-US" dirty="0" err="1"/>
              <a:t>boolean</a:t>
            </a:r>
            <a:r>
              <a:rPr lang="en-US" dirty="0"/>
              <a:t> value as a result</a:t>
            </a:r>
          </a:p>
          <a:p>
            <a:pPr lvl="1"/>
            <a:r>
              <a:rPr lang="en-US" dirty="0"/>
              <a:t>returns TRUE if ANY of the </a:t>
            </a:r>
            <a:r>
              <a:rPr lang="en-US" dirty="0" err="1"/>
              <a:t>subquery</a:t>
            </a:r>
            <a:r>
              <a:rPr lang="en-US" dirty="0"/>
              <a:t> values meet the condition</a:t>
            </a:r>
          </a:p>
          <a:p>
            <a:r>
              <a:rPr lang="en-US" dirty="0"/>
              <a:t>ANY means that the condition will be true if the operation is true for any of the values in the range.</a:t>
            </a:r>
            <a:br>
              <a:rPr lang="en-US" dirty="0"/>
            </a:br>
            <a:endParaRPr lang="en-US" dirty="0"/>
          </a:p>
        </p:txBody>
      </p:sp>
    </p:spTree>
    <p:extLst>
      <p:ext uri="{BB962C8B-B14F-4D97-AF65-F5344CB8AC3E}">
        <p14:creationId xmlns:p14="http://schemas.microsoft.com/office/powerpoint/2010/main" val="608677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ANY and ALL Operators</a:t>
            </a:r>
            <a:br>
              <a:rPr lang="en-US" dirty="0"/>
            </a:b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Segoe UI"/>
              </a:rPr>
              <a:t>ANY Syntax</a:t>
            </a:r>
          </a:p>
          <a:p>
            <a:pPr marL="0" indent="0">
              <a:buNone/>
            </a:pP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(s)</a:t>
            </a:r>
            <a:br>
              <a:rPr lang="en-US" b="1" dirty="0"/>
            </a:br>
            <a:r>
              <a:rPr lang="en-US" b="1" dirty="0">
                <a:solidFill>
                  <a:srgbClr val="0000CD"/>
                </a:solidFill>
                <a:latin typeface="Consolas"/>
              </a:rPr>
              <a:t>FROM</a:t>
            </a:r>
            <a:r>
              <a:rPr lang="en-US" b="1" dirty="0">
                <a:solidFill>
                  <a:srgbClr val="000000"/>
                </a:solidFill>
                <a:latin typeface="Consolas"/>
              </a:rPr>
              <a:t> </a:t>
            </a:r>
            <a:r>
              <a:rPr lang="en-US" b="1" i="1" dirty="0" err="1">
                <a:solidFill>
                  <a:srgbClr val="000000"/>
                </a:solidFill>
                <a:latin typeface="Consolas"/>
              </a:rPr>
              <a:t>table_name</a:t>
            </a:r>
            <a:br>
              <a:rPr lang="en-US" b="1" dirty="0"/>
            </a:br>
            <a:r>
              <a:rPr lang="en-US" b="1" dirty="0">
                <a:solidFill>
                  <a:srgbClr val="0000CD"/>
                </a:solidFill>
                <a:latin typeface="Consolas"/>
              </a:rPr>
              <a:t>WHERE</a:t>
            </a:r>
            <a:r>
              <a:rPr lang="en-US" b="1" dirty="0">
                <a:solidFill>
                  <a:srgbClr val="000000"/>
                </a:solidFill>
                <a:latin typeface="Consolas"/>
              </a:rPr>
              <a:t> </a:t>
            </a:r>
            <a:r>
              <a:rPr lang="en-US" b="1" i="1" dirty="0" err="1">
                <a:solidFill>
                  <a:srgbClr val="000000"/>
                </a:solidFill>
                <a:latin typeface="Consolas"/>
              </a:rPr>
              <a:t>column_name</a:t>
            </a:r>
            <a:r>
              <a:rPr lang="en-US" b="1" i="1" dirty="0">
                <a:solidFill>
                  <a:srgbClr val="000000"/>
                </a:solidFill>
                <a:latin typeface="Consolas"/>
              </a:rPr>
              <a:t> operator</a:t>
            </a:r>
            <a:r>
              <a:rPr lang="en-US" b="1" dirty="0">
                <a:solidFill>
                  <a:srgbClr val="000000"/>
                </a:solidFill>
                <a:latin typeface="Consolas"/>
              </a:rPr>
              <a:t> </a:t>
            </a:r>
            <a:r>
              <a:rPr lang="en-US" b="1" dirty="0">
                <a:solidFill>
                  <a:srgbClr val="0000CD"/>
                </a:solidFill>
                <a:latin typeface="Consolas"/>
              </a:rPr>
              <a:t>ANY</a:t>
            </a:r>
            <a:br>
              <a:rPr lang="en-US" b="1" dirty="0"/>
            </a:br>
            <a:r>
              <a:rPr lang="en-US" b="1" dirty="0">
                <a:solidFill>
                  <a:srgbClr val="000000"/>
                </a:solidFill>
                <a:latin typeface="Consolas"/>
              </a:rPr>
              <a:t>  (</a:t>
            </a:r>
            <a:r>
              <a:rPr lang="en-US" b="1" dirty="0">
                <a:solidFill>
                  <a:srgbClr val="0000CD"/>
                </a:solidFill>
                <a:latin typeface="Consolas"/>
              </a:rPr>
              <a:t>SELECT</a:t>
            </a:r>
            <a:r>
              <a:rPr lang="en-US" b="1" dirty="0">
                <a:solidFill>
                  <a:srgbClr val="000000"/>
                </a:solidFill>
                <a:latin typeface="Consolas"/>
              </a:rPr>
              <a:t> </a:t>
            </a:r>
            <a:r>
              <a:rPr lang="en-US" b="1" i="1" dirty="0" err="1">
                <a:solidFill>
                  <a:srgbClr val="000000"/>
                </a:solidFill>
                <a:latin typeface="Consolas"/>
              </a:rPr>
              <a:t>column_name</a:t>
            </a:r>
            <a:br>
              <a:rPr lang="en-US" b="1" i="1" dirty="0">
                <a:solidFill>
                  <a:srgbClr val="000000"/>
                </a:solidFill>
                <a:latin typeface="Consolas"/>
              </a:rPr>
            </a:br>
            <a:r>
              <a:rPr lang="en-US" b="1" i="1" dirty="0">
                <a:solidFill>
                  <a:srgbClr val="000000"/>
                </a:solidFill>
                <a:latin typeface="Consolas"/>
              </a:rPr>
              <a:t>  </a:t>
            </a:r>
            <a:r>
              <a:rPr lang="en-US" b="1" dirty="0">
                <a:solidFill>
                  <a:srgbClr val="0000CD"/>
                </a:solidFill>
                <a:latin typeface="Consolas"/>
              </a:rPr>
              <a:t>FROM</a:t>
            </a:r>
            <a:r>
              <a:rPr lang="en-US" b="1" dirty="0">
                <a:solidFill>
                  <a:srgbClr val="000000"/>
                </a:solidFill>
                <a:latin typeface="Consolas"/>
              </a:rPr>
              <a:t> </a:t>
            </a:r>
            <a:r>
              <a:rPr lang="en-US" b="1" i="1" dirty="0" err="1">
                <a:solidFill>
                  <a:srgbClr val="000000"/>
                </a:solidFill>
                <a:latin typeface="Consolas"/>
              </a:rPr>
              <a:t>table_name</a:t>
            </a:r>
            <a:br>
              <a:rPr lang="en-US" b="1" i="1" dirty="0">
                <a:solidFill>
                  <a:srgbClr val="000000"/>
                </a:solidFill>
                <a:latin typeface="Consolas"/>
              </a:rPr>
            </a:br>
            <a:r>
              <a:rPr lang="en-US" b="1" i="1" dirty="0">
                <a:solidFill>
                  <a:srgbClr val="000000"/>
                </a:solidFill>
                <a:latin typeface="Consolas"/>
              </a:rPr>
              <a:t>  </a:t>
            </a:r>
            <a:r>
              <a:rPr lang="en-US" b="1" dirty="0">
                <a:solidFill>
                  <a:srgbClr val="0000CD"/>
                </a:solidFill>
                <a:latin typeface="Consolas"/>
              </a:rPr>
              <a:t>WHERE</a:t>
            </a:r>
            <a:r>
              <a:rPr lang="en-US" b="1" dirty="0">
                <a:solidFill>
                  <a:srgbClr val="FF0000"/>
                </a:solidFill>
                <a:latin typeface="Consolas"/>
              </a:rPr>
              <a:t> </a:t>
            </a:r>
            <a:r>
              <a:rPr lang="en-US" b="1" i="1" dirty="0">
                <a:solidFill>
                  <a:srgbClr val="000000"/>
                </a:solidFill>
                <a:latin typeface="Consolas"/>
              </a:rPr>
              <a:t>condition</a:t>
            </a:r>
            <a:r>
              <a:rPr lang="en-US" b="1" dirty="0">
                <a:solidFill>
                  <a:srgbClr val="000000"/>
                </a:solidFill>
                <a:latin typeface="Consolas"/>
              </a:rPr>
              <a:t>);</a:t>
            </a:r>
            <a:endParaRPr lang="en-US" b="1" dirty="0"/>
          </a:p>
        </p:txBody>
      </p:sp>
    </p:spTree>
    <p:extLst>
      <p:ext uri="{BB962C8B-B14F-4D97-AF65-F5344CB8AC3E}">
        <p14:creationId xmlns:p14="http://schemas.microsoft.com/office/powerpoint/2010/main" val="3262282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ALL Operator</a:t>
            </a:r>
            <a:br>
              <a:rPr lang="en-US" dirty="0"/>
            </a:br>
            <a:endParaRPr lang="en-US" dirty="0"/>
          </a:p>
        </p:txBody>
      </p:sp>
      <p:sp>
        <p:nvSpPr>
          <p:cNvPr id="3" name="Content Placeholder 2"/>
          <p:cNvSpPr>
            <a:spLocks noGrp="1"/>
          </p:cNvSpPr>
          <p:nvPr>
            <p:ph idx="1"/>
          </p:nvPr>
        </p:nvSpPr>
        <p:spPr/>
        <p:txBody>
          <a:bodyPr>
            <a:normAutofit/>
          </a:bodyPr>
          <a:lstStyle/>
          <a:p>
            <a:r>
              <a:rPr lang="en-US" dirty="0"/>
              <a:t>The ALL operator:</a:t>
            </a:r>
          </a:p>
          <a:p>
            <a:r>
              <a:rPr lang="en-US" dirty="0"/>
              <a:t>returns a Boolean value as a result</a:t>
            </a:r>
          </a:p>
          <a:p>
            <a:r>
              <a:rPr lang="en-US" dirty="0"/>
              <a:t>returns TRUE if ALL of the subquery values meet the condition</a:t>
            </a:r>
          </a:p>
          <a:p>
            <a:r>
              <a:rPr lang="en-US" dirty="0"/>
              <a:t>is used with SELECT, WHERE and HAVING statements</a:t>
            </a:r>
          </a:p>
          <a:p>
            <a:r>
              <a:rPr lang="en-US" dirty="0"/>
              <a:t>ALL means that the condition will be true only if the operation is true for all values in the range. </a:t>
            </a:r>
          </a:p>
          <a:p>
            <a:r>
              <a:rPr lang="en-US" dirty="0">
                <a:solidFill>
                  <a:srgbClr val="0000CD"/>
                </a:solidFill>
                <a:latin typeface="Consolas"/>
              </a:rPr>
              <a:t>SELECT</a:t>
            </a:r>
            <a:r>
              <a:rPr lang="en-US" dirty="0">
                <a:solidFill>
                  <a:srgbClr val="000000"/>
                </a:solidFill>
                <a:latin typeface="Consolas"/>
              </a:rPr>
              <a:t> </a:t>
            </a:r>
            <a:r>
              <a:rPr lang="en-US" dirty="0">
                <a:solidFill>
                  <a:srgbClr val="0000CD"/>
                </a:solidFill>
                <a:latin typeface="Consolas"/>
              </a:rPr>
              <a:t>ALL</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r>
              <a:rPr lang="en-US" dirty="0"/>
              <a:t>ALL Syntax With SELECT</a:t>
            </a:r>
          </a:p>
          <a:p>
            <a:endParaRPr lang="en-US" dirty="0"/>
          </a:p>
          <a:p>
            <a:endParaRPr lang="en-US" dirty="0"/>
          </a:p>
        </p:txBody>
      </p:sp>
    </p:spTree>
    <p:extLst>
      <p:ext uri="{BB962C8B-B14F-4D97-AF65-F5344CB8AC3E}">
        <p14:creationId xmlns:p14="http://schemas.microsoft.com/office/powerpoint/2010/main" val="3928470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SQL ALL Operator</a:t>
            </a:r>
            <a:br>
              <a:rPr lang="en-US" dirty="0"/>
            </a:br>
            <a:endParaRPr lang="en-US" dirty="0"/>
          </a:p>
        </p:txBody>
      </p:sp>
      <p:sp>
        <p:nvSpPr>
          <p:cNvPr id="3" name="Content Placeholder 2"/>
          <p:cNvSpPr>
            <a:spLocks noGrp="1"/>
          </p:cNvSpPr>
          <p:nvPr>
            <p:ph idx="1"/>
          </p:nvPr>
        </p:nvSpPr>
        <p:spPr/>
        <p:txBody>
          <a:bodyPr>
            <a:normAutofit/>
          </a:bodyPr>
          <a:lstStyle/>
          <a:p>
            <a:r>
              <a:rPr lang="en-US" dirty="0"/>
              <a:t>ALL Syntax With WHERE or HAVING</a:t>
            </a:r>
          </a:p>
          <a:p>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(s)</a:t>
            </a:r>
            <a:br>
              <a:rPr lang="en-US" dirty="0"/>
            </a:b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WHERE</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operator</a:t>
            </a:r>
            <a:r>
              <a:rPr lang="en-US" dirty="0">
                <a:solidFill>
                  <a:srgbClr val="000000"/>
                </a:solidFill>
                <a:latin typeface="Consolas"/>
              </a:rPr>
              <a:t> </a:t>
            </a:r>
            <a:r>
              <a:rPr lang="en-US" dirty="0">
                <a:solidFill>
                  <a:srgbClr val="0000CD"/>
                </a:solidFill>
                <a:latin typeface="Consolas"/>
              </a:rPr>
              <a:t>ALL</a:t>
            </a:r>
            <a:br>
              <a:rPr lang="en-US" dirty="0"/>
            </a:br>
            <a:r>
              <a:rPr lang="en-US" dirty="0">
                <a:solidFill>
                  <a:srgbClr val="000000"/>
                </a:solidFill>
                <a:latin typeface="Consolas"/>
              </a:rPr>
              <a:t>  (</a:t>
            </a:r>
            <a:r>
              <a:rPr lang="en-US" dirty="0">
                <a:solidFill>
                  <a:srgbClr val="0000CD"/>
                </a:solidFill>
                <a:latin typeface="Consolas"/>
              </a:rPr>
              <a:t>SELECT</a:t>
            </a:r>
            <a:r>
              <a:rPr lang="en-US" dirty="0">
                <a:solidFill>
                  <a:srgbClr val="000000"/>
                </a:solidFill>
                <a:latin typeface="Consolas"/>
              </a:rPr>
              <a:t> </a:t>
            </a:r>
            <a:r>
              <a:rPr lang="en-US" i="1" dirty="0" err="1">
                <a:solidFill>
                  <a:srgbClr val="000000"/>
                </a:solidFill>
                <a:latin typeface="Consolas"/>
              </a:rPr>
              <a:t>column_name</a:t>
            </a:r>
            <a:br>
              <a:rPr lang="en-US" i="1" dirty="0">
                <a:solidFill>
                  <a:srgbClr val="000000"/>
                </a:solidFill>
                <a:latin typeface="Consolas"/>
              </a:rPr>
            </a:br>
            <a:r>
              <a:rPr lang="en-US" i="1"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i="1" dirty="0" err="1">
                <a:solidFill>
                  <a:srgbClr val="000000"/>
                </a:solidFill>
                <a:latin typeface="Consolas"/>
              </a:rPr>
              <a:t>table_name</a:t>
            </a:r>
            <a:br>
              <a:rPr lang="en-US" i="1" dirty="0">
                <a:solidFill>
                  <a:srgbClr val="000000"/>
                </a:solidFill>
                <a:latin typeface="Consolas"/>
              </a:rPr>
            </a:br>
            <a:r>
              <a:rPr lang="en-US" i="1"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a:t>
            </a:r>
            <a:r>
              <a:rPr lang="en-US" i="1" dirty="0">
                <a:solidFill>
                  <a:srgbClr val="000000"/>
                </a:solidFill>
                <a:latin typeface="Consolas"/>
              </a:rPr>
              <a:t>condition</a:t>
            </a:r>
            <a:r>
              <a:rPr lang="en-US" dirty="0">
                <a:solidFill>
                  <a:srgbClr val="000000"/>
                </a:solidFill>
                <a:latin typeface="Consolas"/>
              </a:rPr>
              <a:t>);</a:t>
            </a:r>
          </a:p>
          <a:p>
            <a:r>
              <a:rPr lang="en-US" b="1" dirty="0"/>
              <a:t>Note:</a:t>
            </a:r>
            <a:r>
              <a:rPr lang="en-US" dirty="0"/>
              <a:t> The </a:t>
            </a:r>
            <a:r>
              <a:rPr lang="en-US" i="1" dirty="0"/>
              <a:t>operator</a:t>
            </a:r>
            <a:r>
              <a:rPr lang="en-US" dirty="0"/>
              <a:t> must be a standard comparison operator (=, &lt;&gt;, !=, &gt;, &gt;=, &lt;, or &lt;=).</a:t>
            </a:r>
          </a:p>
        </p:txBody>
      </p:sp>
    </p:spTree>
    <p:extLst>
      <p:ext uri="{BB962C8B-B14F-4D97-AF65-F5344CB8AC3E}">
        <p14:creationId xmlns:p14="http://schemas.microsoft.com/office/powerpoint/2010/main" val="157047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Segoe UI"/>
              </a:rPr>
              <a:t>SQL ANY Examples</a:t>
            </a:r>
            <a:br>
              <a:rPr lang="en-US" dirty="0">
                <a:solidFill>
                  <a:srgbClr val="000000"/>
                </a:solidFill>
                <a:latin typeface="Segoe UI"/>
              </a:rPr>
            </a:b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latin typeface="Verdana"/>
              </a:rPr>
              <a:t>The following SQL statement lists the </a:t>
            </a:r>
            <a:r>
              <a:rPr lang="en-US" dirty="0" err="1">
                <a:solidFill>
                  <a:srgbClr val="000000"/>
                </a:solidFill>
                <a:latin typeface="Verdana"/>
              </a:rPr>
              <a:t>ProductName</a:t>
            </a:r>
            <a:r>
              <a:rPr lang="en-US" dirty="0">
                <a:solidFill>
                  <a:srgbClr val="000000"/>
                </a:solidFill>
                <a:latin typeface="Verdana"/>
              </a:rPr>
              <a:t> if it finds ANY records in the </a:t>
            </a:r>
            <a:r>
              <a:rPr lang="en-US" dirty="0" err="1">
                <a:solidFill>
                  <a:srgbClr val="000000"/>
                </a:solidFill>
                <a:latin typeface="Verdana"/>
              </a:rPr>
              <a:t>OrderDetails</a:t>
            </a:r>
            <a:r>
              <a:rPr lang="en-US" dirty="0">
                <a:solidFill>
                  <a:srgbClr val="000000"/>
                </a:solidFill>
                <a:latin typeface="Verdana"/>
              </a:rPr>
              <a:t> table has Quantity equal to 10 (this will return TRUE because the Quantity column has some values of 10):</a:t>
            </a:r>
          </a:p>
          <a:p>
            <a:r>
              <a:rPr lang="en-US" dirty="0">
                <a:solidFill>
                  <a:srgbClr val="000000"/>
                </a:solidFill>
                <a:latin typeface="Segoe UI"/>
              </a:rPr>
              <a:t>Example</a:t>
            </a:r>
          </a:p>
          <a:p>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ProductName</a:t>
            </a:r>
            <a:br>
              <a:rPr lang="en-US"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Products</a:t>
            </a:r>
            <a:br>
              <a:rPr lang="en-US" dirty="0">
                <a:solidFill>
                  <a:srgbClr val="000000"/>
                </a:solidFill>
                <a:latin typeface="Consolas"/>
              </a:rPr>
            </a:br>
            <a:r>
              <a:rPr lang="en-US" dirty="0">
                <a:solidFill>
                  <a:srgbClr val="0000CD"/>
                </a:solidFill>
                <a:latin typeface="Consolas"/>
              </a:rPr>
              <a:t>WHERE</a:t>
            </a:r>
            <a:r>
              <a:rPr lang="en-US" dirty="0">
                <a:solidFill>
                  <a:srgbClr val="000000"/>
                </a:solidFill>
                <a:latin typeface="Consolas"/>
              </a:rPr>
              <a:t> </a:t>
            </a:r>
            <a:r>
              <a:rPr lang="en-US" dirty="0" err="1">
                <a:solidFill>
                  <a:srgbClr val="000000"/>
                </a:solidFill>
                <a:latin typeface="Consolas"/>
              </a:rPr>
              <a:t>ProductID</a:t>
            </a:r>
            <a:r>
              <a:rPr lang="en-US" dirty="0">
                <a:solidFill>
                  <a:srgbClr val="000000"/>
                </a:solidFill>
                <a:latin typeface="Consolas"/>
              </a:rPr>
              <a:t> = </a:t>
            </a:r>
            <a:r>
              <a:rPr lang="en-US" dirty="0">
                <a:solidFill>
                  <a:srgbClr val="0000CD"/>
                </a:solidFill>
                <a:latin typeface="Consolas"/>
              </a:rPr>
              <a:t>ANY</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ProductID</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dirty="0" err="1">
                <a:solidFill>
                  <a:srgbClr val="000000"/>
                </a:solidFill>
                <a:latin typeface="Consolas"/>
              </a:rPr>
              <a:t>OrderDetails</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Quantity = </a:t>
            </a:r>
            <a:r>
              <a:rPr lang="en-US" dirty="0">
                <a:solidFill>
                  <a:srgbClr val="FF0000"/>
                </a:solidFill>
                <a:latin typeface="Consolas"/>
              </a:rPr>
              <a:t>10</a:t>
            </a:r>
            <a:r>
              <a:rPr lang="en-US" dirty="0">
                <a:solidFill>
                  <a:srgbClr val="000000"/>
                </a:solidFill>
                <a:latin typeface="Consolas"/>
              </a:rPr>
              <a:t>);</a:t>
            </a:r>
          </a:p>
          <a:p>
            <a:br>
              <a:rPr lang="en-US" dirty="0"/>
            </a:br>
            <a:endParaRPr lang="en-US" dirty="0"/>
          </a:p>
        </p:txBody>
      </p:sp>
    </p:spTree>
    <p:extLst>
      <p:ext uri="{BB962C8B-B14F-4D97-AF65-F5344CB8AC3E}">
        <p14:creationId xmlns:p14="http://schemas.microsoft.com/office/powerpoint/2010/main" val="187657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0000"/>
                </a:solidFill>
                <a:latin typeface="Verdana"/>
              </a:rPr>
              <a:t>The following SQL statement lists the </a:t>
            </a:r>
            <a:r>
              <a:rPr lang="en-US" dirty="0" err="1">
                <a:solidFill>
                  <a:srgbClr val="000000"/>
                </a:solidFill>
                <a:latin typeface="Verdana"/>
              </a:rPr>
              <a:t>ProductName</a:t>
            </a:r>
            <a:r>
              <a:rPr lang="en-US" dirty="0">
                <a:solidFill>
                  <a:srgbClr val="000000"/>
                </a:solidFill>
                <a:latin typeface="Verdana"/>
              </a:rPr>
              <a:t> if ALL the records in the </a:t>
            </a:r>
            <a:r>
              <a:rPr lang="en-US" dirty="0" err="1">
                <a:solidFill>
                  <a:srgbClr val="000000"/>
                </a:solidFill>
                <a:latin typeface="Verdana"/>
              </a:rPr>
              <a:t>OrderDetails</a:t>
            </a:r>
            <a:r>
              <a:rPr lang="en-US" dirty="0">
                <a:solidFill>
                  <a:srgbClr val="000000"/>
                </a:solidFill>
                <a:latin typeface="Verdana"/>
              </a:rPr>
              <a:t> table has Quantity equal to 10. This will of course return FALSE because the Quantity column has many different values (not only the value of 10):</a:t>
            </a:r>
          </a:p>
          <a:p>
            <a:r>
              <a:rPr lang="en-US" dirty="0">
                <a:solidFill>
                  <a:srgbClr val="000000"/>
                </a:solidFill>
                <a:latin typeface="Segoe UI"/>
              </a:rPr>
              <a:t>Example</a:t>
            </a:r>
          </a:p>
          <a:p>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ProductName</a:t>
            </a:r>
            <a:br>
              <a:rPr lang="en-US" dirty="0">
                <a:solidFill>
                  <a:srgbClr val="000000"/>
                </a:solidFill>
                <a:latin typeface="Consolas"/>
              </a:rPr>
            </a:br>
            <a:r>
              <a:rPr lang="en-US" dirty="0">
                <a:solidFill>
                  <a:srgbClr val="0000CD"/>
                </a:solidFill>
                <a:latin typeface="Consolas"/>
              </a:rPr>
              <a:t>FROM</a:t>
            </a:r>
            <a:r>
              <a:rPr lang="en-US" dirty="0">
                <a:solidFill>
                  <a:srgbClr val="000000"/>
                </a:solidFill>
                <a:latin typeface="Consolas"/>
              </a:rPr>
              <a:t> Products</a:t>
            </a:r>
            <a:br>
              <a:rPr lang="en-US" dirty="0">
                <a:solidFill>
                  <a:srgbClr val="000000"/>
                </a:solidFill>
                <a:latin typeface="Consolas"/>
              </a:rPr>
            </a:br>
            <a:r>
              <a:rPr lang="en-US" dirty="0">
                <a:solidFill>
                  <a:srgbClr val="0000CD"/>
                </a:solidFill>
                <a:latin typeface="Consolas"/>
              </a:rPr>
              <a:t>WHERE</a:t>
            </a:r>
            <a:r>
              <a:rPr lang="en-US" dirty="0">
                <a:solidFill>
                  <a:srgbClr val="000000"/>
                </a:solidFill>
                <a:latin typeface="Consolas"/>
              </a:rPr>
              <a:t> </a:t>
            </a:r>
            <a:r>
              <a:rPr lang="en-US" dirty="0" err="1">
                <a:solidFill>
                  <a:srgbClr val="000000"/>
                </a:solidFill>
                <a:latin typeface="Consolas"/>
              </a:rPr>
              <a:t>ProductID</a:t>
            </a:r>
            <a:r>
              <a:rPr lang="en-US" dirty="0">
                <a:solidFill>
                  <a:srgbClr val="000000"/>
                </a:solidFill>
                <a:latin typeface="Consolas"/>
              </a:rPr>
              <a:t> = </a:t>
            </a:r>
            <a:r>
              <a:rPr lang="en-US" dirty="0">
                <a:solidFill>
                  <a:srgbClr val="0000CD"/>
                </a:solidFill>
                <a:latin typeface="Consolas"/>
              </a:rPr>
              <a:t>ALL</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SELECT</a:t>
            </a:r>
            <a:r>
              <a:rPr lang="en-US" dirty="0">
                <a:solidFill>
                  <a:srgbClr val="000000"/>
                </a:solidFill>
                <a:latin typeface="Consolas"/>
              </a:rPr>
              <a:t> </a:t>
            </a:r>
            <a:r>
              <a:rPr lang="en-US" dirty="0" err="1">
                <a:solidFill>
                  <a:srgbClr val="000000"/>
                </a:solidFill>
                <a:latin typeface="Consolas"/>
              </a:rPr>
              <a:t>ProductID</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FROM</a:t>
            </a:r>
            <a:r>
              <a:rPr lang="en-US" dirty="0">
                <a:solidFill>
                  <a:srgbClr val="000000"/>
                </a:solidFill>
                <a:latin typeface="Consolas"/>
              </a:rPr>
              <a:t> </a:t>
            </a:r>
            <a:r>
              <a:rPr lang="en-US" dirty="0" err="1">
                <a:solidFill>
                  <a:srgbClr val="000000"/>
                </a:solidFill>
                <a:latin typeface="Consolas"/>
              </a:rPr>
              <a:t>OrderDetails</a:t>
            </a:r>
            <a:br>
              <a:rPr lang="en-US" dirty="0">
                <a:solidFill>
                  <a:srgbClr val="000000"/>
                </a:solidFill>
                <a:latin typeface="Consolas"/>
              </a:rPr>
            </a:br>
            <a:r>
              <a:rPr lang="en-US" dirty="0">
                <a:solidFill>
                  <a:srgbClr val="000000"/>
                </a:solidFill>
                <a:latin typeface="Consolas"/>
              </a:rPr>
              <a:t>  </a:t>
            </a:r>
            <a:r>
              <a:rPr lang="en-US" dirty="0">
                <a:solidFill>
                  <a:srgbClr val="0000CD"/>
                </a:solidFill>
                <a:latin typeface="Consolas"/>
              </a:rPr>
              <a:t>WHERE</a:t>
            </a:r>
            <a:r>
              <a:rPr lang="en-US" dirty="0">
                <a:solidFill>
                  <a:srgbClr val="000000"/>
                </a:solidFill>
                <a:latin typeface="Consolas"/>
              </a:rPr>
              <a:t> Quantity = </a:t>
            </a:r>
            <a:r>
              <a:rPr lang="en-US" dirty="0">
                <a:solidFill>
                  <a:srgbClr val="FF0000"/>
                </a:solidFill>
                <a:latin typeface="Consolas"/>
              </a:rPr>
              <a:t>10</a:t>
            </a:r>
            <a:r>
              <a:rPr lang="en-US" dirty="0">
                <a:solidFill>
                  <a:srgbClr val="000000"/>
                </a:solidFill>
                <a:latin typeface="Consolas"/>
              </a:rPr>
              <a:t>);</a:t>
            </a:r>
          </a:p>
          <a:p>
            <a:endParaRPr lang="en-US" dirty="0"/>
          </a:p>
        </p:txBody>
      </p:sp>
    </p:spTree>
    <p:extLst>
      <p:ext uri="{BB962C8B-B14F-4D97-AF65-F5344CB8AC3E}">
        <p14:creationId xmlns:p14="http://schemas.microsoft.com/office/powerpoint/2010/main" val="328005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ALTER TABLE Statement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delete a column in a table, use the following syntax (notice that some database systems don't allow deleting a column):</a:t>
            </a:r>
          </a:p>
          <a:p>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DROP</a:t>
            </a:r>
            <a:r>
              <a:rPr lang="en-US" dirty="0">
                <a:solidFill>
                  <a:srgbClr val="000000"/>
                </a:solidFill>
                <a:latin typeface="Consolas"/>
              </a:rPr>
              <a:t> </a:t>
            </a:r>
            <a:r>
              <a:rPr lang="en-US" dirty="0">
                <a:solidFill>
                  <a:srgbClr val="0000CD"/>
                </a:solidFill>
                <a:latin typeface="Consolas"/>
              </a:rPr>
              <a:t>COLUMN</a:t>
            </a:r>
            <a:r>
              <a:rPr lang="en-US" dirty="0">
                <a:solidFill>
                  <a:srgbClr val="000000"/>
                </a:solidFill>
                <a:latin typeface="Consolas"/>
              </a:rPr>
              <a:t> </a:t>
            </a:r>
            <a:r>
              <a:rPr lang="en-US" i="1" dirty="0" err="1">
                <a:solidFill>
                  <a:srgbClr val="000000"/>
                </a:solidFill>
                <a:latin typeface="Consolas"/>
              </a:rPr>
              <a:t>column_name</a:t>
            </a:r>
            <a:r>
              <a:rPr lang="en-US" dirty="0">
                <a:solidFill>
                  <a:srgbClr val="000000"/>
                </a:solidFill>
                <a:latin typeface="Consolas"/>
              </a:rPr>
              <a:t>;</a:t>
            </a:r>
          </a:p>
          <a:p>
            <a:r>
              <a:rPr lang="en-US" dirty="0"/>
              <a:t>ALTER TABLE - ALTER/MODIFY COLUMN</a:t>
            </a:r>
          </a:p>
          <a:p>
            <a:r>
              <a:rPr lang="en-US" dirty="0"/>
              <a:t>To change the data type of a column in a table, use the following syntax:</a:t>
            </a:r>
          </a:p>
          <a:p>
            <a:endParaRPr lang="en-US" dirty="0"/>
          </a:p>
          <a:p>
            <a:r>
              <a:rPr lang="en-US" dirty="0"/>
              <a:t>SQL Server / MS Access:</a:t>
            </a:r>
          </a:p>
          <a:p>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br>
              <a:rPr lang="en-US" dirty="0"/>
            </a:br>
            <a:r>
              <a:rPr lang="en-US" dirty="0">
                <a:solidFill>
                  <a:srgbClr val="0000CD"/>
                </a:solidFill>
                <a:latin typeface="Consolas"/>
              </a:rPr>
              <a:t>ALTER</a:t>
            </a:r>
            <a:r>
              <a:rPr lang="en-US" dirty="0">
                <a:solidFill>
                  <a:srgbClr val="000000"/>
                </a:solidFill>
                <a:latin typeface="Consolas"/>
              </a:rPr>
              <a:t> </a:t>
            </a:r>
            <a:r>
              <a:rPr lang="en-US" dirty="0">
                <a:solidFill>
                  <a:srgbClr val="0000CD"/>
                </a:solidFill>
                <a:latin typeface="Consolas"/>
              </a:rPr>
              <a:t>COLUMN</a:t>
            </a:r>
            <a:r>
              <a:rPr lang="en-US" dirty="0">
                <a:solidFill>
                  <a:srgbClr val="000000"/>
                </a:solidFill>
                <a:latin typeface="Consolas"/>
              </a:rPr>
              <a:t> </a:t>
            </a:r>
            <a:r>
              <a:rPr lang="en-US" i="1" dirty="0" err="1">
                <a:solidFill>
                  <a:srgbClr val="000000"/>
                </a:solidFill>
                <a:latin typeface="Consolas"/>
              </a:rPr>
              <a:t>column_name</a:t>
            </a:r>
            <a:r>
              <a:rPr lang="en-US" i="1" dirty="0">
                <a:solidFill>
                  <a:srgbClr val="000000"/>
                </a:solidFill>
                <a:latin typeface="Consolas"/>
              </a:rPr>
              <a:t> datatype</a:t>
            </a:r>
            <a:r>
              <a:rPr lang="en-US" dirty="0">
                <a:solidFill>
                  <a:srgbClr val="000000"/>
                </a:solidFill>
                <a:latin typeface="Consolas"/>
              </a:rPr>
              <a:t>;</a:t>
            </a:r>
            <a:endParaRPr lang="en-US" dirty="0"/>
          </a:p>
          <a:p>
            <a:endParaRPr lang="en-US" dirty="0"/>
          </a:p>
        </p:txBody>
      </p:sp>
    </p:spTree>
    <p:extLst>
      <p:ext uri="{BB962C8B-B14F-4D97-AF65-F5344CB8AC3E}">
        <p14:creationId xmlns:p14="http://schemas.microsoft.com/office/powerpoint/2010/main" val="158757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Constraints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SQL constraints are used to specify rules for data in a table.</a:t>
            </a:r>
          </a:p>
          <a:p>
            <a:r>
              <a:rPr lang="en-US" dirty="0"/>
              <a:t>SQL Create Constraints</a:t>
            </a:r>
          </a:p>
          <a:p>
            <a:r>
              <a:rPr lang="en-US" dirty="0"/>
              <a:t>Constraints can be specified when the table is created with the CREATE TABLE statement, or after the table is created with the ALTER TABLE statement.</a:t>
            </a:r>
          </a:p>
          <a:p>
            <a:r>
              <a:rPr lang="en-US" dirty="0"/>
              <a:t>Syntax</a:t>
            </a:r>
          </a:p>
          <a:p>
            <a:r>
              <a:rPr lang="en-US" dirty="0">
                <a:solidFill>
                  <a:srgbClr val="0000CD"/>
                </a:solidFill>
                <a:latin typeface="Consolas"/>
              </a:rPr>
              <a:t>CREATE</a:t>
            </a:r>
            <a:r>
              <a:rPr lang="en-US" dirty="0">
                <a:solidFill>
                  <a:srgbClr val="000000"/>
                </a:solidFill>
                <a:latin typeface="Consolas"/>
              </a:rPr>
              <a:t> </a:t>
            </a:r>
            <a:r>
              <a:rPr lang="en-US" dirty="0">
                <a:solidFill>
                  <a:srgbClr val="0000CD"/>
                </a:solidFill>
                <a:latin typeface="Consolas"/>
              </a:rPr>
              <a:t>TABLE</a:t>
            </a:r>
            <a:r>
              <a:rPr lang="en-US" dirty="0">
                <a:solidFill>
                  <a:srgbClr val="000000"/>
                </a:solidFill>
                <a:latin typeface="Consolas"/>
              </a:rPr>
              <a:t> </a:t>
            </a:r>
            <a:r>
              <a:rPr lang="en-US" i="1" dirty="0" err="1">
                <a:solidFill>
                  <a:srgbClr val="000000"/>
                </a:solidFill>
                <a:latin typeface="Consolas"/>
              </a:rPr>
              <a:t>table_name</a:t>
            </a:r>
            <a:r>
              <a:rPr lang="en-US" i="1" dirty="0">
                <a:solidFill>
                  <a:srgbClr val="000000"/>
                </a:solidFill>
                <a:latin typeface="Consolas"/>
              </a:rPr>
              <a:t> </a:t>
            </a:r>
            <a:r>
              <a:rPr lang="en-US" dirty="0">
                <a:solidFill>
                  <a:srgbClr val="000000"/>
                </a:solidFill>
                <a:latin typeface="Consolas"/>
              </a:rPr>
              <a:t>(</a:t>
            </a:r>
            <a:br>
              <a:rPr lang="en-US" dirty="0"/>
            </a:br>
            <a:r>
              <a:rPr lang="en-US" i="1" dirty="0">
                <a:solidFill>
                  <a:srgbClr val="000000"/>
                </a:solidFill>
                <a:latin typeface="Consolas"/>
              </a:rPr>
              <a:t>    column1 </a:t>
            </a:r>
            <a:r>
              <a:rPr lang="en-US" i="1" dirty="0" err="1">
                <a:solidFill>
                  <a:srgbClr val="000000"/>
                </a:solidFill>
                <a:latin typeface="Consolas"/>
              </a:rPr>
              <a:t>datatype</a:t>
            </a:r>
            <a:r>
              <a:rPr lang="en-US" dirty="0">
                <a:solidFill>
                  <a:srgbClr val="000000"/>
                </a:solidFill>
                <a:latin typeface="Consolas"/>
              </a:rPr>
              <a:t> </a:t>
            </a:r>
            <a:r>
              <a:rPr lang="en-US" i="1" dirty="0">
                <a:solidFill>
                  <a:srgbClr val="0000CD"/>
                </a:solidFill>
                <a:latin typeface="Consolas"/>
              </a:rPr>
              <a:t>constraint</a:t>
            </a:r>
            <a:r>
              <a:rPr lang="en-US" dirty="0">
                <a:solidFill>
                  <a:srgbClr val="000000"/>
                </a:solidFill>
                <a:latin typeface="Consolas"/>
              </a:rPr>
              <a:t>,</a:t>
            </a:r>
            <a:br>
              <a:rPr lang="en-US" dirty="0"/>
            </a:br>
            <a:r>
              <a:rPr lang="en-US" i="1" dirty="0">
                <a:solidFill>
                  <a:srgbClr val="000000"/>
                </a:solidFill>
                <a:latin typeface="Consolas"/>
              </a:rPr>
              <a:t>    column2 </a:t>
            </a:r>
            <a:r>
              <a:rPr lang="en-US" i="1" dirty="0" err="1">
                <a:solidFill>
                  <a:srgbClr val="000000"/>
                </a:solidFill>
                <a:latin typeface="Consolas"/>
              </a:rPr>
              <a:t>datatype</a:t>
            </a:r>
            <a:r>
              <a:rPr lang="en-US" dirty="0">
                <a:solidFill>
                  <a:srgbClr val="000000"/>
                </a:solidFill>
                <a:latin typeface="Consolas"/>
              </a:rPr>
              <a:t> </a:t>
            </a:r>
            <a:r>
              <a:rPr lang="en-US" i="1" dirty="0">
                <a:solidFill>
                  <a:srgbClr val="0000CD"/>
                </a:solidFill>
                <a:latin typeface="Consolas"/>
              </a:rPr>
              <a:t>constraint</a:t>
            </a:r>
            <a:r>
              <a:rPr lang="en-US" dirty="0">
                <a:solidFill>
                  <a:srgbClr val="000000"/>
                </a:solidFill>
                <a:latin typeface="Consolas"/>
              </a:rPr>
              <a:t>,</a:t>
            </a:r>
            <a:br>
              <a:rPr lang="en-US" dirty="0"/>
            </a:br>
            <a:r>
              <a:rPr lang="en-US" i="1" dirty="0">
                <a:solidFill>
                  <a:srgbClr val="000000"/>
                </a:solidFill>
                <a:latin typeface="Consolas"/>
              </a:rPr>
              <a:t>    column3 </a:t>
            </a:r>
            <a:r>
              <a:rPr lang="en-US" i="1" dirty="0" err="1">
                <a:solidFill>
                  <a:srgbClr val="000000"/>
                </a:solidFill>
                <a:latin typeface="Consolas"/>
              </a:rPr>
              <a:t>datatype</a:t>
            </a:r>
            <a:r>
              <a:rPr lang="en-US" dirty="0">
                <a:solidFill>
                  <a:srgbClr val="000000"/>
                </a:solidFill>
                <a:latin typeface="Consolas"/>
              </a:rPr>
              <a:t> </a:t>
            </a:r>
            <a:r>
              <a:rPr lang="en-US" i="1" dirty="0">
                <a:solidFill>
                  <a:srgbClr val="0000CD"/>
                </a:solidFill>
                <a:latin typeface="Consolas"/>
              </a:rPr>
              <a:t>constraint</a:t>
            </a:r>
            <a:r>
              <a:rPr lang="en-US" dirty="0">
                <a:solidFill>
                  <a:srgbClr val="000000"/>
                </a:solidFill>
                <a:latin typeface="Consolas"/>
              </a:rPr>
              <a:t>,</a:t>
            </a:r>
            <a:br>
              <a:rPr lang="en-US" dirty="0"/>
            </a:br>
            <a:r>
              <a:rPr lang="en-US" dirty="0">
                <a:solidFill>
                  <a:srgbClr val="000000"/>
                </a:solidFill>
                <a:latin typeface="Consolas"/>
              </a:rPr>
              <a:t>    ....</a:t>
            </a:r>
            <a:br>
              <a:rPr lang="en-US" dirty="0"/>
            </a:br>
            <a:r>
              <a:rPr lang="en-US" dirty="0">
                <a:solidFill>
                  <a:srgbClr val="000000"/>
                </a:solidFill>
                <a:latin typeface="Consolas"/>
              </a:rPr>
              <a:t>);</a:t>
            </a:r>
            <a:endParaRPr lang="en-US" dirty="0"/>
          </a:p>
        </p:txBody>
      </p:sp>
    </p:spTree>
    <p:extLst>
      <p:ext uri="{BB962C8B-B14F-4D97-AF65-F5344CB8AC3E}">
        <p14:creationId xmlns:p14="http://schemas.microsoft.com/office/powerpoint/2010/main" val="100372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Constraints</a:t>
            </a:r>
            <a:br>
              <a:rPr lang="en-US" dirty="0"/>
            </a:br>
            <a:endParaRPr lang="en-US" dirty="0"/>
          </a:p>
        </p:txBody>
      </p:sp>
      <p:sp>
        <p:nvSpPr>
          <p:cNvPr id="3" name="Content Placeholder 2"/>
          <p:cNvSpPr>
            <a:spLocks noGrp="1"/>
          </p:cNvSpPr>
          <p:nvPr>
            <p:ph idx="1"/>
          </p:nvPr>
        </p:nvSpPr>
        <p:spPr/>
        <p:txBody>
          <a:bodyPr>
            <a:noAutofit/>
          </a:bodyPr>
          <a:lstStyle/>
          <a:p>
            <a:r>
              <a:rPr lang="en-US" dirty="0">
                <a:solidFill>
                  <a:srgbClr val="000000"/>
                </a:solidFill>
                <a:latin typeface="Verdana"/>
              </a:rPr>
              <a:t>SQL constraints are used to specify rules for the data in a table.</a:t>
            </a:r>
          </a:p>
          <a:p>
            <a:r>
              <a:rPr lang="en-US" dirty="0">
                <a:solidFill>
                  <a:srgbClr val="000000"/>
                </a:solidFill>
                <a:latin typeface="Verdana"/>
              </a:rPr>
              <a:t>Constraints are used to limit the type of data that can go into a table. This ensures the accuracy and reliability of the data in the table. If there is any violation between the constraint and the data action, the action is aborted.</a:t>
            </a:r>
          </a:p>
          <a:p>
            <a:r>
              <a:rPr lang="en-US" dirty="0">
                <a:solidFill>
                  <a:srgbClr val="000000"/>
                </a:solidFill>
                <a:latin typeface="Verdana"/>
              </a:rPr>
              <a:t>Constraints can be column level or table level. Column level constraints apply to a column, and table level constraints apply to the whole table</a:t>
            </a:r>
            <a:r>
              <a:rPr lang="en-US" sz="1600" dirty="0">
                <a:solidFill>
                  <a:srgbClr val="000000"/>
                </a:solidFill>
                <a:latin typeface="Verdana"/>
              </a:rPr>
              <a:t>.</a:t>
            </a:r>
          </a:p>
        </p:txBody>
      </p:sp>
    </p:spTree>
    <p:extLst>
      <p:ext uri="{BB962C8B-B14F-4D97-AF65-F5344CB8AC3E}">
        <p14:creationId xmlns:p14="http://schemas.microsoft.com/office/powerpoint/2010/main" val="621873684"/>
      </p:ext>
    </p:extLst>
  </p:cSld>
  <p:clrMapOvr>
    <a:masterClrMapping/>
  </p:clrMapOvr>
</p:sld>
</file>

<file path=ppt/theme/theme1.xml><?xml version="1.0" encoding="utf-8"?>
<a:theme xmlns:a="http://schemas.openxmlformats.org/drawingml/2006/main" name="Retrospec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11134</TotalTime>
  <Words>5081</Words>
  <Application>Microsoft Office PowerPoint</Application>
  <PresentationFormat>On-screen Show (4:3)</PresentationFormat>
  <Paragraphs>512</Paragraphs>
  <Slides>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Consolas</vt:lpstr>
      <vt:lpstr>Franklin Gothic Book</vt:lpstr>
      <vt:lpstr>Franklin Gothic Medium</vt:lpstr>
      <vt:lpstr>Liberation Mono</vt:lpstr>
      <vt:lpstr>Segoe UI</vt:lpstr>
      <vt:lpstr>Verdana</vt:lpstr>
      <vt:lpstr>Retrospect</vt:lpstr>
      <vt:lpstr>Introduction to SQL </vt:lpstr>
      <vt:lpstr>SQL Syntax </vt:lpstr>
      <vt:lpstr>The SQL CREATE DATABASE Statement </vt:lpstr>
      <vt:lpstr>The SQL CREATE TABLE Statement </vt:lpstr>
      <vt:lpstr>The SQL DROP TABLE Statement </vt:lpstr>
      <vt:lpstr>SQL ALTER TABLE Statement </vt:lpstr>
      <vt:lpstr>SQL ALTER TABLE Statement </vt:lpstr>
      <vt:lpstr>SQL Constraints </vt:lpstr>
      <vt:lpstr>SQL Constraints </vt:lpstr>
      <vt:lpstr>SQL Constraints </vt:lpstr>
      <vt:lpstr>SQL NOT NULL Constraint </vt:lpstr>
      <vt:lpstr>SQL NOT NULL Constraint </vt:lpstr>
      <vt:lpstr>SQL UNIQUE Constraint </vt:lpstr>
      <vt:lpstr>SQL PRIMARY KEY Constraint </vt:lpstr>
      <vt:lpstr>SQL FOREIGN KEY Constraint </vt:lpstr>
      <vt:lpstr>SQL FOREIGN KEY Constraint </vt:lpstr>
      <vt:lpstr>SQL FOREIGN KEY Constraint </vt:lpstr>
      <vt:lpstr>SQL FOREIGN KEY Constraint </vt:lpstr>
      <vt:lpstr>SQL FOREIGN KEY Constraint </vt:lpstr>
      <vt:lpstr>SQL FOREIGN KEY Constraint </vt:lpstr>
      <vt:lpstr>SQL FOREIGN KEY Constraint </vt:lpstr>
      <vt:lpstr>  Foreign Key Constraint Examples </vt:lpstr>
      <vt:lpstr>  Foreign Key Constraint Examples </vt:lpstr>
      <vt:lpstr>  Foreign Key Constraint Examples </vt:lpstr>
      <vt:lpstr>  Foreign Key Constraint Examples </vt:lpstr>
      <vt:lpstr>SQL Statements</vt:lpstr>
      <vt:lpstr>SQL SELECT Statement </vt:lpstr>
      <vt:lpstr>The SQL SELECT DISTINCT Statement </vt:lpstr>
      <vt:lpstr>The SQL WHERE Clause </vt:lpstr>
      <vt:lpstr>The SQL WHERE Clause </vt:lpstr>
      <vt:lpstr>The SQL AND, OR and NOT Operators </vt:lpstr>
      <vt:lpstr>The SQL AND, OR and NOT Operators </vt:lpstr>
      <vt:lpstr>The SQL ORDER BY Keyword </vt:lpstr>
      <vt:lpstr>PowerPoint Presentation</vt:lpstr>
      <vt:lpstr>SQL NULL Values </vt:lpstr>
      <vt:lpstr>SQL NULL Values </vt:lpstr>
      <vt:lpstr>SQL UPDATE Statement </vt:lpstr>
      <vt:lpstr>The SQL DELETE Statement </vt:lpstr>
      <vt:lpstr> SQL TOP, LIMIT, FETCH FIRST or ROWNUM Clause </vt:lpstr>
      <vt:lpstr>SQL MIN() and MAX() Functions </vt:lpstr>
      <vt:lpstr> SQL COUNT(), AVG() and SUM() Functions </vt:lpstr>
      <vt:lpstr>SQL IN Operator </vt:lpstr>
      <vt:lpstr>SQL IN Operator </vt:lpstr>
      <vt:lpstr>SQL BETWEEN Operator </vt:lpstr>
      <vt:lpstr>SQL Aliases </vt:lpstr>
      <vt:lpstr>SQL JOIN </vt:lpstr>
      <vt:lpstr>SQL JOIN </vt:lpstr>
      <vt:lpstr>Different Types of SQL JOINs </vt:lpstr>
      <vt:lpstr>Different Types of SQL JOINs </vt:lpstr>
      <vt:lpstr>SQL INNER JOIN Keyword </vt:lpstr>
      <vt:lpstr>SQL LEFT JOIN Keyword </vt:lpstr>
      <vt:lpstr>SQL RIGHT JOIN Keyword </vt:lpstr>
      <vt:lpstr>PowerPoint Presentation</vt:lpstr>
      <vt:lpstr>SQL Self Join </vt:lpstr>
      <vt:lpstr>The SQL UNION Operator </vt:lpstr>
      <vt:lpstr>The SQL GROUP BY Statement </vt:lpstr>
      <vt:lpstr>The SQL HAVING Clause </vt:lpstr>
      <vt:lpstr>The SQL EXISTS Operator </vt:lpstr>
      <vt:lpstr>The SQL EXISTS Operator </vt:lpstr>
      <vt:lpstr>The SQL EXISTS Operator </vt:lpstr>
      <vt:lpstr>The SQL ANY and ALL Operators </vt:lpstr>
      <vt:lpstr>The SQL ANY and ALL Operators </vt:lpstr>
      <vt:lpstr>The SQL ALL Operator </vt:lpstr>
      <vt:lpstr>The SQL ALL Operator </vt:lpstr>
      <vt:lpstr>SQL ANY Examples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Administrator</dc:creator>
  <cp:lastModifiedBy>Deborah</cp:lastModifiedBy>
  <cp:revision>26</cp:revision>
  <dcterms:created xsi:type="dcterms:W3CDTF">2022-06-02T11:35:33Z</dcterms:created>
  <dcterms:modified xsi:type="dcterms:W3CDTF">2024-06-06T20:52:38Z</dcterms:modified>
</cp:coreProperties>
</file>