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71" r:id="rId7"/>
    <p:sldId id="269" r:id="rId8"/>
    <p:sldId id="270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BA0-9552-4844-87E2-C154CCB7706D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9592F-EA53-4C28-AA49-382C61EBEE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0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http://www.sai.msu.su/~megera/postgres/talks/fts_pgsql_intro.html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9592F-EA53-4C28-AA49-382C61EBEE1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21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84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7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3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54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47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23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4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B23B3C-5F11-4E32-800A-6DF3DED5BE53}" type="datetimeFigureOut">
              <a:rPr lang="ru-RU" smtClean="0"/>
              <a:t>16.02.2020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363039-2C6A-4821-B64B-9E34B7C463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4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i.msu.su/~megera/postgres/talks/fts_pgsql_intro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2B724-BF86-4FBB-AD3C-142B229E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965800"/>
          </a:xfrm>
        </p:spPr>
        <p:txBody>
          <a:bodyPr>
            <a:normAutofit fontScale="90000"/>
          </a:bodyPr>
          <a:lstStyle/>
          <a:p>
            <a:r>
              <a:rPr lang="ru-RU" dirty="0"/>
              <a:t>Лекция </a:t>
            </a:r>
            <a:r>
              <a:rPr lang="en-US" dirty="0"/>
              <a:t>N+1</a:t>
            </a:r>
            <a:br>
              <a:rPr lang="ru-RU" dirty="0"/>
            </a:br>
            <a:r>
              <a:rPr lang="ru-RU" dirty="0"/>
              <a:t>Информационный поиск</a:t>
            </a:r>
            <a:br>
              <a:rPr lang="ru-RU" dirty="0"/>
            </a:br>
            <a:r>
              <a:rPr lang="ru-RU" dirty="0"/>
              <a:t>Полнотекстовый поиск в </a:t>
            </a:r>
            <a:r>
              <a:rPr lang="en-US" dirty="0" err="1"/>
              <a:t>POStgresql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DD3C15-E8EE-4CD5-B5A1-808EEF299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информационного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206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Документ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12B2B-FA6E-41DB-ACFC-AA7418EF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520" y="1828801"/>
            <a:ext cx="7729728" cy="2957384"/>
          </a:xfrm>
        </p:spPr>
        <p:txBody>
          <a:bodyPr>
            <a:normAutofit fontScale="40000" lnSpcReduction="20000"/>
          </a:bodyPr>
          <a:lstStyle/>
          <a:p>
            <a:r>
              <a:rPr lang="ru-RU" sz="4200" dirty="0"/>
              <a:t>Что такое документ в базе данных ? </a:t>
            </a:r>
            <a:endParaRPr lang="en-US" sz="4200" dirty="0"/>
          </a:p>
          <a:p>
            <a:r>
              <a:rPr lang="ru-RU" sz="3600" dirty="0"/>
              <a:t>произвольный текстовый атрибут или их комбинация</a:t>
            </a:r>
            <a:endParaRPr lang="en-US" sz="3600" dirty="0"/>
          </a:p>
          <a:p>
            <a:r>
              <a:rPr lang="ru-RU" sz="3600" dirty="0"/>
              <a:t>могут храниться в разных таблицах и тогда документ может являться результатом "связки" нескольких таблиц. </a:t>
            </a:r>
            <a:endParaRPr lang="en-US" sz="3600" dirty="0"/>
          </a:p>
          <a:p>
            <a:r>
              <a:rPr lang="ru-RU" sz="3600" dirty="0"/>
              <a:t>текстовые атрибуты могут быть на самом деле результатом работы программ-конвертеров, которые вытаскивают текстовую информацию из бинарных полей (.</a:t>
            </a:r>
            <a:r>
              <a:rPr lang="ru-RU" sz="3600" dirty="0" err="1"/>
              <a:t>doc</a:t>
            </a:r>
            <a:r>
              <a:rPr lang="ru-RU" sz="3600" dirty="0"/>
              <a:t>, .</a:t>
            </a:r>
            <a:r>
              <a:rPr lang="ru-RU" sz="3600" dirty="0" err="1"/>
              <a:t>pdf</a:t>
            </a:r>
            <a:r>
              <a:rPr lang="ru-RU" sz="3600" dirty="0"/>
              <a:t>, .</a:t>
            </a:r>
            <a:r>
              <a:rPr lang="ru-RU" sz="3600" dirty="0" err="1"/>
              <a:t>ps</a:t>
            </a:r>
            <a:r>
              <a:rPr lang="ru-RU" sz="3600" dirty="0"/>
              <a:t>, ...). </a:t>
            </a:r>
            <a:endParaRPr lang="en-US" sz="3600" dirty="0"/>
          </a:p>
          <a:p>
            <a:r>
              <a:rPr lang="ru-RU" sz="3600" dirty="0"/>
              <a:t>в большинстве случаев, документ является виртуальным по своей природе</a:t>
            </a:r>
          </a:p>
          <a:p>
            <a:r>
              <a:rPr lang="ru-RU" sz="3600" dirty="0"/>
              <a:t>единственное требование для документа является наличие уникального ключа, по которому его можно идентифицировать. Для внешнего поисковика такой документ является просто набором слов ("</a:t>
            </a:r>
            <a:r>
              <a:rPr lang="ru-RU" sz="3600" dirty="0" err="1"/>
              <a:t>bag</a:t>
            </a:r>
            <a:r>
              <a:rPr lang="ru-RU" sz="3600" dirty="0"/>
              <a:t> </a:t>
            </a:r>
            <a:r>
              <a:rPr lang="ru-RU" sz="3600" dirty="0" err="1"/>
              <a:t>of</a:t>
            </a:r>
            <a:r>
              <a:rPr lang="ru-RU" sz="3600" dirty="0"/>
              <a:t> </a:t>
            </a:r>
            <a:r>
              <a:rPr lang="ru-RU" sz="3600" dirty="0" err="1"/>
              <a:t>words</a:t>
            </a:r>
            <a:r>
              <a:rPr lang="ru-RU" sz="3600" dirty="0"/>
              <a:t>"), без никакого понимания структуры, т.е. из каких атрибутов этот документ был составлен, какова важность того или иного документа.</a:t>
            </a:r>
            <a:endParaRPr lang="en-US" sz="3600" dirty="0"/>
          </a:p>
          <a:p>
            <a:r>
              <a:rPr lang="ru-RU" sz="3600" dirty="0"/>
              <a:t>Не все атрибуты одинаково важны!</a:t>
            </a:r>
            <a:endParaRPr lang="en-US" sz="36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AA7B9D-7178-427A-A3F9-2D31B09C0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154" y="5156888"/>
            <a:ext cx="7185798" cy="5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4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А что насчёт </a:t>
            </a:r>
            <a:r>
              <a:rPr lang="en-US" dirty="0"/>
              <a:t>like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425C101-D331-480E-9F7C-975DA296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777" y="4765509"/>
            <a:ext cx="4604305" cy="148573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0535" y="1903188"/>
            <a:ext cx="98487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Нет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лингвистической поддержки,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поиске слова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будут не найдены документы со словом </a:t>
            </a:r>
            <a:r>
              <a:rPr lang="en-US" altLang="ru-RU" i="1" dirty="0">
                <a:solidFill>
                  <a:schemeClr val="tx1"/>
                </a:solidFill>
                <a:latin typeface="Arial" panose="020B0604020202020204" pitchFamily="34" charset="0"/>
              </a:rPr>
              <a:t>computers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используя OR и все формы слова, можно найти все необходимые документы,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но это очень неэффективно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они не предоставляют никакой информации для ранжирования (сортировки) документов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очень медленные из-за того, что они каждый раз просматривают весь документ 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 не имеют индексной поддержки.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955B7E-37F3-4777-A396-A2CF762D8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51" y="4765509"/>
            <a:ext cx="533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48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Что предлагает </a:t>
            </a:r>
            <a:r>
              <a:rPr lang="en-US" dirty="0" err="1"/>
              <a:t>postgres</a:t>
            </a:r>
            <a:endParaRPr lang="ru-RU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05D100-5BC5-4569-BE9A-093632850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754" y="2041688"/>
            <a:ext cx="107337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идея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в том, чтобы затратить время на обработку документа один раз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использовать специальные программы-словари для нормализации слов,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чтобы не заботиться, например, о формах слов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учитывать информацию о важности различных атрибутов документа и положения слова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из запроса в документе для ранжирования найденных документов. </a:t>
            </a:r>
            <a:endParaRPr lang="en-US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предоставить новые типы данных, соответствующие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документу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запросу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оператор для </a:t>
            </a:r>
            <a:r>
              <a:rPr lang="ru-RU" altLang="ru-RU" b="1" dirty="0">
                <a:solidFill>
                  <a:schemeClr val="tx1"/>
                </a:solidFill>
                <a:latin typeface="Arial" panose="020B0604020202020204" pitchFamily="34" charset="0"/>
              </a:rPr>
              <a:t>сравнения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документа и запроса, </a:t>
            </a:r>
            <a:b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который возвращает TRUE, если запрос удовлетворяет запросу, и в противном случае - FALSE.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400351-C4C8-4D67-AA09-1EDD6CA6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6" y="4494047"/>
            <a:ext cx="3971925" cy="542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143366-3BCA-4623-B703-C9D14E577A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608" b="23702"/>
          <a:stretch/>
        </p:blipFill>
        <p:spPr>
          <a:xfrm>
            <a:off x="4812127" y="4494047"/>
            <a:ext cx="6625588" cy="19967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332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Поиск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8686-1419-4D58-B352-1015D6D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141" y="1968844"/>
            <a:ext cx="8362723" cy="3771184"/>
          </a:xfrm>
        </p:spPr>
        <p:txBody>
          <a:bodyPr/>
          <a:lstStyle/>
          <a:p>
            <a:r>
              <a:rPr lang="ru-RU" dirty="0"/>
              <a:t>Специальная функция для формирования объекта запроса или конструирование запроса вручную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A3B29E-FBEE-4251-8326-B220AD648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09" y="2752725"/>
            <a:ext cx="5819775" cy="676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163518-EBD0-471F-87F8-304AC683E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9" y="3626193"/>
            <a:ext cx="3838575" cy="1714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D2DC7B-3CD2-4D57-A4F2-CFE648367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45343"/>
            <a:ext cx="3000375" cy="89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13B5B2-FC81-497A-9C2B-93595B224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26193"/>
            <a:ext cx="5943600" cy="647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271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0" y="334842"/>
            <a:ext cx="7729728" cy="1188720"/>
          </a:xfrm>
        </p:spPr>
        <p:txBody>
          <a:bodyPr/>
          <a:lstStyle/>
          <a:p>
            <a:r>
              <a:rPr lang="ru-RU" dirty="0"/>
              <a:t>Поиск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138686-1419-4D58-B352-1015D6DA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141" y="1968844"/>
            <a:ext cx="8362723" cy="3771184"/>
          </a:xfrm>
        </p:spPr>
        <p:txBody>
          <a:bodyPr/>
          <a:lstStyle/>
          <a:p>
            <a:r>
              <a:rPr lang="ru-RU" dirty="0"/>
              <a:t>Множество функций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29D90-AB45-4976-BE90-A9D894EB6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9" y="2495807"/>
            <a:ext cx="6280992" cy="1866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83848-663F-462C-8C90-0F8946A3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487" y="827602"/>
            <a:ext cx="3618993" cy="5850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21A773-42D8-4C7C-A59E-63F34E8E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66" y="4555424"/>
            <a:ext cx="8424333" cy="2156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6742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 err="1"/>
              <a:t>Бустинг</a:t>
            </a:r>
            <a:r>
              <a:rPr lang="en-US" dirty="0"/>
              <a:t> </a:t>
            </a:r>
            <a:r>
              <a:rPr lang="ru-RU" dirty="0"/>
              <a:t>и подсветка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1A9340-5D2F-476E-B048-2BAFE7A2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" y="1760729"/>
            <a:ext cx="921067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2E3071-AEA1-440B-B1F5-EBF9D467A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6" y="3057525"/>
            <a:ext cx="902970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5995FE-F123-4A35-B7CA-07A2507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26" y="4335064"/>
            <a:ext cx="2924175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9EE505F-278A-45A2-BFE1-205C4DAC3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01" y="5231603"/>
            <a:ext cx="2895600" cy="8001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F4C42EA-0EDD-442F-80DB-1BAFFABDD52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805"/>
          <a:stretch/>
        </p:blipFill>
        <p:spPr>
          <a:xfrm>
            <a:off x="6422551" y="2922404"/>
            <a:ext cx="5454350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4F502BE-E04E-40BE-B1CA-76DBC97EB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4201" y="6228768"/>
            <a:ext cx="7067550" cy="419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580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1A3E5-4A8F-4CCC-A022-9F7F733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0520" y="437470"/>
            <a:ext cx="7729728" cy="1188720"/>
          </a:xfrm>
        </p:spPr>
        <p:txBody>
          <a:bodyPr/>
          <a:lstStyle/>
          <a:p>
            <a:r>
              <a:rPr lang="ru-RU" dirty="0"/>
              <a:t>Производительность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D1E30D-33C1-46CD-B2EC-16D3DB63C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0520" y="2090172"/>
            <a:ext cx="7729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Можно использовать и в реальном времени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 лучше к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эшировать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FTS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 ещё лучше создавать индекс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Поддерживаются индекс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GIN, GiST 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и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RUM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8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FE73E-E980-4AEA-B3CB-551A23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758" y="256238"/>
            <a:ext cx="7729728" cy="118872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403729-76FC-417E-8317-79A6A83D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Авторы </a:t>
            </a:r>
            <a:r>
              <a:rPr lang="en-US" dirty="0">
                <a:hlinkClick r:id="rId2"/>
              </a:rPr>
              <a:t>http://www.sai.msu.su/~megera/postgres/talks/fts_pgsql_intro.html</a:t>
            </a:r>
            <a:endParaRPr lang="ru-RU" dirty="0"/>
          </a:p>
          <a:p>
            <a:r>
              <a:rPr lang="ru-RU" dirty="0"/>
              <a:t>Нечёткий поиск </a:t>
            </a:r>
            <a:r>
              <a:rPr lang="en-US" b="1" dirty="0" err="1"/>
              <a:t>pg_trgm</a:t>
            </a:r>
            <a:endParaRPr lang="en-US" b="1" dirty="0"/>
          </a:p>
          <a:p>
            <a:r>
              <a:rPr lang="ru-RU" dirty="0"/>
              <a:t>Поиск по географическим данным</a:t>
            </a:r>
            <a:r>
              <a:rPr lang="en-US" dirty="0"/>
              <a:t> </a:t>
            </a:r>
            <a:r>
              <a:rPr lang="en-US" b="1" dirty="0" err="1"/>
              <a:t>PostGIS</a:t>
            </a:r>
            <a:endParaRPr lang="en-US" b="1" dirty="0"/>
          </a:p>
          <a:p>
            <a:r>
              <a:rPr lang="ru-RU" b="1" dirty="0"/>
              <a:t>Индексы в </a:t>
            </a:r>
            <a:r>
              <a:rPr lang="en-US" b="1" dirty="0"/>
              <a:t>PostgreSQL</a:t>
            </a:r>
          </a:p>
          <a:p>
            <a:r>
              <a:rPr lang="en-US" dirty="0"/>
              <a:t>https://habr.com/ru/company/postgrespro/blog/340978/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6461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1455</TotalTime>
  <Words>289</Words>
  <Application>Microsoft Office PowerPoint</Application>
  <PresentationFormat>Широкоэкранный</PresentationFormat>
  <Paragraphs>39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Посылка</vt:lpstr>
      <vt:lpstr>Лекция N+1 Информационный поиск Полнотекстовый поиск в POStgresql</vt:lpstr>
      <vt:lpstr>Документ</vt:lpstr>
      <vt:lpstr>А что насчёт like</vt:lpstr>
      <vt:lpstr>Что предлагает postgres</vt:lpstr>
      <vt:lpstr>Поиск</vt:lpstr>
      <vt:lpstr>Поиск 2</vt:lpstr>
      <vt:lpstr>Бустинг и подсветка </vt:lpstr>
      <vt:lpstr>Производительность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 в полнотекстовый поиск</dc:title>
  <dc:creator>Sergey Mirvoda</dc:creator>
  <cp:lastModifiedBy>Sergey Mirvoda</cp:lastModifiedBy>
  <cp:revision>40</cp:revision>
  <dcterms:created xsi:type="dcterms:W3CDTF">2019-03-14T08:08:50Z</dcterms:created>
  <dcterms:modified xsi:type="dcterms:W3CDTF">2020-02-16T08:01:46Z</dcterms:modified>
</cp:coreProperties>
</file>