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hilippe Charrière" initials="" lastIdx="6" clrIdx="0"/>
  <p:cmAuthor id="1" name="Julien Ponge" initials="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751" autoAdjust="0"/>
  </p:normalViewPr>
  <p:slideViewPr>
    <p:cSldViewPr snapToGrid="0" snapToObjects="1">
      <p:cViewPr varScale="1">
        <p:scale>
          <a:sx n="78" d="100"/>
          <a:sy n="78" d="100"/>
        </p:scale>
        <p:origin x="-19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notesMaster" Target="notesMasters/notesMaster1.xml"/><Relationship Id="rId69" Type="http://schemas.openxmlformats.org/officeDocument/2006/relationships/printerSettings" Target="printerSettings/printerSettings1.bin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commentAuthors" Target="commentAuthors.xml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idx="2">
    <p:pos x="6000" y="0"/>
    <p:text>... et surtout ce sont les types qui manquent. Ils sont vus au runtime, pas à la compilation, et invokedynamic permet d'aider la JVM pour supporter ce type de langage.</p:text>
  </p:cm>
  <p:cm authorId="0" idx="3">
    <p:pos x="6000" y="100"/>
    <p:text>Ok, mais alors en quoi Invokedynamic améliore la problématique "pas de type" ?
NoType serait un bon nom d'entreprise ;)</p:text>
  </p:cm>
  <p:cm authorId="1" idx="3">
    <p:pos x="6000" y="200"/>
    <p:text>InvokeDynamic aide la VM à comprendre ce que font les langages
dynamiques.</p:text>
  </p:cm>
  <p:cm authorId="1" idx="4">
    <p:pos x="6000" y="300"/>
    <p:text>Pas clair. La JVM exécute du bytecode. Elle trace l'exécution, déduit un profil, et génère du code natif.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idx="5">
    <p:pos x="6000" y="0"/>
    <p:text>Marrant, le 7 et 8 ne sont pas alignés</p:text>
  </p:cm>
  <p:cm authorId="0" idx="4">
    <p:pos x="6000" y="100"/>
    <p:text>_Marked as resolved_</p:text>
  </p:cm>
  <p:cm authorId="0" idx="5">
    <p:pos x="6000" y="200"/>
    <p:text>_Re-opened_</p:text>
  </p:cm>
  <p:cm authorId="0" idx="6">
    <p:pos x="6000" y="300"/>
    <p:text>ça vient de la police, ça le fait aussi dans Keynote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1">
    <p:pos x="6000" y="0"/>
    <p:text>peut-être à déplacer à la fin, à voir en fonction du chrono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idx="1">
    <p:pos x="6000" y="0"/>
    <p:text>Ca sent le troll :-)</p:text>
  </p:cm>
  <p:cm authorId="0" idx="2">
    <p:pos x="6000" y="100"/>
    <p:text>je ne maîtrise pas encore assez le sujet pour troller sec là dessus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885002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fr-FR" dirty="0" smtClean="0"/>
              <a:t>C’est un bébé mais on peut déjà faire plein de chose avec</a:t>
            </a: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Expliquer que ça s’installe comme n’importe quel autre langage pour la JVM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Définir un middleware dynamic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stages étudiants etc. ...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Trouver un logo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… vulgarisation, etc ...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… vulgarisation, etc ...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C'est pour cela qu'à partir de Java 7, une nouvelle instruction a été ajoutée à la JVM : **Invokedynamic** pour aider les langages dynamiques à profiter d'une meilleure compilation "Just In Time" et du coup tourner plus rapidement sur la JVM grâce à une nouvelle forme d'invocation plus rapide que la réflexion (habituellement utilisée) et optimisable. </a:t>
            </a:r>
          </a:p>
          <a:p>
            <a:endParaRPr lang="en"/>
          </a:p>
          <a:p>
            <a:endParaRPr lang="e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C'est pour cela qu'à partir de Java 7, une nouvelle instruction a été ajoutée à la JVM : **Invokedynamic** pour aider les langages dynamiques à profiter d'une meilleure compilation "Just In Time" et du coup tourner plus rapidement sur la JVM grâce à une nouvelle forme d'invocation plus rapide que la réflexion (habituellement utilisée) et optimisable. </a:t>
            </a:r>
          </a:p>
          <a:p>
            <a:endParaRPr lang="en"/>
          </a:p>
          <a:p>
            <a:endParaRPr lang="e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C'est pour cela qu'à partir de Java 7, une nouvelle instruction a été ajoutée à la JVM : **Invokedynamic** pour aider les langages dynamiques à profiter d'une meilleure compilation "Just In Time" et du coup tourner plus rapidement sur la JVM grâce à une nouvelle forme d'invocation plus rapide que la réflexion (habituellement utilisée) et optimisable. </a:t>
            </a:r>
          </a:p>
          <a:p>
            <a:endParaRPr lang="en"/>
          </a:p>
          <a:p>
            <a:endParaRPr lang="e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remarque : on aura peut-être les strucs en java 9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goodies que nous allons voir plus loin</a:t>
            </a: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goodies que nous allons voir plus loin</a:t>
            </a: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goodies que nous allons voir plus loin</a:t>
            </a: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congolo, hardengolo, ...</a:t>
            </a: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c’est à cause de lui que je suis là</a:t>
            </a: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ex instance de dynamic object qui hériterait de X et implémenterait A, B &amp; C</a:t>
            </a: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buSzPct val="100000"/>
              <a:defRPr sz="4800"/>
            </a:lvl1pPr>
            <a:lvl2pPr indent="304800" algn="ctr">
              <a:buSzPct val="100000"/>
              <a:defRPr sz="4800"/>
            </a:lvl2pPr>
            <a:lvl3pPr indent="304800" algn="ctr">
              <a:buSzPct val="100000"/>
              <a:defRPr sz="4800"/>
            </a:lvl3pPr>
            <a:lvl4pPr indent="304800" algn="ctr">
              <a:buSzPct val="100000"/>
              <a:defRPr sz="4800"/>
            </a:lvl4pPr>
            <a:lvl5pPr indent="304800" algn="ctr">
              <a:buSzPct val="100000"/>
              <a:defRPr sz="4800"/>
            </a:lvl5pPr>
            <a:lvl6pPr indent="304800" algn="ctr">
              <a:buSzPct val="100000"/>
              <a:defRPr sz="4800"/>
            </a:lvl6pPr>
            <a:lvl7pPr indent="304800" algn="ctr">
              <a:buSzPct val="100000"/>
              <a:defRPr sz="4800"/>
            </a:lvl7pPr>
            <a:lvl8pPr indent="304800" algn="ctr">
              <a:buSzPct val="100000"/>
              <a:defRPr sz="4800"/>
            </a:lvl8pPr>
            <a:lvl9pPr indent="304800" algn="ctr"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comments" Target="../comments/comment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arkjava.com/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://goloo-framework.appspot.com/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comments" Target="../comments/commen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comments" Target="../comments/commen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8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2761211" y="137400"/>
            <a:ext cx="3621575" cy="12271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4" name="Shape 24"/>
          <p:cNvSpPr/>
          <p:nvPr/>
        </p:nvSpPr>
        <p:spPr>
          <a:xfrm>
            <a:off x="0" y="2015836"/>
            <a:ext cx="9143999" cy="374072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685800" y="14245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3600" dirty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Le petit langage qui donne des super-pouvoirs</a:t>
            </a:r>
          </a:p>
        </p:txBody>
      </p:sp>
      <p:sp>
        <p:nvSpPr>
          <p:cNvPr id="26" name="Shape 26"/>
          <p:cNvSpPr/>
          <p:nvPr/>
        </p:nvSpPr>
        <p:spPr>
          <a:xfrm>
            <a:off x="1714500" y="5739712"/>
            <a:ext cx="5715000" cy="1076325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96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Nouveau langage</a:t>
            </a:r>
          </a:p>
          <a:p>
            <a:pPr lvl="0" rtl="0">
              <a:buNone/>
            </a:pPr>
            <a:r>
              <a:rPr lang="en" sz="96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Java 7, 8</a:t>
            </a:r>
          </a:p>
          <a:p>
            <a:endParaRPr lang="en" sz="9600" b="0">
              <a:solidFill>
                <a:srgbClr val="434343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96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Nouveau langage</a:t>
            </a:r>
          </a:p>
          <a:p>
            <a:pPr lvl="0" rtl="0">
              <a:buNone/>
            </a:pPr>
            <a:r>
              <a:rPr lang="en" sz="96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Java 7, 8</a:t>
            </a:r>
          </a:p>
          <a:p>
            <a:pPr lvl="0" rtl="0">
              <a:buNone/>
            </a:pPr>
            <a:r>
              <a:rPr lang="en" sz="9600" b="0">
                <a:solidFill>
                  <a:srgbClr val="CC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Invokedynamic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96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Doc Ponge</a:t>
            </a:r>
          </a:p>
          <a:p>
            <a:pPr lvl="0" rtl="0">
              <a:buNone/>
            </a:pPr>
            <a:r>
              <a:rPr lang="en" sz="9600" b="0">
                <a:solidFill>
                  <a:srgbClr val="3C78D8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@jponge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9600" b="0">
                <a:solidFill>
                  <a:srgbClr val="3C78D8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#gololang</a:t>
            </a:r>
          </a:p>
          <a:p>
            <a:pPr lvl="0" rtl="0">
              <a:buNone/>
            </a:pPr>
            <a:r>
              <a:rPr lang="en" sz="9600" b="0">
                <a:solidFill>
                  <a:srgbClr val="3C78D8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@golo_lang</a:t>
            </a:r>
          </a:p>
          <a:p>
            <a:pPr lvl="0" rtl="0">
              <a:buNone/>
            </a:pPr>
            <a:r>
              <a:rPr lang="en" sz="9600" b="0">
                <a:solidFill>
                  <a:srgbClr val="3C78D8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http://golo-lang.org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96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Sérieux ? </a:t>
            </a:r>
          </a:p>
          <a:p>
            <a:pPr lvl="0" rtl="0">
              <a:buNone/>
            </a:pPr>
            <a:r>
              <a:rPr lang="en" sz="96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Encore un langage pour la JVM 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96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Oui, mais ...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96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Simple</a:t>
            </a:r>
          </a:p>
          <a:p>
            <a:endParaRPr lang="en" sz="9600" b="0">
              <a:solidFill>
                <a:srgbClr val="434343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endParaRPr lang="en" sz="9600" b="0">
              <a:solidFill>
                <a:srgbClr val="434343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96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Simple </a:t>
            </a:r>
            <a:r>
              <a:rPr lang="en" sz="7200" b="0">
                <a:solidFill>
                  <a:srgbClr val="CC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à apprendre</a:t>
            </a:r>
          </a:p>
          <a:p>
            <a:endParaRPr lang="en" sz="7200" b="0">
              <a:solidFill>
                <a:srgbClr val="CC0000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endParaRPr lang="en" sz="7200" b="0">
              <a:solidFill>
                <a:srgbClr val="CC0000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96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Simple </a:t>
            </a:r>
            <a:r>
              <a:rPr lang="en" sz="7200" b="0">
                <a:solidFill>
                  <a:srgbClr val="CC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à apprendre</a:t>
            </a:r>
          </a:p>
          <a:p>
            <a:pPr lvl="0" rtl="0">
              <a:buNone/>
            </a:pPr>
            <a:r>
              <a:rPr lang="en" sz="96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Léger</a:t>
            </a:r>
          </a:p>
          <a:p>
            <a:pPr lvl="0" rtl="0">
              <a:buNone/>
            </a:pPr>
            <a:r>
              <a:rPr lang="en" sz="96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96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Simple </a:t>
            </a:r>
            <a:r>
              <a:rPr lang="en" sz="7200" b="0">
                <a:solidFill>
                  <a:srgbClr val="CC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à apprendre</a:t>
            </a:r>
          </a:p>
          <a:p>
            <a:pPr lvl="0" rtl="0">
              <a:buNone/>
            </a:pPr>
            <a:r>
              <a:rPr lang="en" sz="96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Léger </a:t>
            </a:r>
            <a:r>
              <a:rPr lang="en" sz="9600" b="0">
                <a:solidFill>
                  <a:srgbClr val="CC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360 ko</a:t>
            </a:r>
          </a:p>
          <a:p>
            <a:endParaRPr lang="en" sz="9600" b="0">
              <a:solidFill>
                <a:srgbClr val="CC0000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C78D8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7200" b="0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Moi?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96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Simple </a:t>
            </a:r>
            <a:r>
              <a:rPr lang="en" sz="7200" b="0">
                <a:solidFill>
                  <a:srgbClr val="CC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à apprendre</a:t>
            </a:r>
          </a:p>
          <a:p>
            <a:pPr lvl="0" rtl="0">
              <a:buNone/>
            </a:pPr>
            <a:r>
              <a:rPr lang="en" sz="96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Léger </a:t>
            </a:r>
            <a:r>
              <a:rPr lang="en" sz="9600" b="0">
                <a:solidFill>
                  <a:srgbClr val="CC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360 ko</a:t>
            </a:r>
          </a:p>
          <a:p>
            <a:pPr lvl="0" rtl="0">
              <a:buNone/>
            </a:pPr>
            <a:r>
              <a:rPr lang="en" sz="96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Evolutif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96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Simple </a:t>
            </a:r>
            <a:r>
              <a:rPr lang="en" sz="7200" b="0">
                <a:solidFill>
                  <a:srgbClr val="CC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à apprendre</a:t>
            </a:r>
          </a:p>
          <a:p>
            <a:pPr lvl="0" rtl="0">
              <a:buNone/>
            </a:pPr>
            <a:r>
              <a:rPr lang="en" sz="96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Léger </a:t>
            </a:r>
            <a:r>
              <a:rPr lang="en" sz="9600" b="0">
                <a:solidFill>
                  <a:srgbClr val="CC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360 ko</a:t>
            </a:r>
          </a:p>
          <a:p>
            <a:pPr lvl="0" rtl="0">
              <a:buNone/>
            </a:pPr>
            <a:r>
              <a:rPr lang="en" sz="96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Evolutif </a:t>
            </a:r>
            <a:r>
              <a:rPr lang="en" sz="7200" b="0">
                <a:solidFill>
                  <a:srgbClr val="CC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très facilement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96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ça </a:t>
            </a:r>
          </a:p>
          <a:p>
            <a:pPr lvl="0" rtl="0">
              <a:buNone/>
            </a:pPr>
            <a:r>
              <a:rPr lang="en" sz="96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ressemble </a:t>
            </a:r>
          </a:p>
          <a:p>
            <a:pPr lvl="0" rtl="0">
              <a:buNone/>
            </a:pPr>
            <a:r>
              <a:rPr lang="en" sz="96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à quoi 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9600" b="0">
                <a:solidFill>
                  <a:srgbClr val="999999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#DEMO</a:t>
            </a:r>
          </a:p>
          <a:p>
            <a:pPr lvl="0" rtl="0">
              <a:buNone/>
            </a:pPr>
            <a:r>
              <a:rPr lang="en" sz="9600" b="0">
                <a:solidFill>
                  <a:srgbClr val="999999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dsl, template, ...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2F4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sz="9600" b="0">
                <a:solidFill>
                  <a:schemeClr val="lt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Golo? Pourquoi 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9600" b="0">
                <a:solidFill>
                  <a:srgbClr val="38761D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Dynamid </a:t>
            </a:r>
          </a:p>
          <a:p>
            <a:pPr lvl="0" rtl="0">
              <a:buNone/>
            </a:pPr>
            <a:r>
              <a:rPr lang="en" sz="72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Expertise Invokedynamic</a:t>
            </a:r>
          </a:p>
          <a:p>
            <a:pPr lvl="0" rtl="0">
              <a:buNone/>
            </a:pPr>
            <a:r>
              <a:rPr lang="en" sz="72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Middlewares dynamiques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72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Besoin de </a:t>
            </a:r>
            <a:r>
              <a:rPr lang="en" sz="7200" b="0">
                <a:solidFill>
                  <a:srgbClr val="CC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Faciliter</a:t>
            </a:r>
            <a:r>
              <a:rPr lang="en" sz="72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les expérimentations de recherche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96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&gt;&gt; décision de créer 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96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1 </a:t>
            </a:r>
            <a:r>
              <a:rPr lang="en" sz="9600" b="0">
                <a:solidFill>
                  <a:srgbClr val="CC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langage</a:t>
            </a:r>
          </a:p>
          <a:p>
            <a:pPr lvl="0" rtl="0">
              <a:buNone/>
            </a:pPr>
            <a:r>
              <a:rPr lang="en" sz="96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&amp;</a:t>
            </a:r>
          </a:p>
          <a:p>
            <a:pPr lvl="0" rtl="0">
              <a:buNone/>
            </a:pPr>
            <a:r>
              <a:rPr lang="en" sz="96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1 </a:t>
            </a:r>
            <a:r>
              <a:rPr lang="en" sz="9600" b="0">
                <a:solidFill>
                  <a:srgbClr val="CC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runtime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b="0">
                <a:solidFill>
                  <a:srgbClr val="999999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le jour</a:t>
            </a:r>
          </a:p>
          <a:p>
            <a:pPr>
              <a:buNone/>
            </a:pPr>
            <a:r>
              <a:rPr lang="en" sz="96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Avant-Vendeur ?!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6000">
                <a:latin typeface="Yanone Kaffeesatz"/>
                <a:ea typeface="Yanone Kaffeesatz"/>
                <a:cs typeface="Yanone Kaffeesatz"/>
                <a:sym typeface="Yanone Kaffeesatz"/>
              </a:rPr>
              <a:t>Steria LYON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96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1 </a:t>
            </a:r>
            <a:r>
              <a:rPr lang="en" sz="9600" b="0">
                <a:solidFill>
                  <a:srgbClr val="CC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langage</a:t>
            </a:r>
            <a:r>
              <a:rPr lang="en" sz="72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&gt; dialectes</a:t>
            </a:r>
          </a:p>
          <a:p>
            <a:pPr lvl="0" rtl="0">
              <a:buNone/>
            </a:pPr>
            <a:r>
              <a:rPr lang="en" sz="96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&amp;</a:t>
            </a:r>
          </a:p>
          <a:p>
            <a:pPr lvl="0" rtl="0">
              <a:buNone/>
            </a:pPr>
            <a:r>
              <a:rPr lang="en" sz="96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1 </a:t>
            </a:r>
            <a:r>
              <a:rPr lang="en" sz="9600" b="0">
                <a:solidFill>
                  <a:srgbClr val="CC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runtime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96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1 </a:t>
            </a:r>
            <a:r>
              <a:rPr lang="en" sz="9600" b="0">
                <a:solidFill>
                  <a:srgbClr val="CC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langage</a:t>
            </a:r>
            <a:r>
              <a:rPr lang="en" sz="72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&gt; dialectes</a:t>
            </a:r>
          </a:p>
          <a:p>
            <a:pPr lvl="0" rtl="0">
              <a:buNone/>
            </a:pPr>
            <a:r>
              <a:rPr lang="en" sz="96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&amp;</a:t>
            </a:r>
          </a:p>
          <a:p>
            <a:pPr lvl="0" rtl="0">
              <a:buNone/>
            </a:pPr>
            <a:r>
              <a:rPr lang="en" sz="96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1 </a:t>
            </a:r>
            <a:r>
              <a:rPr lang="en" sz="9600" b="0">
                <a:solidFill>
                  <a:srgbClr val="CC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runtime</a:t>
            </a:r>
            <a:r>
              <a:rPr lang="en" sz="72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&gt; capacités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96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Golo est né</a:t>
            </a:r>
          </a:p>
          <a:p>
            <a:endParaRPr lang="en" sz="9600" b="0">
              <a:solidFill>
                <a:srgbClr val="434343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endParaRPr lang="en" sz="9600" b="0">
              <a:solidFill>
                <a:srgbClr val="434343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96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Golo est né</a:t>
            </a:r>
          </a:p>
          <a:p>
            <a:pPr lvl="0" rtl="0">
              <a:buNone/>
            </a:pPr>
            <a:r>
              <a:rPr lang="en" sz="60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construit pour </a:t>
            </a:r>
            <a:r>
              <a:rPr lang="en" sz="6000" b="0">
                <a:solidFill>
                  <a:srgbClr val="CC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Invokedynamic</a:t>
            </a:r>
          </a:p>
          <a:p>
            <a:endParaRPr lang="en" sz="6000" b="0">
              <a:solidFill>
                <a:srgbClr val="CC0000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96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Golo est né</a:t>
            </a:r>
          </a:p>
          <a:p>
            <a:pPr lvl="0" rtl="0">
              <a:buNone/>
            </a:pPr>
            <a:r>
              <a:rPr lang="en" sz="60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construit pour </a:t>
            </a:r>
            <a:r>
              <a:rPr lang="en" sz="6000" b="0">
                <a:solidFill>
                  <a:srgbClr val="CC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Invokedynamic</a:t>
            </a:r>
          </a:p>
          <a:p>
            <a:pPr lvl="0" rtl="0">
              <a:buNone/>
            </a:pPr>
            <a:r>
              <a:rPr lang="en" sz="60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prêt à conquérir le monde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96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Golo est né</a:t>
            </a:r>
          </a:p>
          <a:p>
            <a:pPr lvl="0" rtl="0">
              <a:buNone/>
            </a:pPr>
            <a:r>
              <a:rPr lang="en" sz="60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construit pour </a:t>
            </a:r>
            <a:r>
              <a:rPr lang="en" sz="6000" b="0">
                <a:solidFill>
                  <a:srgbClr val="CC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Invokedynamic</a:t>
            </a:r>
          </a:p>
          <a:p>
            <a:pPr lvl="0" rtl="0">
              <a:buNone/>
            </a:pPr>
            <a:r>
              <a:rPr lang="en" sz="60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prêt à conquérir </a:t>
            </a:r>
            <a:r>
              <a:rPr lang="en" sz="6000" b="0">
                <a:solidFill>
                  <a:srgbClr val="CC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(tout)</a:t>
            </a:r>
            <a:r>
              <a:rPr lang="en" sz="60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le monde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96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Invoke</a:t>
            </a:r>
            <a:r>
              <a:rPr lang="en" sz="9600" b="0">
                <a:solidFill>
                  <a:srgbClr val="CC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dynamic</a:t>
            </a:r>
            <a:r>
              <a:rPr lang="en" sz="96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?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96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en </a:t>
            </a:r>
            <a:r>
              <a:rPr lang="en" sz="9600" b="0">
                <a:solidFill>
                  <a:srgbClr val="CC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15</a:t>
            </a:r>
            <a:r>
              <a:rPr lang="en" sz="96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secs max</a:t>
            </a:r>
          </a:p>
          <a:p>
            <a:pPr lvl="0" rtl="0">
              <a:buNone/>
            </a:pPr>
            <a:r>
              <a:rPr lang="en" sz="3600" b="0">
                <a:solidFill>
                  <a:srgbClr val="B7B7B7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je n’y connais rien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7200" b="0">
                <a:solidFill>
                  <a:srgbClr val="CC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&gt;&gt;</a:t>
            </a:r>
            <a:r>
              <a:rPr lang="en" sz="72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à partir de Java </a:t>
            </a:r>
            <a:r>
              <a:rPr lang="en" sz="7200" b="0">
                <a:solidFill>
                  <a:srgbClr val="CC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7</a:t>
            </a:r>
          </a:p>
          <a:p>
            <a:pPr lvl="0" rtl="0">
              <a:buNone/>
            </a:pPr>
            <a:r>
              <a:rPr lang="en" sz="72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1 nouvelle instruction</a:t>
            </a:r>
          </a:p>
          <a:p>
            <a:pPr lvl="0" rtl="0">
              <a:buNone/>
            </a:pPr>
            <a:r>
              <a:rPr lang="en" sz="7200" b="0">
                <a:solidFill>
                  <a:srgbClr val="CC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Invokedynamic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72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Profiter d’une meilleure </a:t>
            </a:r>
            <a:r>
              <a:rPr lang="en" sz="7200" b="0">
                <a:solidFill>
                  <a:srgbClr val="CC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compilation JIT</a:t>
            </a:r>
          </a:p>
          <a:p>
            <a:endParaRPr lang="en" sz="7200" b="0">
              <a:solidFill>
                <a:srgbClr val="CC0000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endParaRPr lang="en" sz="7200" b="0">
              <a:solidFill>
                <a:srgbClr val="CC0000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endParaRPr lang="en" sz="7200" b="0">
              <a:solidFill>
                <a:srgbClr val="CC0000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b="0">
                <a:solidFill>
                  <a:srgbClr val="999999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la nuit</a:t>
            </a:r>
          </a:p>
          <a:p>
            <a:pPr lvl="0" rtl="0">
              <a:buNone/>
            </a:pPr>
            <a:r>
              <a:rPr lang="en" sz="9600" b="0">
                <a:solidFill>
                  <a:srgbClr val="3C78D8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@k33g_org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6000">
                <a:latin typeface="Yanone Kaffeesatz"/>
                <a:ea typeface="Yanone Kaffeesatz"/>
                <a:cs typeface="Yanone Kaffeesatz"/>
                <a:sym typeface="Yanone Kaffeesatz"/>
              </a:rPr>
              <a:t>Golo Developer Advocate ;-)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72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Profiter d’une meilleure </a:t>
            </a:r>
            <a:r>
              <a:rPr lang="en" sz="7200" b="0">
                <a:solidFill>
                  <a:srgbClr val="CC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compilation JIT</a:t>
            </a:r>
          </a:p>
          <a:p>
            <a:pPr lvl="0" rtl="0">
              <a:buNone/>
            </a:pPr>
            <a:r>
              <a:rPr lang="en" sz="72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Invocation </a:t>
            </a:r>
            <a:r>
              <a:rPr lang="en" sz="7200" b="0">
                <a:solidFill>
                  <a:srgbClr val="CC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+ rapide</a:t>
            </a:r>
            <a:r>
              <a:rPr lang="en" sz="72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</a:t>
            </a:r>
          </a:p>
          <a:p>
            <a:pPr lvl="0" rtl="0">
              <a:buNone/>
            </a:pPr>
            <a:r>
              <a:rPr lang="en" sz="7200" b="0" i="1">
                <a:solidFill>
                  <a:srgbClr val="999999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# réflexion</a:t>
            </a:r>
          </a:p>
          <a:p>
            <a:endParaRPr lang="en" sz="7200" b="0" i="1">
              <a:solidFill>
                <a:srgbClr val="999999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72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Profiter d’une meilleure </a:t>
            </a:r>
            <a:r>
              <a:rPr lang="en" sz="7200" b="0">
                <a:solidFill>
                  <a:srgbClr val="CC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compilation JIT</a:t>
            </a:r>
          </a:p>
          <a:p>
            <a:pPr lvl="0" rtl="0">
              <a:buNone/>
            </a:pPr>
            <a:r>
              <a:rPr lang="en" sz="72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Invocation </a:t>
            </a:r>
            <a:r>
              <a:rPr lang="en" sz="7200" b="0">
                <a:solidFill>
                  <a:srgbClr val="CC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+ rapide</a:t>
            </a:r>
            <a:r>
              <a:rPr lang="en" sz="72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</a:t>
            </a:r>
          </a:p>
          <a:p>
            <a:pPr lvl="0" rtl="0">
              <a:buNone/>
            </a:pPr>
            <a:r>
              <a:rPr lang="en" sz="7200" b="0" i="1">
                <a:solidFill>
                  <a:srgbClr val="999999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# réflexion</a:t>
            </a:r>
          </a:p>
          <a:p>
            <a:pPr lvl="0" rtl="0">
              <a:buNone/>
            </a:pPr>
            <a:r>
              <a:rPr lang="en" sz="72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Invocation </a:t>
            </a:r>
            <a:r>
              <a:rPr lang="en" sz="7200" b="0">
                <a:solidFill>
                  <a:srgbClr val="CC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optimisable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72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Invoke</a:t>
            </a:r>
            <a:r>
              <a:rPr lang="en" sz="7200" b="0">
                <a:solidFill>
                  <a:srgbClr val="CC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dynamic</a:t>
            </a:r>
            <a:r>
              <a:rPr lang="en" sz="72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aide la JVM à comprendre ce que font les langages dynamiques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9600" b="0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Golo Basics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96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#DEMO</a:t>
            </a:r>
          </a:p>
          <a:p>
            <a:pPr lvl="0" rtl="0">
              <a:buNone/>
            </a:pPr>
            <a:r>
              <a:rPr lang="en" sz="60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petit cours “rapide” de Golo</a:t>
            </a:r>
          </a:p>
          <a:p>
            <a:pPr lvl="0" rtl="0">
              <a:buNone/>
            </a:pPr>
            <a:r>
              <a:rPr lang="en" sz="60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ou “Golo par l’exemple”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9600" b="0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Golo Advanced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96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#DEMO</a:t>
            </a:r>
          </a:p>
          <a:p>
            <a:pPr lvl="0" rtl="0">
              <a:buNone/>
            </a:pPr>
            <a:r>
              <a:rPr lang="en" sz="72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modifier Golo!!!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2F4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sz="9600" b="0">
                <a:solidFill>
                  <a:schemeClr val="lt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Scripter Java en Golo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96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Golo Class Loader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201925" y="1828800"/>
            <a:ext cx="8712600" cy="4105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27463"/>
              </a:lnSpc>
              <a:spcBef>
                <a:spcPts val="0"/>
              </a:spcBef>
              <a:buNone/>
            </a:pPr>
            <a:r>
              <a:rPr lang="en" sz="2100">
                <a:solidFill>
                  <a:srgbClr val="3E4349"/>
                </a:solidFill>
                <a:latin typeface="Consolas"/>
                <a:ea typeface="Consolas"/>
                <a:cs typeface="Consolas"/>
                <a:sym typeface="Consolas"/>
              </a:rPr>
              <a:t>GoloClassLoader classLoader </a:t>
            </a:r>
            <a:r>
              <a:rPr lang="en" sz="2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100">
                <a:solidFill>
                  <a:srgbClr val="3E434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100" b="1">
                <a:solidFill>
                  <a:srgbClr val="AA22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2100">
                <a:solidFill>
                  <a:srgbClr val="3E4349"/>
                </a:solidFill>
                <a:latin typeface="Consolas"/>
                <a:ea typeface="Consolas"/>
                <a:cs typeface="Consolas"/>
                <a:sym typeface="Consolas"/>
              </a:rPr>
              <a:t> GoloClassLoader</a:t>
            </a:r>
            <a:r>
              <a:rPr lang="en" sz="2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 rtl="0">
              <a:lnSpc>
                <a:spcPct val="127463"/>
              </a:lnSpc>
              <a:spcBef>
                <a:spcPts val="0"/>
              </a:spcBef>
              <a:buNone/>
            </a:pPr>
            <a:r>
              <a:rPr lang="en" sz="2100">
                <a:solidFill>
                  <a:srgbClr val="3E4349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2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&lt;?&gt;</a:t>
            </a:r>
            <a:r>
              <a:rPr lang="en" sz="2100">
                <a:solidFill>
                  <a:srgbClr val="3E4349"/>
                </a:solidFill>
                <a:latin typeface="Consolas"/>
                <a:ea typeface="Consolas"/>
                <a:cs typeface="Consolas"/>
                <a:sym typeface="Consolas"/>
              </a:rPr>
              <a:t> moduleClass </a:t>
            </a:r>
            <a:r>
              <a:rPr lang="en" sz="2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100">
                <a:solidFill>
                  <a:srgbClr val="3E4349"/>
                </a:solidFill>
                <a:latin typeface="Consolas"/>
                <a:ea typeface="Consolas"/>
                <a:cs typeface="Consolas"/>
                <a:sym typeface="Consolas"/>
              </a:rPr>
              <a:t> classLoader</a:t>
            </a:r>
            <a:r>
              <a:rPr lang="en" sz="2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1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load</a:t>
            </a:r>
            <a:r>
              <a:rPr lang="en" sz="2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indent="457200" rtl="0">
              <a:lnSpc>
                <a:spcPct val="127463"/>
              </a:lnSpc>
              <a:spcBef>
                <a:spcPts val="0"/>
              </a:spcBef>
              <a:buNone/>
            </a:pPr>
            <a:r>
              <a:rPr lang="en" sz="21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"foo.golo"</a:t>
            </a:r>
            <a:r>
              <a:rPr lang="en" sz="2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100">
                <a:solidFill>
                  <a:srgbClr val="3E434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indent="457200" rtl="0">
              <a:lnSpc>
                <a:spcPct val="127463"/>
              </a:lnSpc>
              <a:spcBef>
                <a:spcPts val="0"/>
              </a:spcBef>
              <a:buNone/>
            </a:pPr>
            <a:r>
              <a:rPr lang="en" sz="2100" b="1">
                <a:solidFill>
                  <a:srgbClr val="AA22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2100">
                <a:solidFill>
                  <a:srgbClr val="3E4349"/>
                </a:solidFill>
                <a:latin typeface="Consolas"/>
                <a:ea typeface="Consolas"/>
                <a:cs typeface="Consolas"/>
                <a:sym typeface="Consolas"/>
              </a:rPr>
              <a:t> FileInputStream</a:t>
            </a:r>
            <a:r>
              <a:rPr lang="en" sz="2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1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"/path/to/foo.golo"</a:t>
            </a:r>
            <a:r>
              <a:rPr lang="en" sz="2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rtl="0">
              <a:lnSpc>
                <a:spcPct val="127463"/>
              </a:lnSpc>
              <a:spcBef>
                <a:spcPts val="0"/>
              </a:spcBef>
              <a:buNone/>
            </a:pPr>
            <a:r>
              <a:rPr lang="en" sz="2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lnSpc>
                <a:spcPct val="127463"/>
              </a:lnSpc>
              <a:spcBef>
                <a:spcPts val="0"/>
              </a:spcBef>
              <a:buNone/>
            </a:pPr>
            <a:r>
              <a:rPr lang="en" sz="2100">
                <a:solidFill>
                  <a:srgbClr val="3E4349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100">
                <a:solidFill>
                  <a:srgbClr val="3E434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solidFill>
                  <a:srgbClr val="3E4349"/>
                </a:solidFill>
                <a:latin typeface="Consolas"/>
                <a:ea typeface="Consolas"/>
                <a:cs typeface="Consolas"/>
                <a:sym typeface="Consolas"/>
              </a:rPr>
              <a:t>Method bar </a:t>
            </a:r>
            <a:r>
              <a:rPr lang="en" sz="2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100">
                <a:solidFill>
                  <a:srgbClr val="3E4349"/>
                </a:solidFill>
                <a:latin typeface="Consolas"/>
                <a:ea typeface="Consolas"/>
                <a:cs typeface="Consolas"/>
                <a:sym typeface="Consolas"/>
              </a:rPr>
              <a:t> moduleClass</a:t>
            </a:r>
            <a:r>
              <a:rPr lang="en" sz="2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1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getMethod</a:t>
            </a:r>
            <a:r>
              <a:rPr lang="en" sz="2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1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"bar"</a:t>
            </a:r>
            <a:r>
              <a:rPr lang="en" sz="2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100">
                <a:solidFill>
                  <a:srgbClr val="3E4349"/>
                </a:solidFill>
                <a:latin typeface="Consolas"/>
                <a:ea typeface="Consolas"/>
                <a:cs typeface="Consolas"/>
                <a:sym typeface="Consolas"/>
              </a:rPr>
              <a:t> Object</a:t>
            </a:r>
            <a:r>
              <a:rPr lang="en" sz="2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1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2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2100">
                <a:solidFill>
                  <a:srgbClr val="3E4349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100">
                <a:solidFill>
                  <a:srgbClr val="3E434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solidFill>
                  <a:srgbClr val="3E434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</a:p>
          <a:p>
            <a:pPr lvl="0" rtl="0">
              <a:lnSpc>
                <a:spcPct val="127463"/>
              </a:lnSpc>
              <a:spcBef>
                <a:spcPts val="0"/>
              </a:spcBef>
              <a:buNone/>
            </a:pPr>
            <a:r>
              <a:rPr lang="en" sz="2100">
                <a:solidFill>
                  <a:srgbClr val="3E4349"/>
                </a:solidFill>
                <a:latin typeface="Consolas"/>
                <a:ea typeface="Consolas"/>
                <a:cs typeface="Consolas"/>
                <a:sym typeface="Consolas"/>
              </a:rPr>
              <a:t>bar</a:t>
            </a:r>
            <a:r>
              <a:rPr lang="en" sz="2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1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invoke</a:t>
            </a:r>
            <a:r>
              <a:rPr lang="en" sz="2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100" b="1">
                <a:solidFill>
                  <a:srgbClr val="AA22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2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100">
                <a:solidFill>
                  <a:srgbClr val="3E434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1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"golo golo"</a:t>
            </a:r>
            <a:r>
              <a:rPr lang="en" sz="2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endParaRPr lang="en"/>
          </a:p>
          <a:p>
            <a:pPr lvl="0" rtl="0">
              <a:buNone/>
            </a:pPr>
            <a:r>
              <a:rPr lang="en" sz="3600" b="0" u="sng">
                <a:solidFill>
                  <a:schemeClr val="hlink"/>
                </a:solidFill>
                <a:latin typeface="Yanone Kaffeesatz"/>
                <a:ea typeface="Yanone Kaffeesatz"/>
                <a:cs typeface="Yanone Kaffeesatz"/>
                <a:sym typeface="Yanone Kaffeesatz"/>
                <a:hlinkClick r:id="rId3"/>
              </a:rPr>
              <a:t>www.sparkjava.com</a:t>
            </a:r>
          </a:p>
          <a:p>
            <a:pPr lvl="0" rtl="0">
              <a:buNone/>
            </a:pPr>
            <a:r>
              <a:rPr lang="en" sz="72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jackson</a:t>
            </a:r>
          </a:p>
          <a:p>
            <a:pPr lvl="0" rtl="0">
              <a:buNone/>
            </a:pPr>
            <a:r>
              <a:rPr lang="en" sz="72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Jedis</a:t>
            </a:r>
          </a:p>
        </p:txBody>
      </p:sp>
      <p:sp>
        <p:nvSpPr>
          <p:cNvPr id="270" name="Shape 270"/>
          <p:cNvSpPr/>
          <p:nvPr/>
        </p:nvSpPr>
        <p:spPr>
          <a:xfrm>
            <a:off x="2795587" y="221400"/>
            <a:ext cx="3552825" cy="28289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sz="9600" b="0" dirty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nous allons voir ...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96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Google App Engine</a:t>
            </a:r>
          </a:p>
          <a:p>
            <a:pPr lvl="0" rtl="0">
              <a:buNone/>
            </a:pPr>
            <a:r>
              <a:rPr lang="en" sz="6000" b="0" u="sng">
                <a:solidFill>
                  <a:schemeClr val="hlink"/>
                </a:solidFill>
                <a:latin typeface="Yanone Kaffeesatz"/>
                <a:ea typeface="Yanone Kaffeesatz"/>
                <a:cs typeface="Yanone Kaffeesatz"/>
                <a:sym typeface="Yanone Kaffeesatz"/>
                <a:hlinkClick r:id="rId3"/>
              </a:rPr>
              <a:t>goloo-framework.appspot.com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sz="9600" b="0">
                <a:solidFill>
                  <a:schemeClr val="lt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Troll … Pas Troll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96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Comparons ce qui est comparable</a:t>
            </a:r>
          </a:p>
          <a:p>
            <a:endParaRPr lang="en" sz="9600" b="0">
              <a:solidFill>
                <a:srgbClr val="434343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96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Comparons ce qui est comparable</a:t>
            </a:r>
          </a:p>
          <a:p>
            <a:pPr lvl="0" rtl="0">
              <a:buNone/>
            </a:pPr>
            <a:r>
              <a:rPr lang="en" sz="9600" b="0">
                <a:solidFill>
                  <a:srgbClr val="CC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static &lt;&gt; dynamic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6000" b="0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Scala</a:t>
            </a:r>
            <a:r>
              <a:rPr lang="en" sz="60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: </a:t>
            </a:r>
            <a:r>
              <a:rPr lang="en" sz="6000" b="0" u="sng">
                <a:solidFill>
                  <a:srgbClr val="CC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static</a:t>
            </a:r>
          </a:p>
          <a:p>
            <a:pPr lvl="0" rtl="0">
              <a:buNone/>
            </a:pPr>
            <a:r>
              <a:rPr lang="en" sz="60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aussi (+?) </a:t>
            </a:r>
            <a:r>
              <a:rPr lang="en" sz="6000" b="0">
                <a:solidFill>
                  <a:srgbClr val="CC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rapide</a:t>
            </a:r>
            <a:r>
              <a:rPr lang="en" sz="60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que Java</a:t>
            </a:r>
          </a:p>
          <a:p>
            <a:pPr lvl="0" rtl="0">
              <a:buNone/>
            </a:pPr>
            <a:r>
              <a:rPr lang="en" sz="60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DSL </a:t>
            </a:r>
            <a:r>
              <a:rPr lang="en" sz="6000" b="0">
                <a:solidFill>
                  <a:srgbClr val="CC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fonctionnel</a:t>
            </a:r>
            <a:r>
              <a:rPr lang="en" sz="60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gigantesque</a:t>
            </a:r>
          </a:p>
          <a:p>
            <a:pPr lvl="0" rtl="0">
              <a:buNone/>
            </a:pPr>
            <a:r>
              <a:rPr lang="en" sz="60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mais </a:t>
            </a:r>
            <a:r>
              <a:rPr lang="en" sz="6000" b="0">
                <a:solidFill>
                  <a:srgbClr val="CC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apprentissage très long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6000" b="0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Groovy</a:t>
            </a:r>
            <a:r>
              <a:rPr lang="en" sz="60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: </a:t>
            </a:r>
            <a:r>
              <a:rPr lang="en" sz="6000" b="0" u="sng">
                <a:solidFill>
                  <a:srgbClr val="CC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dynamic</a:t>
            </a:r>
            <a:r>
              <a:rPr lang="en" sz="60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(*)</a:t>
            </a:r>
          </a:p>
          <a:p>
            <a:pPr lvl="0" rtl="0">
              <a:buNone/>
            </a:pPr>
            <a:r>
              <a:rPr lang="en" sz="6000" b="0">
                <a:solidFill>
                  <a:srgbClr val="CC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moins rapide</a:t>
            </a:r>
            <a:r>
              <a:rPr lang="en" sz="60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que Java</a:t>
            </a:r>
          </a:p>
          <a:p>
            <a:pPr lvl="0" rtl="0">
              <a:buNone/>
            </a:pPr>
            <a:r>
              <a:rPr lang="en" sz="60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mais </a:t>
            </a:r>
            <a:r>
              <a:rPr lang="en" sz="6000" b="0">
                <a:solidFill>
                  <a:srgbClr val="CC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très complet</a:t>
            </a:r>
            <a:r>
              <a:rPr lang="en" sz="60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, </a:t>
            </a:r>
          </a:p>
          <a:p>
            <a:pPr lvl="0" rtl="0">
              <a:buNone/>
            </a:pPr>
            <a:r>
              <a:rPr lang="en" sz="60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&gt;&gt; : </a:t>
            </a:r>
            <a:r>
              <a:rPr lang="en" sz="6000" b="0">
                <a:solidFill>
                  <a:srgbClr val="CC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builders</a:t>
            </a:r>
            <a:r>
              <a:rPr lang="en" sz="60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(html, json, …), ...</a:t>
            </a:r>
          </a:p>
          <a:p>
            <a:pPr lvl="0" rtl="0">
              <a:buNone/>
            </a:pPr>
            <a:r>
              <a:rPr lang="en" sz="6000" b="0">
                <a:solidFill>
                  <a:srgbClr val="CC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apprentissage rapide</a:t>
            </a:r>
          </a:p>
          <a:p>
            <a:pPr lvl="0" rtl="0">
              <a:buNone/>
            </a:pPr>
            <a:r>
              <a:rPr lang="en" sz="3600" b="0" i="1">
                <a:solidFill>
                  <a:srgbClr val="666666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(*) : mode statique possible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6000" b="0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Golo</a:t>
            </a:r>
            <a:r>
              <a:rPr lang="en" sz="60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: </a:t>
            </a:r>
            <a:r>
              <a:rPr lang="en" sz="6000" b="0" u="sng">
                <a:solidFill>
                  <a:srgbClr val="CC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dynamic</a:t>
            </a:r>
          </a:p>
          <a:p>
            <a:pPr lvl="0" rtl="0">
              <a:buNone/>
            </a:pPr>
            <a:r>
              <a:rPr lang="en" sz="6000" b="0">
                <a:solidFill>
                  <a:srgbClr val="CC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moins rapide</a:t>
            </a:r>
            <a:r>
              <a:rPr lang="en" sz="60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que Java, </a:t>
            </a:r>
          </a:p>
          <a:p>
            <a:pPr lvl="0" rtl="0">
              <a:buNone/>
            </a:pPr>
            <a:r>
              <a:rPr lang="en" sz="6000" b="0">
                <a:solidFill>
                  <a:srgbClr val="CC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plus rapide</a:t>
            </a:r>
            <a:r>
              <a:rPr lang="en" sz="60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que JRuby,</a:t>
            </a:r>
          </a:p>
          <a:p>
            <a:pPr lvl="0" rtl="0">
              <a:buNone/>
            </a:pPr>
            <a:r>
              <a:rPr lang="en" sz="60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“</a:t>
            </a:r>
            <a:r>
              <a:rPr lang="en" sz="6000" b="0">
                <a:solidFill>
                  <a:srgbClr val="CC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Sucrette syntaxique</a:t>
            </a:r>
            <a:r>
              <a:rPr lang="en" sz="60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” pour Java &amp; “</a:t>
            </a:r>
            <a:r>
              <a:rPr lang="en" sz="6000" b="0">
                <a:solidFill>
                  <a:srgbClr val="CC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goodies</a:t>
            </a:r>
            <a:r>
              <a:rPr lang="en" sz="60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”</a:t>
            </a:r>
          </a:p>
          <a:p>
            <a:pPr lvl="0" rtl="0">
              <a:buNone/>
            </a:pPr>
            <a:r>
              <a:rPr lang="en" sz="6000" b="0">
                <a:solidFill>
                  <a:srgbClr val="CC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apprentissage </a:t>
            </a:r>
            <a:r>
              <a:rPr lang="en" sz="6000" b="0" u="sng">
                <a:solidFill>
                  <a:srgbClr val="CC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ultra</a:t>
            </a:r>
            <a:r>
              <a:rPr lang="en" sz="6000" b="0">
                <a:solidFill>
                  <a:srgbClr val="CC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rapide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/>
        </p:nvSpPr>
        <p:spPr>
          <a:xfrm>
            <a:off x="0" y="0"/>
            <a:ext cx="9144000" cy="1047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600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Dynamiques(</a:t>
            </a:r>
            <a:r>
              <a:rPr lang="en" sz="6000">
                <a:solidFill>
                  <a:srgbClr val="CC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à relativiser</a:t>
            </a:r>
            <a:r>
              <a:rPr lang="en" sz="600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)</a:t>
            </a:r>
          </a:p>
        </p:txBody>
      </p:sp>
      <p:sp>
        <p:nvSpPr>
          <p:cNvPr id="311" name="Shape 311"/>
          <p:cNvSpPr/>
          <p:nvPr/>
        </p:nvSpPr>
        <p:spPr>
          <a:xfrm>
            <a:off x="0" y="1454426"/>
            <a:ext cx="9144000" cy="455874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/>
        </p:nvSpPr>
        <p:spPr>
          <a:xfrm>
            <a:off x="0" y="0"/>
            <a:ext cx="9144000" cy="1047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600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Golo vs Statiques</a:t>
            </a:r>
          </a:p>
        </p:txBody>
      </p:sp>
      <p:sp>
        <p:nvSpPr>
          <p:cNvPr id="317" name="Shape 317"/>
          <p:cNvSpPr/>
          <p:nvPr/>
        </p:nvSpPr>
        <p:spPr>
          <a:xfrm>
            <a:off x="0" y="1325348"/>
            <a:ext cx="9144000" cy="530405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9600" b="0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Ecosystème Golo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96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Golo Origins</a:t>
            </a:r>
          </a:p>
          <a:p>
            <a:pPr lvl="0" rtl="0">
              <a:buNone/>
            </a:pPr>
            <a:r>
              <a:rPr lang="en" sz="96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Golo Basics</a:t>
            </a:r>
          </a:p>
          <a:p>
            <a:pPr lvl="0" rtl="0">
              <a:buNone/>
            </a:pPr>
            <a:r>
              <a:rPr lang="en" sz="96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Golo Advanced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3000" dirty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Projets de recherche</a:t>
            </a:r>
          </a:p>
          <a:p>
            <a:pPr lvl="0" rtl="0">
              <a:buNone/>
            </a:pPr>
            <a:r>
              <a:rPr lang="en" sz="3000" b="0" dirty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Congolo / Frédéric Le Mouël</a:t>
            </a:r>
          </a:p>
          <a:p>
            <a:pPr lvl="0" rtl="0">
              <a:buNone/>
            </a:pPr>
            <a:r>
              <a:rPr lang="en" sz="3000" b="0" dirty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Hardengolo / Nicolas Stouls</a:t>
            </a:r>
          </a:p>
          <a:p>
            <a:pPr lvl="0" rtl="0">
              <a:buNone/>
            </a:pPr>
            <a:r>
              <a:rPr lang="en" sz="3000" dirty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IDE</a:t>
            </a:r>
          </a:p>
          <a:p>
            <a:pPr lvl="0" rtl="0">
              <a:buNone/>
            </a:pPr>
            <a:r>
              <a:rPr lang="en" sz="3000" b="0" dirty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Eclipse / Jeff Maury</a:t>
            </a:r>
          </a:p>
          <a:p>
            <a:pPr lvl="0" rtl="0">
              <a:buNone/>
            </a:pPr>
            <a:r>
              <a:rPr lang="en" sz="3000" b="0" dirty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Netbeans / David Festal</a:t>
            </a:r>
          </a:p>
          <a:p>
            <a:pPr lvl="0" rtl="0">
              <a:buNone/>
            </a:pPr>
            <a:r>
              <a:rPr lang="en" sz="3000" dirty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Tools</a:t>
            </a:r>
          </a:p>
          <a:p>
            <a:pPr lvl="0" rtl="0">
              <a:buNone/>
            </a:pPr>
            <a:r>
              <a:rPr lang="en" sz="3000" b="0" dirty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Intégration OSX (homebrew) / Romain Lespinasse</a:t>
            </a:r>
          </a:p>
          <a:p>
            <a:pPr lvl="0" rtl="0">
              <a:buNone/>
            </a:pPr>
            <a:r>
              <a:rPr lang="en" sz="3000" b="0" dirty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Intégration Linux / Henri Gomez</a:t>
            </a:r>
          </a:p>
          <a:p>
            <a:pPr lvl="0" rtl="0">
              <a:buNone/>
            </a:pPr>
            <a:r>
              <a:rPr lang="en" sz="3000" dirty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Web</a:t>
            </a:r>
          </a:p>
          <a:p>
            <a:pPr lvl="0" rtl="0">
              <a:buNone/>
            </a:pPr>
            <a:r>
              <a:rPr lang="en" sz="3000" b="0" dirty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Intégration Vert.x / Julien Viet</a:t>
            </a:r>
          </a:p>
          <a:p>
            <a:pPr lvl="0" rtl="0">
              <a:buNone/>
            </a:pPr>
            <a:r>
              <a:rPr lang="en" sz="3000" dirty="0" smtClean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Futur</a:t>
            </a:r>
            <a:r>
              <a:rPr lang="fr-FR" sz="3000" dirty="0" smtClean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s</a:t>
            </a:r>
            <a:r>
              <a:rPr lang="en" sz="3000" dirty="0" smtClean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évangéliste</a:t>
            </a:r>
            <a:r>
              <a:rPr lang="fr-FR" sz="3000" dirty="0" smtClean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s</a:t>
            </a:r>
            <a:endParaRPr lang="en" sz="3000" dirty="0">
              <a:solidFill>
                <a:srgbClr val="434343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lvl="0" rtl="0">
              <a:buNone/>
            </a:pPr>
            <a:r>
              <a:rPr lang="en" sz="3000" b="0" dirty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Daniel </a:t>
            </a:r>
            <a:r>
              <a:rPr lang="en" sz="3000" b="0" dirty="0" smtClean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Petisme</a:t>
            </a:r>
            <a:r>
              <a:rPr lang="fr-FR" sz="3000" b="0" dirty="0" smtClean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, Thierry Chantier</a:t>
            </a:r>
            <a:endParaRPr lang="en" sz="3000" b="0" dirty="0">
              <a:solidFill>
                <a:srgbClr val="434343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333" name="Shape 333"/>
          <p:cNvSpPr txBox="1">
            <a:spLocks noGrp="1"/>
          </p:cNvSpPr>
          <p:nvPr>
            <p:ph type="ctrTitle"/>
          </p:nvPr>
        </p:nvSpPr>
        <p:spPr>
          <a:xfrm>
            <a:off x="313250" y="126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buClr>
                <a:schemeClr val="dk1"/>
              </a:buClr>
              <a:buSzPct val="25000"/>
              <a:buFont typeface="Arial"/>
              <a:buNone/>
            </a:pPr>
            <a:r>
              <a:rPr lang="en" b="0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Let us make sure history </a:t>
            </a:r>
          </a:p>
          <a:p>
            <a:pPr marL="0" lvl="0" indent="0" algn="l" rtl="0">
              <a:lnSpc>
                <a:spcPct val="115000"/>
              </a:lnSpc>
              <a:buClr>
                <a:schemeClr val="dk1"/>
              </a:buClr>
              <a:buSzPct val="25000"/>
              <a:buFont typeface="Arial"/>
              <a:buNone/>
            </a:pPr>
            <a:r>
              <a:rPr lang="en" b="0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never forgets the name ... </a:t>
            </a:r>
          </a:p>
          <a:p>
            <a:pPr marL="0" lvl="0" indent="0" algn="l" rtl="0">
              <a:lnSpc>
                <a:spcPct val="115000"/>
              </a:lnSpc>
              <a:buClr>
                <a:schemeClr val="dk1"/>
              </a:buClr>
              <a:buSzPct val="25000"/>
              <a:buFont typeface="Arial"/>
              <a:buNone/>
            </a:pPr>
            <a:r>
              <a:rPr lang="en" sz="6000" b="0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Golo</a:t>
            </a:r>
          </a:p>
          <a:p>
            <a:pPr marL="0" lvl="0" indent="0" algn="l" rtl="0">
              <a:lnSpc>
                <a:spcPct val="115000"/>
              </a:lnSpc>
              <a:buClr>
                <a:schemeClr val="dk1"/>
              </a:buClr>
              <a:buSzPct val="250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JL Picard</a:t>
            </a:r>
          </a:p>
          <a:p>
            <a:endParaRPr lang="en">
              <a:solidFill>
                <a:srgbClr val="000000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9600" b="0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Je l’utilise pour ...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72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Apprendre Java</a:t>
            </a:r>
          </a:p>
          <a:p>
            <a:pPr lvl="0" rtl="0">
              <a:buNone/>
            </a:pPr>
            <a:r>
              <a:rPr lang="en" sz="72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Prototyper</a:t>
            </a:r>
          </a:p>
          <a:p>
            <a:pPr lvl="0" rtl="0">
              <a:buNone/>
            </a:pPr>
            <a:r>
              <a:rPr lang="en" sz="72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DSL Estimations</a:t>
            </a:r>
          </a:p>
          <a:p>
            <a:pPr lvl="0" rtl="0">
              <a:buNone/>
            </a:pPr>
            <a:r>
              <a:rPr lang="en" sz="72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DSL G° Exigences</a:t>
            </a:r>
          </a:p>
          <a:p>
            <a:pPr lvl="0" rtl="0">
              <a:buNone/>
            </a:pPr>
            <a:r>
              <a:rPr lang="en" sz="72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Webapps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9600" b="0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Et après 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96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Dynamic class adapters &amp; Proxies</a:t>
            </a:r>
          </a:p>
          <a:p>
            <a:pPr lvl="0" rtl="0">
              <a:buNone/>
            </a:pPr>
            <a:r>
              <a:rPr lang="en" sz="96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Concurrency APIs</a:t>
            </a:r>
          </a:p>
          <a:p>
            <a:pPr lvl="0" rtl="0">
              <a:buNone/>
            </a:pPr>
            <a:r>
              <a:rPr lang="en" sz="96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...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9600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9600" b="0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Golo Origins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A4C2F4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sz="9600" b="0">
                <a:solidFill>
                  <a:schemeClr val="lt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Golo? Quoi 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9600" b="0">
                <a:solidFill>
                  <a:srgbClr val="43434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Nouveau langage pour la JVM</a:t>
            </a:r>
          </a:p>
          <a:p>
            <a:endParaRPr lang="en" sz="9600" b="0">
              <a:solidFill>
                <a:srgbClr val="434343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endParaRPr lang="en" sz="9600" b="0">
              <a:solidFill>
                <a:srgbClr val="434343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797</Words>
  <Application>Microsoft Macintosh PowerPoint</Application>
  <PresentationFormat>On-screen Show (4:3)</PresentationFormat>
  <Paragraphs>176</Paragraphs>
  <Slides>66</Slides>
  <Notes>66</Notes>
  <HiddenSlides>17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simple-light</vt:lpstr>
      <vt:lpstr>PowerPoint Presentation</vt:lpstr>
      <vt:lpstr>Moi?</vt:lpstr>
      <vt:lpstr>le jour Avant-Vendeur ?!</vt:lpstr>
      <vt:lpstr>la nuit @k33g_org</vt:lpstr>
      <vt:lpstr>nous allons voir ...</vt:lpstr>
      <vt:lpstr>Golo Origins Golo Basics Golo Advanced</vt:lpstr>
      <vt:lpstr>Golo Origins</vt:lpstr>
      <vt:lpstr>Golo? Quoi ?</vt:lpstr>
      <vt:lpstr>Nouveau langage pour la JVM  </vt:lpstr>
      <vt:lpstr>Nouveau langage Java 7, 8 </vt:lpstr>
      <vt:lpstr>Nouveau langage Java 7, 8 Invokedynamic</vt:lpstr>
      <vt:lpstr>Doc Ponge @jponge</vt:lpstr>
      <vt:lpstr>#gololang @golo_lang http://golo-lang.org</vt:lpstr>
      <vt:lpstr>Sérieux ?  Encore un langage pour la JVM !</vt:lpstr>
      <vt:lpstr>Oui, mais ...</vt:lpstr>
      <vt:lpstr>Simple  </vt:lpstr>
      <vt:lpstr>Simple à apprendre  </vt:lpstr>
      <vt:lpstr>Simple à apprendre Léger  </vt:lpstr>
      <vt:lpstr>Simple à apprendre Léger 360 ko </vt:lpstr>
      <vt:lpstr>Simple à apprendre Léger 360 ko Evolutif</vt:lpstr>
      <vt:lpstr>Simple à apprendre Léger 360 ko Evolutif très facilement</vt:lpstr>
      <vt:lpstr>PowerPoint Presentation</vt:lpstr>
      <vt:lpstr>ça  ressemble  à quoi ?</vt:lpstr>
      <vt:lpstr>#DEMO dsl, template, ...</vt:lpstr>
      <vt:lpstr>Golo? Pourquoi ?</vt:lpstr>
      <vt:lpstr>Dynamid  Expertise Invokedynamic Middlewares dynamiques</vt:lpstr>
      <vt:lpstr>Besoin de Faciliter les expérimentations de recherche</vt:lpstr>
      <vt:lpstr>&gt;&gt; décision de créer  </vt:lpstr>
      <vt:lpstr>1 langage &amp; 1 runtime</vt:lpstr>
      <vt:lpstr>1 langage &gt; dialectes &amp; 1 runtime</vt:lpstr>
      <vt:lpstr>1 langage &gt; dialectes &amp; 1 runtime &gt; capacités</vt:lpstr>
      <vt:lpstr>Golo est né  </vt:lpstr>
      <vt:lpstr>Golo est né construit pour Invokedynamic </vt:lpstr>
      <vt:lpstr>Golo est né construit pour Invokedynamic prêt à conquérir le monde</vt:lpstr>
      <vt:lpstr>Golo est né construit pour Invokedynamic prêt à conquérir (tout) le monde</vt:lpstr>
      <vt:lpstr>Invokedynamic ? </vt:lpstr>
      <vt:lpstr>en 15 secs max je n’y connais rien</vt:lpstr>
      <vt:lpstr>&gt;&gt; à partir de Java 7 1 nouvelle instruction Invokedynamic</vt:lpstr>
      <vt:lpstr>Profiter d’une meilleure compilation JIT   </vt:lpstr>
      <vt:lpstr>Profiter d’une meilleure compilation JIT Invocation + rapide  # réflexion </vt:lpstr>
      <vt:lpstr>Profiter d’une meilleure compilation JIT Invocation + rapide  # réflexion Invocation optimisable</vt:lpstr>
      <vt:lpstr>Invokedynamic aide la JVM à comprendre ce que font les langages dynamiques </vt:lpstr>
      <vt:lpstr>Golo Basics</vt:lpstr>
      <vt:lpstr>#DEMO petit cours “rapide” de Golo ou “Golo par l’exemple”</vt:lpstr>
      <vt:lpstr>Golo Advanced</vt:lpstr>
      <vt:lpstr>#DEMO modifier Golo!!!</vt:lpstr>
      <vt:lpstr>Scripter Java en Golo</vt:lpstr>
      <vt:lpstr>Golo Class Loader</vt:lpstr>
      <vt:lpstr>
  www.sparkjava.com jackson Jedis</vt:lpstr>
      <vt:lpstr>Google App Engine goloo-framework.appspot.com</vt:lpstr>
      <vt:lpstr>Troll … Pas Troll</vt:lpstr>
      <vt:lpstr>Comparons ce qui est comparable </vt:lpstr>
      <vt:lpstr>Comparons ce qui est comparable static &lt;&gt; dynamic</vt:lpstr>
      <vt:lpstr>Scala : static aussi (+?) rapide que Java DSL fonctionnel gigantesque mais apprentissage très long</vt:lpstr>
      <vt:lpstr>Groovy : dynamic (*) moins rapide que Java mais très complet,  &gt;&gt; : builders (html, json, …), ... apprentissage rapide (*) : mode statique possible</vt:lpstr>
      <vt:lpstr>Golo : dynamic moins rapide que Java,  plus rapide que JRuby, “Sucrette syntaxique” pour Java &amp; “goodies” apprentissage ultra rapide</vt:lpstr>
      <vt:lpstr>PowerPoint Presentation</vt:lpstr>
      <vt:lpstr>PowerPoint Presentation</vt:lpstr>
      <vt:lpstr>Ecosystème Golo</vt:lpstr>
      <vt:lpstr>Projets de recherche Congolo / Frédéric Le Mouël Hardengolo / Nicolas Stouls IDE Eclipse / Jeff Maury Netbeans / David Festal Tools Intégration OSX (homebrew) / Romain Lespinasse Intégration Linux / Henri Gomez Web Intégration Vert.x / Julien Viet Futurs évangélistes Daniel Petisme, Thierry Chantier</vt:lpstr>
      <vt:lpstr>Let us make sure history  never forgets the name ...  Golo JL Picard </vt:lpstr>
      <vt:lpstr>Je l’utilise pour ...</vt:lpstr>
      <vt:lpstr>Apprendre Java Prototyper DSL Estimations DSL G° Exigences Webapps</vt:lpstr>
      <vt:lpstr>Et après ?</vt:lpstr>
      <vt:lpstr>Dynamic class adapters &amp; Proxies Concurrency APIs ...</vt:lpstr>
      <vt:lpstr>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k33g</cp:lastModifiedBy>
  <cp:revision>4</cp:revision>
  <dcterms:modified xsi:type="dcterms:W3CDTF">2013-10-25T05:32:39Z</dcterms:modified>
</cp:coreProperties>
</file>