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2"/>
    <p:sldId id="789" r:id="rId3"/>
    <p:sldId id="736" r:id="rId4"/>
    <p:sldId id="790" r:id="rId5"/>
    <p:sldId id="745" r:id="rId6"/>
    <p:sldId id="746" r:id="rId7"/>
    <p:sldId id="762" r:id="rId8"/>
    <p:sldId id="763" r:id="rId9"/>
    <p:sldId id="756" r:id="rId10"/>
    <p:sldId id="761" r:id="rId11"/>
    <p:sldId id="765" r:id="rId12"/>
    <p:sldId id="764" r:id="rId13"/>
    <p:sldId id="748" r:id="rId14"/>
    <p:sldId id="779" r:id="rId15"/>
    <p:sldId id="780" r:id="rId16"/>
    <p:sldId id="775" r:id="rId17"/>
    <p:sldId id="776" r:id="rId18"/>
    <p:sldId id="781" r:id="rId19"/>
    <p:sldId id="787" r:id="rId20"/>
    <p:sldId id="777" r:id="rId21"/>
    <p:sldId id="778" r:id="rId22"/>
    <p:sldId id="747" r:id="rId23"/>
    <p:sldId id="784" r:id="rId24"/>
    <p:sldId id="785" r:id="rId25"/>
    <p:sldId id="786" r:id="rId26"/>
    <p:sldId id="752" r:id="rId27"/>
    <p:sldId id="74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349"/>
    <a:srgbClr val="346D5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4" autoAdjust="0"/>
    <p:restoredTop sz="96391" autoAdjust="0"/>
  </p:normalViewPr>
  <p:slideViewPr>
    <p:cSldViewPr snapToGrid="0">
      <p:cViewPr varScale="1">
        <p:scale>
          <a:sx n="80" d="100"/>
          <a:sy n="80" d="100"/>
        </p:scale>
        <p:origin x="-84" y="-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6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7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12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9008935" y="6567340"/>
            <a:ext cx="23184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9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设计教程网</a:t>
            </a:r>
            <a:r>
              <a:rPr lang="en-US" altLang="zh-CN" sz="9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9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sz="9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www.pptfans.cn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590709" y="6567340"/>
            <a:ext cx="2961708" cy="2308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zh-CN" altLang="en-US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编辑此处文字的方法</a:t>
            </a:r>
            <a:r>
              <a:rPr lang="zh-CN" altLang="en-US" sz="900" b="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：打开视图</a:t>
            </a:r>
            <a:r>
              <a:rPr lang="en-US" altLang="zh-CN" sz="900" b="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b="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幻灯片母版</a:t>
            </a:r>
            <a:r>
              <a:rPr lang="en-US" altLang="zh-CN" sz="900" b="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b="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编辑第一页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1474236"/>
            <a:ext cx="12192000" cy="5383763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854621" y="4063519"/>
            <a:ext cx="8012130" cy="258532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400" dirty="0"/>
              <a:t>Chapter 15</a:t>
            </a:r>
            <a:br>
              <a:rPr lang="en-US" altLang="zh-CN" sz="5400" dirty="0"/>
            </a:br>
            <a:r>
              <a:rPr lang="en-US" altLang="zh-CN" sz="5400" dirty="0"/>
              <a:t>The Predicate Calculus</a:t>
            </a:r>
          </a:p>
          <a:p>
            <a:endParaRPr lang="zh-CN" altLang="en-US" sz="5400" dirty="0"/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8950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15.3.2 </a:t>
            </a:r>
            <a:r>
              <a:rPr lang="en-US" altLang="zh-CN" sz="3600" dirty="0">
                <a:solidFill>
                  <a:srgbClr val="FF0000"/>
                </a:solidFill>
              </a:rPr>
              <a:t>Interpretations</a:t>
            </a:r>
            <a:endParaRPr lang="zh-CN" altLang="en-US" sz="3600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31662765-501F-4B1F-B40B-53BE10028BD4}"/>
              </a:ext>
            </a:extLst>
          </p:cNvPr>
          <p:cNvSpPr txBox="1">
            <a:spLocks noChangeArrowheads="1"/>
          </p:cNvSpPr>
          <p:nvPr/>
        </p:nvSpPr>
        <p:spPr>
          <a:xfrm>
            <a:off x="1710611" y="1635320"/>
            <a:ext cx="1018591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a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ssignment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constants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in the world etc.</a:t>
            </a:r>
          </a:p>
          <a:p>
            <a:pPr lvl="1"/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of such assignments</a:t>
            </a:r>
          </a:p>
          <a:p>
            <a:pPr lvl="1"/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of objects to which we assign the constants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atoms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 holds in the world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  <a:endParaRPr lang="zh-CN" altLang="en-US" sz="4000" dirty="0">
              <a:sym typeface="微软雅黑" panose="020B0503020204020204" pitchFamily="34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6BAD23B1-C382-4AD2-A928-3F69D24BE15A}"/>
              </a:ext>
            </a:extLst>
          </p:cNvPr>
          <p:cNvSpPr txBox="1">
            <a:spLocks noChangeArrowheads="1"/>
          </p:cNvSpPr>
          <p:nvPr/>
        </p:nvSpPr>
        <p:spPr>
          <a:xfrm>
            <a:off x="1785257" y="1672642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world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A, B, C, Floor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On/2 and Clear/1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15.1 &amp; Table 15.1</a:t>
            </a:r>
          </a:p>
          <a:p>
            <a:pPr lvl="2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On(A,B), Clear(B), On(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C,Fl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C,Fl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On(A,B)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Mapping between Predicate Calculus &amp; World</a:t>
            </a:r>
            <a:endParaRPr lang="zh-CN" altLang="en-US" sz="3200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B564998C-A8B1-4C92-B8F9-B992B3FBA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9" y="1447800"/>
            <a:ext cx="1552575" cy="1495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57">
            <a:extLst>
              <a:ext uri="{FF2B5EF4-FFF2-40B4-BE49-F238E27FC236}">
                <a16:creationId xmlns="" xmlns:a16="http://schemas.microsoft.com/office/drawing/2014/main" id="{2958B1C0-73C3-4D4B-BFE9-CCEEB325D77E}"/>
              </a:ext>
            </a:extLst>
          </p:cNvPr>
          <p:cNvGrpSpPr>
            <a:grpSpLocks/>
          </p:cNvGrpSpPr>
          <p:nvPr/>
        </p:nvGrpSpPr>
        <p:grpSpPr bwMode="auto">
          <a:xfrm>
            <a:off x="3407229" y="1600200"/>
            <a:ext cx="5694363" cy="4670425"/>
            <a:chOff x="-3" y="-3"/>
            <a:chExt cx="3587" cy="2942"/>
          </a:xfrm>
        </p:grpSpPr>
        <p:grpSp>
          <p:nvGrpSpPr>
            <p:cNvPr id="9" name="Group 55">
              <a:extLst>
                <a:ext uri="{FF2B5EF4-FFF2-40B4-BE49-F238E27FC236}">
                  <a16:creationId xmlns="" xmlns:a16="http://schemas.microsoft.com/office/drawing/2014/main" id="{115081E0-D4E2-4B77-ABAA-7991FE8FF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581" cy="2936"/>
              <a:chOff x="0" y="0"/>
              <a:chExt cx="3581" cy="2936"/>
            </a:xfrm>
          </p:grpSpPr>
          <p:grpSp>
            <p:nvGrpSpPr>
              <p:cNvPr id="11" name="Group 28">
                <a:extLst>
                  <a:ext uri="{FF2B5EF4-FFF2-40B4-BE49-F238E27FC236}">
                    <a16:creationId xmlns="" xmlns:a16="http://schemas.microsoft.com/office/drawing/2014/main" id="{0C0726C6-C17D-40AB-96F3-F7BD92DC09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21" cy="518"/>
                <a:chOff x="0" y="0"/>
                <a:chExt cx="921" cy="518"/>
              </a:xfrm>
            </p:grpSpPr>
            <p:sp>
              <p:nvSpPr>
                <p:cNvPr id="55" name="Rectangle 13">
                  <a:extLst>
                    <a:ext uri="{FF2B5EF4-FFF2-40B4-BE49-F238E27FC236}">
                      <a16:creationId xmlns="" xmlns:a16="http://schemas.microsoft.com/office/drawing/2014/main" id="{24559B9E-D1D0-47D7-B150-5198D1CB0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35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Predicate calculus</a:t>
                  </a:r>
                  <a:endParaRPr kumimoji="0" lang="en-US" altLang="zh-CN" sz="1600">
                    <a:latin typeface="Comic Sans MS" panose="030F0702030302020204" pitchFamily="66" charset="0"/>
                  </a:endParaRPr>
                </a:p>
                <a:p>
                  <a:pPr algn="just" eaLnBrk="0" hangingPunct="0"/>
                  <a:endParaRPr kumimoji="0" lang="zh-CN" altLang="en-US" sz="16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6" name="Rectangle 27">
                  <a:extLst>
                    <a:ext uri="{FF2B5EF4-FFF2-40B4-BE49-F238E27FC236}">
                      <a16:creationId xmlns="" xmlns:a16="http://schemas.microsoft.com/office/drawing/2014/main" id="{792A0727-39B0-4BC5-9A43-AE416E1CD4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2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>
                <a:extLst>
                  <a:ext uri="{FF2B5EF4-FFF2-40B4-BE49-F238E27FC236}">
                    <a16:creationId xmlns="" xmlns:a16="http://schemas.microsoft.com/office/drawing/2014/main" id="{D0E9DF52-CBCE-489D-AF85-41A2999A1F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" y="0"/>
                <a:ext cx="2660" cy="518"/>
                <a:chOff x="921" y="0"/>
                <a:chExt cx="2660" cy="518"/>
              </a:xfrm>
            </p:grpSpPr>
            <p:sp>
              <p:nvSpPr>
                <p:cNvPr id="53" name="Rectangle 14">
                  <a:extLst>
                    <a:ext uri="{FF2B5EF4-FFF2-40B4-BE49-F238E27FC236}">
                      <a16:creationId xmlns="" xmlns:a16="http://schemas.microsoft.com/office/drawing/2014/main" id="{AD35EB5F-BE56-4AC8-BB4A-A5FD7AD509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" y="0"/>
                  <a:ext cx="2574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World</a:t>
                  </a:r>
                  <a:endParaRPr kumimoji="0" lang="en-US" altLang="zh-CN" sz="1600">
                    <a:latin typeface="Comic Sans MS" panose="030F0702030302020204" pitchFamily="66" charset="0"/>
                  </a:endParaRPr>
                </a:p>
                <a:p>
                  <a:pPr algn="just" eaLnBrk="0" hangingPunct="0"/>
                  <a:endParaRPr kumimoji="0" lang="zh-CN" altLang="en-US" sz="16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4" name="Rectangle 29">
                  <a:extLst>
                    <a:ext uri="{FF2B5EF4-FFF2-40B4-BE49-F238E27FC236}">
                      <a16:creationId xmlns="" xmlns:a16="http://schemas.microsoft.com/office/drawing/2014/main" id="{AA17959D-52B7-498E-9CDA-E624264C9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" y="0"/>
                  <a:ext cx="266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2">
                <a:extLst>
                  <a:ext uri="{FF2B5EF4-FFF2-40B4-BE49-F238E27FC236}">
                    <a16:creationId xmlns="" xmlns:a16="http://schemas.microsoft.com/office/drawing/2014/main" id="{9B53E3F9-C39A-4039-B94B-DB79E50714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18"/>
                <a:ext cx="921" cy="403"/>
                <a:chOff x="0" y="518"/>
                <a:chExt cx="921" cy="403"/>
              </a:xfrm>
            </p:grpSpPr>
            <p:sp>
              <p:nvSpPr>
                <p:cNvPr id="51" name="Rectangle 15">
                  <a:extLst>
                    <a:ext uri="{FF2B5EF4-FFF2-40B4-BE49-F238E27FC236}">
                      <a16:creationId xmlns="" xmlns:a16="http://schemas.microsoft.com/office/drawing/2014/main" id="{D8308AB8-BD90-487E-8A2B-928B6927F85C}"/>
                    </a:ext>
                  </a:extLst>
                </p:cNvPr>
                <p:cNvSpPr>
                  <a:spLocks noChangeArrowheads="1" noTextEdit="1"/>
                </p:cNvSpPr>
                <p:nvPr/>
              </p:nvSpPr>
              <p:spPr bwMode="auto">
                <a:xfrm>
                  <a:off x="43" y="518"/>
                  <a:ext cx="83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Rectangle 31">
                  <a:extLst>
                    <a:ext uri="{FF2B5EF4-FFF2-40B4-BE49-F238E27FC236}">
                      <a16:creationId xmlns="" xmlns:a16="http://schemas.microsoft.com/office/drawing/2014/main" id="{60DD253C-5D58-475D-BB72-691CA67D5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92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34">
                <a:extLst>
                  <a:ext uri="{FF2B5EF4-FFF2-40B4-BE49-F238E27FC236}">
                    <a16:creationId xmlns="" xmlns:a16="http://schemas.microsoft.com/office/drawing/2014/main" id="{7DB73103-46B5-43E5-BF20-1747D1434D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" y="518"/>
                <a:ext cx="2660" cy="403"/>
                <a:chOff x="921" y="518"/>
                <a:chExt cx="2660" cy="403"/>
              </a:xfrm>
            </p:grpSpPr>
            <p:sp>
              <p:nvSpPr>
                <p:cNvPr id="49" name="Rectangle 16">
                  <a:extLst>
                    <a:ext uri="{FF2B5EF4-FFF2-40B4-BE49-F238E27FC236}">
                      <a16:creationId xmlns="" xmlns:a16="http://schemas.microsoft.com/office/drawing/2014/main" id="{F2499CF2-2CE3-4B6C-8B65-74D98E31D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" y="518"/>
                  <a:ext cx="257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A</a:t>
                  </a:r>
                  <a:endParaRPr kumimoji="0" lang="en-US" altLang="zh-CN" sz="1600">
                    <a:latin typeface="Comic Sans MS" panose="030F0702030302020204" pitchFamily="66" charset="0"/>
                  </a:endParaRPr>
                </a:p>
                <a:p>
                  <a:pPr algn="just" eaLnBrk="0" hangingPunct="0"/>
                  <a:endParaRPr kumimoji="0" lang="zh-CN" altLang="en-US" sz="16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0" name="Rectangle 33">
                  <a:extLst>
                    <a:ext uri="{FF2B5EF4-FFF2-40B4-BE49-F238E27FC236}">
                      <a16:creationId xmlns="" xmlns:a16="http://schemas.microsoft.com/office/drawing/2014/main" id="{9C3C481C-C2BB-4E51-89A0-BAA5CCB4D6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" y="518"/>
                  <a:ext cx="266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36">
                <a:extLst>
                  <a:ext uri="{FF2B5EF4-FFF2-40B4-BE49-F238E27FC236}">
                    <a16:creationId xmlns="" xmlns:a16="http://schemas.microsoft.com/office/drawing/2014/main" id="{5339D76A-9D64-479E-847A-69B2BE5367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21"/>
                <a:ext cx="921" cy="403"/>
                <a:chOff x="0" y="921"/>
                <a:chExt cx="921" cy="403"/>
              </a:xfrm>
            </p:grpSpPr>
            <p:sp>
              <p:nvSpPr>
                <p:cNvPr id="47" name="Rectangle 17">
                  <a:extLst>
                    <a:ext uri="{FF2B5EF4-FFF2-40B4-BE49-F238E27FC236}">
                      <a16:creationId xmlns="" xmlns:a16="http://schemas.microsoft.com/office/drawing/2014/main" id="{F9AFF37E-B230-4548-BFE6-421B871B8977}"/>
                    </a:ext>
                  </a:extLst>
                </p:cNvPr>
                <p:cNvSpPr>
                  <a:spLocks noChangeArrowheads="1" noTextEdit="1"/>
                </p:cNvSpPr>
                <p:nvPr/>
              </p:nvSpPr>
              <p:spPr bwMode="auto">
                <a:xfrm>
                  <a:off x="43" y="921"/>
                  <a:ext cx="83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Rectangle 35">
                  <a:extLst>
                    <a:ext uri="{FF2B5EF4-FFF2-40B4-BE49-F238E27FC236}">
                      <a16:creationId xmlns="" xmlns:a16="http://schemas.microsoft.com/office/drawing/2014/main" id="{F4FFAA1E-6E01-4F3B-87A4-D9632E9D5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92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38">
                <a:extLst>
                  <a:ext uri="{FF2B5EF4-FFF2-40B4-BE49-F238E27FC236}">
                    <a16:creationId xmlns="" xmlns:a16="http://schemas.microsoft.com/office/drawing/2014/main" id="{0DE6F5F8-384A-4101-A6C0-3041636E3F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" y="921"/>
                <a:ext cx="2660" cy="403"/>
                <a:chOff x="921" y="921"/>
                <a:chExt cx="2660" cy="403"/>
              </a:xfrm>
            </p:grpSpPr>
            <p:sp>
              <p:nvSpPr>
                <p:cNvPr id="45" name="Rectangle 18">
                  <a:extLst>
                    <a:ext uri="{FF2B5EF4-FFF2-40B4-BE49-F238E27FC236}">
                      <a16:creationId xmlns="" xmlns:a16="http://schemas.microsoft.com/office/drawing/2014/main" id="{47528FC8-31CF-45D5-AEC1-90F787FCF4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" y="921"/>
                  <a:ext cx="257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B</a:t>
                  </a:r>
                  <a:endParaRPr kumimoji="0" lang="en-US" altLang="zh-CN" sz="1600">
                    <a:latin typeface="Comic Sans MS" panose="030F0702030302020204" pitchFamily="66" charset="0"/>
                  </a:endParaRPr>
                </a:p>
                <a:p>
                  <a:pPr algn="just" eaLnBrk="0" hangingPunct="0"/>
                  <a:endParaRPr kumimoji="0" lang="zh-CN" altLang="en-US" sz="16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6" name="Rectangle 37">
                  <a:extLst>
                    <a:ext uri="{FF2B5EF4-FFF2-40B4-BE49-F238E27FC236}">
                      <a16:creationId xmlns="" xmlns:a16="http://schemas.microsoft.com/office/drawing/2014/main" id="{56BEE2EA-3676-425D-A245-09D1BD1AF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" y="921"/>
                  <a:ext cx="266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40">
                <a:extLst>
                  <a:ext uri="{FF2B5EF4-FFF2-40B4-BE49-F238E27FC236}">
                    <a16:creationId xmlns="" xmlns:a16="http://schemas.microsoft.com/office/drawing/2014/main" id="{F764F343-2324-475F-803B-782D368D81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24"/>
                <a:ext cx="921" cy="403"/>
                <a:chOff x="0" y="1324"/>
                <a:chExt cx="921" cy="403"/>
              </a:xfrm>
            </p:grpSpPr>
            <p:sp>
              <p:nvSpPr>
                <p:cNvPr id="43" name="Rectangle 19">
                  <a:extLst>
                    <a:ext uri="{FF2B5EF4-FFF2-40B4-BE49-F238E27FC236}">
                      <a16:creationId xmlns="" xmlns:a16="http://schemas.microsoft.com/office/drawing/2014/main" id="{700E4566-D979-48ED-AE2E-D21C593A1A11}"/>
                    </a:ext>
                  </a:extLst>
                </p:cNvPr>
                <p:cNvSpPr>
                  <a:spLocks noChangeArrowheads="1" noTextEdit="1"/>
                </p:cNvSpPr>
                <p:nvPr/>
              </p:nvSpPr>
              <p:spPr bwMode="auto">
                <a:xfrm>
                  <a:off x="43" y="1324"/>
                  <a:ext cx="83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Rectangle 39">
                  <a:extLst>
                    <a:ext uri="{FF2B5EF4-FFF2-40B4-BE49-F238E27FC236}">
                      <a16:creationId xmlns="" xmlns:a16="http://schemas.microsoft.com/office/drawing/2014/main" id="{B88CCA65-21CD-4004-AC83-FE5ED010E8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92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42">
                <a:extLst>
                  <a:ext uri="{FF2B5EF4-FFF2-40B4-BE49-F238E27FC236}">
                    <a16:creationId xmlns="" xmlns:a16="http://schemas.microsoft.com/office/drawing/2014/main" id="{D7CDBB1E-BF3E-4863-82F0-5770D52919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" y="1324"/>
                <a:ext cx="2660" cy="403"/>
                <a:chOff x="921" y="1324"/>
                <a:chExt cx="2660" cy="403"/>
              </a:xfrm>
            </p:grpSpPr>
            <p:sp>
              <p:nvSpPr>
                <p:cNvPr id="41" name="Rectangle 20">
                  <a:extLst>
                    <a:ext uri="{FF2B5EF4-FFF2-40B4-BE49-F238E27FC236}">
                      <a16:creationId xmlns="" xmlns:a16="http://schemas.microsoft.com/office/drawing/2014/main" id="{42CE0674-9AC9-467C-9159-B1091F907C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" y="1324"/>
                  <a:ext cx="257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C</a:t>
                  </a:r>
                  <a:endParaRPr kumimoji="0" lang="en-US" altLang="zh-CN" sz="1600">
                    <a:latin typeface="Comic Sans MS" panose="030F0702030302020204" pitchFamily="66" charset="0"/>
                  </a:endParaRPr>
                </a:p>
                <a:p>
                  <a:pPr algn="just" eaLnBrk="0" hangingPunct="0"/>
                  <a:endParaRPr kumimoji="0" lang="zh-CN" altLang="en-US" sz="16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="" xmlns:a16="http://schemas.microsoft.com/office/drawing/2014/main" id="{ECED608E-190C-46C5-AA3A-B6464F0007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" y="1324"/>
                  <a:ext cx="266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44">
                <a:extLst>
                  <a:ext uri="{FF2B5EF4-FFF2-40B4-BE49-F238E27FC236}">
                    <a16:creationId xmlns="" xmlns:a16="http://schemas.microsoft.com/office/drawing/2014/main" id="{4ABFAD5D-05B3-40C5-A9D3-80A0B97325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27"/>
                <a:ext cx="921" cy="403"/>
                <a:chOff x="0" y="1727"/>
                <a:chExt cx="921" cy="403"/>
              </a:xfrm>
            </p:grpSpPr>
            <p:sp>
              <p:nvSpPr>
                <p:cNvPr id="39" name="Rectangle 21">
                  <a:extLst>
                    <a:ext uri="{FF2B5EF4-FFF2-40B4-BE49-F238E27FC236}">
                      <a16:creationId xmlns="" xmlns:a16="http://schemas.microsoft.com/office/drawing/2014/main" id="{66BCFFAA-5B0F-4114-8CD7-89384765833B}"/>
                    </a:ext>
                  </a:extLst>
                </p:cNvPr>
                <p:cNvSpPr>
                  <a:spLocks noChangeArrowheads="1" noTextEdit="1"/>
                </p:cNvSpPr>
                <p:nvPr/>
              </p:nvSpPr>
              <p:spPr bwMode="auto">
                <a:xfrm>
                  <a:off x="43" y="1727"/>
                  <a:ext cx="83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Rectangle 43">
                  <a:extLst>
                    <a:ext uri="{FF2B5EF4-FFF2-40B4-BE49-F238E27FC236}">
                      <a16:creationId xmlns="" xmlns:a16="http://schemas.microsoft.com/office/drawing/2014/main" id="{C46A90E1-9311-49B9-8A1C-6F5FCE557D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27"/>
                  <a:ext cx="92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46">
                <a:extLst>
                  <a:ext uri="{FF2B5EF4-FFF2-40B4-BE49-F238E27FC236}">
                    <a16:creationId xmlns="" xmlns:a16="http://schemas.microsoft.com/office/drawing/2014/main" id="{443B5452-B0DC-43E5-9D2C-3F81A23840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" y="1727"/>
                <a:ext cx="2660" cy="403"/>
                <a:chOff x="921" y="1727"/>
                <a:chExt cx="2660" cy="403"/>
              </a:xfrm>
            </p:grpSpPr>
            <p:sp>
              <p:nvSpPr>
                <p:cNvPr id="37" name="Rectangle 22">
                  <a:extLst>
                    <a:ext uri="{FF2B5EF4-FFF2-40B4-BE49-F238E27FC236}">
                      <a16:creationId xmlns="" xmlns:a16="http://schemas.microsoft.com/office/drawing/2014/main" id="{043D51FB-68C2-4054-8FD4-619F9F3DD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" y="1727"/>
                  <a:ext cx="257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Floor</a:t>
                  </a:r>
                  <a:endParaRPr kumimoji="0" lang="en-US" altLang="zh-CN" sz="1600">
                    <a:latin typeface="Comic Sans MS" panose="030F0702030302020204" pitchFamily="66" charset="0"/>
                  </a:endParaRPr>
                </a:p>
                <a:p>
                  <a:pPr algn="just" eaLnBrk="0" hangingPunct="0"/>
                  <a:endParaRPr kumimoji="0" lang="zh-CN" altLang="en-US" sz="16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38" name="Rectangle 45">
                  <a:extLst>
                    <a:ext uri="{FF2B5EF4-FFF2-40B4-BE49-F238E27FC236}">
                      <a16:creationId xmlns="" xmlns:a16="http://schemas.microsoft.com/office/drawing/2014/main" id="{B36B0C6A-9441-41B6-82B9-967172A39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" y="1727"/>
                  <a:ext cx="266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48">
                <a:extLst>
                  <a:ext uri="{FF2B5EF4-FFF2-40B4-BE49-F238E27FC236}">
                    <a16:creationId xmlns="" xmlns:a16="http://schemas.microsoft.com/office/drawing/2014/main" id="{93B1F66F-9F4C-4C4E-8148-184B32DD47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130"/>
                <a:ext cx="921" cy="403"/>
                <a:chOff x="0" y="2130"/>
                <a:chExt cx="921" cy="403"/>
              </a:xfrm>
            </p:grpSpPr>
            <p:sp>
              <p:nvSpPr>
                <p:cNvPr id="35" name="Rectangle 23">
                  <a:extLst>
                    <a:ext uri="{FF2B5EF4-FFF2-40B4-BE49-F238E27FC236}">
                      <a16:creationId xmlns="" xmlns:a16="http://schemas.microsoft.com/office/drawing/2014/main" id="{B991A140-97B4-44FF-9E96-B36AE62CDE8E}"/>
                    </a:ext>
                  </a:extLst>
                </p:cNvPr>
                <p:cNvSpPr>
                  <a:spLocks noChangeArrowheads="1" noTextEdit="1"/>
                </p:cNvSpPr>
                <p:nvPr/>
              </p:nvSpPr>
              <p:spPr bwMode="auto">
                <a:xfrm>
                  <a:off x="43" y="2130"/>
                  <a:ext cx="83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="" xmlns:a16="http://schemas.microsoft.com/office/drawing/2014/main" id="{FAC7B15E-BDD2-4BC9-B2F5-C78823967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130"/>
                  <a:ext cx="92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50">
                <a:extLst>
                  <a:ext uri="{FF2B5EF4-FFF2-40B4-BE49-F238E27FC236}">
                    <a16:creationId xmlns="" xmlns:a16="http://schemas.microsoft.com/office/drawing/2014/main" id="{88368AC6-D321-469C-B3FB-231276A394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" y="2130"/>
                <a:ext cx="2660" cy="403"/>
                <a:chOff x="921" y="2130"/>
                <a:chExt cx="2660" cy="403"/>
              </a:xfrm>
            </p:grpSpPr>
            <p:sp>
              <p:nvSpPr>
                <p:cNvPr id="33" name="Rectangle 24">
                  <a:extLst>
                    <a:ext uri="{FF2B5EF4-FFF2-40B4-BE49-F238E27FC236}">
                      <a16:creationId xmlns="" xmlns:a16="http://schemas.microsoft.com/office/drawing/2014/main" id="{3DA7F670-978A-4F52-AE8C-B9625D872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" y="2130"/>
                  <a:ext cx="257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On</a:t>
                  </a:r>
                  <a:r>
                    <a:rPr kumimoji="0" lang="en-US" altLang="zh-CN" sz="1600">
                      <a:latin typeface="Comic Sans MS" panose="030F0702030302020204" pitchFamily="66" charset="0"/>
                    </a:rPr>
                    <a:t>={&lt;</a:t>
                  </a:r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B</a:t>
                  </a:r>
                  <a:r>
                    <a:rPr kumimoji="0" lang="en-US" altLang="zh-CN" sz="1600">
                      <a:latin typeface="Comic Sans MS" panose="030F0702030302020204" pitchFamily="66" charset="0"/>
                    </a:rPr>
                    <a:t>,</a:t>
                  </a:r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A</a:t>
                  </a:r>
                  <a:r>
                    <a:rPr kumimoji="0" lang="en-US" altLang="zh-CN" sz="1600">
                      <a:latin typeface="Comic Sans MS" panose="030F0702030302020204" pitchFamily="66" charset="0"/>
                    </a:rPr>
                    <a:t>&gt;, &lt;</a:t>
                  </a:r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A</a:t>
                  </a:r>
                  <a:r>
                    <a:rPr kumimoji="0" lang="en-US" altLang="zh-CN" sz="1600">
                      <a:latin typeface="Comic Sans MS" panose="030F0702030302020204" pitchFamily="66" charset="0"/>
                    </a:rPr>
                    <a:t>,</a:t>
                  </a:r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C</a:t>
                  </a:r>
                  <a:r>
                    <a:rPr kumimoji="0" lang="en-US" altLang="zh-CN" sz="1600">
                      <a:latin typeface="Comic Sans MS" panose="030F0702030302020204" pitchFamily="66" charset="0"/>
                    </a:rPr>
                    <a:t>&gt;, &lt;</a:t>
                  </a:r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C</a:t>
                  </a:r>
                  <a:r>
                    <a:rPr kumimoji="0" lang="en-US" altLang="zh-CN" sz="1600">
                      <a:latin typeface="Comic Sans MS" panose="030F0702030302020204" pitchFamily="66" charset="0"/>
                    </a:rPr>
                    <a:t>,</a:t>
                  </a:r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Floor</a:t>
                  </a:r>
                  <a:r>
                    <a:rPr kumimoji="0" lang="en-US" altLang="zh-CN" sz="1600">
                      <a:latin typeface="Comic Sans MS" panose="030F0702030302020204" pitchFamily="66" charset="0"/>
                    </a:rPr>
                    <a:t>&gt;}</a:t>
                  </a:r>
                </a:p>
                <a:p>
                  <a:pPr algn="just" eaLnBrk="0" hangingPunct="0"/>
                  <a:endParaRPr kumimoji="0" lang="zh-CN" altLang="en-US" sz="16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34" name="Rectangle 49">
                  <a:extLst>
                    <a:ext uri="{FF2B5EF4-FFF2-40B4-BE49-F238E27FC236}">
                      <a16:creationId xmlns="" xmlns:a16="http://schemas.microsoft.com/office/drawing/2014/main" id="{8F8462BB-E9A9-4BCA-ACEF-4B117DF58A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" y="2130"/>
                  <a:ext cx="266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52">
                <a:extLst>
                  <a:ext uri="{FF2B5EF4-FFF2-40B4-BE49-F238E27FC236}">
                    <a16:creationId xmlns="" xmlns:a16="http://schemas.microsoft.com/office/drawing/2014/main" id="{2CCBBB67-DDCE-40C4-B52E-2732C0A537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533"/>
                <a:ext cx="921" cy="403"/>
                <a:chOff x="0" y="2533"/>
                <a:chExt cx="921" cy="403"/>
              </a:xfrm>
            </p:grpSpPr>
            <p:sp>
              <p:nvSpPr>
                <p:cNvPr id="31" name="Rectangle 25">
                  <a:extLst>
                    <a:ext uri="{FF2B5EF4-FFF2-40B4-BE49-F238E27FC236}">
                      <a16:creationId xmlns="" xmlns:a16="http://schemas.microsoft.com/office/drawing/2014/main" id="{17528187-BCDB-457C-9223-144156F71933}"/>
                    </a:ext>
                  </a:extLst>
                </p:cNvPr>
                <p:cNvSpPr>
                  <a:spLocks noChangeArrowheads="1" noTextEdit="1"/>
                </p:cNvSpPr>
                <p:nvPr/>
              </p:nvSpPr>
              <p:spPr bwMode="auto">
                <a:xfrm>
                  <a:off x="43" y="2533"/>
                  <a:ext cx="83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Rectangle 51">
                  <a:extLst>
                    <a:ext uri="{FF2B5EF4-FFF2-40B4-BE49-F238E27FC236}">
                      <a16:creationId xmlns="" xmlns:a16="http://schemas.microsoft.com/office/drawing/2014/main" id="{B77BBA6C-BDF3-4D18-B305-C5D389D32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533"/>
                  <a:ext cx="92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54">
                <a:extLst>
                  <a:ext uri="{FF2B5EF4-FFF2-40B4-BE49-F238E27FC236}">
                    <a16:creationId xmlns="" xmlns:a16="http://schemas.microsoft.com/office/drawing/2014/main" id="{1588236E-7D67-4E36-A983-6192A0C57B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" y="2533"/>
                <a:ext cx="2660" cy="403"/>
                <a:chOff x="921" y="2533"/>
                <a:chExt cx="2660" cy="403"/>
              </a:xfrm>
            </p:grpSpPr>
            <p:sp>
              <p:nvSpPr>
                <p:cNvPr id="28" name="Rectangle 26">
                  <a:extLst>
                    <a:ext uri="{FF2B5EF4-FFF2-40B4-BE49-F238E27FC236}">
                      <a16:creationId xmlns="" xmlns:a16="http://schemas.microsoft.com/office/drawing/2014/main" id="{C8A6689C-FE6A-4B01-ACBC-4FE80DBC9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" y="2533"/>
                  <a:ext cx="257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Clear</a:t>
                  </a:r>
                  <a:r>
                    <a:rPr kumimoji="0" lang="en-US" altLang="zh-CN" sz="1600">
                      <a:latin typeface="Comic Sans MS" panose="030F0702030302020204" pitchFamily="66" charset="0"/>
                    </a:rPr>
                    <a:t>={&lt;</a:t>
                  </a:r>
                  <a:r>
                    <a:rPr kumimoji="0" lang="en-US" altLang="zh-CN" sz="1600" b="1">
                      <a:latin typeface="Comic Sans MS" panose="030F0702030302020204" pitchFamily="66" charset="0"/>
                    </a:rPr>
                    <a:t>B</a:t>
                  </a:r>
                  <a:r>
                    <a:rPr kumimoji="0" lang="en-US" altLang="zh-CN" sz="1600">
                      <a:latin typeface="Comic Sans MS" panose="030F0702030302020204" pitchFamily="66" charset="0"/>
                    </a:rPr>
                    <a:t>&gt;}</a:t>
                  </a:r>
                </a:p>
                <a:p>
                  <a:pPr algn="just" eaLnBrk="0" hangingPunct="0"/>
                  <a:endParaRPr kumimoji="0" lang="zh-CN" altLang="en-US" sz="16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9" name="Rectangle 53">
                  <a:extLst>
                    <a:ext uri="{FF2B5EF4-FFF2-40B4-BE49-F238E27FC236}">
                      <a16:creationId xmlns="" xmlns:a16="http://schemas.microsoft.com/office/drawing/2014/main" id="{19CF0883-A67E-4FBA-992E-761CA08B4F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" y="2533"/>
                  <a:ext cx="266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" name="Rectangle 56">
              <a:extLst>
                <a:ext uri="{FF2B5EF4-FFF2-40B4-BE49-F238E27FC236}">
                  <a16:creationId xmlns="" xmlns:a16="http://schemas.microsoft.com/office/drawing/2014/main" id="{29A293AF-D2C3-47BF-81BA-1269651CC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587" cy="294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15.3.3 </a:t>
            </a:r>
            <a:r>
              <a:rPr lang="en-US" altLang="zh-CN" sz="3600" dirty="0">
                <a:solidFill>
                  <a:srgbClr val="FF0000"/>
                </a:solidFill>
              </a:rPr>
              <a:t>Models &amp; such</a:t>
            </a:r>
            <a:endParaRPr lang="zh-CN" altLang="en-US" sz="3600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="" xmlns:a16="http://schemas.microsoft.com/office/drawing/2014/main" id="{D9F838B5-FC21-4ED7-8E19-5049B7D5B08E}"/>
              </a:ext>
            </a:extLst>
          </p:cNvPr>
          <p:cNvSpPr txBox="1">
            <a:spLocks noChangeArrowheads="1"/>
          </p:cNvSpPr>
          <p:nvPr/>
        </p:nvSpPr>
        <p:spPr>
          <a:xfrm>
            <a:off x="1402701" y="1793939"/>
            <a:ext cx="9952653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definitions as in prop case</a:t>
            </a:r>
          </a:p>
          <a:p>
            <a:pPr lvl="1"/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wff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is true in I: I satisfies S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interpretations satisfying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wff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are models of S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true in all interpretations: valid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false in all: inconsistent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entailment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equivalence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15.3.4 </a:t>
            </a:r>
            <a:r>
              <a:rPr lang="en-US" altLang="zh-CN" sz="3600" dirty="0">
                <a:solidFill>
                  <a:srgbClr val="FF0000"/>
                </a:solidFill>
              </a:rPr>
              <a:t>Knowledge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="" xmlns:a16="http://schemas.microsoft.com/office/drawing/2014/main" id="{A19E2CB8-42DB-4F01-9A6D-C1016512D77B}"/>
              </a:ext>
            </a:extLst>
          </p:cNvPr>
          <p:cNvSpPr txBox="1">
            <a:spLocks noChangeArrowheads="1"/>
          </p:cNvSpPr>
          <p:nvPr/>
        </p:nvSpPr>
        <p:spPr>
          <a:xfrm>
            <a:off x="1468016" y="1840593"/>
            <a:ext cx="103886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formulas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knowledge of agent</a:t>
            </a:r>
          </a:p>
          <a:p>
            <a:pPr lvl="1"/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a.k.a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: agent ‘knows’ 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Fig 15.2: 3 models for ‘knowledge’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note: not necessary to bind object names to blocks world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more formulas the less models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00"/>
                </a:solidFill>
              </a:rPr>
              <a:t>Three Blocks-World Situations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17" name="Picture 5">
            <a:extLst>
              <a:ext uri="{FF2B5EF4-FFF2-40B4-BE49-F238E27FC236}">
                <a16:creationId xmlns="" xmlns:a16="http://schemas.microsoft.com/office/drawing/2014/main" id="{81BCE861-B37F-4E18-A512-7391BD4D3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67" y="2318657"/>
            <a:ext cx="8267700" cy="1693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15.4 </a:t>
            </a:r>
            <a:r>
              <a:rPr lang="en-US" altLang="zh-CN" sz="3600" dirty="0">
                <a:solidFill>
                  <a:srgbClr val="FF0000"/>
                </a:solidFill>
              </a:rPr>
              <a:t>Quantification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A6C4631E-F727-4AA1-9DCE-7925EF7A3D06}"/>
              </a:ext>
            </a:extLst>
          </p:cNvPr>
          <p:cNvSpPr txBox="1">
            <a:spLocks noChangeArrowheads="1"/>
          </p:cNvSpPr>
          <p:nvPr/>
        </p:nvSpPr>
        <p:spPr>
          <a:xfrm>
            <a:off x="1150776" y="1821931"/>
            <a:ext cx="109728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say</a:t>
            </a:r>
          </a:p>
          <a:p>
            <a:pPr lvl="1"/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has certain property</a:t>
            </a:r>
            <a:r>
              <a:rPr lang="fi-FI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‘infinite conjunction’</a:t>
            </a:r>
          </a:p>
          <a:p>
            <a:pPr lvl="1"/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one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has certain property</a:t>
            </a:r>
            <a:r>
              <a:rPr lang="fi-FI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‘infinite disjunction’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do it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symbols &amp; quantification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More syntax...</a:t>
            </a:r>
            <a:endParaRPr lang="zh-CN" altLang="en-US" sz="3200" dirty="0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DBD84735-3B8B-4A02-A902-6AE4A1557405}"/>
              </a:ext>
            </a:extLst>
          </p:cNvPr>
          <p:cNvSpPr txBox="1">
            <a:spLocks noChangeArrowheads="1"/>
          </p:cNvSpPr>
          <p:nvPr/>
        </p:nvSpPr>
        <p:spPr>
          <a:xfrm>
            <a:off x="1393370" y="1616658"/>
            <a:ext cx="1006202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symbols (terms, too)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‘unknown but unique’ individuals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 symbols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: universal (all)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: existential (exists)</a:t>
            </a:r>
          </a:p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Wff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variable &amp; S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wff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S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a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wff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closed 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wffs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</a:rPr>
              <a:t>Things to note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" name="Rectangle 1027">
            <a:extLst>
              <a:ext uri="{FF2B5EF4-FFF2-40B4-BE49-F238E27FC236}">
                <a16:creationId xmlns="" xmlns:a16="http://schemas.microsoft.com/office/drawing/2014/main" id="{00B35FAD-1F79-4C20-80F2-029689AD84EA}"/>
              </a:ext>
            </a:extLst>
          </p:cNvPr>
          <p:cNvSpPr txBox="1">
            <a:spLocks noChangeArrowheads="1"/>
          </p:cNvSpPr>
          <p:nvPr/>
        </p:nvSpPr>
        <p:spPr>
          <a:xfrm>
            <a:off x="1496008" y="1597998"/>
            <a:ext cx="109728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x)( y) S  ( y)( x) S</a:t>
            </a:r>
          </a:p>
          <a:p>
            <a:pPr lvl="1"/>
            <a:r>
              <a:rPr lang="fi-FI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 can abbreviate ( x, y) S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similarly ( x)( y) S  ( y)( x) S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Mixtures don’t work this way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 x)( y) S NOT eq. ( y)( x) S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 x)( y) S NOT eq. ( y)( x) S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Renaming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Higher order logics?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15.5 </a:t>
            </a:r>
            <a:r>
              <a:rPr lang="en-US" altLang="zh-CN" sz="3200" dirty="0">
                <a:solidFill>
                  <a:srgbClr val="FF0000"/>
                </a:solidFill>
              </a:rPr>
              <a:t>Semantics of quantifiers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E1ED0D4-CAA1-4DAF-8DC0-0337DB3FC795}"/>
              </a:ext>
            </a:extLst>
          </p:cNvPr>
          <p:cNvSpPr/>
          <p:nvPr/>
        </p:nvSpPr>
        <p:spPr>
          <a:xfrm>
            <a:off x="482600" y="1368881"/>
            <a:ext cx="4753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15.5.1 </a:t>
            </a:r>
            <a:r>
              <a:rPr lang="en-US" altLang="zh-CN" sz="3200" dirty="0"/>
              <a:t>Universal quantifiers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754A1659-875A-40A7-B668-F9543112907C}"/>
              </a:ext>
            </a:extLst>
          </p:cNvPr>
          <p:cNvSpPr txBox="1">
            <a:spLocks noChangeArrowheads="1"/>
          </p:cNvSpPr>
          <p:nvPr/>
        </p:nvSpPr>
        <p:spPr>
          <a:xfrm>
            <a:off x="1760375" y="2028599"/>
            <a:ext cx="7772400" cy="4764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x) S is true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 some given interpretation</a:t>
            </a:r>
          </a:p>
          <a:p>
            <a:pPr lvl="1"/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 is true for all possible assignments of x to objects in the domain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Example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 x) (On(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 Clear(C))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true in Fig 15.2?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A20FF3-185B-41B8-B144-E9D35691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Overview</a:t>
            </a:r>
            <a:endParaRPr lang="zh-CN" altLang="en-US" sz="4400" dirty="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3EDAACE0-91B0-42D4-80C8-30556F7B3BC1}"/>
              </a:ext>
            </a:extLst>
          </p:cNvPr>
          <p:cNvSpPr/>
          <p:nvPr/>
        </p:nvSpPr>
        <p:spPr>
          <a:xfrm>
            <a:off x="1326502" y="1573583"/>
            <a:ext cx="95389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GB" altLang="en-GB" sz="4000" dirty="0"/>
              <a:t>2</a:t>
            </a:r>
            <a:r>
              <a:rPr lang="en-ZA" altLang="en-GB" sz="4000" dirty="0"/>
              <a:t> </a:t>
            </a:r>
            <a:r>
              <a:rPr lang="en-US" altLang="en-GB" sz="4000" dirty="0"/>
              <a:t>Knowledge Representation and Reasoning</a:t>
            </a:r>
            <a:endParaRPr lang="en-ZA" altLang="en-GB" sz="4000" dirty="0"/>
          </a:p>
          <a:p>
            <a:pPr lvl="2" eaLnBrk="0" hangingPunct="0"/>
            <a:r>
              <a:rPr lang="en-GB" altLang="en-GB" sz="4000" dirty="0"/>
              <a:t>2.3</a:t>
            </a:r>
            <a:r>
              <a:rPr lang="en-ZA" altLang="en-GB" sz="4000" dirty="0"/>
              <a:t> Predicate Calculus</a:t>
            </a:r>
          </a:p>
          <a:p>
            <a:pPr lvl="4">
              <a:spcBef>
                <a:spcPct val="20000"/>
              </a:spcBef>
              <a:buFontTx/>
              <a:buChar char="-"/>
            </a:pPr>
            <a:endParaRPr lang="zh-CN" alt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1382571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15.5.2 </a:t>
            </a:r>
            <a:r>
              <a:rPr lang="en-US" altLang="zh-CN" sz="3200" dirty="0">
                <a:solidFill>
                  <a:srgbClr val="FF0000"/>
                </a:solidFill>
              </a:rPr>
              <a:t>Existential quantifiers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8D802384-50AE-412D-AC50-F47ADB9BB5C4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3600" dirty="0"/>
              <a:t>Semantics...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="" xmlns:a16="http://schemas.microsoft.com/office/drawing/2014/main" id="{75C3040D-1D7E-4BE7-AD28-472BA4D86899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2101850"/>
            <a:ext cx="10058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x) S is true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 some given interpretation</a:t>
            </a:r>
          </a:p>
          <a:p>
            <a:pPr lvl="1"/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 is true in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at least one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assignment of x to objects in the domain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Equivalences</a:t>
            </a:r>
          </a:p>
          <a:p>
            <a:pPr lvl="1"/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DeMorgan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laws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Variable renaming</a:t>
            </a: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1</a:t>
            </a:r>
            <a:r>
              <a:rPr lang="zh-CN" altLang="en-US" sz="3200" dirty="0">
                <a:solidFill>
                  <a:srgbClr val="FF0000"/>
                </a:solidFill>
              </a:rPr>
              <a:t>5.5.4 </a:t>
            </a:r>
            <a:r>
              <a:rPr lang="en-US" altLang="zh-CN" sz="3200" dirty="0">
                <a:solidFill>
                  <a:srgbClr val="FF0000"/>
                </a:solidFill>
              </a:rPr>
              <a:t>Rules of Inference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C5C4554-D1A2-4D50-8950-E0F6E7D57D15}"/>
              </a:ext>
            </a:extLst>
          </p:cNvPr>
          <p:cNvSpPr txBox="1">
            <a:spLocks noChangeArrowheads="1"/>
          </p:cNvSpPr>
          <p:nvPr/>
        </p:nvSpPr>
        <p:spPr>
          <a:xfrm>
            <a:off x="1803919" y="1784609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rules work</a:t>
            </a:r>
          </a:p>
          <a:p>
            <a:pPr lvl="1"/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eneralizations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Prop Calc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rules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instantiation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Existential generalization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sound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15.6 </a:t>
            </a:r>
            <a:r>
              <a:rPr lang="en-US" altLang="zh-CN" sz="3200" dirty="0" err="1">
                <a:solidFill>
                  <a:srgbClr val="FF0000"/>
                </a:solidFill>
              </a:rPr>
              <a:t>Pred</a:t>
            </a:r>
            <a:r>
              <a:rPr lang="en-US" altLang="zh-CN" sz="3200" dirty="0">
                <a:solidFill>
                  <a:srgbClr val="FF0000"/>
                </a:solidFill>
              </a:rPr>
              <a:t> Calc as a language for KR</a:t>
            </a:r>
            <a:endParaRPr lang="zh-CN" altLang="en-US" sz="3200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F399154-D589-4201-BA5E-FC32EFE80D01}"/>
              </a:ext>
            </a:extLst>
          </p:cNvPr>
          <p:cNvSpPr txBox="1">
            <a:spLocks noChangeArrowheads="1"/>
          </p:cNvSpPr>
          <p:nvPr/>
        </p:nvSpPr>
        <p:spPr>
          <a:xfrm>
            <a:off x="1069909" y="1544216"/>
            <a:ext cx="11629053" cy="4764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ajor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of AI</a:t>
            </a:r>
            <a:r>
              <a:rPr lang="fi-FI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KR)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say, not how to say it</a:t>
            </a:r>
            <a:endParaRPr lang="fi-FI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language for representing and reasoning</a:t>
            </a:r>
            <a:endParaRPr lang="fi-FI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it?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Conceptualization</a:t>
            </a:r>
            <a:r>
              <a:rPr lang="fi-FI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first step in KR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conceptualize the world in terms of objects, functions and relations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possibilities, some better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15.6.1 </a:t>
            </a:r>
            <a:r>
              <a:rPr lang="en-US" altLang="zh-CN" sz="3600" dirty="0">
                <a:solidFill>
                  <a:srgbClr val="FF0000"/>
                </a:solidFill>
              </a:rPr>
              <a:t>Conceptualization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="" xmlns:a16="http://schemas.microsoft.com/office/drawing/2014/main" id="{BC31FB52-8346-434E-8DF6-0A2D358C5F86}"/>
              </a:ext>
            </a:extLst>
          </p:cNvPr>
          <p:cNvSpPr txBox="1">
            <a:spLocks noChangeArrowheads="1"/>
          </p:cNvSpPr>
          <p:nvPr/>
        </p:nvSpPr>
        <p:spPr>
          <a:xfrm>
            <a:off x="1405812" y="1416698"/>
            <a:ext cx="7772400" cy="4764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 predicate calculus expressions</a:t>
            </a:r>
            <a:endParaRPr lang="fi-FI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 meaning: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concepts 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just found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step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wffs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satisfied in our intended world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our knowledge precludes some interpretation, it should not be a mode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00"/>
                </a:solidFill>
              </a:rPr>
              <a:t>Grounding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379473C0-6D75-44DD-9F94-5AF67A208950}"/>
              </a:ext>
            </a:extLst>
          </p:cNvPr>
          <p:cNvSpPr txBox="1">
            <a:spLocks noChangeArrowheads="1"/>
          </p:cNvSpPr>
          <p:nvPr/>
        </p:nvSpPr>
        <p:spPr>
          <a:xfrm>
            <a:off x="1620416" y="1408923"/>
            <a:ext cx="7772400" cy="4764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(agent) applications</a:t>
            </a:r>
          </a:p>
          <a:p>
            <a:pPr lvl="1"/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least some facts have to be known true or false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sensory inputs!</a:t>
            </a:r>
          </a:p>
          <a:p>
            <a:pPr lvl="1"/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grounding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atoms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atoms defined via these primitive ones</a:t>
            </a:r>
            <a:endParaRPr lang="fi-FI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Mathematic/theoretical apps can work without grounding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15.6.2 </a:t>
            </a:r>
            <a:r>
              <a:rPr lang="en-US" altLang="zh-CN" sz="3600" dirty="0">
                <a:solidFill>
                  <a:srgbClr val="FF0000"/>
                </a:solidFill>
              </a:rPr>
              <a:t>Examples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="" xmlns:a16="http://schemas.microsoft.com/office/drawing/2014/main" id="{A9B0DEEB-6C28-4BEB-89A8-1F2DFE23A804}"/>
              </a:ext>
            </a:extLst>
          </p:cNvPr>
          <p:cNvSpPr txBox="1">
            <a:spLocks noChangeArrowheads="1"/>
          </p:cNvSpPr>
          <p:nvPr/>
        </p:nvSpPr>
        <p:spPr>
          <a:xfrm>
            <a:off x="1387151" y="1351384"/>
            <a:ext cx="7772400" cy="4764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delivery in an office</a:t>
            </a:r>
            <a:endParaRPr lang="fi-FI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concepts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being a package</a:t>
            </a:r>
            <a:r>
              <a:rPr lang="fi-FI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Package(p)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objects</a:t>
            </a:r>
            <a:r>
              <a:rPr lang="fi-FI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Inroom(p,r)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(being smaller)</a:t>
            </a:r>
            <a:r>
              <a:rPr lang="fi-FI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Smaller(p1,p2)</a:t>
            </a:r>
          </a:p>
          <a:p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statements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“All packages in room 27 are smaller than ones in 28”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“Every package in 27 is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smalle</a:t>
            </a:r>
            <a:r>
              <a:rPr lang="fi-FI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one of </a:t>
            </a:r>
            <a:r>
              <a:rPr lang="fi-FI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 in 27” (ambiguous!)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Examples...</a:t>
            </a:r>
            <a:endParaRPr lang="zh-CN" altLang="en-US" sz="4000" dirty="0">
              <a:sym typeface="微软雅黑" panose="020B0503020204020204" pitchFamily="34" charset="-122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B714F06C-7E2E-476F-82BE-061C500C5315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1418253"/>
            <a:ext cx="7772400" cy="4764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 of time?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A arrived before B</a:t>
            </a:r>
            <a:endParaRPr lang="fi-FI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fi-FI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Arrived(p, t), Before(t1, t2)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Conceptualization is not easy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deal with mass nouns?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in 28 contains one quart of milk”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’milk’ an object with properties (color)</a:t>
            </a:r>
          </a:p>
          <a:p>
            <a:pPr lvl="1"/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it’s made of 2 pints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 1 quart)</a:t>
            </a:r>
            <a:endParaRPr lang="fi-FI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fi-FI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objects or one?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Discussion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182" name="Rectangle 3">
            <a:extLst>
              <a:ext uri="{FF2B5EF4-FFF2-40B4-BE49-F238E27FC236}">
                <a16:creationId xmlns="" xmlns:a16="http://schemas.microsoft.com/office/drawing/2014/main" id="{16A42025-A146-4A5F-90C5-F033F587D440}"/>
              </a:ext>
            </a:extLst>
          </p:cNvPr>
          <p:cNvSpPr txBox="1">
            <a:spLocks noChangeArrowheads="1"/>
          </p:cNvSpPr>
          <p:nvPr/>
        </p:nvSpPr>
        <p:spPr>
          <a:xfrm>
            <a:off x="1579983" y="1551344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debate</a:t>
            </a:r>
            <a:endParaRPr lang="fi-FI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(predicate)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is an appropriate language for KR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reason: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(Tarski)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always ’match’ with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knowledge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many </a:t>
            </a:r>
            <a:r>
              <a:rPr lang="fi-FI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real-life applications exist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82"/>
            <a:ext cx="5312229" cy="3905382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018"/>
            <a:ext cx="6648450" cy="390596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24601" y="501074"/>
            <a:ext cx="5117619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15 </a:t>
            </a:r>
            <a:r>
              <a:rPr lang="en-US" altLang="zh-CN" sz="3600" dirty="0"/>
              <a:t>Predicate Calculus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975" y="79018"/>
            <a:ext cx="1397000" cy="1397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DF1D0E55-46BE-4D4B-AECA-BAD7DF9E4FAA}"/>
              </a:ext>
            </a:extLst>
          </p:cNvPr>
          <p:cNvSpPr/>
          <p:nvPr/>
        </p:nvSpPr>
        <p:spPr>
          <a:xfrm>
            <a:off x="5098473" y="1713782"/>
            <a:ext cx="705419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Language, syntax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 of quantifiers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fi-FI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icate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</a:t>
            </a:r>
            <a:r>
              <a:rPr lang="fi-FI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ulus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language for KR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rgbClr val="FF0000"/>
                </a:solidFill>
              </a:rPr>
              <a:t>15.1 </a:t>
            </a:r>
            <a:r>
              <a:rPr lang="en-US" altLang="zh-CN" sz="4400" dirty="0">
                <a:solidFill>
                  <a:srgbClr val="FF0000"/>
                </a:solidFill>
              </a:rPr>
              <a:t>Motivation</a:t>
            </a:r>
            <a:endParaRPr lang="zh-CN" altLang="en-US" sz="4400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983" r="23475"/>
          <a:stretch>
            <a:fillRect/>
          </a:stretch>
        </p:blipFill>
        <p:spPr>
          <a:xfrm>
            <a:off x="9926818" y="1054942"/>
            <a:ext cx="1850942" cy="1828800"/>
          </a:xfrm>
          <a:prstGeom prst="ellipse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77F96151-79FD-44A6-9A0E-09D856C8FDCB}"/>
              </a:ext>
            </a:extLst>
          </p:cNvPr>
          <p:cNvSpPr txBox="1">
            <a:spLocks noChangeArrowheads="1"/>
          </p:cNvSpPr>
          <p:nvPr/>
        </p:nvSpPr>
        <p:spPr>
          <a:xfrm>
            <a:off x="629109" y="1406220"/>
            <a:ext cx="11198714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arenR"/>
            </a:pPr>
            <a:r>
              <a:rPr lang="en-US" altLang="zh-CN" sz="3600" dirty="0" smtClean="0"/>
              <a:t>Anyone passing the </a:t>
            </a:r>
            <a:r>
              <a:rPr lang="en-US" altLang="zh-CN" sz="3600" dirty="0" smtClean="0"/>
              <a:t>artificial </a:t>
            </a:r>
            <a:r>
              <a:rPr lang="en-US" altLang="zh-CN" sz="3600" dirty="0" smtClean="0"/>
              <a:t>intelligence</a:t>
            </a:r>
          </a:p>
          <a:p>
            <a:pPr marL="609600" indent="-609600">
              <a:buFontTx/>
              <a:buNone/>
            </a:pPr>
            <a:r>
              <a:rPr lang="en-US" altLang="zh-CN" sz="3600" dirty="0" smtClean="0"/>
              <a:t>     exam and winning the </a:t>
            </a:r>
            <a:r>
              <a:rPr lang="en-US" altLang="zh-CN" sz="3600" dirty="0" smtClean="0"/>
              <a:t>lottery </a:t>
            </a:r>
            <a:r>
              <a:rPr lang="en-US" altLang="zh-CN" sz="3600" dirty="0" smtClean="0"/>
              <a:t>is happy. </a:t>
            </a:r>
          </a:p>
          <a:p>
            <a:pPr marL="609600" indent="-609600">
              <a:buFontTx/>
              <a:buNone/>
            </a:pPr>
            <a:r>
              <a:rPr lang="en-US" altLang="zh-CN" sz="3600" dirty="0" smtClean="0"/>
              <a:t>2) But anyone who studies or is lucky can pass all their exams. </a:t>
            </a:r>
          </a:p>
          <a:p>
            <a:pPr marL="609600" indent="-609600">
              <a:buFontTx/>
              <a:buNone/>
            </a:pPr>
            <a:r>
              <a:rPr lang="en-US" altLang="zh-CN" sz="3600" dirty="0" smtClean="0"/>
              <a:t>3) Bush did not study but he is lucky. </a:t>
            </a:r>
          </a:p>
          <a:p>
            <a:pPr marL="609600" indent="-609600">
              <a:buFontTx/>
              <a:buNone/>
            </a:pPr>
            <a:r>
              <a:rPr lang="en-US" altLang="zh-CN" sz="3600" dirty="0" smtClean="0"/>
              <a:t>4) Anyone who is lucky wins the lottery. </a:t>
            </a:r>
            <a:endParaRPr lang="en-US" altLang="zh-CN" sz="3600" dirty="0" smtClean="0"/>
          </a:p>
          <a:p>
            <a:pPr marL="609600" indent="-609600">
              <a:buFontTx/>
              <a:buNone/>
            </a:pPr>
            <a:endParaRPr lang="en-US" altLang="zh-CN" sz="3600" dirty="0" smtClean="0"/>
          </a:p>
          <a:p>
            <a:pPr marL="609600" indent="-609600"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How to translate the statements into Propostions in PC?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rgbClr val="FF0000"/>
                </a:solidFill>
              </a:rPr>
              <a:t>15.1 </a:t>
            </a:r>
            <a:r>
              <a:rPr lang="en-US" altLang="zh-CN" sz="4400" dirty="0">
                <a:solidFill>
                  <a:srgbClr val="FF0000"/>
                </a:solidFill>
              </a:rPr>
              <a:t>Motivation</a:t>
            </a:r>
            <a:endParaRPr lang="zh-CN" altLang="en-US" sz="4400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983" r="23475"/>
          <a:stretch>
            <a:fillRect/>
          </a:stretch>
        </p:blipFill>
        <p:spPr>
          <a:xfrm>
            <a:off x="9926818" y="1054942"/>
            <a:ext cx="1850942" cy="1828800"/>
          </a:xfrm>
          <a:prstGeom prst="ellipse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77F96151-79FD-44A6-9A0E-09D856C8FDCB}"/>
              </a:ext>
            </a:extLst>
          </p:cNvPr>
          <p:cNvSpPr txBox="1">
            <a:spLocks noChangeArrowheads="1"/>
          </p:cNvSpPr>
          <p:nvPr/>
        </p:nvSpPr>
        <p:spPr>
          <a:xfrm>
            <a:off x="1104122" y="1916859"/>
            <a:ext cx="10839061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prop. calculus</a:t>
            </a:r>
          </a:p>
          <a:p>
            <a:pPr lvl="1"/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block_b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 as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block_b_on_c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atoms: no internal structure</a:t>
            </a:r>
          </a:p>
          <a:p>
            <a:pPr lvl="1"/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on_a_b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on_b_c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nothing in common</a:t>
            </a:r>
          </a:p>
          <a:p>
            <a:pPr lvl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a language that can refer to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world (as well as make </a:t>
            </a:r>
            <a:r>
              <a:rPr lang="fi-FI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it)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130" t="-1" r="704" b="629"/>
          <a:stretch>
            <a:fillRect/>
          </a:stretch>
        </p:blipFill>
        <p:spPr>
          <a:xfrm>
            <a:off x="1171229" y="2249261"/>
            <a:ext cx="3449618" cy="2359478"/>
          </a:xfrm>
          <a:prstGeom prst="roundRect">
            <a:avLst>
              <a:gd name="adj" fmla="val 9085"/>
            </a:avLst>
          </a:prstGeom>
        </p:spPr>
      </p:pic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B1FD152E-F33D-42E5-B026-10CF02450E36}"/>
              </a:ext>
            </a:extLst>
          </p:cNvPr>
          <p:cNvSpPr txBox="1">
            <a:spLocks noChangeArrowheads="1"/>
          </p:cNvSpPr>
          <p:nvPr/>
        </p:nvSpPr>
        <p:spPr>
          <a:xfrm>
            <a:off x="5069633" y="1726746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 about objects…</a:t>
            </a:r>
          </a:p>
          <a:p>
            <a:pPr lvl="1"/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on_b_c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=&gt;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clear_c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(etc.)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=&gt;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clear(y) !!??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Language with this capability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1st order predicate calculus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symbols for objects, relations and functions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(and variables)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240371" y="4399434"/>
            <a:ext cx="1000579" cy="756052"/>
            <a:chOff x="6064404" y="4596276"/>
            <a:chExt cx="1048741" cy="792444"/>
          </a:xfrm>
          <a:solidFill>
            <a:schemeClr val="bg1">
              <a:lumMod val="85000"/>
            </a:schemeClr>
          </a:solidFill>
        </p:grpSpPr>
        <p:sp>
          <p:nvSpPr>
            <p:cNvPr id="54" name="文本框 53"/>
            <p:cNvSpPr txBox="1"/>
            <p:nvPr/>
          </p:nvSpPr>
          <p:spPr bwMode="auto">
            <a:xfrm>
              <a:off x="606440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 bwMode="auto">
            <a:xfrm>
              <a:off x="663467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39979" y="2646375"/>
            <a:ext cx="678437" cy="512637"/>
            <a:chOff x="1734927" y="2253785"/>
            <a:chExt cx="678437" cy="512637"/>
          </a:xfrm>
          <a:solidFill>
            <a:schemeClr val="bg1">
              <a:lumMod val="85000"/>
            </a:schemeClr>
          </a:solidFill>
        </p:grpSpPr>
        <p:sp>
          <p:nvSpPr>
            <p:cNvPr id="56" name="文本框 55"/>
            <p:cNvSpPr txBox="1"/>
            <p:nvPr/>
          </p:nvSpPr>
          <p:spPr bwMode="auto">
            <a:xfrm rot="10800000">
              <a:off x="2103838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 bwMode="auto">
            <a:xfrm rot="10800000">
              <a:off x="1734927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15.2 </a:t>
            </a:r>
            <a:r>
              <a:rPr lang="en-US" altLang="zh-CN" sz="3600" dirty="0">
                <a:solidFill>
                  <a:srgbClr val="FF0000"/>
                </a:solidFill>
              </a:rPr>
              <a:t>Language &amp; syntax</a:t>
            </a:r>
            <a:endParaRPr lang="zh-CN" altLang="en-US" sz="3600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A9BCC658-3CC4-4271-9961-DA8509E7DCA9}"/>
              </a:ext>
            </a:extLst>
          </p:cNvPr>
          <p:cNvSpPr txBox="1">
            <a:spLocks noChangeArrowheads="1"/>
          </p:cNvSpPr>
          <p:nvPr/>
        </p:nvSpPr>
        <p:spPr>
          <a:xfrm>
            <a:off x="2918416" y="2342034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(alphabet)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constants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constants (arity)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constants (arity)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connectives, parentheses, comma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will be extended later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Terms &amp; </a:t>
            </a:r>
            <a:r>
              <a:rPr lang="en-US" altLang="zh-CN" sz="3200" dirty="0" err="1">
                <a:solidFill>
                  <a:srgbClr val="FF0000"/>
                </a:solidFill>
              </a:rPr>
              <a:t>wffs</a:t>
            </a:r>
            <a:endParaRPr lang="zh-CN" altLang="en-US" sz="3200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062EFF79-646B-4BDA-B8E4-BDD2ADC849F3}"/>
              </a:ext>
            </a:extLst>
          </p:cNvPr>
          <p:cNvSpPr txBox="1">
            <a:spLocks noChangeArrowheads="1"/>
          </p:cNvSpPr>
          <p:nvPr/>
        </p:nvSpPr>
        <p:spPr>
          <a:xfrm>
            <a:off x="1663958" y="1532683"/>
            <a:ext cx="936482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(words of the language)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constants are terms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 is a n</a:t>
            </a:r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and t1,…,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terms then f(t1,…,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term</a:t>
            </a:r>
          </a:p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Wffs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atoms: relations of n terms (arity)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 built from atoms and logical connectives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</a:rPr>
              <a:t>15.3 </a:t>
            </a:r>
            <a:r>
              <a:rPr lang="en-US" altLang="zh-CN" sz="4000" dirty="0">
                <a:solidFill>
                  <a:srgbClr val="FF0000"/>
                </a:solidFill>
              </a:rPr>
              <a:t>Semantics</a:t>
            </a:r>
            <a:endParaRPr lang="zh-CN" altLang="en-US" sz="4000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4755288A-A2E1-4688-8233-748CC427D028}"/>
              </a:ext>
            </a:extLst>
          </p:cNvPr>
          <p:cNvSpPr/>
          <p:nvPr/>
        </p:nvSpPr>
        <p:spPr>
          <a:xfrm>
            <a:off x="655010" y="1284905"/>
            <a:ext cx="2783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/>
              <a:t>15.3.1 </a:t>
            </a:r>
            <a:r>
              <a:rPr lang="en-US" altLang="zh-CN" sz="3600" dirty="0"/>
              <a:t>Worlds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5B6CADBC-8F9D-40D0-A574-EFB90496FE30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981200"/>
            <a:ext cx="9845351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can talk about?</a:t>
            </a:r>
          </a:p>
          <a:p>
            <a:pPr lvl="1"/>
            <a:r>
              <a:rPr lang="fi-FI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ndividuals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world</a:t>
            </a:r>
            <a:endParaRPr lang="fi-FI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 we can name with an object constant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on individuals</a:t>
            </a:r>
            <a:endParaRPr lang="fi-FI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n individuals to an individual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over individuals </a:t>
            </a:r>
            <a:endParaRPr lang="fi-FI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of n-tuples</a:t>
            </a:r>
          </a:p>
          <a:p>
            <a:pPr lvl="2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relations: properties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3440E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3517</TotalTime>
  <Words>1147</Words>
  <Application>Microsoft Office PowerPoint</Application>
  <PresentationFormat>自定义</PresentationFormat>
  <Paragraphs>193</Paragraphs>
  <Slides>27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Theme</vt:lpstr>
      <vt:lpstr>幻灯片 1</vt:lpstr>
      <vt:lpstr>Overview</vt:lpstr>
      <vt:lpstr>幻灯片 3</vt:lpstr>
      <vt:lpstr>15.1 Motivation</vt:lpstr>
      <vt:lpstr>15.1 Motivation</vt:lpstr>
      <vt:lpstr>幻灯片 6</vt:lpstr>
      <vt:lpstr>15.2 Language &amp; syntax</vt:lpstr>
      <vt:lpstr>Terms &amp; wffs</vt:lpstr>
      <vt:lpstr>15.3 Semantics</vt:lpstr>
      <vt:lpstr>15.3.2 Interpretations</vt:lpstr>
      <vt:lpstr>Example</vt:lpstr>
      <vt:lpstr>Mapping between Predicate Calculus &amp; World</vt:lpstr>
      <vt:lpstr>15.3.3 Models &amp; such</vt:lpstr>
      <vt:lpstr>15.3.4 Knowledge</vt:lpstr>
      <vt:lpstr>Three Blocks-World Situations</vt:lpstr>
      <vt:lpstr>15.4 Quantification</vt:lpstr>
      <vt:lpstr>More syntax...</vt:lpstr>
      <vt:lpstr>Things to note</vt:lpstr>
      <vt:lpstr>15.5 Semantics of quantifiers</vt:lpstr>
      <vt:lpstr>15.5.2 Existential quantifiers</vt:lpstr>
      <vt:lpstr>15.5.4 Rules of Inference</vt:lpstr>
      <vt:lpstr>15.6 Pred Calc as a language for KR</vt:lpstr>
      <vt:lpstr>15.6.1 Conceptualization</vt:lpstr>
      <vt:lpstr>Grounding</vt:lpstr>
      <vt:lpstr>15.6.2 Examples</vt:lpstr>
      <vt:lpstr>Examples...</vt:lpstr>
      <vt:lpstr>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Administrator</cp:lastModifiedBy>
  <cp:revision>103</cp:revision>
  <dcterms:created xsi:type="dcterms:W3CDTF">2019-06-09T06:58:00Z</dcterms:created>
  <dcterms:modified xsi:type="dcterms:W3CDTF">2021-05-07T06:39:35Z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