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0" r:id="rId2"/>
    <p:sldMasterId id="2147483694" r:id="rId3"/>
  </p:sldMasterIdLst>
  <p:notesMasterIdLst>
    <p:notesMasterId r:id="rId64"/>
  </p:notesMasterIdLst>
  <p:handoutMasterIdLst>
    <p:handoutMasterId r:id="rId65"/>
  </p:handoutMasterIdLst>
  <p:sldIdLst>
    <p:sldId id="471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7" r:id="rId38"/>
    <p:sldId id="508" r:id="rId39"/>
    <p:sldId id="509" r:id="rId40"/>
    <p:sldId id="510" r:id="rId41"/>
    <p:sldId id="511" r:id="rId42"/>
    <p:sldId id="512" r:id="rId43"/>
    <p:sldId id="513" r:id="rId44"/>
    <p:sldId id="514" r:id="rId45"/>
    <p:sldId id="515" r:id="rId46"/>
    <p:sldId id="516" r:id="rId47"/>
    <p:sldId id="517" r:id="rId48"/>
    <p:sldId id="518" r:id="rId49"/>
    <p:sldId id="520" r:id="rId50"/>
    <p:sldId id="521" r:id="rId51"/>
    <p:sldId id="522" r:id="rId52"/>
    <p:sldId id="523" r:id="rId53"/>
    <p:sldId id="524" r:id="rId54"/>
    <p:sldId id="525" r:id="rId55"/>
    <p:sldId id="526" r:id="rId56"/>
    <p:sldId id="527" r:id="rId57"/>
    <p:sldId id="528" r:id="rId58"/>
    <p:sldId id="529" r:id="rId59"/>
    <p:sldId id="530" r:id="rId60"/>
    <p:sldId id="531" r:id="rId61"/>
    <p:sldId id="532" r:id="rId62"/>
    <p:sldId id="533" r:id="rId63"/>
  </p:sldIdLst>
  <p:sldSz cx="12192000" cy="6858000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F9F9"/>
    <a:srgbClr val="FFFFFD"/>
    <a:srgbClr val="FAFAFA"/>
    <a:srgbClr val="F8F8F8"/>
    <a:srgbClr val="B1937F"/>
    <a:srgbClr val="DEDEDE"/>
    <a:srgbClr val="B8243D"/>
    <a:srgbClr val="FFAA00"/>
    <a:srgbClr val="FFEFD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2" autoAdjust="0"/>
    <p:restoredTop sz="94660"/>
  </p:normalViewPr>
  <p:slideViewPr>
    <p:cSldViewPr>
      <p:cViewPr varScale="1">
        <p:scale>
          <a:sx n="88" d="100"/>
          <a:sy n="88" d="100"/>
        </p:scale>
        <p:origin x="-11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08"/>
    </p:cViewPr>
  </p:sorterViewPr>
  <p:notesViewPr>
    <p:cSldViewPr snapToGrid="0">
      <p:cViewPr varScale="1">
        <p:scale>
          <a:sx n="48" d="100"/>
          <a:sy n="48" d="100"/>
        </p:scale>
        <p:origin x="1828" y="52"/>
      </p:cViewPr>
      <p:guideLst/>
    </p:cSldViewPr>
  </p:notes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2D54-41E9-4F9B-84F0-DB426FBA1FF0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1FDD3-5682-4A22-B636-E57B56622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2760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2B1D4-5CAD-4F8D-8A42-777314ADBB20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EEA95-15FA-454A-B750-D2F7A7125C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5022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EEA95-15FA-454A-B750-D2F7A7125CA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197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59A7-3243-4C38-BB22-ADB739282BE8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FEF-A634-48EA-B26A-D00E273EA4BD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0841" t="131845" r="108331" b="-39745"/>
          <a:stretch>
            <a:fillRect/>
          </a:stretch>
        </p:blipFill>
        <p:spPr>
          <a:xfrm rot="5400000">
            <a:off x="519051" y="427475"/>
            <a:ext cx="692701" cy="410003"/>
          </a:xfrm>
          <a:custGeom>
            <a:avLst/>
            <a:gdLst>
              <a:gd name="connsiteX0" fmla="*/ 0 w 1993902"/>
              <a:gd name="connsiteY0" fmla="*/ 0 h 1180172"/>
              <a:gd name="connsiteX1" fmla="*/ 1850785 w 1993902"/>
              <a:gd name="connsiteY1" fmla="*/ 0 h 1180172"/>
              <a:gd name="connsiteX2" fmla="*/ 1861313 w 1993902"/>
              <a:gd name="connsiteY2" fmla="*/ 17230 h 1180172"/>
              <a:gd name="connsiteX3" fmla="*/ 1993902 w 1993902"/>
              <a:gd name="connsiteY3" fmla="*/ 537837 h 1180172"/>
              <a:gd name="connsiteX4" fmla="*/ 1806287 w 1993902"/>
              <a:gd name="connsiteY4" fmla="*/ 1148496 h 1180172"/>
              <a:gd name="connsiteX5" fmla="*/ 1782462 w 1993902"/>
              <a:gd name="connsiteY5" fmla="*/ 1180172 h 1180172"/>
              <a:gd name="connsiteX6" fmla="*/ 8240 w 1993902"/>
              <a:gd name="connsiteY6" fmla="*/ 1180172 h 1180172"/>
              <a:gd name="connsiteX7" fmla="*/ 0 w 1993902"/>
              <a:gd name="connsiteY7" fmla="*/ 1169217 h 1180172"/>
              <a:gd name="connsiteX8" fmla="*/ 0 w 1993902"/>
              <a:gd name="connsiteY8" fmla="*/ 0 h 118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2" h="1180172">
                <a:moveTo>
                  <a:pt x="0" y="0"/>
                </a:moveTo>
                <a:lnTo>
                  <a:pt x="1850785" y="0"/>
                </a:lnTo>
                <a:lnTo>
                  <a:pt x="1861313" y="17230"/>
                </a:lnTo>
                <a:cubicBezTo>
                  <a:pt x="1945871" y="171987"/>
                  <a:pt x="1993902" y="349336"/>
                  <a:pt x="1993902" y="537837"/>
                </a:cubicBezTo>
                <a:cubicBezTo>
                  <a:pt x="1993902" y="764039"/>
                  <a:pt x="1924738" y="974180"/>
                  <a:pt x="1806287" y="1148496"/>
                </a:cubicBezTo>
                <a:lnTo>
                  <a:pt x="1782462" y="1180172"/>
                </a:lnTo>
                <a:lnTo>
                  <a:pt x="8240" y="1180172"/>
                </a:lnTo>
                <a:lnTo>
                  <a:pt x="0" y="116921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íṧļiḓé"/>
          <p:cNvSpPr/>
          <p:nvPr userDrawn="1"/>
        </p:nvSpPr>
        <p:spPr>
          <a:xfrm>
            <a:off x="5221718" y="1602668"/>
            <a:ext cx="1748578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AE33-E62E-49B7-AC0B-0504C9981B63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  <p:sp>
        <p:nvSpPr>
          <p:cNvPr id="13" name="ïSḷïḓe"/>
          <p:cNvSpPr/>
          <p:nvPr userDrawn="1"/>
        </p:nvSpPr>
        <p:spPr>
          <a:xfrm>
            <a:off x="3150604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ïṣļiḑê"/>
          <p:cNvSpPr/>
          <p:nvPr userDrawn="1"/>
        </p:nvSpPr>
        <p:spPr>
          <a:xfrm>
            <a:off x="7292820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ïṣlîḑe"/>
          <p:cNvSpPr/>
          <p:nvPr userDrawn="1"/>
        </p:nvSpPr>
        <p:spPr>
          <a:xfrm>
            <a:off x="9363928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îšḻïḋe"/>
          <p:cNvSpPr/>
          <p:nvPr userDrawn="1"/>
        </p:nvSpPr>
        <p:spPr>
          <a:xfrm>
            <a:off x="1079496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1079500" y="1603375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8"/>
          <p:cNvSpPr>
            <a:spLocks noGrp="1"/>
          </p:cNvSpPr>
          <p:nvPr>
            <p:ph type="pic" sz="quarter" idx="14"/>
          </p:nvPr>
        </p:nvSpPr>
        <p:spPr>
          <a:xfrm>
            <a:off x="3150975" y="1603375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8"/>
          <p:cNvSpPr>
            <a:spLocks noGrp="1"/>
          </p:cNvSpPr>
          <p:nvPr>
            <p:ph type="pic" sz="quarter" idx="15"/>
          </p:nvPr>
        </p:nvSpPr>
        <p:spPr>
          <a:xfrm>
            <a:off x="7291336" y="1602669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8"/>
          <p:cNvSpPr>
            <a:spLocks noGrp="1"/>
          </p:cNvSpPr>
          <p:nvPr>
            <p:ph type="pic" sz="quarter" idx="16"/>
          </p:nvPr>
        </p:nvSpPr>
        <p:spPr>
          <a:xfrm>
            <a:off x="9360214" y="1602669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8"/>
          <p:cNvSpPr>
            <a:spLocks noGrp="1"/>
          </p:cNvSpPr>
          <p:nvPr>
            <p:ph type="pic" sz="quarter" idx="17"/>
          </p:nvPr>
        </p:nvSpPr>
        <p:spPr>
          <a:xfrm>
            <a:off x="5222081" y="1603375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042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500" y="-9525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437-3CD5-4678-BD84-6B872B0DA1BF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84000" y="1348770"/>
            <a:ext cx="4537075" cy="470693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2470-19B5-4E61-AC09-C20465289DBC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47700" y="1385146"/>
            <a:ext cx="4699000" cy="215391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6845300" y="4148413"/>
            <a:ext cx="4699000" cy="216058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6BED-AFC0-4CF7-ADDA-EBCE89A383CB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660400" y="2133000"/>
            <a:ext cx="5086502" cy="3599678"/>
          </a:xfrm>
          <a:custGeom>
            <a:avLst/>
            <a:gdLst>
              <a:gd name="connsiteX0" fmla="*/ 2330500 w 4680000"/>
              <a:gd name="connsiteY0" fmla="*/ 0 h 3312000"/>
              <a:gd name="connsiteX1" fmla="*/ 3584275 w 4680000"/>
              <a:gd name="connsiteY1" fmla="*/ 730115 h 3312000"/>
              <a:gd name="connsiteX2" fmla="*/ 3649592 w 4680000"/>
              <a:gd name="connsiteY2" fmla="*/ 847870 h 3312000"/>
              <a:gd name="connsiteX3" fmla="*/ 3839621 w 4680000"/>
              <a:gd name="connsiteY3" fmla="*/ 847870 h 3312000"/>
              <a:gd name="connsiteX4" fmla="*/ 4680000 w 4680000"/>
              <a:gd name="connsiteY4" fmla="*/ 1688249 h 3312000"/>
              <a:gd name="connsiteX5" fmla="*/ 3839621 w 4680000"/>
              <a:gd name="connsiteY5" fmla="*/ 2528628 h 3312000"/>
              <a:gd name="connsiteX6" fmla="*/ 3613816 w 4680000"/>
              <a:gd name="connsiteY6" fmla="*/ 2528628 h 3312000"/>
              <a:gd name="connsiteX7" fmla="*/ 3584275 w 4680000"/>
              <a:gd name="connsiteY7" fmla="*/ 2581886 h 3312000"/>
              <a:gd name="connsiteX8" fmla="*/ 2330500 w 4680000"/>
              <a:gd name="connsiteY8" fmla="*/ 3312000 h 3312000"/>
              <a:gd name="connsiteX9" fmla="*/ 1076726 w 4680000"/>
              <a:gd name="connsiteY9" fmla="*/ 2581886 h 3312000"/>
              <a:gd name="connsiteX10" fmla="*/ 1047185 w 4680000"/>
              <a:gd name="connsiteY10" fmla="*/ 2528628 h 3312000"/>
              <a:gd name="connsiteX11" fmla="*/ 840379 w 4680000"/>
              <a:gd name="connsiteY11" fmla="*/ 2528628 h 3312000"/>
              <a:gd name="connsiteX12" fmla="*/ 0 w 4680000"/>
              <a:gd name="connsiteY12" fmla="*/ 1688249 h 3312000"/>
              <a:gd name="connsiteX13" fmla="*/ 840379 w 4680000"/>
              <a:gd name="connsiteY13" fmla="*/ 847870 h 3312000"/>
              <a:gd name="connsiteX14" fmla="*/ 1011408 w 4680000"/>
              <a:gd name="connsiteY14" fmla="*/ 847870 h 3312000"/>
              <a:gd name="connsiteX15" fmla="*/ 1076726 w 4680000"/>
              <a:gd name="connsiteY15" fmla="*/ 730115 h 3312000"/>
              <a:gd name="connsiteX16" fmla="*/ 2330500 w 4680000"/>
              <a:gd name="connsiteY16" fmla="*/ 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80000" h="3312000">
                <a:moveTo>
                  <a:pt x="2330500" y="0"/>
                </a:moveTo>
                <a:cubicBezTo>
                  <a:pt x="2852410" y="0"/>
                  <a:pt x="3312557" y="289616"/>
                  <a:pt x="3584275" y="730115"/>
                </a:cubicBezTo>
                <a:lnTo>
                  <a:pt x="3649592" y="847870"/>
                </a:lnTo>
                <a:lnTo>
                  <a:pt x="3839621" y="847870"/>
                </a:lnTo>
                <a:cubicBezTo>
                  <a:pt x="4303750" y="847870"/>
                  <a:pt x="4680000" y="1224120"/>
                  <a:pt x="4680000" y="1688249"/>
                </a:cubicBezTo>
                <a:cubicBezTo>
                  <a:pt x="4680000" y="2152378"/>
                  <a:pt x="4303750" y="2528628"/>
                  <a:pt x="3839621" y="2528628"/>
                </a:cubicBezTo>
                <a:lnTo>
                  <a:pt x="3613816" y="2528628"/>
                </a:lnTo>
                <a:lnTo>
                  <a:pt x="3584275" y="2581886"/>
                </a:lnTo>
                <a:cubicBezTo>
                  <a:pt x="3312557" y="3022385"/>
                  <a:pt x="2852410" y="3312000"/>
                  <a:pt x="2330500" y="3312000"/>
                </a:cubicBezTo>
                <a:cubicBezTo>
                  <a:pt x="1808591" y="3312000"/>
                  <a:pt x="1348443" y="3022385"/>
                  <a:pt x="1076726" y="2581886"/>
                </a:cubicBezTo>
                <a:lnTo>
                  <a:pt x="1047185" y="2528628"/>
                </a:lnTo>
                <a:lnTo>
                  <a:pt x="840379" y="2528628"/>
                </a:lnTo>
                <a:cubicBezTo>
                  <a:pt x="376250" y="2528628"/>
                  <a:pt x="0" y="2152378"/>
                  <a:pt x="0" y="1688249"/>
                </a:cubicBezTo>
                <a:cubicBezTo>
                  <a:pt x="0" y="1224120"/>
                  <a:pt x="376250" y="847870"/>
                  <a:pt x="840379" y="847870"/>
                </a:cubicBezTo>
                <a:lnTo>
                  <a:pt x="1011408" y="847870"/>
                </a:lnTo>
                <a:lnTo>
                  <a:pt x="1076726" y="730115"/>
                </a:lnTo>
                <a:cubicBezTo>
                  <a:pt x="1348443" y="289616"/>
                  <a:pt x="1808591" y="0"/>
                  <a:pt x="2330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BEC-AAB7-4136-8395-728B6E9BF703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28000" y="1196975"/>
            <a:ext cx="2784475" cy="23764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2"/>
          <p:cNvSpPr>
            <a:spLocks noGrp="1"/>
          </p:cNvSpPr>
          <p:nvPr>
            <p:ph type="pic" sz="quarter" idx="14"/>
          </p:nvPr>
        </p:nvSpPr>
        <p:spPr>
          <a:xfrm>
            <a:off x="4728000" y="1196975"/>
            <a:ext cx="2784475" cy="23764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2"/>
          <p:cNvSpPr>
            <a:spLocks noGrp="1"/>
          </p:cNvSpPr>
          <p:nvPr>
            <p:ph type="pic" sz="quarter" idx="15"/>
          </p:nvPr>
        </p:nvSpPr>
        <p:spPr>
          <a:xfrm>
            <a:off x="8328000" y="1196975"/>
            <a:ext cx="2784475" cy="237648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307A-E1D0-4E5F-9521-7897950F09D3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65188" y="1412875"/>
            <a:ext cx="10487025" cy="201612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CBDC-171A-4289-A7B7-C5C1908C7928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888501" y="1337353"/>
          <a:ext cx="10416300" cy="504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04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040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040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2364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364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93100" y="384721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096000" y="384721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9" name="图片占位符 2"/>
          <p:cNvSpPr>
            <a:spLocks noGrp="1"/>
          </p:cNvSpPr>
          <p:nvPr>
            <p:ph type="pic" sz="quarter" idx="15"/>
          </p:nvPr>
        </p:nvSpPr>
        <p:spPr>
          <a:xfrm>
            <a:off x="8693300" y="133390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图片占位符 2"/>
          <p:cNvSpPr>
            <a:spLocks noGrp="1"/>
          </p:cNvSpPr>
          <p:nvPr>
            <p:ph type="pic" sz="quarter" idx="16"/>
          </p:nvPr>
        </p:nvSpPr>
        <p:spPr>
          <a:xfrm>
            <a:off x="3490400" y="133390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2021/6/30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EF81-5D27-4797-BA31-C9CD1581CDEA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6420-11EE-4DCD-97D9-484F833C0C23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76C6-F5B5-42E8-9C3F-D24B4A188FE2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0841" t="131845" r="108331" b="-39745"/>
          <a:stretch>
            <a:fillRect/>
          </a:stretch>
        </p:blipFill>
        <p:spPr>
          <a:xfrm rot="5400000">
            <a:off x="519051" y="427475"/>
            <a:ext cx="692701" cy="410003"/>
          </a:xfrm>
          <a:custGeom>
            <a:avLst/>
            <a:gdLst>
              <a:gd name="connsiteX0" fmla="*/ 0 w 1993902"/>
              <a:gd name="connsiteY0" fmla="*/ 0 h 1180172"/>
              <a:gd name="connsiteX1" fmla="*/ 1850785 w 1993902"/>
              <a:gd name="connsiteY1" fmla="*/ 0 h 1180172"/>
              <a:gd name="connsiteX2" fmla="*/ 1861313 w 1993902"/>
              <a:gd name="connsiteY2" fmla="*/ 17230 h 1180172"/>
              <a:gd name="connsiteX3" fmla="*/ 1993902 w 1993902"/>
              <a:gd name="connsiteY3" fmla="*/ 537837 h 1180172"/>
              <a:gd name="connsiteX4" fmla="*/ 1806287 w 1993902"/>
              <a:gd name="connsiteY4" fmla="*/ 1148496 h 1180172"/>
              <a:gd name="connsiteX5" fmla="*/ 1782462 w 1993902"/>
              <a:gd name="connsiteY5" fmla="*/ 1180172 h 1180172"/>
              <a:gd name="connsiteX6" fmla="*/ 8240 w 1993902"/>
              <a:gd name="connsiteY6" fmla="*/ 1180172 h 1180172"/>
              <a:gd name="connsiteX7" fmla="*/ 0 w 1993902"/>
              <a:gd name="connsiteY7" fmla="*/ 1169217 h 1180172"/>
              <a:gd name="connsiteX8" fmla="*/ 0 w 1993902"/>
              <a:gd name="connsiteY8" fmla="*/ 0 h 118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2" h="1180172">
                <a:moveTo>
                  <a:pt x="0" y="0"/>
                </a:moveTo>
                <a:lnTo>
                  <a:pt x="1850785" y="0"/>
                </a:lnTo>
                <a:lnTo>
                  <a:pt x="1861313" y="17230"/>
                </a:lnTo>
                <a:cubicBezTo>
                  <a:pt x="1945871" y="171987"/>
                  <a:pt x="1993902" y="349336"/>
                  <a:pt x="1993902" y="537837"/>
                </a:cubicBezTo>
                <a:cubicBezTo>
                  <a:pt x="1993902" y="764039"/>
                  <a:pt x="1924738" y="974180"/>
                  <a:pt x="1806287" y="1148496"/>
                </a:cubicBezTo>
                <a:lnTo>
                  <a:pt x="1782462" y="1180172"/>
                </a:lnTo>
                <a:lnTo>
                  <a:pt x="8240" y="1180172"/>
                </a:lnTo>
                <a:lnTo>
                  <a:pt x="0" y="116921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  <p:sp>
        <p:nvSpPr>
          <p:cNvPr id="17" name="íṥľiḓê"/>
          <p:cNvSpPr/>
          <p:nvPr userDrawn="1"/>
        </p:nvSpPr>
        <p:spPr>
          <a:xfrm>
            <a:off x="1200007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îṧḷîde"/>
          <p:cNvSpPr/>
          <p:nvPr userDrawn="1"/>
        </p:nvSpPr>
        <p:spPr>
          <a:xfrm>
            <a:off x="3843846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íṥľiḓê"/>
          <p:cNvSpPr/>
          <p:nvPr userDrawn="1"/>
        </p:nvSpPr>
        <p:spPr>
          <a:xfrm>
            <a:off x="6487685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îşļíďé"/>
          <p:cNvSpPr/>
          <p:nvPr userDrawn="1"/>
        </p:nvSpPr>
        <p:spPr>
          <a:xfrm>
            <a:off x="9131524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图片占位符 27"/>
          <p:cNvSpPr>
            <a:spLocks noGrp="1"/>
          </p:cNvSpPr>
          <p:nvPr>
            <p:ph type="pic" sz="quarter" idx="13"/>
          </p:nvPr>
        </p:nvSpPr>
        <p:spPr>
          <a:xfrm>
            <a:off x="1200007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图片占位符 28"/>
          <p:cNvSpPr>
            <a:spLocks noGrp="1"/>
          </p:cNvSpPr>
          <p:nvPr>
            <p:ph type="pic" sz="quarter" idx="14"/>
          </p:nvPr>
        </p:nvSpPr>
        <p:spPr>
          <a:xfrm>
            <a:off x="3843846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图片占位符 30"/>
          <p:cNvSpPr>
            <a:spLocks noGrp="1"/>
          </p:cNvSpPr>
          <p:nvPr>
            <p:ph type="pic" sz="quarter" idx="15"/>
          </p:nvPr>
        </p:nvSpPr>
        <p:spPr>
          <a:xfrm>
            <a:off x="6487685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图片占位符 31"/>
          <p:cNvSpPr>
            <a:spLocks noGrp="1"/>
          </p:cNvSpPr>
          <p:nvPr>
            <p:ph type="pic" sz="quarter" idx="16"/>
          </p:nvPr>
        </p:nvSpPr>
        <p:spPr>
          <a:xfrm>
            <a:off x="9131524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1971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72470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33700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289913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51784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066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BC23-DFCA-4ADB-B723-1BF0AE5E6F7F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03CB-AE2B-46B7-9FBD-E9AB8A25DF0B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92F9-8B61-4158-9498-F1A0E25AA045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CF98-EB99-4046-956E-C5961C63E6DD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A144-1ECC-47B3-84F8-B0A91898A30F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71" y="277510"/>
            <a:ext cx="2203682" cy="634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D99C-F0E1-46E5-8194-C48F10C829D5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58CC-26B5-4ACA-8290-65BB4E4851A2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74C6-1819-4215-ACCE-9EE885241B6D}" type="datetime1">
              <a:rPr lang="zh-CN" altLang="en-US" smtClean="0"/>
              <a:pPr/>
              <a:t>2021/6/30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48100" y="6483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011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88" r:id="rId13"/>
    <p:sldLayoutId id="2147483668" r:id="rId14"/>
    <p:sldLayoutId id="2147483669" r:id="rId15"/>
    <p:sldLayoutId id="2147483671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7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9480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9678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w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5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-16264"/>
            <a:ext cx="12192000" cy="6874264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" y="-38100"/>
            <a:ext cx="12191999" cy="2387100"/>
          </a:xfrm>
          <a:custGeom>
            <a:avLst/>
            <a:gdLst>
              <a:gd name="connsiteX0" fmla="*/ 0 w 12191999"/>
              <a:gd name="connsiteY0" fmla="*/ 0 h 3467100"/>
              <a:gd name="connsiteX1" fmla="*/ 12191999 w 12191999"/>
              <a:gd name="connsiteY1" fmla="*/ 0 h 3467100"/>
              <a:gd name="connsiteX2" fmla="*/ 12191999 w 12191999"/>
              <a:gd name="connsiteY2" fmla="*/ 2387141 h 3467100"/>
              <a:gd name="connsiteX3" fmla="*/ 11986303 w 12191999"/>
              <a:gd name="connsiteY3" fmla="*/ 2471405 h 3467100"/>
              <a:gd name="connsiteX4" fmla="*/ 6121399 w 12191999"/>
              <a:gd name="connsiteY4" fmla="*/ 3467100 h 3467100"/>
              <a:gd name="connsiteX5" fmla="*/ 256496 w 12191999"/>
              <a:gd name="connsiteY5" fmla="*/ 2471405 h 3467100"/>
              <a:gd name="connsiteX6" fmla="*/ 0 w 12191999"/>
              <a:gd name="connsiteY6" fmla="*/ 2366332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467100">
                <a:moveTo>
                  <a:pt x="0" y="0"/>
                </a:moveTo>
                <a:lnTo>
                  <a:pt x="12191999" y="0"/>
                </a:lnTo>
                <a:lnTo>
                  <a:pt x="12191999" y="2387141"/>
                </a:lnTo>
                <a:lnTo>
                  <a:pt x="11986303" y="2471405"/>
                </a:lnTo>
                <a:cubicBezTo>
                  <a:pt x="10392508" y="3093437"/>
                  <a:pt x="8349226" y="3467100"/>
                  <a:pt x="6121399" y="3467100"/>
                </a:cubicBezTo>
                <a:cubicBezTo>
                  <a:pt x="3893572" y="3467100"/>
                  <a:pt x="1850290" y="3093437"/>
                  <a:pt x="256496" y="2471405"/>
                </a:cubicBezTo>
                <a:lnTo>
                  <a:pt x="0" y="2366332"/>
                </a:lnTo>
                <a:close/>
              </a:path>
            </a:pathLst>
          </a:custGeom>
          <a:solidFill>
            <a:srgbClr val="B24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9782" b="12558"/>
          <a:stretch>
            <a:fillRect/>
          </a:stretch>
        </p:blipFill>
        <p:spPr>
          <a:xfrm>
            <a:off x="0" y="-38100"/>
            <a:ext cx="12192000" cy="2279750"/>
          </a:xfrm>
          <a:custGeom>
            <a:avLst/>
            <a:gdLst>
              <a:gd name="connsiteX0" fmla="*/ 0 w 12192000"/>
              <a:gd name="connsiteY0" fmla="*/ 0 h 3906851"/>
              <a:gd name="connsiteX1" fmla="*/ 12192000 w 12192000"/>
              <a:gd name="connsiteY1" fmla="*/ 0 h 3906851"/>
              <a:gd name="connsiteX2" fmla="*/ 12192000 w 12192000"/>
              <a:gd name="connsiteY2" fmla="*/ 3011223 h 3906851"/>
              <a:gd name="connsiteX3" fmla="*/ 11986304 w 12192000"/>
              <a:gd name="connsiteY3" fmla="*/ 3081105 h 3906851"/>
              <a:gd name="connsiteX4" fmla="*/ 6121400 w 12192000"/>
              <a:gd name="connsiteY4" fmla="*/ 3906851 h 3906851"/>
              <a:gd name="connsiteX5" fmla="*/ 256497 w 12192000"/>
              <a:gd name="connsiteY5" fmla="*/ 3081105 h 3906851"/>
              <a:gd name="connsiteX6" fmla="*/ 0 w 12192000"/>
              <a:gd name="connsiteY6" fmla="*/ 2993965 h 390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906851">
                <a:moveTo>
                  <a:pt x="0" y="0"/>
                </a:moveTo>
                <a:lnTo>
                  <a:pt x="12192000" y="0"/>
                </a:lnTo>
                <a:lnTo>
                  <a:pt x="12192000" y="3011223"/>
                </a:lnTo>
                <a:lnTo>
                  <a:pt x="11986304" y="3081105"/>
                </a:lnTo>
                <a:cubicBezTo>
                  <a:pt x="10392509" y="3596966"/>
                  <a:pt x="8349227" y="3906851"/>
                  <a:pt x="6121400" y="3906851"/>
                </a:cubicBezTo>
                <a:cubicBezTo>
                  <a:pt x="3893573" y="3906851"/>
                  <a:pt x="1850291" y="3596966"/>
                  <a:pt x="256497" y="3081105"/>
                </a:cubicBezTo>
                <a:lnTo>
                  <a:pt x="0" y="2993965"/>
                </a:lnTo>
                <a:close/>
              </a:path>
            </a:pathLst>
          </a:custGeom>
        </p:spPr>
      </p:pic>
      <p:sp>
        <p:nvSpPr>
          <p:cNvPr id="27" name="任意多边形 26"/>
          <p:cNvSpPr/>
          <p:nvPr/>
        </p:nvSpPr>
        <p:spPr>
          <a:xfrm>
            <a:off x="-12700" y="-38100"/>
            <a:ext cx="12204700" cy="1934851"/>
          </a:xfrm>
          <a:custGeom>
            <a:avLst/>
            <a:gdLst>
              <a:gd name="connsiteX0" fmla="*/ 0 w 12192000"/>
              <a:gd name="connsiteY0" fmla="*/ 0 h 3797300"/>
              <a:gd name="connsiteX1" fmla="*/ 12192000 w 12192000"/>
              <a:gd name="connsiteY1" fmla="*/ 0 h 3797300"/>
              <a:gd name="connsiteX2" fmla="*/ 12192000 w 12192000"/>
              <a:gd name="connsiteY2" fmla="*/ 2926786 h 3797300"/>
              <a:gd name="connsiteX3" fmla="*/ 11986304 w 12192000"/>
              <a:gd name="connsiteY3" fmla="*/ 2994708 h 3797300"/>
              <a:gd name="connsiteX4" fmla="*/ 6121400 w 12192000"/>
              <a:gd name="connsiteY4" fmla="*/ 3797300 h 3797300"/>
              <a:gd name="connsiteX5" fmla="*/ 256497 w 12192000"/>
              <a:gd name="connsiteY5" fmla="*/ 2994708 h 3797300"/>
              <a:gd name="connsiteX6" fmla="*/ 0 w 12192000"/>
              <a:gd name="connsiteY6" fmla="*/ 2910012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97300">
                <a:moveTo>
                  <a:pt x="0" y="0"/>
                </a:moveTo>
                <a:lnTo>
                  <a:pt x="12192000" y="0"/>
                </a:lnTo>
                <a:lnTo>
                  <a:pt x="12192000" y="2926786"/>
                </a:lnTo>
                <a:lnTo>
                  <a:pt x="11986304" y="2994708"/>
                </a:lnTo>
                <a:cubicBezTo>
                  <a:pt x="10392509" y="3496104"/>
                  <a:pt x="8349227" y="3797300"/>
                  <a:pt x="6121400" y="3797300"/>
                </a:cubicBezTo>
                <a:cubicBezTo>
                  <a:pt x="3893573" y="3797300"/>
                  <a:pt x="1850291" y="3496104"/>
                  <a:pt x="256497" y="2994708"/>
                </a:cubicBezTo>
                <a:lnTo>
                  <a:pt x="0" y="2910012"/>
                </a:lnTo>
                <a:close/>
              </a:path>
            </a:pathLst>
          </a:custGeom>
          <a:gradFill>
            <a:gsLst>
              <a:gs pos="41000">
                <a:schemeClr val="bg1">
                  <a:alpha val="57000"/>
                </a:schemeClr>
              </a:gs>
              <a:gs pos="0">
                <a:schemeClr val="bg1">
                  <a:alpha val="87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383213" y="1367319"/>
            <a:ext cx="1701906" cy="1701906"/>
            <a:chOff x="5245047" y="2760751"/>
            <a:chExt cx="1701906" cy="1701906"/>
          </a:xfrm>
        </p:grpSpPr>
        <p:sp>
          <p:nvSpPr>
            <p:cNvPr id="3" name="椭圆 2"/>
            <p:cNvSpPr/>
            <p:nvPr/>
          </p:nvSpPr>
          <p:spPr>
            <a:xfrm>
              <a:off x="5245047" y="2760751"/>
              <a:ext cx="1701906" cy="17019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4842" r="76079"/>
            <a:stretch>
              <a:fillRect/>
            </a:stretch>
          </p:blipFill>
          <p:spPr>
            <a:xfrm>
              <a:off x="5282163" y="2791359"/>
              <a:ext cx="1602274" cy="1504658"/>
            </a:xfrm>
            <a:custGeom>
              <a:avLst/>
              <a:gdLst>
                <a:gd name="connsiteX0" fmla="*/ 0 w 1602274"/>
                <a:gd name="connsiteY0" fmla="*/ 0 h 1504658"/>
                <a:gd name="connsiteX1" fmla="*/ 1602274 w 1602274"/>
                <a:gd name="connsiteY1" fmla="*/ 0 h 1504658"/>
                <a:gd name="connsiteX2" fmla="*/ 1602274 w 1602274"/>
                <a:gd name="connsiteY2" fmla="*/ 1504658 h 1504658"/>
                <a:gd name="connsiteX3" fmla="*/ 0 w 1602274"/>
                <a:gd name="connsiteY3" fmla="*/ 1504658 h 150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274" h="1504658">
                  <a:moveTo>
                    <a:pt x="0" y="0"/>
                  </a:moveTo>
                  <a:lnTo>
                    <a:pt x="1602274" y="0"/>
                  </a:lnTo>
                  <a:lnTo>
                    <a:pt x="1602274" y="1504658"/>
                  </a:lnTo>
                  <a:lnTo>
                    <a:pt x="0" y="1504658"/>
                  </a:lnTo>
                  <a:close/>
                </a:path>
              </a:pathLst>
            </a:custGeom>
          </p:spPr>
        </p:pic>
      </p:grpSp>
      <p:sp>
        <p:nvSpPr>
          <p:cNvPr id="21" name="Rectangle 2">
            <a:extLst>
              <a:ext uri="{FF2B5EF4-FFF2-40B4-BE49-F238E27FC236}">
                <a16:creationId xmlns="" xmlns:a16="http://schemas.microsoft.com/office/drawing/2014/main" id="{D854BBED-CF1E-4E6B-BF1F-97D8731364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28000" y="1507202"/>
            <a:ext cx="10440000" cy="4206031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0000FF"/>
                </a:solidFill>
              </a:rPr>
              <a:t>Resolution Theorem Proving in the Predicate Calculus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zh-CN" altLang="en-US" sz="4400" dirty="0"/>
              <a:t>谓词演算中的归结定理证明</a:t>
            </a:r>
            <a:br>
              <a:rPr lang="zh-CN" altLang="en-US" sz="4400" dirty="0"/>
            </a:br>
            <a:endParaRPr lang="en-US" altLang="ko-KR" sz="4400" dirty="0"/>
          </a:p>
        </p:txBody>
      </p:sp>
      <p:pic>
        <p:nvPicPr>
          <p:cNvPr id="23" name="Picture 4">
            <a:extLst>
              <a:ext uri="{FF2B5EF4-FFF2-40B4-BE49-F238E27FC236}">
                <a16:creationId xmlns="" xmlns:a16="http://schemas.microsoft.com/office/drawing/2014/main" id="{7CC5933A-12F6-4A43-9235-2C1D6748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83113" cy="3041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5169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81CF541-3BF0-4288-AC9A-53F9E697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6BED-AFC0-4CF7-ADDA-EBCE89A383CB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BCAE5F49-665E-44A3-B4B9-1882263C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85B9773-E267-49F9-8E76-CAC2BAD1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="" xmlns:a16="http://schemas.microsoft.com/office/drawing/2014/main" id="{F84AC315-A70A-46F5-8AB4-6A7635B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8AE947E-701A-4E42-A3D0-8C5562DEC61F}"/>
              </a:ext>
            </a:extLst>
          </p:cNvPr>
          <p:cNvSpPr txBox="1">
            <a:spLocks noChangeArrowheads="1"/>
          </p:cNvSpPr>
          <p:nvPr/>
        </p:nvSpPr>
        <p:spPr>
          <a:xfrm>
            <a:off x="1032300" y="1989000"/>
            <a:ext cx="10512000" cy="548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If we have a literal </a:t>
            </a:r>
            <a:r>
              <a:rPr lang="en-US" altLang="zh-CN" sz="4400" b="1" i="1" dirty="0">
                <a:latin typeface="Times New Roman" panose="02020603050405020304" pitchFamily="18" charset="0"/>
                <a:ea typeface="CMMI8" charset="-122"/>
              </a:rPr>
              <a:t>λ</a:t>
            </a:r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(</a:t>
            </a:r>
            <a:r>
              <a:rPr lang="en-US" altLang="zh-CN" sz="4400" b="1" i="1" dirty="0">
                <a:latin typeface="Times New Roman" panose="02020603050405020304" pitchFamily="18" charset="0"/>
                <a:ea typeface="CMMI8" charset="-122"/>
              </a:rPr>
              <a:t>ξ</a:t>
            </a:r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) in one clause and a literal </a:t>
            </a:r>
            <a:r>
              <a:rPr lang="en-US" altLang="zh-CN" sz="6000" dirty="0">
                <a:latin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4400" b="1" i="1" dirty="0">
                <a:latin typeface="Times New Roman" panose="02020603050405020304" pitchFamily="18" charset="0"/>
                <a:ea typeface="CMMI8" charset="-122"/>
              </a:rPr>
              <a:t>λ</a:t>
            </a:r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(</a:t>
            </a:r>
            <a:r>
              <a:rPr lang="en-US" altLang="zh-CN" sz="4400" b="1" i="1" dirty="0">
                <a:latin typeface="Times New Roman" panose="02020603050405020304" pitchFamily="18" charset="0"/>
                <a:ea typeface="CMMI8" charset="-122"/>
              </a:rPr>
              <a:t>τ</a:t>
            </a:r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) in another </a:t>
            </a:r>
            <a:r>
              <a:rPr lang="en-US" altLang="zh-CN" sz="4400" b="1" dirty="0" err="1">
                <a:latin typeface="Times New Roman" panose="02020603050405020304" pitchFamily="18" charset="0"/>
                <a:ea typeface="LCMSS8" charset="-122"/>
              </a:rPr>
              <a:t>clause,where</a:t>
            </a:r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 </a:t>
            </a:r>
            <a:r>
              <a:rPr lang="en-US" altLang="zh-CN" sz="4400" b="1" i="1" dirty="0">
                <a:latin typeface="Times New Roman" panose="02020603050405020304" pitchFamily="18" charset="0"/>
                <a:ea typeface="CMMI8" charset="-122"/>
              </a:rPr>
              <a:t>τ </a:t>
            </a:r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is a term that does not contain </a:t>
            </a:r>
            <a:r>
              <a:rPr lang="en-US" altLang="zh-CN" sz="4400" b="1" i="1" dirty="0" err="1">
                <a:latin typeface="Times New Roman" panose="02020603050405020304" pitchFamily="18" charset="0"/>
                <a:ea typeface="CMMI8" charset="-122"/>
              </a:rPr>
              <a:t>ξ</a:t>
            </a:r>
            <a:r>
              <a:rPr lang="en-US" altLang="zh-CN" sz="4400" b="1" dirty="0" err="1">
                <a:latin typeface="Times New Roman" panose="02020603050405020304" pitchFamily="18" charset="0"/>
                <a:ea typeface="LCMSS8" charset="-122"/>
              </a:rPr>
              <a:t>,substitute</a:t>
            </a:r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 </a:t>
            </a:r>
            <a:r>
              <a:rPr lang="en-US" altLang="zh-CN" sz="4400" b="1" i="1" dirty="0">
                <a:latin typeface="Times New Roman" panose="02020603050405020304" pitchFamily="18" charset="0"/>
                <a:ea typeface="CMMI8" charset="-122"/>
              </a:rPr>
              <a:t>τ </a:t>
            </a:r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for </a:t>
            </a:r>
            <a:r>
              <a:rPr lang="en-US" altLang="zh-CN" sz="4400" b="1" i="1" dirty="0">
                <a:latin typeface="Times New Roman" panose="02020603050405020304" pitchFamily="18" charset="0"/>
                <a:ea typeface="CMMI8" charset="-122"/>
              </a:rPr>
              <a:t>ξ </a:t>
            </a:r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in the first clause and resolve.</a:t>
            </a:r>
            <a:endParaRPr lang="zh-CN" altLang="en-US" sz="4400" b="1" dirty="0">
              <a:latin typeface="Times New Roman" panose="02020603050405020304" pitchFamily="18" charset="0"/>
              <a:ea typeface="LCMSS8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834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5CEB86-2B77-4119-93C8-9690FA4B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5878599" cy="59634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Substitution(</a:t>
            </a:r>
            <a:r>
              <a:rPr lang="zh-CN" altLang="en-US" b="1" dirty="0">
                <a:solidFill>
                  <a:srgbClr val="0000FF"/>
                </a:solidFill>
              </a:rPr>
              <a:t>置换)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0F36CBF-5FCF-404C-97B0-726C5517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89BE369-58B1-4008-922E-FB4484C3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BDD6DF4-2313-4699-87E9-7F2CFC1F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1F35CD6E-5811-48CE-B035-D16B59C5207C}"/>
              </a:ext>
            </a:extLst>
          </p:cNvPr>
          <p:cNvSpPr txBox="1">
            <a:spLocks noChangeArrowheads="1"/>
          </p:cNvSpPr>
          <p:nvPr/>
        </p:nvSpPr>
        <p:spPr>
          <a:xfrm>
            <a:off x="1344000" y="1557000"/>
            <a:ext cx="9576000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Substitution is denoted by a set of ordered pairs:</a:t>
            </a:r>
          </a:p>
          <a:p>
            <a:pPr>
              <a:buFontTx/>
              <a:buNone/>
            </a:pPr>
            <a:r>
              <a:rPr lang="en-US" altLang="zh-CN" sz="4000" dirty="0"/>
              <a:t>  s = [τ1/ξ1, τ2/ξ2, . . . , </a:t>
            </a:r>
            <a:r>
              <a:rPr lang="en-US" altLang="zh-CN" sz="4000" dirty="0" err="1"/>
              <a:t>τn</a:t>
            </a:r>
            <a:r>
              <a:rPr lang="en-US" altLang="zh-CN" sz="4000" dirty="0"/>
              <a:t>/</a:t>
            </a:r>
            <a:r>
              <a:rPr lang="en-US" altLang="zh-CN" sz="4000" dirty="0" err="1"/>
              <a:t>ξn</a:t>
            </a:r>
            <a:r>
              <a:rPr lang="en-US" altLang="zh-CN" sz="4000" dirty="0"/>
              <a:t>]</a:t>
            </a:r>
          </a:p>
          <a:p>
            <a:pPr>
              <a:buFontTx/>
              <a:buNone/>
            </a:pPr>
            <a:r>
              <a:rPr lang="en-US" altLang="zh-CN" sz="4000" dirty="0"/>
              <a:t>τ </a:t>
            </a:r>
            <a:r>
              <a:rPr lang="en-US" altLang="zh-CN" sz="4000" dirty="0" err="1"/>
              <a:t>i</a:t>
            </a:r>
            <a:r>
              <a:rPr lang="en-US" altLang="zh-CN" sz="4000" dirty="0"/>
              <a:t>/</a:t>
            </a:r>
            <a:r>
              <a:rPr lang="en-US" altLang="zh-CN" sz="4000" dirty="0" err="1"/>
              <a:t>ξi</a:t>
            </a:r>
            <a:r>
              <a:rPr lang="en-US" altLang="zh-CN" sz="4000" dirty="0"/>
              <a:t> means that </a:t>
            </a:r>
            <a:r>
              <a:rPr lang="en-US" altLang="zh-CN" sz="4000" dirty="0" err="1"/>
              <a:t>τi</a:t>
            </a:r>
            <a:r>
              <a:rPr lang="en-US" altLang="zh-CN" sz="4000" dirty="0"/>
              <a:t> replaces </a:t>
            </a:r>
            <a:r>
              <a:rPr lang="en-US" altLang="zh-CN" sz="4000" dirty="0" err="1"/>
              <a:t>ξi</a:t>
            </a:r>
            <a:r>
              <a:rPr lang="en-US" altLang="zh-CN" sz="4000" dirty="0"/>
              <a:t> in the scope of the substitution.</a:t>
            </a:r>
          </a:p>
          <a:p>
            <a:pPr>
              <a:buFontTx/>
              <a:buNone/>
            </a:pPr>
            <a:r>
              <a:rPr lang="zh-CN" altLang="en-US" sz="4000" dirty="0"/>
              <a:t>注意： </a:t>
            </a:r>
            <a:r>
              <a:rPr lang="en-US" altLang="zh-CN" sz="4000" dirty="0" err="1"/>
              <a:t>ξi</a:t>
            </a:r>
            <a:r>
              <a:rPr lang="en-US" altLang="zh-CN" sz="4000" dirty="0"/>
              <a:t> </a:t>
            </a:r>
            <a:r>
              <a:rPr lang="zh-CN" altLang="en-US" sz="4000" dirty="0"/>
              <a:t>一定不能在</a:t>
            </a:r>
            <a:r>
              <a:rPr lang="en-US" altLang="zh-CN" sz="4000" dirty="0"/>
              <a:t>τ I</a:t>
            </a:r>
            <a:r>
              <a:rPr lang="zh-CN" altLang="en-US" sz="4000" dirty="0"/>
              <a:t>中出现。</a:t>
            </a:r>
          </a:p>
        </p:txBody>
      </p:sp>
    </p:spTree>
    <p:extLst>
      <p:ext uri="{BB962C8B-B14F-4D97-AF65-F5344CB8AC3E}">
        <p14:creationId xmlns="" xmlns:p14="http://schemas.microsoft.com/office/powerpoint/2010/main" val="311099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F62643D-362F-43D3-A278-C8B5B20D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6454599" cy="59634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Unifiable expressions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9687BA4-E9D4-4E4B-B1BE-E5C2521C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61C5C55-3B17-4B5C-BECB-35836BF1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199CE6F-E20C-4DB8-94FA-69663DAA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6AC74B5D-321E-40D9-98F6-3EA07C6EF76B}"/>
              </a:ext>
            </a:extLst>
          </p:cNvPr>
          <p:cNvSpPr txBox="1">
            <a:spLocks noChangeArrowheads="1"/>
          </p:cNvSpPr>
          <p:nvPr/>
        </p:nvSpPr>
        <p:spPr>
          <a:xfrm>
            <a:off x="865401" y="1557000"/>
            <a:ext cx="10331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Two expressions ω1 and ω2 are unifiable, if there exists a substitution s such that ω1s = ω2s.</a:t>
            </a:r>
            <a:endParaRPr lang="zh-CN" alt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52034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C7B18F-E048-4208-A7CC-E48BB980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8398599" cy="59634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1.2 Discuss about Resolution 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6DD46EFE-1D2E-4E4C-AC6C-6B010C25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7AC5C33-BD04-444B-998E-55265ADB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20E0686-9D0A-43BA-9A54-AD240223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0E3A193F-A64D-41A7-8BD4-EF735F4492F4}"/>
              </a:ext>
            </a:extLst>
          </p:cNvPr>
          <p:cNvSpPr txBox="1">
            <a:spLocks noChangeArrowheads="1"/>
          </p:cNvSpPr>
          <p:nvPr/>
        </p:nvSpPr>
        <p:spPr>
          <a:xfrm>
            <a:off x="968134" y="1485000"/>
            <a:ext cx="10959865" cy="48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b="1" dirty="0">
                <a:latin typeface="Times New Roman" panose="02020603050405020304" pitchFamily="18" charset="0"/>
              </a:rPr>
              <a:t>Resolution is a technique for proving theorems in the predicate calculus.</a:t>
            </a:r>
          </a:p>
          <a:p>
            <a:r>
              <a:rPr lang="en-US" altLang="zh-CN" sz="4400" b="1" dirty="0">
                <a:latin typeface="Times New Roman" panose="02020603050405020304" pitchFamily="18" charset="0"/>
              </a:rPr>
              <a:t>Resolution is a sound inference rule, when used to produce a refutation, is also complete.</a:t>
            </a:r>
          </a:p>
        </p:txBody>
      </p:sp>
    </p:spTree>
    <p:extLst>
      <p:ext uri="{BB962C8B-B14F-4D97-AF65-F5344CB8AC3E}">
        <p14:creationId xmlns="" xmlns:p14="http://schemas.microsoft.com/office/powerpoint/2010/main" val="338856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F35B67-4D93-44C0-8A28-51DC48C5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00" y="549000"/>
            <a:ext cx="10728000" cy="59634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1.3   Using Resolution to Prove Theorem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6A72311-84F5-4B5A-82D8-5ED96C8A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F736EE6-88CE-4146-995B-06D0090E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B630E85-DF16-4B4A-A098-0F3396C9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Picture 16">
            <a:extLst>
              <a:ext uri="{FF2B5EF4-FFF2-40B4-BE49-F238E27FC236}">
                <a16:creationId xmlns="" xmlns:a16="http://schemas.microsoft.com/office/drawing/2014/main" id="{65954370-4FE3-42E9-A7C8-536EE11F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99" y="1831148"/>
            <a:ext cx="9396441" cy="49098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">
            <a:extLst>
              <a:ext uri="{FF2B5EF4-FFF2-40B4-BE49-F238E27FC236}">
                <a16:creationId xmlns="" xmlns:a16="http://schemas.microsoft.com/office/drawing/2014/main" id="{F88ABC76-46AC-4B6B-918A-45E2213054E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200" y="2084150"/>
            <a:ext cx="609600" cy="582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20">
            <a:extLst>
              <a:ext uri="{FF2B5EF4-FFF2-40B4-BE49-F238E27FC236}">
                <a16:creationId xmlns="" xmlns:a16="http://schemas.microsoft.com/office/drawing/2014/main" id="{52463142-567E-4DAA-A9D5-D0C37DB7F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00" y="2687400"/>
            <a:ext cx="8940600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3200" b="1" dirty="0">
                <a:sym typeface="Symbol" panose="05050102010706020507" pitchFamily="18" charset="2"/>
              </a:rPr>
              <a:t>Step 1. Negate , 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3200" b="1" dirty="0">
                <a:sym typeface="Symbol" panose="05050102010706020507" pitchFamily="18" charset="2"/>
              </a:rPr>
              <a:t>Step 2. Convert this negation to clause form,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3200" b="1" dirty="0">
                <a:sym typeface="Symbol" panose="05050102010706020507" pitchFamily="18" charset="2"/>
              </a:rPr>
              <a:t>Step 3. Add it to the clause form of . 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3200" b="1" dirty="0">
                <a:sym typeface="Symbol" panose="05050102010706020507" pitchFamily="18" charset="2"/>
              </a:rPr>
              <a:t>Step 4. Then apply resolution until the empty 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3200" b="1" dirty="0">
                <a:sym typeface="Symbol" panose="05050102010706020507" pitchFamily="18" charset="2"/>
              </a:rPr>
              <a:t>clause is deduced.</a:t>
            </a:r>
            <a:endParaRPr lang="zh-CN" altLang="en-US" sz="3200" b="1" dirty="0">
              <a:sym typeface="Symbol" panose="05050102010706020507" pitchFamily="18" charset="2"/>
            </a:endParaRPr>
          </a:p>
        </p:txBody>
      </p:sp>
      <p:sp>
        <p:nvSpPr>
          <p:cNvPr id="9" name="Rectangle 21">
            <a:extLst>
              <a:ext uri="{FF2B5EF4-FFF2-40B4-BE49-F238E27FC236}">
                <a16:creationId xmlns="" xmlns:a16="http://schemas.microsoft.com/office/drawing/2014/main" id="{13B687DC-1F24-4174-AF52-D823E083D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200" y="2001600"/>
            <a:ext cx="43434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4000" b="1" u="sng" dirty="0">
                <a:solidFill>
                  <a:srgbClr val="FF3300"/>
                </a:solidFill>
              </a:rPr>
              <a:t>How to prove </a:t>
            </a:r>
            <a:r>
              <a:rPr lang="en-US" altLang="ko-KR" sz="4000" b="1" u="sng" dirty="0">
                <a:solidFill>
                  <a:srgbClr val="FF3300"/>
                </a:solidFill>
                <a:sym typeface="Symbol" panose="05050102010706020507" pitchFamily="18" charset="2"/>
              </a:rPr>
              <a:t>|= :</a:t>
            </a:r>
            <a:r>
              <a:rPr lang="en-US" altLang="zh-CN" b="1" u="sng" dirty="0">
                <a:solidFill>
                  <a:srgbClr val="FF3300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7408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4080E99-BF13-4DB6-8318-97DC26F9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1722B9A-32DF-4D05-99A5-0C5422FC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D3BF446-E028-4CF4-95B9-724F0FC3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0D2093F-5097-495F-A177-14033FD4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3D0BFEC-4717-474A-8213-4A7F2963424A}"/>
              </a:ext>
            </a:extLst>
          </p:cNvPr>
          <p:cNvSpPr txBox="1">
            <a:spLocks noChangeArrowheads="1"/>
          </p:cNvSpPr>
          <p:nvPr/>
        </p:nvSpPr>
        <p:spPr>
          <a:xfrm>
            <a:off x="1460500" y="1557000"/>
            <a:ext cx="7772400" cy="4114800"/>
          </a:xfrm>
          <a:prstGeom prst="rect">
            <a:avLst/>
          </a:prstGeom>
          <a:solidFill>
            <a:srgbClr val="66FFCC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Step 4. Then apply resolution until the empty clause is deduced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为什么说产生空子句，就说明</a:t>
            </a:r>
            <a:r>
              <a:rPr lang="en-US" altLang="ko-KR" sz="4000" u="sng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|= </a:t>
            </a:r>
            <a:r>
              <a:rPr lang="en-US" altLang="zh-CN" sz="4000" u="sng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4000" u="sng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310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ED636DF-F0F3-4F2A-9B4E-FF0942BF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00" y="693000"/>
            <a:ext cx="8640000" cy="59634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Resolution Refutation(</a:t>
            </a:r>
            <a:r>
              <a:rPr lang="zh-CN" altLang="en-US" b="1" dirty="0">
                <a:solidFill>
                  <a:srgbClr val="0000FF"/>
                </a:solidFill>
              </a:rPr>
              <a:t>归结反演)</a:t>
            </a:r>
            <a:br>
              <a:rPr lang="zh-CN" altLang="en-US" b="1" dirty="0">
                <a:solidFill>
                  <a:srgbClr val="0000FF"/>
                </a:solidFill>
              </a:rPr>
            </a:b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C86A510-1866-4352-9D05-A0D0DA5A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908146E-8A6C-4C7D-A290-92A6A174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3E22568-4E2D-416B-865E-82A825B3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827D4F6-93BA-435E-B2FA-1E50F6085A57}"/>
              </a:ext>
            </a:extLst>
          </p:cNvPr>
          <p:cNvSpPr txBox="1">
            <a:spLocks noChangeArrowheads="1"/>
          </p:cNvSpPr>
          <p:nvPr/>
        </p:nvSpPr>
        <p:spPr>
          <a:xfrm>
            <a:off x="1344000" y="1570036"/>
            <a:ext cx="8763000" cy="510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2.1 Key Idea of Resolution  Refutation;</a:t>
            </a:r>
          </a:p>
          <a:p>
            <a:pPr>
              <a:buFontTx/>
              <a:buNone/>
            </a:pPr>
            <a:endParaRPr lang="en-US" altLang="zh-CN" sz="4000" b="1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2.2 Resolution Refutation  Procedure;</a:t>
            </a:r>
          </a:p>
          <a:p>
            <a:pPr>
              <a:buFontTx/>
              <a:buNone/>
            </a:pPr>
            <a:r>
              <a:rPr lang="en-US" altLang="zh-CN" sz="3800" b="1" dirty="0">
                <a:latin typeface="Times New Roman" panose="02020603050405020304" pitchFamily="18" charset="0"/>
              </a:rPr>
              <a:t>2.3 Discuss about Resolution Refutation;</a:t>
            </a:r>
            <a:r>
              <a:rPr lang="en-US" altLang="zh-CN" sz="4000" b="1" dirty="0">
                <a:latin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en-US" altLang="zh-CN" sz="4000" b="1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2.4 Example;</a:t>
            </a:r>
          </a:p>
          <a:p>
            <a:pPr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2.5 Simplification Strategies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0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A3A59E3-E1F7-451D-908C-C4314EBC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2.1 Key idea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002505F-D970-40E1-9033-6979B94D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9528CAE-41C9-4664-B5EC-DB58F75C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74CB056-C2B8-4E2A-A4C0-5A34BE97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1B85CCAA-3D2C-4DAB-B122-8C79B96F70AB}"/>
              </a:ext>
            </a:extLst>
          </p:cNvPr>
          <p:cNvSpPr txBox="1">
            <a:spLocks noChangeArrowheads="1"/>
          </p:cNvSpPr>
          <p:nvPr/>
        </p:nvSpPr>
        <p:spPr>
          <a:xfrm>
            <a:off x="1344000" y="1485000"/>
            <a:ext cx="94320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3600" i="1" dirty="0">
                <a:latin typeface="Times New Roman" panose="02020603050405020304" pitchFamily="18" charset="0"/>
              </a:rPr>
              <a:t>T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heorem proving</a:t>
            </a:r>
            <a:r>
              <a:rPr lang="en-US" altLang="zh-CN" sz="3600" b="1" dirty="0">
                <a:latin typeface="Times New Roman" panose="02020603050405020304" pitchFamily="18" charset="0"/>
              </a:rPr>
              <a:t> systems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are designed to produce proofs by contradiction or </a:t>
            </a:r>
            <a:r>
              <a:rPr lang="en-US" altLang="zh-CN" sz="3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refutation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.  In resolution refutation, we first negate the goal </a:t>
            </a:r>
            <a:r>
              <a:rPr lang="en-US" altLang="zh-CN" sz="36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wff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 and then attempt to derive a contradiction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altLang="zh-CN" sz="3600" dirty="0">
                <a:latin typeface="Times New Roman" panose="02020603050405020304" pitchFamily="18" charset="0"/>
              </a:rPr>
              <a:t> Resolution Refutation Systems are based in the following principle: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 =    </a:t>
            </a:r>
            <a:r>
              <a:rPr lang="en-US" altLang="zh-CN" sz="40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iff</a:t>
            </a:r>
            <a:r>
              <a:rPr lang="en-US" altLang="zh-CN" sz="4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   {~} = contradiction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94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2E3FDD-9C74-47D1-818D-79D69774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000" y="693000"/>
            <a:ext cx="9936000" cy="59634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2.2 Resolution refutation procedure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EEC91F6-FE1B-4BE0-8AE0-E15DE52E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54304B9-09E0-4D5A-BA3B-7DA38A10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A780A68-98D9-448E-9899-5D5AE048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009A9612-FC6E-4269-9578-845D7DBA1FAD}"/>
              </a:ext>
            </a:extLst>
          </p:cNvPr>
          <p:cNvSpPr txBox="1">
            <a:spLocks noChangeArrowheads="1"/>
          </p:cNvSpPr>
          <p:nvPr/>
        </p:nvSpPr>
        <p:spPr>
          <a:xfrm>
            <a:off x="1128000" y="1845000"/>
            <a:ext cx="8763000" cy="579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In general, to prove  </a:t>
            </a:r>
            <a:r>
              <a:rPr lang="en-US" altLang="zh-CN" sz="4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 |= </a:t>
            </a:r>
            <a:r>
              <a:rPr lang="es-MX" altLang="zh-CN" sz="4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4000" b="1" dirty="0">
                <a:latin typeface="Times New Roman" panose="02020603050405020304" pitchFamily="18" charset="0"/>
              </a:rPr>
              <a:t>, proceeds as follows:</a:t>
            </a:r>
          </a:p>
          <a:p>
            <a:pPr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1. Convert the </a:t>
            </a:r>
            <a:r>
              <a:rPr lang="en-US" altLang="zh-CN" sz="40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wffs</a:t>
            </a:r>
            <a:r>
              <a:rPr lang="en-US" altLang="zh-CN" sz="4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in </a:t>
            </a:r>
            <a:r>
              <a:rPr lang="en-US" altLang="zh-CN" sz="4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4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to </a:t>
            </a:r>
            <a:r>
              <a:rPr lang="en-US" altLang="zh-CN" sz="4000" b="1" u="sng" dirty="0">
                <a:latin typeface="Times New Roman" panose="02020603050405020304" pitchFamily="18" charset="0"/>
                <a:sym typeface="Wingdings" panose="05000000000000000000" pitchFamily="2" charset="2"/>
              </a:rPr>
              <a:t>clausal form?</a:t>
            </a:r>
            <a:r>
              <a:rPr lang="en-US" altLang="zh-CN" sz="4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2. Negate the formula </a:t>
            </a:r>
            <a:r>
              <a:rPr lang="es-MX" altLang="zh-CN" sz="4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4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to be proved and convert the resulting formula, ~ </a:t>
            </a:r>
            <a:r>
              <a:rPr lang="es-MX" altLang="zh-CN" sz="4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4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to  clausal form.</a:t>
            </a:r>
            <a:r>
              <a:rPr lang="en-US" altLang="zh-CN" sz="4000" b="1" dirty="0">
                <a:latin typeface="Times New Roman" panose="02020603050405020304" pitchFamily="18" charset="0"/>
              </a:rPr>
              <a:t>	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380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777D1A-3BC6-4E3E-9C27-F1CA6353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B8AB13E-16BF-458D-B65A-AE8D2549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9B55544-33BE-4A61-8340-66913662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19A2ED3-5F3B-4725-9E75-C505C885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DAAC57E-A82E-44BD-87F2-67D953BC6BBA}"/>
              </a:ext>
            </a:extLst>
          </p:cNvPr>
          <p:cNvSpPr txBox="1">
            <a:spLocks noChangeArrowheads="1"/>
          </p:cNvSpPr>
          <p:nvPr/>
        </p:nvSpPr>
        <p:spPr>
          <a:xfrm>
            <a:off x="984000" y="1548169"/>
            <a:ext cx="10872000" cy="5334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3. Combine the clauses resulting form steps 1 and 2 into a single set, </a:t>
            </a:r>
            <a:r>
              <a:rPr lang="en-US" altLang="zh-CN" sz="4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4000" b="1" dirty="0">
                <a:latin typeface="Times New Roman" panose="02020603050405020304" pitchFamily="18" charset="0"/>
              </a:rPr>
              <a:t>.</a:t>
            </a:r>
          </a:p>
          <a:p>
            <a:pPr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4. Iteratively apply resolution to the clauses in </a:t>
            </a:r>
            <a:r>
              <a:rPr lang="en-US" altLang="zh-CN" sz="4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4000" b="1" dirty="0">
                <a:latin typeface="Times New Roman" panose="02020603050405020304" pitchFamily="18" charset="0"/>
              </a:rPr>
              <a:t> and add the results to </a:t>
            </a:r>
            <a:r>
              <a:rPr lang="en-US" altLang="zh-CN" sz="4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4000" b="1" dirty="0">
                <a:latin typeface="Times New Roman" panose="02020603050405020304" pitchFamily="18" charset="0"/>
              </a:rPr>
              <a:t> either until there are no more resolvents that can be added or until the empty clause is produced.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875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9BC60DC-7D53-4276-8AB2-E332075B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8326599" cy="596348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</a:rPr>
              <a:t>Think hard the following questions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901FA4B-4516-41A7-A570-DF1205F3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6CDFBD2-76A4-46E0-A1C2-4DC100ED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8B3D18-FFBD-4F4C-8011-C19B3D8F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B5D7404-D059-490C-B3F7-2FCC5F50B968}"/>
              </a:ext>
            </a:extLst>
          </p:cNvPr>
          <p:cNvSpPr txBox="1">
            <a:spLocks noChangeArrowheads="1"/>
          </p:cNvSpPr>
          <p:nvPr/>
        </p:nvSpPr>
        <p:spPr>
          <a:xfrm>
            <a:off x="1137500" y="1995540"/>
            <a:ext cx="9936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Statements:</a:t>
            </a:r>
          </a:p>
          <a:p>
            <a:pPr>
              <a:buFontTx/>
              <a:buNone/>
            </a:pPr>
            <a:r>
              <a:rPr lang="en-US" altLang="zh-CN" dirty="0"/>
              <a:t>   1) “Maomao is a dog.” and </a:t>
            </a:r>
          </a:p>
          <a:p>
            <a:pPr>
              <a:buFontTx/>
              <a:buNone/>
            </a:pPr>
            <a:r>
              <a:rPr lang="en-US" altLang="zh-CN" dirty="0"/>
              <a:t>   2) “all dogs are animals.” and </a:t>
            </a:r>
          </a:p>
          <a:p>
            <a:pPr>
              <a:buFontTx/>
              <a:buNone/>
            </a:pPr>
            <a:r>
              <a:rPr lang="en-US" altLang="zh-CN" dirty="0"/>
              <a:t>   3) “all animals will die.”</a:t>
            </a:r>
          </a:p>
          <a:p>
            <a:r>
              <a:rPr lang="en-US" altLang="zh-CN" dirty="0"/>
              <a:t>How to prove that “Maomao will die.”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CB6969B-BB75-4DFB-9FE7-BBB252254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500" y="1185444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3300"/>
                </a:solidFill>
              </a:rPr>
              <a:t>Question one</a:t>
            </a:r>
          </a:p>
        </p:txBody>
      </p:sp>
    </p:spTree>
    <p:extLst>
      <p:ext uri="{BB962C8B-B14F-4D97-AF65-F5344CB8AC3E}">
        <p14:creationId xmlns="" xmlns:p14="http://schemas.microsoft.com/office/powerpoint/2010/main" val="8685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DA7D0D-9860-41A1-8F59-08AAC11C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7297499" cy="59634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Note</a:t>
            </a:r>
            <a:r>
              <a:rPr lang="en-US" altLang="zh-CN" b="1" dirty="0" smtClean="0">
                <a:solidFill>
                  <a:srgbClr val="0000FF"/>
                </a:solidFill>
              </a:rPr>
              <a:t>: What </a:t>
            </a:r>
            <a:r>
              <a:rPr lang="en-US" altLang="zh-CN" b="1" dirty="0">
                <a:solidFill>
                  <a:srgbClr val="0000FF"/>
                </a:solidFill>
              </a:rPr>
              <a:t>is </a:t>
            </a:r>
            <a:r>
              <a:rPr lang="en-US" altLang="zh-CN" b="1" dirty="0">
                <a:solidFill>
                  <a:srgbClr val="0000FF"/>
                </a:solidFill>
                <a:sym typeface="Wingdings" panose="05000000000000000000" pitchFamily="2" charset="2"/>
              </a:rPr>
              <a:t>clausal form?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CA2E113-9754-4532-BB97-A52D60D1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52768B2-6186-4346-B1B2-58C4BBA1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EDF99B1-6230-4E35-8501-81E576E0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47DCA905-3CD6-49B8-BE2C-44F2ADD817BA}"/>
              </a:ext>
            </a:extLst>
          </p:cNvPr>
          <p:cNvSpPr txBox="1">
            <a:spLocks noChangeArrowheads="1"/>
          </p:cNvSpPr>
          <p:nvPr/>
        </p:nvSpPr>
        <p:spPr>
          <a:xfrm>
            <a:off x="1272000" y="1751121"/>
            <a:ext cx="8991600" cy="472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A formula is in </a:t>
            </a:r>
            <a:r>
              <a:rPr lang="en-US" altLang="zh-CN" sz="3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clausal form </a:t>
            </a:r>
            <a:r>
              <a:rPr lang="en-US" altLang="zh-CN" sz="3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if it is in PCNF(</a:t>
            </a:r>
            <a:r>
              <a:rPr lang="zh-CN" altLang="en-US" sz="3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前束合取范式) </a:t>
            </a:r>
            <a:r>
              <a:rPr lang="en-US" altLang="zh-CN" sz="3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and the prefix consists only of </a:t>
            </a:r>
            <a:r>
              <a:rPr lang="en-US" altLang="zh-CN" sz="3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universal </a:t>
            </a:r>
            <a:r>
              <a:rPr lang="en-US" altLang="zh-CN" sz="3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quantifiers（</a:t>
            </a:r>
            <a:r>
              <a:rPr lang="zh-CN" altLang="en-US" sz="3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全称量词）. </a:t>
            </a:r>
          </a:p>
          <a:p>
            <a:r>
              <a:rPr lang="en-US" altLang="zh-CN" sz="3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A formula is in </a:t>
            </a:r>
            <a:r>
              <a:rPr lang="en-US" altLang="zh-CN" sz="3000" b="1" i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prenex</a:t>
            </a:r>
            <a:r>
              <a:rPr lang="en-US" altLang="zh-CN" sz="3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 conjunctive normal form (PCNF) </a:t>
            </a:r>
            <a:r>
              <a:rPr lang="en-US" altLang="zh-CN" sz="3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if it has the form  </a:t>
            </a:r>
            <a:r>
              <a:rPr lang="en-US" altLang="zh-CN" sz="3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en-US" altLang="zh-CN" sz="3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3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3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lang="en-US" altLang="zh-CN" sz="3000" b="1" dirty="0">
                <a:cs typeface="Arial" panose="020B0604020202020204" pitchFamily="34" charset="0"/>
                <a:sym typeface="Wingdings" panose="05000000000000000000" pitchFamily="2" charset="2"/>
              </a:rPr>
              <a:t>_____ </a:t>
            </a:r>
            <a:r>
              <a:rPr lang="en-US" altLang="zh-CN" sz="3000" b="1" i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QnxnM</a:t>
            </a:r>
            <a:r>
              <a:rPr lang="en-US" altLang="zh-CN" sz="3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3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where the </a:t>
            </a:r>
            <a:r>
              <a:rPr lang="en-US" altLang="zh-CN" sz="3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Qi </a:t>
            </a:r>
            <a:r>
              <a:rPr lang="en-US" altLang="zh-CN" sz="3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are quantifiers and </a:t>
            </a:r>
            <a:r>
              <a:rPr lang="en-US" altLang="zh-CN" sz="3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M </a:t>
            </a:r>
            <a:r>
              <a:rPr lang="en-US" altLang="zh-CN" sz="3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is quantifier-free formula in conjunctive normal form. The sequence of quantifiers is called the </a:t>
            </a:r>
            <a:r>
              <a:rPr lang="en-US" altLang="zh-CN" sz="3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prefix （</a:t>
            </a:r>
            <a:r>
              <a:rPr lang="zh-CN" altLang="en-US" sz="3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前缀）</a:t>
            </a:r>
            <a:r>
              <a:rPr lang="en-US" altLang="zh-CN" sz="3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altLang="zh-CN" sz="3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M </a:t>
            </a:r>
            <a:r>
              <a:rPr lang="en-US" altLang="zh-CN" sz="3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is called the </a:t>
            </a:r>
            <a:r>
              <a:rPr lang="en-US" altLang="zh-CN" sz="3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matrix（</a:t>
            </a:r>
            <a:r>
              <a:rPr lang="zh-CN" altLang="en-US" sz="3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母式）</a:t>
            </a:r>
            <a:r>
              <a:rPr lang="zh-CN" altLang="en-US" sz="3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CN" altLang="en-US" sz="3000" b="1" dirty="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226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5662E7-55C2-474C-974C-38C5ADD0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00" y="333000"/>
            <a:ext cx="9288000" cy="596348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</a:rPr>
              <a:t>How to convert a </a:t>
            </a:r>
            <a:r>
              <a:rPr lang="en-US" altLang="zh-CN" sz="3600" b="1" dirty="0" err="1">
                <a:solidFill>
                  <a:srgbClr val="0000FF"/>
                </a:solidFill>
                <a:sym typeface="Wingdings" panose="05000000000000000000" pitchFamily="2" charset="2"/>
              </a:rPr>
              <a:t>wff</a:t>
            </a:r>
            <a:r>
              <a:rPr lang="en-US" altLang="zh-CN" sz="3600" b="1" dirty="0">
                <a:solidFill>
                  <a:srgbClr val="0000FF"/>
                </a:solidFill>
                <a:sym typeface="Wingdings" panose="05000000000000000000" pitchFamily="2" charset="2"/>
              </a:rPr>
              <a:t> to clausal form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5E39655-785B-4D30-A215-455B49F0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831C62B-3460-4EAA-A5A4-3F4DB757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B60916D-F96F-42D8-8C2C-31F1B050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29B014B-D431-4482-85CB-16A3F6D49FE4}"/>
              </a:ext>
            </a:extLst>
          </p:cNvPr>
          <p:cNvSpPr txBox="1">
            <a:spLocks noChangeArrowheads="1"/>
          </p:cNvSpPr>
          <p:nvPr/>
        </p:nvSpPr>
        <p:spPr>
          <a:xfrm>
            <a:off x="1208085" y="1142518"/>
            <a:ext cx="11238300" cy="4953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zh-CN" sz="3200" dirty="0">
                <a:latin typeface="Times New Roman" panose="02020603050405020304" pitchFamily="18" charset="0"/>
                <a:ea typeface="LCMSS8" charset="-122"/>
              </a:rPr>
              <a:t>Eliminate implication signs</a:t>
            </a:r>
          </a:p>
          <a:p>
            <a:pPr marL="609600" indent="-60960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LCMSS8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LCMSS8" charset="-122"/>
              </a:rPr>
              <a:t>e.g</a:t>
            </a:r>
            <a:r>
              <a:rPr lang="en-US" altLang="zh-CN" sz="2400" dirty="0">
                <a:latin typeface="Times New Roman" panose="02020603050405020304" pitchFamily="18" charset="0"/>
                <a:ea typeface="LCMSS8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x (Human(x) y Is-father(</a:t>
            </a:r>
            <a:r>
              <a:rPr lang="en-US" altLang="zh-CN" sz="2400" b="1" dirty="0" err="1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y,x</a:t>
            </a: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))</a:t>
            </a:r>
          </a:p>
          <a:p>
            <a:pPr marL="609600" indent="-60960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    </a:t>
            </a: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x (</a:t>
            </a:r>
            <a:r>
              <a:rPr lang="en-US" altLang="zh-CN" sz="2400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Human(x)</a:t>
            </a:r>
            <a:r>
              <a:rPr lang="en-US" altLang="zh-CN" sz="2400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y Is-father(</a:t>
            </a:r>
            <a:r>
              <a:rPr lang="en-US" altLang="zh-CN" sz="2400" b="1" dirty="0" err="1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y,x</a:t>
            </a: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))</a:t>
            </a:r>
            <a:endParaRPr lang="en-US" altLang="zh-CN" sz="2400" dirty="0">
              <a:latin typeface="Times New Roman" panose="02020603050405020304" pitchFamily="18" charset="0"/>
              <a:ea typeface="LCMSS8" charset="-122"/>
              <a:sym typeface="Symbol" panose="05050102010706020507" pitchFamily="18" charset="2"/>
            </a:endParaRPr>
          </a:p>
          <a:p>
            <a:pPr marL="609600" indent="-609600"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2. </a:t>
            </a:r>
            <a:r>
              <a:rPr lang="en-US" altLang="zh-CN" sz="3200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Reduce scope of negation signs</a:t>
            </a:r>
          </a:p>
          <a:p>
            <a:pPr marL="609600" indent="-609600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     x (</a:t>
            </a:r>
            <a:r>
              <a:rPr lang="en-US" altLang="zh-CN" sz="2400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Human(x)</a:t>
            </a:r>
            <a:r>
              <a:rPr lang="en-US" altLang="zh-CN" sz="2400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y Is-father(</a:t>
            </a:r>
            <a:r>
              <a:rPr lang="en-US" altLang="zh-CN" sz="2400" b="1" dirty="0" err="1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y,x</a:t>
            </a: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))</a:t>
            </a:r>
            <a:endParaRPr lang="zh-CN" altLang="en-US" sz="2400" b="1" dirty="0">
              <a:latin typeface="Times New Roman" panose="02020603050405020304" pitchFamily="18" charset="0"/>
              <a:ea typeface="LCMSS8" charset="-122"/>
              <a:sym typeface="Symbol" panose="05050102010706020507" pitchFamily="18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2323CFB0-67DE-44CA-A31E-7B10614B015A}"/>
              </a:ext>
            </a:extLst>
          </p:cNvPr>
          <p:cNvSpPr txBox="1">
            <a:spLocks noChangeArrowheads="1"/>
          </p:cNvSpPr>
          <p:nvPr/>
        </p:nvSpPr>
        <p:spPr>
          <a:xfrm>
            <a:off x="1128000" y="3667500"/>
            <a:ext cx="10503915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LCMSS8" charset="-122"/>
              </a:rPr>
              <a:t>3. </a:t>
            </a:r>
            <a:r>
              <a:rPr lang="en-US" altLang="zh-CN" sz="3200" dirty="0">
                <a:latin typeface="Times New Roman" panose="02020603050405020304" pitchFamily="18" charset="0"/>
                <a:ea typeface="LCMSS8" charset="-122"/>
              </a:rPr>
              <a:t>Standardize variables, so that each quantifier has its own variable symbol.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   x (</a:t>
            </a:r>
            <a:r>
              <a:rPr lang="en-US" altLang="zh-CN" sz="2400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Human(x)</a:t>
            </a:r>
            <a:r>
              <a:rPr lang="en-US" altLang="zh-CN" sz="2400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y Is-father(</a:t>
            </a:r>
            <a:r>
              <a:rPr lang="en-US" altLang="zh-CN" sz="2400" b="1" dirty="0" err="1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y,x</a:t>
            </a: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))</a:t>
            </a:r>
            <a:endParaRPr lang="zh-CN" altLang="en-US" sz="2400" b="1" dirty="0">
              <a:latin typeface="Times New Roman" panose="02020603050405020304" pitchFamily="18" charset="0"/>
              <a:ea typeface="LCMSS8" charset="-122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LCMSS8" charset="-122"/>
              </a:rPr>
              <a:t>4. Eliminate existential quantifiers by introducing </a:t>
            </a:r>
            <a:r>
              <a:rPr lang="en-US" altLang="zh-CN" sz="3200" dirty="0" err="1">
                <a:latin typeface="Times New Roman" panose="02020603050405020304" pitchFamily="18" charset="0"/>
                <a:ea typeface="LCMSS8" charset="-122"/>
              </a:rPr>
              <a:t>Skolem</a:t>
            </a:r>
            <a:r>
              <a:rPr lang="en-US" altLang="zh-CN" sz="3200" dirty="0">
                <a:latin typeface="Times New Roman" panose="02020603050405020304" pitchFamily="18" charset="0"/>
                <a:ea typeface="LCMSS8" charset="-122"/>
              </a:rPr>
              <a:t> functions</a:t>
            </a:r>
            <a:endParaRPr lang="en-US" altLang="zh-CN" sz="2400" b="1" dirty="0">
              <a:latin typeface="Times New Roman" panose="02020603050405020304" pitchFamily="18" charset="0"/>
              <a:ea typeface="LCMSS8" charset="-122"/>
              <a:sym typeface="Symbol" panose="05050102010706020507" pitchFamily="18" charset="2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    x (</a:t>
            </a:r>
            <a:r>
              <a:rPr lang="en-US" altLang="zh-CN" sz="2400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Human(x)</a:t>
            </a:r>
            <a:r>
              <a:rPr lang="en-US" altLang="zh-CN" sz="2400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Times New Roman" panose="02020603050405020304" pitchFamily="18" charset="0"/>
                <a:ea typeface="LCMSS8" charset="-122"/>
                <a:sym typeface="Symbol" panose="05050102010706020507" pitchFamily="18" charset="2"/>
              </a:rPr>
              <a:t>Is-father(f(x),x))</a:t>
            </a:r>
            <a:endParaRPr lang="zh-CN" altLang="en-US" sz="2400" b="1" dirty="0">
              <a:latin typeface="Times New Roman" panose="02020603050405020304" pitchFamily="18" charset="0"/>
              <a:ea typeface="LCMSS8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70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6739E7-AA38-4B00-9961-DD1859E8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8F14D54-D66C-4B33-B412-2785099B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78AF7C3-3AB0-4C4A-A79D-FF04F78C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3A25EF5-3594-4246-9942-E61A5FA4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8DC8360-2969-45BD-B34A-75F06F23FF4D}"/>
              </a:ext>
            </a:extLst>
          </p:cNvPr>
          <p:cNvSpPr txBox="1">
            <a:spLocks noChangeArrowheads="1"/>
          </p:cNvSpPr>
          <p:nvPr/>
        </p:nvSpPr>
        <p:spPr>
          <a:xfrm>
            <a:off x="1200000" y="1485000"/>
            <a:ext cx="8610600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4400" b="1" dirty="0">
                <a:latin typeface="Times New Roman" panose="02020603050405020304" pitchFamily="18" charset="0"/>
                <a:ea typeface="LCMSS8" charset="-122"/>
              </a:rPr>
              <a:t>5. </a:t>
            </a:r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Convert to </a:t>
            </a:r>
            <a:r>
              <a:rPr lang="en-US" altLang="zh-CN" sz="4400" b="1" dirty="0" err="1">
                <a:latin typeface="Times New Roman" panose="02020603050405020304" pitchFamily="18" charset="0"/>
                <a:ea typeface="LCMSS8" charset="-122"/>
              </a:rPr>
              <a:t>prenex</a:t>
            </a:r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 form</a:t>
            </a:r>
          </a:p>
          <a:p>
            <a:pPr>
              <a:buFontTx/>
              <a:buNone/>
            </a:pPr>
            <a:r>
              <a:rPr lang="zh-CN" altLang="en-US" sz="4400" b="1" dirty="0">
                <a:latin typeface="Times New Roman" panose="02020603050405020304" pitchFamily="18" charset="0"/>
                <a:ea typeface="LCMSS8" charset="-122"/>
              </a:rPr>
              <a:t>6. </a:t>
            </a:r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Put the matrix in Conjunctive Normal Form</a:t>
            </a:r>
          </a:p>
          <a:p>
            <a:pPr>
              <a:buFontTx/>
              <a:buNone/>
            </a:pPr>
            <a:r>
              <a:rPr lang="zh-CN" altLang="en-US" sz="4400" b="1" dirty="0">
                <a:latin typeface="Times New Roman" panose="02020603050405020304" pitchFamily="18" charset="0"/>
                <a:ea typeface="LCMSS8" charset="-122"/>
              </a:rPr>
              <a:t>7. </a:t>
            </a:r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Eliminate universal quantifiers</a:t>
            </a:r>
          </a:p>
          <a:p>
            <a:pPr>
              <a:buFontTx/>
              <a:buNone/>
            </a:pPr>
            <a:r>
              <a:rPr lang="zh-CN" altLang="en-US" sz="4400" b="1" dirty="0">
                <a:latin typeface="Times New Roman" panose="02020603050405020304" pitchFamily="18" charset="0"/>
                <a:ea typeface="LCMSS8" charset="-122"/>
              </a:rPr>
              <a:t>8. </a:t>
            </a:r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Eliminate </a:t>
            </a:r>
            <a:r>
              <a:rPr lang="en-US" altLang="zh-CN" sz="4400" b="1" dirty="0">
                <a:latin typeface="Times New Roman" panose="02020603050405020304" pitchFamily="18" charset="0"/>
                <a:ea typeface="CMSY8" charset="-122"/>
              </a:rPr>
              <a:t>∧</a:t>
            </a:r>
            <a:r>
              <a:rPr lang="en-US" altLang="zh-CN" sz="4400" b="1" i="1" dirty="0">
                <a:latin typeface="Times New Roman" panose="02020603050405020304" pitchFamily="18" charset="0"/>
                <a:ea typeface="CMSY8" charset="-122"/>
              </a:rPr>
              <a:t> </a:t>
            </a:r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symbols by treating </a:t>
            </a:r>
            <a:r>
              <a:rPr lang="en-US" altLang="zh-CN" sz="4400" b="1" dirty="0" err="1">
                <a:latin typeface="Times New Roman" panose="02020603050405020304" pitchFamily="18" charset="0"/>
                <a:ea typeface="LCMSS8" charset="-122"/>
              </a:rPr>
              <a:t>wffs</a:t>
            </a:r>
            <a:r>
              <a:rPr lang="en-US" altLang="zh-CN" sz="4400" b="1" dirty="0">
                <a:latin typeface="Times New Roman" panose="02020603050405020304" pitchFamily="18" charset="0"/>
                <a:ea typeface="LCMSS8" charset="-122"/>
              </a:rPr>
              <a:t> as sets of clauses</a:t>
            </a:r>
            <a:endParaRPr lang="zh-CN" altLang="en-US" sz="4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45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CC9F1F-4940-430F-AF8A-A948879B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00" y="549000"/>
            <a:ext cx="10152000" cy="59634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2.3 Discuss about resolution refutation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20F0605-6E81-4917-B5D0-F53D5FC2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7D2A504-5D8D-4E67-B1BA-D82841EA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FCDD6FF-E5AE-46B3-ACA3-42A36D5F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CBD0D0C5-EC3C-4BE6-BB47-507BE5AFAB2A}"/>
              </a:ext>
            </a:extLst>
          </p:cNvPr>
          <p:cNvSpPr txBox="1">
            <a:spLocks noChangeArrowheads="1"/>
          </p:cNvSpPr>
          <p:nvPr/>
        </p:nvSpPr>
        <p:spPr>
          <a:xfrm>
            <a:off x="1269090" y="1321961"/>
            <a:ext cx="972291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3300" b="1" u="sng" dirty="0">
                <a:latin typeface="Times New Roman" panose="02020603050405020304" pitchFamily="18" charset="0"/>
              </a:rPr>
              <a:t>Important results</a:t>
            </a:r>
          </a:p>
          <a:p>
            <a:r>
              <a:rPr lang="en-US" altLang="zh-CN" sz="3300" b="1" u="sng" dirty="0">
                <a:latin typeface="Times New Roman" panose="02020603050405020304" pitchFamily="18" charset="0"/>
              </a:rPr>
              <a:t>Completeness of resolution refutation</a:t>
            </a:r>
            <a:r>
              <a:rPr lang="en-US" altLang="zh-CN" sz="3300" b="1" dirty="0">
                <a:latin typeface="Times New Roman" panose="02020603050405020304" pitchFamily="18" charset="0"/>
              </a:rPr>
              <a:t>: </a:t>
            </a:r>
          </a:p>
          <a:p>
            <a:pPr>
              <a:buFontTx/>
              <a:buNone/>
            </a:pPr>
            <a:r>
              <a:rPr lang="en-US" altLang="zh-CN" sz="3300" b="1" dirty="0">
                <a:latin typeface="Times New Roman" panose="02020603050405020304" pitchFamily="18" charset="0"/>
              </a:rPr>
              <a:t>   the empty clause will be produced by the resolution refutation procedure if 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 |= </a:t>
            </a:r>
            <a:r>
              <a:rPr lang="es-MX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,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b="1" dirty="0">
                <a:latin typeface="Times New Roman" panose="02020603050405020304" pitchFamily="18" charset="0"/>
              </a:rPr>
              <a:t>thus we say that predicate calculus resolution is </a:t>
            </a:r>
            <a:r>
              <a:rPr lang="en-US" altLang="zh-CN" sz="3300" b="1" i="1" dirty="0">
                <a:latin typeface="Times New Roman" panose="02020603050405020304" pitchFamily="18" charset="0"/>
              </a:rPr>
              <a:t>refutation complete</a:t>
            </a:r>
            <a:r>
              <a:rPr lang="en-US" altLang="zh-CN" sz="3300" b="1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sz="3300" b="1" u="sng" dirty="0">
                <a:latin typeface="Times New Roman" panose="02020603050405020304" pitchFamily="18" charset="0"/>
              </a:rPr>
              <a:t>Decidability of predicate calculus resolution refutation</a:t>
            </a:r>
            <a:r>
              <a:rPr lang="en-US" altLang="zh-CN" sz="3300" b="1" dirty="0">
                <a:latin typeface="Times New Roman" panose="02020603050405020304" pitchFamily="18" charset="0"/>
              </a:rPr>
              <a:t>: We say that resolution refutation in predicate calculus is semi-decidable as it terminates by generating the empty clause if   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 |= </a:t>
            </a:r>
            <a:r>
              <a:rPr lang="es-MX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,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b="1" dirty="0">
                <a:latin typeface="Times New Roman" panose="02020603050405020304" pitchFamily="18" charset="0"/>
              </a:rPr>
              <a:t>but it may never terminate if 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 | </a:t>
            </a:r>
            <a:r>
              <a:rPr lang="es-MX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300" b="1" dirty="0">
                <a:latin typeface="Times New Roman" panose="02020603050405020304" pitchFamily="18" charset="0"/>
              </a:rPr>
              <a:t>.</a:t>
            </a:r>
            <a:endParaRPr lang="zh-CN" altLang="en-US" sz="33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7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792998-C1F7-4795-ADB2-71D64AD9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6886599" cy="59634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2.4 Examples    </a:t>
            </a:r>
            <a:r>
              <a:rPr lang="en-US" altLang="zh-CN" b="1" dirty="0" err="1">
                <a:solidFill>
                  <a:srgbClr val="0000FF"/>
                </a:solidFill>
              </a:rPr>
              <a:t>e.g</a:t>
            </a:r>
            <a:r>
              <a:rPr lang="en-US" altLang="zh-CN" b="1" dirty="0">
                <a:solidFill>
                  <a:srgbClr val="0000FF"/>
                </a:solidFill>
              </a:rPr>
              <a:t> 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273BC78-B7C9-4A98-94A2-B83AC64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3ED705-0A8C-4B1E-95C1-06C847F0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58D2C17-CF8B-4FA1-B5A3-63B036C6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FA1C1834-092E-46DE-A7A0-6D723AEED6D3}"/>
              </a:ext>
            </a:extLst>
          </p:cNvPr>
          <p:cNvSpPr txBox="1">
            <a:spLocks noChangeArrowheads="1"/>
          </p:cNvSpPr>
          <p:nvPr/>
        </p:nvSpPr>
        <p:spPr>
          <a:xfrm>
            <a:off x="1632000" y="1373650"/>
            <a:ext cx="8229600" cy="472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>
                <a:latin typeface="Times New Roman" panose="02020603050405020304" pitchFamily="18" charset="0"/>
              </a:rPr>
              <a:t> Statements:</a:t>
            </a:r>
          </a:p>
          <a:p>
            <a:pPr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   1) “Fido is a dog.” and </a:t>
            </a:r>
          </a:p>
          <a:p>
            <a:pPr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   2) “All dogs are animals.” and </a:t>
            </a:r>
          </a:p>
          <a:p>
            <a:pPr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   3) “All animals will die.”</a:t>
            </a:r>
          </a:p>
          <a:p>
            <a:pPr>
              <a:buFontTx/>
              <a:buNone/>
            </a:pPr>
            <a:endParaRPr lang="en-US" altLang="zh-CN" sz="4000" b="1" dirty="0">
              <a:latin typeface="Times New Roman" panose="02020603050405020304" pitchFamily="18" charset="0"/>
            </a:endParaRPr>
          </a:p>
          <a:p>
            <a:r>
              <a:rPr lang="en-US" altLang="zh-CN" sz="4000" b="1" dirty="0">
                <a:latin typeface="Times New Roman" panose="02020603050405020304" pitchFamily="18" charset="0"/>
              </a:rPr>
              <a:t> We wish to prove that “Fido will die”.</a:t>
            </a:r>
          </a:p>
        </p:txBody>
      </p:sp>
    </p:spTree>
    <p:extLst>
      <p:ext uri="{BB962C8B-B14F-4D97-AF65-F5344CB8AC3E}">
        <p14:creationId xmlns="" xmlns:p14="http://schemas.microsoft.com/office/powerpoint/2010/main" val="2049252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05A0CF-3FE7-409D-AA98-3F75519F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00" y="837000"/>
            <a:ext cx="10584000" cy="59634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Step1:Convert these Statements to </a:t>
            </a:r>
            <a:r>
              <a:rPr lang="en-US" altLang="zh-CN" b="1" dirty="0" err="1">
                <a:solidFill>
                  <a:srgbClr val="0000FF"/>
                </a:solidFill>
              </a:rPr>
              <a:t>wffs</a:t>
            </a:r>
            <a:r>
              <a:rPr lang="en-US" altLang="zh-CN" b="1" dirty="0">
                <a:solidFill>
                  <a:srgbClr val="0000FF"/>
                </a:solidFill>
              </a:rPr>
              <a:t/>
            </a:r>
            <a:br>
              <a:rPr lang="en-US" altLang="zh-CN" b="1" dirty="0">
                <a:solidFill>
                  <a:srgbClr val="0000FF"/>
                </a:solidFill>
              </a:rPr>
            </a:b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3C713E5-F552-4E7F-B25D-56951A87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5E550C3-7287-44FD-9B75-8E422AE4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0A7184A-BE15-4D34-AC0D-70863429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6" name="Group 37">
            <a:extLst>
              <a:ext uri="{FF2B5EF4-FFF2-40B4-BE49-F238E27FC236}">
                <a16:creationId xmlns="" xmlns:a16="http://schemas.microsoft.com/office/drawing/2014/main" id="{A0C3FEB5-C559-4140-A2E8-402A0EBEE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82419381"/>
              </p:ext>
            </p:extLst>
          </p:nvPr>
        </p:nvGraphicFramePr>
        <p:xfrm>
          <a:off x="1416000" y="1773000"/>
          <a:ext cx="8686800" cy="3774440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="" xmlns:a16="http://schemas.microsoft.com/office/drawing/2014/main" val="2976904108"/>
                    </a:ext>
                  </a:extLst>
                </a:gridCol>
                <a:gridCol w="4876800">
                  <a:extLst>
                    <a:ext uri="{9D8B030D-6E8A-4147-A177-3AD203B41FA5}">
                      <a16:colId xmlns="" xmlns:a16="http://schemas.microsoft.com/office/drawing/2014/main" val="1912934422"/>
                    </a:ext>
                  </a:extLst>
                </a:gridCol>
              </a:tblGrid>
              <a:tr h="698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Statements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Well-formed Formulas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4029730"/>
                  </a:ext>
                </a:extLst>
              </a:tr>
              <a:tr h="698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1) Fido is a dog.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Dog(Fido)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3772736"/>
                  </a:ext>
                </a:extLst>
              </a:tr>
              <a:tr h="698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2) All dogs are animals.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x: [Dog(x)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Animal(x)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2587858"/>
                  </a:ext>
                </a:extLst>
              </a:tr>
              <a:tr h="1147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3)</a:t>
                      </a:r>
                      <a:r>
                        <a:rPr kumimoji="1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All animals will die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y:[Animal(y) </a:t>
                      </a: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Die(y)</a:t>
                      </a: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2914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91834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E8715F-9568-4006-83E3-61781FD3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00" y="549000"/>
            <a:ext cx="11016000" cy="59634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Step2</a:t>
            </a:r>
            <a:r>
              <a:rPr lang="en-US" altLang="zh-CN" b="1" dirty="0" smtClean="0">
                <a:solidFill>
                  <a:srgbClr val="0000FF"/>
                </a:solidFill>
              </a:rPr>
              <a:t>: Convert </a:t>
            </a:r>
            <a:r>
              <a:rPr lang="en-US" altLang="zh-CN" b="1" dirty="0">
                <a:solidFill>
                  <a:srgbClr val="0000FF"/>
                </a:solidFill>
              </a:rPr>
              <a:t>these wffs to clause form: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AF20B91-1543-4E2D-AB30-F933D7F8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46213C8-31BD-4055-8778-CA8F7871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61CDD5A-01E4-48F4-84C8-5882F471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7" name="Group 43">
            <a:extLst>
              <a:ext uri="{FF2B5EF4-FFF2-40B4-BE49-F238E27FC236}">
                <a16:creationId xmlns="" xmlns:a16="http://schemas.microsoft.com/office/drawing/2014/main" id="{16B64546-0930-45EB-918B-15E2564B9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89359602"/>
              </p:ext>
            </p:extLst>
          </p:nvPr>
        </p:nvGraphicFramePr>
        <p:xfrm>
          <a:off x="1485900" y="1790700"/>
          <a:ext cx="8686800" cy="3276600"/>
        </p:xfrm>
        <a:graphic>
          <a:graphicData uri="http://schemas.openxmlformats.org/drawingml/2006/table">
            <a:tbl>
              <a:tblPr/>
              <a:tblGrid>
                <a:gridCol w="4724400">
                  <a:extLst>
                    <a:ext uri="{9D8B030D-6E8A-4147-A177-3AD203B41FA5}">
                      <a16:colId xmlns="" xmlns:a16="http://schemas.microsoft.com/office/drawing/2014/main" val="3694485148"/>
                    </a:ext>
                  </a:extLst>
                </a:gridCol>
                <a:gridCol w="3962400">
                  <a:extLst>
                    <a:ext uri="{9D8B030D-6E8A-4147-A177-3AD203B41FA5}">
                      <a16:colId xmlns="" xmlns:a16="http://schemas.microsoft.com/office/drawing/2014/main" val="3080009676"/>
                    </a:ext>
                  </a:extLst>
                </a:gridCol>
              </a:tblGrid>
              <a:tr h="698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Predicate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Clause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61826680"/>
                  </a:ext>
                </a:extLst>
              </a:tr>
              <a:tr h="698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x: [Dog(x)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Animal(x)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¬ 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Dog(x) V Animal(x)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2981195"/>
                  </a:ext>
                </a:extLst>
              </a:tr>
              <a:tr h="698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Dog(Fido)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Dog(Fido)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75780791"/>
                  </a:ext>
                </a:extLst>
              </a:tr>
              <a:tr h="1181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y:[Animal(y) 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Die(y)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¬ </a:t>
                      </a: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Animal(y) V Die(y)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49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70325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90DFD3-055A-46B9-BB6B-8658C300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9262599" cy="59634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Step3: Negate the conclusion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6183F9F5-87EE-4A6C-93D2-F093CF6B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0E75C1C-2214-4F03-B909-32E2D655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AEF4F19-308F-4A18-BC34-ACB13E99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7A189C99-6A35-44B8-B2CD-CAB328648322}"/>
              </a:ext>
            </a:extLst>
          </p:cNvPr>
          <p:cNvSpPr txBox="1">
            <a:spLocks noChangeArrowheads="1"/>
          </p:cNvSpPr>
          <p:nvPr/>
        </p:nvSpPr>
        <p:spPr>
          <a:xfrm>
            <a:off x="1632000" y="1845000"/>
            <a:ext cx="7772400" cy="1371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>
                <a:latin typeface="Times New Roman" panose="02020603050405020304" pitchFamily="18" charset="0"/>
              </a:rPr>
              <a:t>Negation of  the conclusion “Fido will die” is  ¬die(Fido).</a:t>
            </a:r>
            <a:endParaRPr lang="en-US" altLang="zh-CN" sz="4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477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F4FA41-58E6-457F-825E-06D3B0C6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00" y="549000"/>
            <a:ext cx="10656000" cy="59634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Step4: Resolution refutation procedure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F5BF6134-7039-400F-B3AC-22AD10B0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BB811F1-7F4C-4C2F-9C06-B0C85383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6824C8D-8197-4B7F-956D-AACC2E2E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D0ACCDA-38AE-4DCB-8937-909756F494A7}"/>
              </a:ext>
            </a:extLst>
          </p:cNvPr>
          <p:cNvSpPr txBox="1">
            <a:spLocks noChangeArrowheads="1"/>
          </p:cNvSpPr>
          <p:nvPr/>
        </p:nvSpPr>
        <p:spPr>
          <a:xfrm>
            <a:off x="2784000" y="1341000"/>
            <a:ext cx="7162800" cy="5257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1.¬</a:t>
            </a:r>
            <a:r>
              <a:rPr lang="en-US" altLang="zh-CN" sz="3600" b="1" dirty="0">
                <a:latin typeface="Times New Roman" panose="02020603050405020304" pitchFamily="18" charset="0"/>
              </a:rPr>
              <a:t>Dog(x) V Animal(x)</a:t>
            </a:r>
          </a:p>
          <a:p>
            <a:pPr marL="609600" indent="-609600"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2.  Dog(Fido)</a:t>
            </a:r>
          </a:p>
          <a:p>
            <a:pPr marL="609600" indent="-609600"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3. ¬</a:t>
            </a:r>
            <a:r>
              <a:rPr lang="en-US" altLang="zh-CN" sz="3600" b="1" dirty="0">
                <a:latin typeface="Times New Roman" panose="02020603050405020304" pitchFamily="18" charset="0"/>
              </a:rPr>
              <a:t>Animal(y) V Die(y)</a:t>
            </a:r>
          </a:p>
          <a:p>
            <a:pPr marL="609600" indent="-609600"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4.¬Die(Fido)</a:t>
            </a:r>
          </a:p>
          <a:p>
            <a:pPr marL="609600" indent="-609600">
              <a:buFontTx/>
              <a:buNone/>
            </a:pPr>
            <a:endParaRPr lang="en-US" altLang="zh-CN" sz="4000" b="1" dirty="0">
              <a:latin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r>
              <a:rPr lang="zh-CN" altLang="en-US" sz="4000" b="1" dirty="0">
                <a:latin typeface="Times New Roman" panose="02020603050405020304" pitchFamily="18" charset="0"/>
              </a:rPr>
              <a:t>5. </a:t>
            </a:r>
            <a:r>
              <a:rPr lang="en-US" altLang="zh-CN" sz="3600" b="1" dirty="0">
                <a:latin typeface="Times New Roman" panose="02020603050405020304" pitchFamily="18" charset="0"/>
              </a:rPr>
              <a:t>Animal(Fido)      1 and 2 {Fido/x}</a:t>
            </a:r>
          </a:p>
          <a:p>
            <a:pPr marL="609600" indent="-609600"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6. </a:t>
            </a:r>
            <a:r>
              <a:rPr lang="en-US" altLang="zh-CN" sz="3600" b="1" dirty="0">
                <a:latin typeface="Times New Roman" panose="02020603050405020304" pitchFamily="18" charset="0"/>
              </a:rPr>
              <a:t>Die(</a:t>
            </a:r>
            <a:r>
              <a:rPr lang="en-US" altLang="zh-CN" sz="4000" b="1" dirty="0">
                <a:latin typeface="Times New Roman" panose="02020603050405020304" pitchFamily="18" charset="0"/>
              </a:rPr>
              <a:t>Fido</a:t>
            </a:r>
            <a:r>
              <a:rPr lang="en-US" altLang="zh-CN" sz="3600" b="1" dirty="0">
                <a:latin typeface="Times New Roman" panose="02020603050405020304" pitchFamily="18" charset="0"/>
              </a:rPr>
              <a:t>)            3 and 5 {Fido/y}</a:t>
            </a:r>
          </a:p>
          <a:p>
            <a:pPr marL="609600" indent="-609600">
              <a:buFontTx/>
              <a:buNone/>
            </a:pPr>
            <a:r>
              <a:rPr lang="zh-CN" altLang="en-US" sz="4000" b="1" dirty="0">
                <a:latin typeface="Times New Roman" panose="02020603050405020304" pitchFamily="18" charset="0"/>
              </a:rPr>
              <a:t>7.</a:t>
            </a:r>
            <a:r>
              <a:rPr lang="zh-CN" altLang="en-US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</a:rPr>
              <a:t>E</a:t>
            </a:r>
            <a:r>
              <a:rPr lang="en-US" altLang="zh-CN" sz="3700" b="1" dirty="0">
                <a:latin typeface="Times New Roman" panose="02020603050405020304" pitchFamily="18" charset="0"/>
              </a:rPr>
              <a:t>mpty Clause   </a:t>
            </a:r>
            <a:r>
              <a:rPr lang="en-US" altLang="zh-CN" sz="3600" b="1" dirty="0">
                <a:latin typeface="Times New Roman" panose="02020603050405020304" pitchFamily="18" charset="0"/>
              </a:rPr>
              <a:t> 4 and 6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="" xmlns:a16="http://schemas.microsoft.com/office/drawing/2014/main" id="{0A8360D3-6B4B-466C-9108-9D25BE035B1C}"/>
              </a:ext>
            </a:extLst>
          </p:cNvPr>
          <p:cNvSpPr>
            <a:spLocks/>
          </p:cNvSpPr>
          <p:nvPr/>
        </p:nvSpPr>
        <p:spPr bwMode="auto">
          <a:xfrm>
            <a:off x="2250600" y="1569600"/>
            <a:ext cx="533400" cy="2286000"/>
          </a:xfrm>
          <a:prstGeom prst="leftBrace">
            <a:avLst>
              <a:gd name="adj1" fmla="val 11171"/>
              <a:gd name="adj2" fmla="val 46097"/>
            </a:avLst>
          </a:prstGeom>
          <a:noFill/>
          <a:ln w="57150">
            <a:solidFill>
              <a:srgbClr val="F2F20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358E6010-9F87-4BC1-8E08-C279A59DF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800" y="1493400"/>
            <a:ext cx="64293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ea typeface="黑体" panose="02010609060101010101" pitchFamily="49" charset="-122"/>
              </a:rPr>
              <a:t>初</a:t>
            </a:r>
          </a:p>
          <a:p>
            <a:r>
              <a:rPr lang="zh-CN" altLang="en-US" sz="3600" b="1" dirty="0">
                <a:ea typeface="黑体" panose="02010609060101010101" pitchFamily="49" charset="-122"/>
              </a:rPr>
              <a:t>始</a:t>
            </a:r>
          </a:p>
          <a:p>
            <a:r>
              <a:rPr lang="zh-CN" altLang="en-US" sz="3600" b="1" dirty="0">
                <a:ea typeface="黑体" panose="02010609060101010101" pitchFamily="49" charset="-122"/>
              </a:rPr>
              <a:t>子</a:t>
            </a:r>
          </a:p>
          <a:p>
            <a:r>
              <a:rPr lang="zh-CN" altLang="en-US" sz="3600" b="1" dirty="0">
                <a:ea typeface="黑体" panose="02010609060101010101" pitchFamily="49" charset="-122"/>
              </a:rPr>
              <a:t>句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="" xmlns:a16="http://schemas.microsoft.com/office/drawing/2014/main" id="{E84C73BE-8AB0-4A60-846B-A1E17BE2EC30}"/>
              </a:ext>
            </a:extLst>
          </p:cNvPr>
          <p:cNvSpPr>
            <a:spLocks/>
          </p:cNvSpPr>
          <p:nvPr/>
        </p:nvSpPr>
        <p:spPr bwMode="auto">
          <a:xfrm>
            <a:off x="2250600" y="4617600"/>
            <a:ext cx="533400" cy="1676400"/>
          </a:xfrm>
          <a:prstGeom prst="leftBrace">
            <a:avLst>
              <a:gd name="adj1" fmla="val 8192"/>
              <a:gd name="adj2" fmla="val 46097"/>
            </a:avLst>
          </a:prstGeom>
          <a:noFill/>
          <a:ln w="57150">
            <a:solidFill>
              <a:srgbClr val="F2F20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7">
            <a:extLst>
              <a:ext uri="{FF2B5EF4-FFF2-40B4-BE49-F238E27FC236}">
                <a16:creationId xmlns="" xmlns:a16="http://schemas.microsoft.com/office/drawing/2014/main" id="{6F6E2DD3-3A3A-4401-BA9B-B0A00A34E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800" y="4312800"/>
            <a:ext cx="64293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ea typeface="黑体" panose="02010609060101010101" pitchFamily="49" charset="-122"/>
              </a:rPr>
              <a:t>归</a:t>
            </a:r>
          </a:p>
          <a:p>
            <a:r>
              <a:rPr lang="zh-CN" altLang="en-US" sz="3600" b="1" dirty="0">
                <a:ea typeface="黑体" panose="02010609060101010101" pitchFamily="49" charset="-122"/>
              </a:rPr>
              <a:t>结</a:t>
            </a:r>
          </a:p>
          <a:p>
            <a:r>
              <a:rPr lang="zh-CN" altLang="en-US" sz="3600" b="1" dirty="0">
                <a:ea typeface="黑体" panose="02010609060101010101" pitchFamily="49" charset="-122"/>
              </a:rPr>
              <a:t>过</a:t>
            </a:r>
          </a:p>
          <a:p>
            <a:r>
              <a:rPr lang="zh-CN" altLang="en-US" sz="3600" b="1" dirty="0">
                <a:ea typeface="黑体" panose="02010609060101010101" pitchFamily="49" charset="-122"/>
              </a:rPr>
              <a:t>程</a:t>
            </a:r>
          </a:p>
        </p:txBody>
      </p:sp>
    </p:spTree>
    <p:extLst>
      <p:ext uri="{BB962C8B-B14F-4D97-AF65-F5344CB8AC3E}">
        <p14:creationId xmlns="" xmlns:p14="http://schemas.microsoft.com/office/powerpoint/2010/main" val="16585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8" grpId="0" autoUpdateAnimBg="0"/>
      <p:bldP spid="1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594BF3-5AD4-45CB-B3D7-F222E577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7102599" cy="5963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Resolution refutation tree 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4520A84-7B40-4374-8B3B-3D02F019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7A49488-D1FE-42BE-B3CB-2F47EA30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E02A26F-B287-47C0-A23B-41572518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FC3C627D-8E12-435A-8477-F277298AF80B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524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endParaRPr lang="en-US" altLang="zh-CN" sz="4000" b="1" dirty="0">
              <a:latin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8281F540-7C78-46EA-9870-C0BDBD72DD8B}"/>
              </a:ext>
            </a:extLst>
          </p:cNvPr>
          <p:cNvSpPr txBox="1">
            <a:spLocks noChangeArrowheads="1"/>
          </p:cNvSpPr>
          <p:nvPr/>
        </p:nvSpPr>
        <p:spPr>
          <a:xfrm>
            <a:off x="1488000" y="1413000"/>
            <a:ext cx="8915400" cy="495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¬Dog(x) V Animal(x)     Dog(Fido) </a:t>
            </a:r>
          </a:p>
          <a:p>
            <a:pPr>
              <a:buFontTx/>
              <a:buNone/>
            </a:pP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Animal(Fido)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¬  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Animal(y) V Die(y) </a:t>
            </a:r>
          </a:p>
          <a:p>
            <a:pPr>
              <a:buFontTx/>
              <a:buNone/>
            </a:pP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   </a:t>
            </a:r>
            <a:r>
              <a:rPr lang="en-US" altLang="zh-CN" sz="3600" b="1">
                <a:solidFill>
                  <a:schemeClr val="bg2"/>
                </a:solidFill>
                <a:latin typeface="Times New Roman" panose="02020603050405020304" pitchFamily="18" charset="0"/>
              </a:rPr>
              <a:t>Die(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Fido</a:t>
            </a:r>
            <a:r>
              <a:rPr lang="en-US" altLang="zh-CN" sz="3600" b="1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>
                <a:latin typeface="Times New Roman" panose="02020603050405020304" pitchFamily="18" charset="0"/>
              </a:rPr>
              <a:t>¬</a:t>
            </a: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</a:rPr>
              <a:t>Die(Fido)</a:t>
            </a:r>
          </a:p>
          <a:p>
            <a:pPr>
              <a:buFontTx/>
              <a:buNone/>
            </a:pPr>
            <a:endParaRPr lang="en-US" altLang="zh-CN" sz="40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       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700" b="1">
                <a:solidFill>
                  <a:srgbClr val="FF3300"/>
                </a:solidFill>
                <a:latin typeface="Times New Roman" panose="02020603050405020304" pitchFamily="18" charset="0"/>
              </a:rPr>
              <a:t>mpty Clause</a:t>
            </a:r>
            <a:endParaRPr lang="en-US" altLang="zh-CN" sz="40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Line 18">
            <a:extLst>
              <a:ext uri="{FF2B5EF4-FFF2-40B4-BE49-F238E27FC236}">
                <a16:creationId xmlns="" xmlns:a16="http://schemas.microsoft.com/office/drawing/2014/main" id="{16187F6D-40E1-4CB5-9B41-6C79BA474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6800" y="1946400"/>
            <a:ext cx="838200" cy="8382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9">
            <a:extLst>
              <a:ext uri="{FF2B5EF4-FFF2-40B4-BE49-F238E27FC236}">
                <a16:creationId xmlns="" xmlns:a16="http://schemas.microsoft.com/office/drawing/2014/main" id="{BAE28F03-A975-40D3-B4AA-3CD813322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3600" y="3089400"/>
            <a:ext cx="838200" cy="8382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20">
            <a:extLst>
              <a:ext uri="{FF2B5EF4-FFF2-40B4-BE49-F238E27FC236}">
                <a16:creationId xmlns="" xmlns:a16="http://schemas.microsoft.com/office/drawing/2014/main" id="{A41306F8-9F20-408B-8CCE-7A173D6F4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9000" y="4537200"/>
            <a:ext cx="838200" cy="8382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1">
            <a:extLst>
              <a:ext uri="{FF2B5EF4-FFF2-40B4-BE49-F238E27FC236}">
                <a16:creationId xmlns="" xmlns:a16="http://schemas.microsoft.com/office/drawing/2014/main" id="{F2643B2E-1D2D-4341-A6A6-8906453CC6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7000" y="1870200"/>
            <a:ext cx="914400" cy="9144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22">
            <a:extLst>
              <a:ext uri="{FF2B5EF4-FFF2-40B4-BE49-F238E27FC236}">
                <a16:creationId xmlns="" xmlns:a16="http://schemas.microsoft.com/office/drawing/2014/main" id="{C43FF00F-3854-4895-AB59-BC4C03FFF2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1400" y="3089400"/>
            <a:ext cx="914400" cy="9144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23">
            <a:extLst>
              <a:ext uri="{FF2B5EF4-FFF2-40B4-BE49-F238E27FC236}">
                <a16:creationId xmlns="" xmlns:a16="http://schemas.microsoft.com/office/drawing/2014/main" id="{810812B4-C4A5-451F-A9AB-783CB69B1B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8200" y="4537200"/>
            <a:ext cx="914400" cy="9144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2308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3EA05E7-6DEF-4162-AAD3-E5ED3529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37E61C0-3AA0-46FF-80CF-3C514EE8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D20D6AE-6706-4FAD-B45C-6493107B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ACD51A7B-9A19-44BB-B4BD-4910441ED645}"/>
              </a:ext>
            </a:extLst>
          </p:cNvPr>
          <p:cNvSpPr txBox="1">
            <a:spLocks noChangeArrowheads="1"/>
          </p:cNvSpPr>
          <p:nvPr/>
        </p:nvSpPr>
        <p:spPr>
          <a:xfrm>
            <a:off x="865401" y="1341000"/>
            <a:ext cx="9089199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zh-CN" dirty="0"/>
              <a:t>Facts:</a:t>
            </a:r>
          </a:p>
          <a:p>
            <a:pPr marL="609600" indent="-609600">
              <a:buFontTx/>
              <a:buAutoNum type="arabicParenR"/>
            </a:pPr>
            <a:r>
              <a:rPr lang="en-US" altLang="zh-CN" dirty="0"/>
              <a:t>Anyone passing the </a:t>
            </a:r>
          </a:p>
          <a:p>
            <a:pPr marL="609600" indent="-609600">
              <a:buFontTx/>
              <a:buNone/>
            </a:pPr>
            <a:r>
              <a:rPr lang="en-US" altLang="zh-CN" dirty="0"/>
              <a:t>    artificial intelligence</a:t>
            </a:r>
          </a:p>
          <a:p>
            <a:pPr marL="609600" indent="-609600">
              <a:buFontTx/>
              <a:buNone/>
            </a:pPr>
            <a:r>
              <a:rPr lang="en-US" altLang="zh-CN" dirty="0"/>
              <a:t>     exam and winning the </a:t>
            </a:r>
          </a:p>
          <a:p>
            <a:pPr marL="609600" indent="-609600">
              <a:buFontTx/>
              <a:buNone/>
            </a:pPr>
            <a:r>
              <a:rPr lang="en-US" altLang="zh-CN" dirty="0"/>
              <a:t>      lottery is happy. </a:t>
            </a:r>
          </a:p>
          <a:p>
            <a:pPr marL="609600" indent="-609600">
              <a:buFontTx/>
              <a:buNone/>
            </a:pPr>
            <a:r>
              <a:rPr lang="en-US" altLang="zh-CN" dirty="0"/>
              <a:t>2) But anyone who studies or is lucky can pass all their exams. </a:t>
            </a:r>
          </a:p>
          <a:p>
            <a:pPr marL="609600" indent="-609600">
              <a:buFontTx/>
              <a:buNone/>
            </a:pPr>
            <a:r>
              <a:rPr lang="en-US" altLang="zh-CN" dirty="0"/>
              <a:t>3) Bush did not study but he is lucky. </a:t>
            </a:r>
          </a:p>
          <a:p>
            <a:pPr marL="609600" indent="-609600">
              <a:buFontTx/>
              <a:buNone/>
            </a:pPr>
            <a:r>
              <a:rPr lang="en-US" altLang="zh-CN" dirty="0"/>
              <a:t>4) Anyone who is lucky wins the lottery. </a:t>
            </a:r>
          </a:p>
          <a:p>
            <a:pPr marL="609600" indent="-609600">
              <a:buFontTx/>
              <a:buNone/>
            </a:pPr>
            <a:r>
              <a:rPr lang="en-US" altLang="zh-CN" dirty="0"/>
              <a:t>Goal: Is Bush happy?</a:t>
            </a:r>
            <a:endParaRPr lang="zh-CN" alt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E876A56F-6B58-45B7-85A0-3811616BD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65189" y="382588"/>
            <a:ext cx="5662812" cy="596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rmAutofit fontScale="90000"/>
          </a:bodyPr>
          <a:lstStyle/>
          <a:p>
            <a:pPr algn="ctr"/>
            <a:r>
              <a:rPr lang="en-US" altLang="zh-CN" b="1" dirty="0">
                <a:solidFill>
                  <a:srgbClr val="FF3300"/>
                </a:solidFill>
              </a:rPr>
              <a:t>Question two</a:t>
            </a:r>
          </a:p>
        </p:txBody>
      </p:sp>
    </p:spTree>
    <p:extLst>
      <p:ext uri="{BB962C8B-B14F-4D97-AF65-F5344CB8AC3E}">
        <p14:creationId xmlns="" xmlns:p14="http://schemas.microsoft.com/office/powerpoint/2010/main" val="5067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BE7DBB-3F24-4587-BAF9-2B55C7D6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00" y="533400"/>
            <a:ext cx="6742599" cy="5963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2.4 Examples    </a:t>
            </a:r>
            <a:r>
              <a:rPr lang="en-US" altLang="zh-CN" dirty="0" err="1"/>
              <a:t>e.g</a:t>
            </a:r>
            <a:r>
              <a:rPr lang="en-US" altLang="zh-CN" dirty="0"/>
              <a:t> 2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9C0F044-9CA1-45C3-BC92-D7C53FBE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8C53BCE-0F23-42F5-90D5-D63CB68F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8389AD3-3998-4D3C-AAE7-15641AEC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D66CED8B-AEA3-4790-B7C4-6A17818E67F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524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B1C05DB8-C57A-4E0F-8EFD-052C176B1BBC}"/>
              </a:ext>
            </a:extLst>
          </p:cNvPr>
          <p:cNvSpPr txBox="1">
            <a:spLocks noChangeArrowheads="1"/>
          </p:cNvSpPr>
          <p:nvPr/>
        </p:nvSpPr>
        <p:spPr>
          <a:xfrm>
            <a:off x="1181100" y="1285875"/>
            <a:ext cx="899160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Facts:</a:t>
            </a:r>
          </a:p>
          <a:p>
            <a:pPr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1) Anyone passing the Artificial Intelligence exam and winning the lottery is happy. </a:t>
            </a:r>
          </a:p>
          <a:p>
            <a:pPr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2) Anyone who studies or is lucky can pass all their exams. </a:t>
            </a:r>
          </a:p>
          <a:p>
            <a:pPr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3) Ali did not study but he is lucky. </a:t>
            </a:r>
          </a:p>
          <a:p>
            <a:pPr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4) Anyone who is lucky wins the lottery. </a:t>
            </a:r>
          </a:p>
          <a:p>
            <a:pPr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Goal: Is Ali happy?</a:t>
            </a:r>
          </a:p>
        </p:txBody>
      </p:sp>
    </p:spTree>
    <p:extLst>
      <p:ext uri="{BB962C8B-B14F-4D97-AF65-F5344CB8AC3E}">
        <p14:creationId xmlns="" xmlns:p14="http://schemas.microsoft.com/office/powerpoint/2010/main" val="4020816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600224-14DD-42B0-85B3-C0D80299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00" y="647976"/>
            <a:ext cx="8830599" cy="59634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Step1:Convert these Statements to </a:t>
            </a:r>
            <a:r>
              <a:rPr lang="en-US" altLang="zh-CN" sz="3600" dirty="0" err="1"/>
              <a:t>Wffs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2A80B0B-82C5-422A-9788-C5C8BC83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F4AE4EC-CB20-407A-96CC-CC242A96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23F2666-A272-4036-BCC7-8BC440D0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444235F4-AF15-4E64-85A6-F8A257EFA281}"/>
              </a:ext>
            </a:extLst>
          </p:cNvPr>
          <p:cNvSpPr txBox="1">
            <a:spLocks noChangeArrowheads="1"/>
          </p:cNvSpPr>
          <p:nvPr/>
        </p:nvSpPr>
        <p:spPr>
          <a:xfrm>
            <a:off x="1356600" y="244475"/>
            <a:ext cx="89154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endParaRPr lang="en-US" altLang="zh-CN" sz="40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24182946-E83C-426C-B441-12294D668D1D}"/>
              </a:ext>
            </a:extLst>
          </p:cNvPr>
          <p:cNvSpPr txBox="1">
            <a:spLocks noChangeArrowheads="1"/>
          </p:cNvSpPr>
          <p:nvPr/>
        </p:nvSpPr>
        <p:spPr>
          <a:xfrm>
            <a:off x="1509000" y="1219200"/>
            <a:ext cx="8686800" cy="510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1) Anyone passing the AI Exam and winning the lottery is happy.</a:t>
            </a:r>
          </a:p>
          <a:p>
            <a:pPr marL="609600" indent="-609600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X:[pass(x,AI)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Λ win(x, lottery) happy(x)</a:t>
            </a:r>
            <a:r>
              <a:rPr lang="en-US" altLang="zh-CN" b="1" dirty="0">
                <a:latin typeface="Times New Roman" panose="02020603050405020304" pitchFamily="18" charset="0"/>
              </a:rPr>
              <a:t>]</a:t>
            </a:r>
          </a:p>
          <a:p>
            <a:pPr marL="609600" indent="-609600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2) Anyone who studies or is lucky can pass all their exams.</a:t>
            </a:r>
          </a:p>
          <a:p>
            <a:pPr marL="609600" indent="-609600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X     Y [studies(x) V lucky(x) pass(</a:t>
            </a:r>
            <a:r>
              <a:rPr lang="en-US" altLang="zh-CN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)]</a:t>
            </a:r>
          </a:p>
          <a:p>
            <a:pPr marL="609600" indent="-609600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3) Ali did not study but he is lucky</a:t>
            </a:r>
          </a:p>
          <a:p>
            <a:pPr marL="609600" indent="-609600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¬ study(</a:t>
            </a:r>
            <a:r>
              <a:rPr lang="en-US" altLang="zh-CN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ali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Λ lucky(</a:t>
            </a:r>
            <a:r>
              <a:rPr lang="en-US" altLang="zh-CN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ali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</a:p>
          <a:p>
            <a:pPr marL="609600" indent="-609600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4) Anyone who is lucky wins the lottery.</a:t>
            </a:r>
          </a:p>
          <a:p>
            <a:pPr marL="609600" indent="-609600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X: [lucky(x) win(</a:t>
            </a:r>
            <a:r>
              <a:rPr lang="en-US" altLang="zh-CN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x,lottery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)]</a:t>
            </a:r>
          </a:p>
          <a:p>
            <a:pPr marL="609600" indent="-609600">
              <a:buFontTx/>
              <a:buNone/>
            </a:pPr>
            <a:endParaRPr lang="zh-CN" altLang="en-U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8" name="Group 4">
            <a:extLst>
              <a:ext uri="{FF2B5EF4-FFF2-40B4-BE49-F238E27FC236}">
                <a16:creationId xmlns="" xmlns:a16="http://schemas.microsoft.com/office/drawing/2014/main" id="{D64D33D3-C1BF-436D-9970-6C86EDC3CAC9}"/>
              </a:ext>
            </a:extLst>
          </p:cNvPr>
          <p:cNvGrpSpPr>
            <a:grpSpLocks/>
          </p:cNvGrpSpPr>
          <p:nvPr/>
        </p:nvGrpSpPr>
        <p:grpSpPr bwMode="auto">
          <a:xfrm>
            <a:off x="1890000" y="2286000"/>
            <a:ext cx="457200" cy="381000"/>
            <a:chOff x="0" y="2688"/>
            <a:chExt cx="288" cy="240"/>
          </a:xfrm>
        </p:grpSpPr>
        <p:sp>
          <p:nvSpPr>
            <p:cNvPr id="9" name="Line 5">
              <a:extLst>
                <a:ext uri="{FF2B5EF4-FFF2-40B4-BE49-F238E27FC236}">
                  <a16:creationId xmlns="" xmlns:a16="http://schemas.microsoft.com/office/drawing/2014/main" id="{A9FF9E35-B587-49C3-AC62-ECBC023B5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="" xmlns:a16="http://schemas.microsoft.com/office/drawing/2014/main" id="{884B6449-363F-490C-954D-C26BD4E5E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="" xmlns:a16="http://schemas.microsoft.com/office/drawing/2014/main" id="{D5ABEE79-22BB-4C4E-A94B-1874FA785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7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D19E351F-3567-4683-8CB3-29215DE5098A}"/>
              </a:ext>
            </a:extLst>
          </p:cNvPr>
          <p:cNvGrpSpPr>
            <a:grpSpLocks/>
          </p:cNvGrpSpPr>
          <p:nvPr/>
        </p:nvGrpSpPr>
        <p:grpSpPr bwMode="auto">
          <a:xfrm>
            <a:off x="1890000" y="3733800"/>
            <a:ext cx="457200" cy="381000"/>
            <a:chOff x="0" y="2688"/>
            <a:chExt cx="288" cy="240"/>
          </a:xfrm>
        </p:grpSpPr>
        <p:sp>
          <p:nvSpPr>
            <p:cNvPr id="13" name="Line 9">
              <a:extLst>
                <a:ext uri="{FF2B5EF4-FFF2-40B4-BE49-F238E27FC236}">
                  <a16:creationId xmlns="" xmlns:a16="http://schemas.microsoft.com/office/drawing/2014/main" id="{D00A1096-CC1A-47B5-B307-8EE88DA10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0">
              <a:extLst>
                <a:ext uri="{FF2B5EF4-FFF2-40B4-BE49-F238E27FC236}">
                  <a16:creationId xmlns="" xmlns:a16="http://schemas.microsoft.com/office/drawing/2014/main" id="{2404BF9B-1294-4CE3-B8C1-E42ED9A12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1">
              <a:extLst>
                <a:ext uri="{FF2B5EF4-FFF2-40B4-BE49-F238E27FC236}">
                  <a16:creationId xmlns="" xmlns:a16="http://schemas.microsoft.com/office/drawing/2014/main" id="{7AB9C212-B53D-418E-902B-5E6456CF1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7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2">
            <a:extLst>
              <a:ext uri="{FF2B5EF4-FFF2-40B4-BE49-F238E27FC236}">
                <a16:creationId xmlns="" xmlns:a16="http://schemas.microsoft.com/office/drawing/2014/main" id="{186EB022-6991-4797-AE65-ABDA8638C78A}"/>
              </a:ext>
            </a:extLst>
          </p:cNvPr>
          <p:cNvGrpSpPr>
            <a:grpSpLocks/>
          </p:cNvGrpSpPr>
          <p:nvPr/>
        </p:nvGrpSpPr>
        <p:grpSpPr bwMode="auto">
          <a:xfrm>
            <a:off x="2728200" y="3810000"/>
            <a:ext cx="457200" cy="381000"/>
            <a:chOff x="0" y="2688"/>
            <a:chExt cx="288" cy="240"/>
          </a:xfrm>
        </p:grpSpPr>
        <p:sp>
          <p:nvSpPr>
            <p:cNvPr id="17" name="Line 13">
              <a:extLst>
                <a:ext uri="{FF2B5EF4-FFF2-40B4-BE49-F238E27FC236}">
                  <a16:creationId xmlns="" xmlns:a16="http://schemas.microsoft.com/office/drawing/2014/main" id="{0AC720A1-96CA-4639-A853-A54422FF8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">
              <a:extLst>
                <a:ext uri="{FF2B5EF4-FFF2-40B4-BE49-F238E27FC236}">
                  <a16:creationId xmlns="" xmlns:a16="http://schemas.microsoft.com/office/drawing/2014/main" id="{2775E16C-299F-4197-9E8D-1803995EF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5">
              <a:extLst>
                <a:ext uri="{FF2B5EF4-FFF2-40B4-BE49-F238E27FC236}">
                  <a16:creationId xmlns="" xmlns:a16="http://schemas.microsoft.com/office/drawing/2014/main" id="{4A561706-175D-4A9C-A924-674C04572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7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16">
            <a:extLst>
              <a:ext uri="{FF2B5EF4-FFF2-40B4-BE49-F238E27FC236}">
                <a16:creationId xmlns="" xmlns:a16="http://schemas.microsoft.com/office/drawing/2014/main" id="{00226C79-C88E-4D53-BC29-E2CF90CE26FE}"/>
              </a:ext>
            </a:extLst>
          </p:cNvPr>
          <p:cNvGrpSpPr>
            <a:grpSpLocks/>
          </p:cNvGrpSpPr>
          <p:nvPr/>
        </p:nvGrpSpPr>
        <p:grpSpPr bwMode="auto">
          <a:xfrm>
            <a:off x="1966200" y="5943600"/>
            <a:ext cx="457200" cy="381000"/>
            <a:chOff x="0" y="2688"/>
            <a:chExt cx="288" cy="240"/>
          </a:xfrm>
        </p:grpSpPr>
        <p:sp>
          <p:nvSpPr>
            <p:cNvPr id="21" name="Line 17">
              <a:extLst>
                <a:ext uri="{FF2B5EF4-FFF2-40B4-BE49-F238E27FC236}">
                  <a16:creationId xmlns="" xmlns:a16="http://schemas.microsoft.com/office/drawing/2014/main" id="{6787EEB8-E2A1-4ECF-8B79-E002BF16E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8">
              <a:extLst>
                <a:ext uri="{FF2B5EF4-FFF2-40B4-BE49-F238E27FC236}">
                  <a16:creationId xmlns="" xmlns:a16="http://schemas.microsoft.com/office/drawing/2014/main" id="{B3B3D056-C81D-4027-8DA8-6E27C8782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9">
              <a:extLst>
                <a:ext uri="{FF2B5EF4-FFF2-40B4-BE49-F238E27FC236}">
                  <a16:creationId xmlns="" xmlns:a16="http://schemas.microsoft.com/office/drawing/2014/main" id="{3B66BB46-1971-4034-B10E-7835ECE33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7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587823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4076A9E-84C5-4AB9-990D-A14ABA4B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78" y="726316"/>
            <a:ext cx="7516599" cy="5963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Step2:Convert these </a:t>
            </a:r>
            <a:r>
              <a:rPr lang="en-US" altLang="zh-CN" dirty="0" err="1"/>
              <a:t>wffs</a:t>
            </a:r>
            <a:r>
              <a:rPr lang="en-US" altLang="zh-CN" dirty="0"/>
              <a:t> to clause form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F40119E1-8EC9-4A8C-8C22-A9FABCEC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1FEFB2E-E511-4E77-ABCD-C7B94AF9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233B6A4-E3C2-4BF2-A3E3-551E33A8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B8536EB4-7530-4912-8BD0-642ED0A5E2F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0"/>
            <a:ext cx="8001000" cy="161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endParaRPr lang="en-US" altLang="zh-CN" sz="50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9B7E994E-0673-4802-85FB-895CAE2A9F82}"/>
              </a:ext>
            </a:extLst>
          </p:cNvPr>
          <p:cNvSpPr txBox="1">
            <a:spLocks noChangeArrowheads="1"/>
          </p:cNvSpPr>
          <p:nvPr/>
        </p:nvSpPr>
        <p:spPr>
          <a:xfrm>
            <a:off x="1056000" y="1819275"/>
            <a:ext cx="89154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zh-CN" altLang="en-US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¬</a:t>
            </a: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pass(X,AI) V ¬win(</a:t>
            </a:r>
            <a:r>
              <a:rPr lang="en-US" altLang="zh-CN" sz="36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X,lottery</a:t>
            </a: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V happy(X)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¬study(Y) V pass(Y,Z)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¬lucky(W) V pass(W,V)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¬study(</a:t>
            </a:r>
            <a:r>
              <a:rPr lang="en-US" altLang="zh-CN" sz="36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ali</a:t>
            </a: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Lucky(</a:t>
            </a:r>
            <a:r>
              <a:rPr lang="en-US" altLang="zh-CN" sz="36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ali</a:t>
            </a: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¬lucky(u) V win(</a:t>
            </a:r>
            <a:r>
              <a:rPr lang="en-US" altLang="zh-CN" sz="36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u,lottery</a:t>
            </a: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499153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10B65F-2736-4493-BDAA-5439C90F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8326599" cy="5963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Step3: Negate the conclusion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E6A0CD8-6790-4F60-A924-89C0AAE4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36BE37C-197F-43FA-BCEE-31DB5F6F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979A858-3D55-4C2B-A251-55E3AF33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51CC316-8DBB-42B8-9CB7-91A7E99A63BD}"/>
              </a:ext>
            </a:extLst>
          </p:cNvPr>
          <p:cNvSpPr txBox="1">
            <a:spLocks noChangeArrowheads="1"/>
          </p:cNvSpPr>
          <p:nvPr/>
        </p:nvSpPr>
        <p:spPr>
          <a:xfrm>
            <a:off x="1704000" y="1678450"/>
            <a:ext cx="103680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4800" dirty="0">
                <a:latin typeface="Times New Roman" panose="02020603050405020304" pitchFamily="18" charset="0"/>
              </a:rPr>
              <a:t>Negation of “Is Ali happy?” is </a:t>
            </a:r>
            <a:r>
              <a:rPr lang="en-US" altLang="zh-CN" sz="4800" dirty="0">
                <a:latin typeface="Times New Roman" panose="02020603050405020304" pitchFamily="18" charset="0"/>
                <a:sym typeface="Wingdings" panose="05000000000000000000" pitchFamily="2" charset="2"/>
              </a:rPr>
              <a:t>¬happy(</a:t>
            </a:r>
            <a:r>
              <a:rPr lang="en-US" altLang="zh-CN" sz="48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ali</a:t>
            </a:r>
            <a:r>
              <a:rPr lang="en-US" altLang="zh-CN" sz="4800" dirty="0">
                <a:latin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zh-CN" altLang="en-US" sz="4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0100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BE38E0-44DB-4DDA-8E1A-72C71475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41" y="698889"/>
            <a:ext cx="7874059" cy="5963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Step4: Resolution refutation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909BC1F-3E00-42B0-ABB5-69078D01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176916D-9431-4298-951C-3A96E371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CBA4180-04FA-4459-AA49-796F439C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Text Box 29">
            <a:extLst>
              <a:ext uri="{FF2B5EF4-FFF2-40B4-BE49-F238E27FC236}">
                <a16:creationId xmlns="" xmlns:a16="http://schemas.microsoft.com/office/drawing/2014/main" id="{CE0132C4-3385-447D-B521-629566022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00" y="1557000"/>
            <a:ext cx="8153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/>
              <a:t>1.¬</a:t>
            </a:r>
            <a:r>
              <a:rPr lang="en-US" altLang="zh-CN" sz="3600" b="1" dirty="0"/>
              <a:t>pass(X,AI) V ¬win(</a:t>
            </a:r>
            <a:r>
              <a:rPr lang="en-US" altLang="zh-CN" sz="3600" b="1" dirty="0" err="1"/>
              <a:t>X,lottery</a:t>
            </a:r>
            <a:r>
              <a:rPr lang="en-US" altLang="zh-CN" sz="3600" b="1" dirty="0"/>
              <a:t>) V happy(X)</a:t>
            </a:r>
          </a:p>
          <a:p>
            <a:r>
              <a:rPr lang="en-US" altLang="zh-CN" sz="3600" b="1" dirty="0"/>
              <a:t>2.¬study(Y) V pass(Y,Z)</a:t>
            </a:r>
          </a:p>
          <a:p>
            <a:r>
              <a:rPr lang="en-US" altLang="zh-CN" sz="3600" b="1" dirty="0"/>
              <a:t>3.¬lucky(W) V pass(W,V)</a:t>
            </a:r>
          </a:p>
          <a:p>
            <a:r>
              <a:rPr lang="en-US" altLang="zh-CN" sz="3600" b="1" dirty="0"/>
              <a:t>4.¬study(</a:t>
            </a:r>
            <a:r>
              <a:rPr lang="en-US" altLang="zh-CN" sz="3600" b="1" dirty="0" err="1"/>
              <a:t>ali</a:t>
            </a:r>
            <a:r>
              <a:rPr lang="en-US" altLang="zh-CN" sz="3600" b="1" dirty="0"/>
              <a:t>)</a:t>
            </a:r>
          </a:p>
          <a:p>
            <a:r>
              <a:rPr lang="en-US" altLang="zh-CN" sz="3600" b="1" dirty="0"/>
              <a:t>5.Lucky(</a:t>
            </a:r>
            <a:r>
              <a:rPr lang="en-US" altLang="zh-CN" sz="3600" b="1" dirty="0" err="1"/>
              <a:t>ali</a:t>
            </a:r>
            <a:r>
              <a:rPr lang="en-US" altLang="zh-CN" sz="3600" b="1" dirty="0"/>
              <a:t>)</a:t>
            </a:r>
          </a:p>
          <a:p>
            <a:r>
              <a:rPr lang="en-US" altLang="zh-CN" sz="3600" b="1" dirty="0"/>
              <a:t>6.¬lucky(u) V win(</a:t>
            </a:r>
            <a:r>
              <a:rPr lang="en-US" altLang="zh-CN" sz="3600" b="1" dirty="0" err="1"/>
              <a:t>u,lottery</a:t>
            </a:r>
            <a:r>
              <a:rPr lang="en-US" altLang="zh-CN" sz="3600" b="1" dirty="0"/>
              <a:t>)</a:t>
            </a:r>
          </a:p>
          <a:p>
            <a:r>
              <a:rPr lang="en-US" altLang="zh-CN" sz="3600" b="1" dirty="0"/>
              <a:t>7.¬happy(</a:t>
            </a:r>
            <a:r>
              <a:rPr lang="en-US" altLang="zh-CN" sz="3600" b="1" dirty="0" err="1"/>
              <a:t>ali</a:t>
            </a:r>
            <a:r>
              <a:rPr lang="en-US" altLang="zh-CN" sz="3600" b="1" dirty="0"/>
              <a:t>)</a:t>
            </a:r>
            <a:endParaRPr lang="zh-CN" altLang="en-US" sz="3600" b="1" dirty="0"/>
          </a:p>
        </p:txBody>
      </p:sp>
      <p:sp>
        <p:nvSpPr>
          <p:cNvPr id="8" name="AutoShape 30">
            <a:extLst>
              <a:ext uri="{FF2B5EF4-FFF2-40B4-BE49-F238E27FC236}">
                <a16:creationId xmlns="" xmlns:a16="http://schemas.microsoft.com/office/drawing/2014/main" id="{551C6E77-2ACA-4459-B329-48F87B389A83}"/>
              </a:ext>
            </a:extLst>
          </p:cNvPr>
          <p:cNvSpPr>
            <a:spLocks/>
          </p:cNvSpPr>
          <p:nvPr/>
        </p:nvSpPr>
        <p:spPr bwMode="auto">
          <a:xfrm>
            <a:off x="2002001" y="1765058"/>
            <a:ext cx="304800" cy="4248000"/>
          </a:xfrm>
          <a:prstGeom prst="leftBrace">
            <a:avLst>
              <a:gd name="adj1" fmla="val 46265"/>
              <a:gd name="adj2" fmla="val 46097"/>
            </a:avLst>
          </a:prstGeom>
          <a:noFill/>
          <a:ln w="57150">
            <a:solidFill>
              <a:srgbClr val="F2F20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31">
            <a:extLst>
              <a:ext uri="{FF2B5EF4-FFF2-40B4-BE49-F238E27FC236}">
                <a16:creationId xmlns="" xmlns:a16="http://schemas.microsoft.com/office/drawing/2014/main" id="{3BBF6193-ADF1-410B-A548-150E86F1E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601" y="2550085"/>
            <a:ext cx="64293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ea typeface="黑体" panose="02010609060101010101" pitchFamily="49" charset="-122"/>
              </a:rPr>
              <a:t>初</a:t>
            </a:r>
          </a:p>
          <a:p>
            <a:r>
              <a:rPr lang="zh-CN" altLang="en-US" sz="3600" b="1" dirty="0">
                <a:ea typeface="黑体" panose="02010609060101010101" pitchFamily="49" charset="-122"/>
              </a:rPr>
              <a:t>始</a:t>
            </a:r>
          </a:p>
          <a:p>
            <a:r>
              <a:rPr lang="zh-CN" altLang="en-US" sz="3600" b="1" dirty="0">
                <a:ea typeface="黑体" panose="02010609060101010101" pitchFamily="49" charset="-122"/>
              </a:rPr>
              <a:t>子</a:t>
            </a:r>
          </a:p>
          <a:p>
            <a:r>
              <a:rPr lang="zh-CN" altLang="en-US" sz="3600" b="1" dirty="0">
                <a:ea typeface="黑体" panose="02010609060101010101" pitchFamily="49" charset="-122"/>
              </a:rPr>
              <a:t>句</a:t>
            </a:r>
          </a:p>
        </p:txBody>
      </p:sp>
    </p:spTree>
    <p:extLst>
      <p:ext uri="{BB962C8B-B14F-4D97-AF65-F5344CB8AC3E}">
        <p14:creationId xmlns="" xmlns:p14="http://schemas.microsoft.com/office/powerpoint/2010/main" val="61145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939D35-C11E-46E1-ADBC-DFFF73D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F010AD92-D80C-4396-BDC9-EF9CE02A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62121A0-C739-4C74-B4D4-C435249C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A517B5B-F56B-4E64-B2E7-8C08BA9D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5552492-7DC6-44A7-B1C8-70AE7DA6CBAC}"/>
              </a:ext>
            </a:extLst>
          </p:cNvPr>
          <p:cNvSpPr txBox="1">
            <a:spLocks noChangeArrowheads="1"/>
          </p:cNvSpPr>
          <p:nvPr/>
        </p:nvSpPr>
        <p:spPr>
          <a:xfrm>
            <a:off x="2055000" y="981000"/>
            <a:ext cx="8937000" cy="548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8. ¬pass(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u,AI</a:t>
            </a:r>
            <a:r>
              <a:rPr lang="en-US" altLang="zh-CN" sz="3600" b="1" dirty="0">
                <a:latin typeface="Times New Roman" panose="02020603050405020304" pitchFamily="18" charset="0"/>
              </a:rPr>
              <a:t>) V ¬lucky(u) V happy(u)</a:t>
            </a:r>
            <a:r>
              <a:rPr lang="en-US" altLang="zh-CN" sz="3000" b="1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000" b="1" dirty="0">
                <a:latin typeface="Times New Roman" panose="02020603050405020304" pitchFamily="18" charset="0"/>
              </a:rPr>
              <a:t>                                 </a:t>
            </a:r>
            <a:r>
              <a:rPr lang="en-US" altLang="zh-CN" sz="4000" b="1" dirty="0">
                <a:latin typeface="Times New Roman" panose="02020603050405020304" pitchFamily="18" charset="0"/>
              </a:rPr>
              <a:t>1) and 6)       { u/X}</a:t>
            </a:r>
            <a:r>
              <a:rPr lang="en-US" altLang="zh-CN" sz="3000" b="1" dirty="0">
                <a:latin typeface="Times New Roman" panose="02020603050405020304" pitchFamily="18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000" b="1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 dirty="0">
                <a:latin typeface="Times New Roman" panose="02020603050405020304" pitchFamily="18" charset="0"/>
              </a:rPr>
              <a:t>9. ¬</a:t>
            </a:r>
            <a:r>
              <a:rPr lang="en-US" altLang="zh-CN" sz="4000" b="1" dirty="0">
                <a:latin typeface="Times New Roman" panose="02020603050405020304" pitchFamily="18" charset="0"/>
              </a:rPr>
              <a:t>pass(</a:t>
            </a:r>
            <a:r>
              <a:rPr lang="en-US" altLang="zh-CN" sz="4000" b="1" dirty="0" err="1">
                <a:latin typeface="Times New Roman" panose="02020603050405020304" pitchFamily="18" charset="0"/>
              </a:rPr>
              <a:t>ali,AI</a:t>
            </a:r>
            <a:r>
              <a:rPr lang="en-US" altLang="zh-CN" sz="4000" b="1" dirty="0">
                <a:latin typeface="Times New Roman" panose="02020603050405020304" pitchFamily="18" charset="0"/>
              </a:rPr>
              <a:t>) V ¬lucky(</a:t>
            </a:r>
            <a:r>
              <a:rPr lang="en-US" altLang="zh-CN" sz="4000" b="1" dirty="0" err="1">
                <a:latin typeface="Times New Roman" panose="02020603050405020304" pitchFamily="18" charset="0"/>
              </a:rPr>
              <a:t>ali</a:t>
            </a:r>
            <a:r>
              <a:rPr lang="en-US" altLang="zh-CN" sz="4000" b="1" dirty="0">
                <a:latin typeface="Times New Roman" panose="02020603050405020304" pitchFamily="18" charset="0"/>
              </a:rPr>
              <a:t>)</a:t>
            </a:r>
            <a:r>
              <a:rPr lang="en-US" altLang="zh-CN" sz="3000" b="1" dirty="0">
                <a:latin typeface="Times New Roman" panose="02020603050405020304" pitchFamily="18" charset="0"/>
              </a:rPr>
              <a:t>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000" b="1" dirty="0">
                <a:latin typeface="Times New Roman" panose="02020603050405020304" pitchFamily="18" charset="0"/>
              </a:rPr>
              <a:t>                                  </a:t>
            </a:r>
            <a:r>
              <a:rPr lang="en-US" altLang="zh-CN" sz="4000" b="1" dirty="0">
                <a:latin typeface="Times New Roman" panose="02020603050405020304" pitchFamily="18" charset="0"/>
              </a:rPr>
              <a:t>8) and 7)      { </a:t>
            </a:r>
            <a:r>
              <a:rPr lang="en-US" altLang="zh-CN" sz="4000" b="1" dirty="0" err="1">
                <a:latin typeface="Times New Roman" panose="02020603050405020304" pitchFamily="18" charset="0"/>
              </a:rPr>
              <a:t>ali</a:t>
            </a:r>
            <a:r>
              <a:rPr lang="en-US" altLang="zh-CN" sz="4000" b="1" dirty="0">
                <a:latin typeface="Times New Roman" panose="02020603050405020304" pitchFamily="18" charset="0"/>
              </a:rPr>
              <a:t>/ u }</a:t>
            </a:r>
            <a:r>
              <a:rPr lang="en-US" altLang="zh-CN" sz="3000" b="1" dirty="0">
                <a:latin typeface="Times New Roman" panose="02020603050405020304" pitchFamily="18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000" b="1" dirty="0">
                <a:latin typeface="Times New Roman" panose="02020603050405020304" pitchFamily="18" charset="0"/>
              </a:rPr>
              <a:t>  </a:t>
            </a:r>
            <a:endParaRPr lang="zh-CN" altLang="en-US" sz="3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 dirty="0">
                <a:latin typeface="Times New Roman" panose="02020603050405020304" pitchFamily="18" charset="0"/>
              </a:rPr>
              <a:t>10. ¬ </a:t>
            </a:r>
            <a:r>
              <a:rPr lang="en-US" altLang="zh-CN" sz="4000" b="1" dirty="0">
                <a:latin typeface="Times New Roman" panose="02020603050405020304" pitchFamily="18" charset="0"/>
              </a:rPr>
              <a:t>pass(</a:t>
            </a:r>
            <a:r>
              <a:rPr lang="en-US" altLang="zh-CN" sz="4000" b="1" dirty="0" err="1">
                <a:latin typeface="Times New Roman" panose="02020603050405020304" pitchFamily="18" charset="0"/>
              </a:rPr>
              <a:t>ali,AI</a:t>
            </a:r>
            <a:r>
              <a:rPr lang="en-US" altLang="zh-CN" sz="4000" b="1" dirty="0">
                <a:latin typeface="Times New Roman" panose="02020603050405020304" pitchFamily="18" charset="0"/>
              </a:rPr>
              <a:t>)      5) and 9)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4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11. ¬lucky(</a:t>
            </a:r>
            <a:r>
              <a:rPr lang="en-US" altLang="zh-CN" sz="4000" b="1" dirty="0" err="1">
                <a:latin typeface="Times New Roman" panose="02020603050405020304" pitchFamily="18" charset="0"/>
              </a:rPr>
              <a:t>ali</a:t>
            </a:r>
            <a:r>
              <a:rPr lang="en-US" altLang="zh-CN" sz="4000" b="1" dirty="0">
                <a:latin typeface="Times New Roman" panose="02020603050405020304" pitchFamily="18" charset="0"/>
              </a:rPr>
              <a:t>)           3) and 10)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4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12.Nil                         5) and 11).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149CEF9E-3592-44FB-8C28-14A64204E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400" y="2200200"/>
            <a:ext cx="64293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ea typeface="黑体" panose="02010609060101010101" pitchFamily="49" charset="-122"/>
              </a:rPr>
              <a:t>归</a:t>
            </a:r>
          </a:p>
          <a:p>
            <a:r>
              <a:rPr lang="zh-CN" altLang="en-US" sz="3600" b="1" dirty="0">
                <a:ea typeface="黑体" panose="02010609060101010101" pitchFamily="49" charset="-122"/>
              </a:rPr>
              <a:t>结</a:t>
            </a:r>
          </a:p>
          <a:p>
            <a:r>
              <a:rPr lang="zh-CN" altLang="en-US" sz="3600" b="1" dirty="0">
                <a:ea typeface="黑体" panose="02010609060101010101" pitchFamily="49" charset="-122"/>
              </a:rPr>
              <a:t>过</a:t>
            </a:r>
          </a:p>
          <a:p>
            <a:r>
              <a:rPr lang="zh-CN" altLang="en-US" sz="3600" b="1" dirty="0">
                <a:ea typeface="黑体" panose="02010609060101010101" pitchFamily="49" charset="-122"/>
              </a:rPr>
              <a:t>程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="" xmlns:a16="http://schemas.microsoft.com/office/drawing/2014/main" id="{13946600-BA18-4306-9ED4-8D9D558D25CE}"/>
              </a:ext>
            </a:extLst>
          </p:cNvPr>
          <p:cNvSpPr>
            <a:spLocks/>
          </p:cNvSpPr>
          <p:nvPr/>
        </p:nvSpPr>
        <p:spPr bwMode="auto">
          <a:xfrm>
            <a:off x="1750200" y="1133400"/>
            <a:ext cx="304800" cy="4800600"/>
          </a:xfrm>
          <a:prstGeom prst="leftBrace">
            <a:avLst>
              <a:gd name="adj1" fmla="val 41052"/>
              <a:gd name="adj2" fmla="val 46097"/>
            </a:avLst>
          </a:prstGeom>
          <a:noFill/>
          <a:ln w="57150">
            <a:solidFill>
              <a:srgbClr val="F2F20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420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FA05039-4557-4AB3-AFBF-23D8F18B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BF9ECC2-3821-450F-90F0-0E0133BE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9708F16-7270-43E7-A639-6AD56A9B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F7C61E1-8474-463D-B83E-ABEB6E66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19" name="Rectangle 2">
            <a:extLst>
              <a:ext uri="{FF2B5EF4-FFF2-40B4-BE49-F238E27FC236}">
                <a16:creationId xmlns="" xmlns:a16="http://schemas.microsoft.com/office/drawing/2014/main" id="{19927E83-54A2-45C7-81C9-08B2BE4A9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00" y="382479"/>
            <a:ext cx="8686800" cy="6019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zh-CN" altLang="en-US" sz="3200" dirty="0">
                <a:solidFill>
                  <a:srgbClr val="0000FF"/>
                </a:solidFill>
                <a:sym typeface="Wingdings" panose="05000000000000000000" pitchFamily="2" charset="2"/>
              </a:rPr>
              <a:t>¬</a:t>
            </a: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pass(X,AI) V </a:t>
            </a:r>
            <a:r>
              <a:rPr lang="en-US" altLang="zh-CN" sz="3200" b="1" dirty="0">
                <a:solidFill>
                  <a:srgbClr val="0000FF"/>
                </a:solidFill>
                <a:sym typeface="Wingdings" panose="05000000000000000000" pitchFamily="2" charset="2"/>
              </a:rPr>
              <a:t>¬win(</a:t>
            </a:r>
            <a:r>
              <a:rPr lang="en-US" altLang="zh-CN" sz="3200" b="1" dirty="0" err="1">
                <a:solidFill>
                  <a:srgbClr val="0000FF"/>
                </a:solidFill>
                <a:sym typeface="Wingdings" panose="05000000000000000000" pitchFamily="2" charset="2"/>
              </a:rPr>
              <a:t>X,lottery</a:t>
            </a:r>
            <a:r>
              <a:rPr lang="en-US" altLang="zh-CN" sz="3200" b="1" dirty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 V happy(X)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		 { </a:t>
            </a:r>
            <a:r>
              <a:rPr lang="en-US" altLang="zh-CN" sz="3200" b="1" dirty="0">
                <a:solidFill>
                  <a:srgbClr val="0000FF"/>
                </a:solidFill>
                <a:sym typeface="Wingdings" panose="05000000000000000000" pitchFamily="2" charset="2"/>
              </a:rPr>
              <a:t>u/X</a:t>
            </a: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}                   </a:t>
            </a:r>
            <a:r>
              <a:rPr lang="en-US" altLang="zh-CN" sz="3200" b="1" dirty="0">
                <a:solidFill>
                  <a:srgbClr val="0000FF"/>
                </a:solidFill>
                <a:sym typeface="Wingdings" panose="05000000000000000000" pitchFamily="2" charset="2"/>
              </a:rPr>
              <a:t>win(</a:t>
            </a:r>
            <a:r>
              <a:rPr lang="en-US" altLang="zh-CN" sz="3200" b="1" dirty="0" err="1">
                <a:solidFill>
                  <a:srgbClr val="0000FF"/>
                </a:solidFill>
                <a:sym typeface="Wingdings" panose="05000000000000000000" pitchFamily="2" charset="2"/>
              </a:rPr>
              <a:t>u,lottery</a:t>
            </a:r>
            <a:r>
              <a:rPr lang="en-US" altLang="zh-CN" sz="3200" b="1" dirty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 V ¬lucky(u)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	  ¬pass(</a:t>
            </a:r>
            <a:r>
              <a:rPr lang="en-US" altLang="zh-CN" sz="3200" dirty="0" err="1">
                <a:solidFill>
                  <a:srgbClr val="0000FF"/>
                </a:solidFill>
                <a:sym typeface="Wingdings" panose="05000000000000000000" pitchFamily="2" charset="2"/>
              </a:rPr>
              <a:t>u,AI</a:t>
            </a: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) V happy(u) V ¬lucky(u)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			</a:t>
            </a:r>
            <a:r>
              <a:rPr lang="en-US" altLang="zh-CN" sz="3200" b="1" dirty="0">
                <a:solidFill>
                  <a:srgbClr val="0000FF"/>
                </a:solidFill>
                <a:sym typeface="Wingdings" panose="05000000000000000000" pitchFamily="2" charset="2"/>
              </a:rPr>
              <a:t>{</a:t>
            </a:r>
            <a:r>
              <a:rPr lang="en-US" altLang="zh-CN" sz="3200" b="1" dirty="0" err="1">
                <a:solidFill>
                  <a:srgbClr val="0000FF"/>
                </a:solidFill>
                <a:sym typeface="Wingdings" panose="05000000000000000000" pitchFamily="2" charset="2"/>
              </a:rPr>
              <a:t>ali</a:t>
            </a:r>
            <a:r>
              <a:rPr lang="en-US" altLang="zh-CN" sz="3200" b="1" dirty="0">
                <a:solidFill>
                  <a:srgbClr val="0000FF"/>
                </a:solidFill>
                <a:sym typeface="Wingdings" panose="05000000000000000000" pitchFamily="2" charset="2"/>
              </a:rPr>
              <a:t>/u}</a:t>
            </a: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			¬happy(</a:t>
            </a:r>
            <a:r>
              <a:rPr lang="en-US" altLang="zh-CN" sz="3200" dirty="0" err="1">
                <a:solidFill>
                  <a:srgbClr val="0000FF"/>
                </a:solidFill>
                <a:sym typeface="Wingdings" panose="05000000000000000000" pitchFamily="2" charset="2"/>
              </a:rPr>
              <a:t>ali</a:t>
            </a: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		 lucky(</a:t>
            </a:r>
            <a:r>
              <a:rPr lang="en-US" altLang="zh-CN" sz="3200" dirty="0" err="1">
                <a:solidFill>
                  <a:srgbClr val="0000FF"/>
                </a:solidFill>
                <a:sym typeface="Wingdings" panose="05000000000000000000" pitchFamily="2" charset="2"/>
              </a:rPr>
              <a:t>ali</a:t>
            </a: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)       ¬pass(</a:t>
            </a:r>
            <a:r>
              <a:rPr lang="en-US" altLang="zh-CN" sz="3200" dirty="0" err="1">
                <a:solidFill>
                  <a:srgbClr val="0000FF"/>
                </a:solidFill>
                <a:sym typeface="Wingdings" panose="05000000000000000000" pitchFamily="2" charset="2"/>
              </a:rPr>
              <a:t>ali,AI</a:t>
            </a: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) V ¬lucky(</a:t>
            </a:r>
            <a:r>
              <a:rPr lang="en-US" altLang="zh-CN" sz="3200" dirty="0" err="1">
                <a:solidFill>
                  <a:srgbClr val="0000FF"/>
                </a:solidFill>
                <a:sym typeface="Wingdings" panose="05000000000000000000" pitchFamily="2" charset="2"/>
              </a:rPr>
              <a:t>ali</a:t>
            </a: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	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		 ¬ pass(</a:t>
            </a:r>
            <a:r>
              <a:rPr lang="en-US" altLang="zh-CN" sz="3200" dirty="0" err="1">
                <a:solidFill>
                  <a:srgbClr val="0000FF"/>
                </a:solidFill>
                <a:sym typeface="Wingdings" panose="05000000000000000000" pitchFamily="2" charset="2"/>
              </a:rPr>
              <a:t>ali,AI</a:t>
            </a: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)       ¬lucky(v) V pass(</a:t>
            </a:r>
            <a:r>
              <a:rPr lang="en-US" altLang="zh-CN" sz="3200" dirty="0" err="1">
                <a:solidFill>
                  <a:srgbClr val="0000FF"/>
                </a:solidFill>
                <a:sym typeface="Wingdings" panose="05000000000000000000" pitchFamily="2" charset="2"/>
              </a:rPr>
              <a:t>v,w</a:t>
            </a: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3200" b="1" dirty="0">
                <a:solidFill>
                  <a:srgbClr val="0000FF"/>
                </a:solidFill>
                <a:sym typeface="Wingdings" panose="05000000000000000000" pitchFamily="2" charset="2"/>
              </a:rPr>
              <a:t>  {Ali/</a:t>
            </a:r>
            <a:r>
              <a:rPr lang="en-US" altLang="zh-CN" sz="3200" b="1" dirty="0" err="1">
                <a:solidFill>
                  <a:srgbClr val="0000FF"/>
                </a:solidFill>
                <a:sym typeface="Wingdings" panose="05000000000000000000" pitchFamily="2" charset="2"/>
              </a:rPr>
              <a:t>v,AI</a:t>
            </a:r>
            <a:r>
              <a:rPr lang="en-US" altLang="zh-CN" sz="3200" b="1" dirty="0">
                <a:solidFill>
                  <a:srgbClr val="0000FF"/>
                </a:solidFill>
                <a:sym typeface="Wingdings" panose="05000000000000000000" pitchFamily="2" charset="2"/>
              </a:rPr>
              <a:t>/w}</a:t>
            </a: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		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				 ¬lucky(</a:t>
            </a:r>
            <a:r>
              <a:rPr lang="en-US" altLang="zh-CN" sz="3200" dirty="0" err="1">
                <a:solidFill>
                  <a:srgbClr val="0000FF"/>
                </a:solidFill>
                <a:sym typeface="Wingdings" panose="05000000000000000000" pitchFamily="2" charset="2"/>
              </a:rPr>
              <a:t>ali</a:t>
            </a: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)	lucky(</a:t>
            </a:r>
            <a:r>
              <a:rPr lang="en-US" altLang="zh-CN" sz="3200" dirty="0" err="1">
                <a:solidFill>
                  <a:srgbClr val="0000FF"/>
                </a:solidFill>
                <a:sym typeface="Wingdings" panose="05000000000000000000" pitchFamily="2" charset="2"/>
              </a:rPr>
              <a:t>ali</a:t>
            </a:r>
            <a:r>
              <a:rPr lang="en-US" altLang="zh-CN" sz="3200" dirty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0" name="Line 7">
            <a:extLst>
              <a:ext uri="{FF2B5EF4-FFF2-40B4-BE49-F238E27FC236}">
                <a16:creationId xmlns="" xmlns:a16="http://schemas.microsoft.com/office/drawing/2014/main" id="{774A0962-95D2-4EEA-93E2-173FE5A9E3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4600" y="1373079"/>
            <a:ext cx="3429000" cy="3810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8">
            <a:extLst>
              <a:ext uri="{FF2B5EF4-FFF2-40B4-BE49-F238E27FC236}">
                <a16:creationId xmlns="" xmlns:a16="http://schemas.microsoft.com/office/drawing/2014/main" id="{DC50F4A8-3B21-4160-94AE-A837D08F71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3800" y="2516079"/>
            <a:ext cx="144780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22" name="Line 10">
            <a:extLst>
              <a:ext uri="{FF2B5EF4-FFF2-40B4-BE49-F238E27FC236}">
                <a16:creationId xmlns="" xmlns:a16="http://schemas.microsoft.com/office/drawing/2014/main" id="{AA8C341E-897C-4C06-AAA0-3B12C32B7C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3600" y="3201879"/>
            <a:ext cx="1828800" cy="7620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1">
            <a:extLst>
              <a:ext uri="{FF2B5EF4-FFF2-40B4-BE49-F238E27FC236}">
                <a16:creationId xmlns="" xmlns:a16="http://schemas.microsoft.com/office/drawing/2014/main" id="{EF206107-35DE-4D60-85C0-9CA34BAE0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6800" y="3125679"/>
            <a:ext cx="1066800" cy="8382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12">
            <a:extLst>
              <a:ext uri="{FF2B5EF4-FFF2-40B4-BE49-F238E27FC236}">
                <a16:creationId xmlns="" xmlns:a16="http://schemas.microsoft.com/office/drawing/2014/main" id="{6A15BFF0-5C24-438D-B94E-D3D0939AD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8800" y="4344879"/>
            <a:ext cx="1219200" cy="9144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13">
            <a:extLst>
              <a:ext uri="{FF2B5EF4-FFF2-40B4-BE49-F238E27FC236}">
                <a16:creationId xmlns="" xmlns:a16="http://schemas.microsoft.com/office/drawing/2014/main" id="{EE611976-ACF5-424F-AF2F-C180171BA8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4200" y="4344879"/>
            <a:ext cx="1981200" cy="91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="" xmlns:a16="http://schemas.microsoft.com/office/drawing/2014/main" id="{BF5FDB06-AD85-468E-B1EC-D2647438D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200" y="5487879"/>
            <a:ext cx="914400" cy="381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15">
            <a:extLst>
              <a:ext uri="{FF2B5EF4-FFF2-40B4-BE49-F238E27FC236}">
                <a16:creationId xmlns="" xmlns:a16="http://schemas.microsoft.com/office/drawing/2014/main" id="{934AF45D-364A-4F87-B295-80E39D564D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9600" y="5487879"/>
            <a:ext cx="91440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Rectangle 16">
            <a:extLst>
              <a:ext uri="{FF2B5EF4-FFF2-40B4-BE49-F238E27FC236}">
                <a16:creationId xmlns="" xmlns:a16="http://schemas.microsoft.com/office/drawing/2014/main" id="{D0703EC7-C7A8-44F0-9243-5C907BA7B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400" y="5945079"/>
            <a:ext cx="762000" cy="304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3">
            <a:extLst>
              <a:ext uri="{FF2B5EF4-FFF2-40B4-BE49-F238E27FC236}">
                <a16:creationId xmlns="" xmlns:a16="http://schemas.microsoft.com/office/drawing/2014/main" id="{4F1F8990-2E6C-499F-828D-903E87C1E0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8000" y="4331562"/>
            <a:ext cx="1981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3">
            <a:extLst>
              <a:ext uri="{FF2B5EF4-FFF2-40B4-BE49-F238E27FC236}">
                <a16:creationId xmlns="" xmlns:a16="http://schemas.microsoft.com/office/drawing/2014/main" id="{182535B7-E6FB-4C06-B11A-7967C6ED5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4183" y="712127"/>
            <a:ext cx="990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3">
            <a:extLst>
              <a:ext uri="{FF2B5EF4-FFF2-40B4-BE49-F238E27FC236}">
                <a16:creationId xmlns="" xmlns:a16="http://schemas.microsoft.com/office/drawing/2014/main" id="{5E0582EB-9D13-4800-94B2-CC9A44715F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4383" y="4293527"/>
            <a:ext cx="1981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532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25D1B2-8880-411B-9F28-5F3CE302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6094599" cy="59634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2.4 Examples    </a:t>
            </a:r>
            <a:r>
              <a:rPr lang="en-US" altLang="zh-CN" b="1" dirty="0" err="1">
                <a:latin typeface="Times New Roman" panose="02020603050405020304" pitchFamily="18" charset="0"/>
              </a:rPr>
              <a:t>e.g</a:t>
            </a:r>
            <a:r>
              <a:rPr lang="en-US" altLang="zh-CN" b="1" dirty="0">
                <a:latin typeface="Times New Roman" panose="02020603050405020304" pitchFamily="18" charset="0"/>
              </a:rPr>
              <a:t> 3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F4B2EEA-123A-4687-8DF7-676CFE6A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3A1462B4-DC2C-4F83-BE58-667B29B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DE5A7F2-C83F-4564-85A4-DA7F7977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74A2C428-6D5D-4A0A-A89B-3F15CA8F6755}"/>
              </a:ext>
            </a:extLst>
          </p:cNvPr>
          <p:cNvSpPr txBox="1">
            <a:spLocks noChangeArrowheads="1"/>
          </p:cNvSpPr>
          <p:nvPr/>
        </p:nvSpPr>
        <p:spPr>
          <a:xfrm>
            <a:off x="1344000" y="1341000"/>
            <a:ext cx="83820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knows that all of the packages in room 27 are smaller than any of the ones in room 28.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knows that package A is either in room 27 or in room 28(but not which).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knows that package B is in room 27 and that package B is not smaller than package A.</a:t>
            </a:r>
          </a:p>
          <a:p>
            <a:pPr>
              <a:buFontTx/>
              <a:buNone/>
            </a:pP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:The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wants to prove that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A is in Room 27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4076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DB927F3-A685-4266-BAE1-DC416909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0607329-D514-4D5E-A362-ABD0D075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45CE007-9D72-498A-8B34-4D215EA0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7BD204C9-E962-4856-AE3B-F63C5C5CE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000" y="405000"/>
            <a:ext cx="8915400" cy="641350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Step1</a:t>
            </a:r>
            <a:r>
              <a:rPr lang="en-US" altLang="zh-CN" sz="3600" dirty="0">
                <a:latin typeface="Times New Roman" panose="02020603050405020304" pitchFamily="18" charset="0"/>
              </a:rPr>
              <a:t>:Convert these </a:t>
            </a:r>
            <a:r>
              <a:rPr lang="en-US" altLang="zh-CN" sz="3600" b="1" dirty="0">
                <a:latin typeface="Times New Roman" panose="02020603050405020304" pitchFamily="18" charset="0"/>
              </a:rPr>
              <a:t>Statements</a:t>
            </a:r>
            <a:r>
              <a:rPr lang="en-US" altLang="zh-CN" sz="3600" dirty="0">
                <a:latin typeface="Times New Roman" panose="02020603050405020304" pitchFamily="18" charset="0"/>
              </a:rPr>
              <a:t> to predicates</a:t>
            </a:r>
            <a:r>
              <a:rPr lang="en-US" altLang="zh-CN" sz="1800" dirty="0">
                <a:latin typeface="Times New Roman" panose="02020603050405020304" pitchFamily="18" charset="0"/>
              </a:rPr>
              <a:t>(1)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E9FB4331-B647-427E-8DB0-85F41D52F1A1}"/>
              </a:ext>
            </a:extLst>
          </p:cNvPr>
          <p:cNvSpPr txBox="1">
            <a:spLocks noChangeArrowheads="1"/>
          </p:cNvSpPr>
          <p:nvPr/>
        </p:nvSpPr>
        <p:spPr>
          <a:xfrm>
            <a:off x="996600" y="1197162"/>
            <a:ext cx="86106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buFontTx/>
              <a:buAutoNum type="arabicParenR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knows that all of the packages in room 27 are smaller than any of the ones in room 28.</a:t>
            </a:r>
          </a:p>
          <a:p>
            <a:pPr marL="609600" indent="-609600" algn="just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14" name="Object 5">
            <a:extLst>
              <a:ext uri="{FF2B5EF4-FFF2-40B4-BE49-F238E27FC236}">
                <a16:creationId xmlns="" xmlns:a16="http://schemas.microsoft.com/office/drawing/2014/main" id="{3B3A4153-6C90-4A71-B323-E17B1B85E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85255012"/>
              </p:ext>
            </p:extLst>
          </p:nvPr>
        </p:nvGraphicFramePr>
        <p:xfrm>
          <a:off x="1149000" y="2763862"/>
          <a:ext cx="8305800" cy="414338"/>
        </p:xfrm>
        <a:graphic>
          <a:graphicData uri="http://schemas.openxmlformats.org/presentationml/2006/ole">
            <p:oleObj spid="_x0000_s1035" name="Equation" r:id="rId3" imgW="3378200" imgH="165100" progId="Equations">
              <p:embed/>
            </p:oleObj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="" xmlns:a16="http://schemas.microsoft.com/office/drawing/2014/main" id="{B314863D-E2F5-44D0-B692-F0233F043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89511794"/>
              </p:ext>
            </p:extLst>
          </p:nvPr>
        </p:nvGraphicFramePr>
        <p:xfrm>
          <a:off x="1149000" y="3457192"/>
          <a:ext cx="5257800" cy="409575"/>
        </p:xfrm>
        <a:graphic>
          <a:graphicData uri="http://schemas.openxmlformats.org/presentationml/2006/ole">
            <p:oleObj spid="_x0000_s1036" r:id="rId4" imgW="2565400" imgH="203200" progId="Equations">
              <p:embed/>
            </p:oleObj>
          </a:graphicData>
        </a:graphic>
      </p:graphicFrame>
      <p:sp>
        <p:nvSpPr>
          <p:cNvPr id="16" name="Rectangle 7">
            <a:extLst>
              <a:ext uri="{FF2B5EF4-FFF2-40B4-BE49-F238E27FC236}">
                <a16:creationId xmlns="" xmlns:a16="http://schemas.microsoft.com/office/drawing/2014/main" id="{E1D075CB-C726-42DF-9EE5-8AB549F3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00" y="4019523"/>
            <a:ext cx="645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>
                <a:cs typeface="Times New Roman" panose="02020603050405020304" pitchFamily="18" charset="0"/>
              </a:rPr>
              <a:t>Abbreviate relations &amp; convert to clauses</a:t>
            </a:r>
            <a:endParaRPr kumimoji="0" lang="zh-CN" altLang="en-US" sz="2800"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8">
            <a:extLst>
              <a:ext uri="{FF2B5EF4-FFF2-40B4-BE49-F238E27FC236}">
                <a16:creationId xmlns="" xmlns:a16="http://schemas.microsoft.com/office/drawing/2014/main" id="{1DFA49F0-DA74-4CD8-8E49-20374535E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17485403"/>
              </p:ext>
            </p:extLst>
          </p:nvPr>
        </p:nvGraphicFramePr>
        <p:xfrm>
          <a:off x="1360527" y="5096655"/>
          <a:ext cx="6792913" cy="409575"/>
        </p:xfrm>
        <a:graphic>
          <a:graphicData uri="http://schemas.openxmlformats.org/presentationml/2006/ole">
            <p:oleObj spid="_x0000_s1037" name="Equation" r:id="rId5" imgW="2895600" imgH="177800" progId="Equations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15537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2A631D-088C-48E4-B5BF-92D4B6B8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29" y="405000"/>
            <a:ext cx="9118599" cy="596348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Step1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:Convert these 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Statements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 to predicates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(2)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030D9AC-1D38-43C0-A28A-F66712E5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B826F99-FC5E-4C1B-AFF8-DAA64B07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94748D3-8963-4897-BCB0-825E5DC7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0AAA9205-FB6C-4246-A31D-F2DEB01B4334}"/>
              </a:ext>
            </a:extLst>
          </p:cNvPr>
          <p:cNvSpPr txBox="1">
            <a:spLocks noChangeArrowheads="1"/>
          </p:cNvSpPr>
          <p:nvPr/>
        </p:nvSpPr>
        <p:spPr>
          <a:xfrm>
            <a:off x="1416000" y="1288200"/>
            <a:ext cx="8610600" cy="487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the robot knows that package A is either in room 27 or in room 28(but not which). It knows that package B is in room 27 and that package B is not smaller than package A. That is:</a:t>
            </a:r>
          </a:p>
          <a:p>
            <a:pPr marL="990600" lvl="1" indent="-533400" algn="just">
              <a:buClr>
                <a:schemeClr val="tx1"/>
              </a:buCl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marL="990600" lvl="1" indent="-533400" algn="just">
              <a:buClr>
                <a:schemeClr val="tx1"/>
              </a:buCl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</a:p>
          <a:p>
            <a:pPr marL="990600" lvl="1" indent="-533400" algn="just">
              <a:buClr>
                <a:schemeClr val="tx1"/>
              </a:buCl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  <a:p>
            <a:pPr marL="990600" lvl="1" indent="-533400" algn="just">
              <a:buClr>
                <a:schemeClr val="tx1"/>
              </a:buClr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  <a:p>
            <a:pPr marL="990600" lvl="1" indent="-533400" algn="just">
              <a:buClr>
                <a:schemeClr val="tx1"/>
              </a:buClr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="" xmlns:a16="http://schemas.microsoft.com/office/drawing/2014/main" id="{DE313CD5-9955-4433-ACE4-AF8E7B6255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19460724"/>
              </p:ext>
            </p:extLst>
          </p:nvPr>
        </p:nvGraphicFramePr>
        <p:xfrm>
          <a:off x="2406600" y="2924913"/>
          <a:ext cx="762000" cy="393700"/>
        </p:xfrm>
        <a:graphic>
          <a:graphicData uri="http://schemas.openxmlformats.org/presentationml/2006/ole">
            <p:oleObj spid="_x0000_s2065" r:id="rId3" imgW="355138" imgH="177569" progId="Equations">
              <p:embed/>
            </p:oleObj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="" xmlns:a16="http://schemas.microsoft.com/office/drawing/2014/main" id="{08806412-A5E3-47DD-A9E9-5AD8E41D6F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0167477"/>
              </p:ext>
            </p:extLst>
          </p:nvPr>
        </p:nvGraphicFramePr>
        <p:xfrm>
          <a:off x="2368500" y="3429000"/>
          <a:ext cx="838200" cy="430213"/>
        </p:xfrm>
        <a:graphic>
          <a:graphicData uri="http://schemas.openxmlformats.org/presentationml/2006/ole">
            <p:oleObj spid="_x0000_s2066" r:id="rId4" imgW="355138" imgH="177569" progId="Equations">
              <p:embed/>
            </p:oleObj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="" xmlns:a16="http://schemas.microsoft.com/office/drawing/2014/main" id="{136C0DA4-AED8-48C6-8811-9BD1429CC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22145621"/>
              </p:ext>
            </p:extLst>
          </p:nvPr>
        </p:nvGraphicFramePr>
        <p:xfrm>
          <a:off x="2324123" y="3914355"/>
          <a:ext cx="3352800" cy="417513"/>
        </p:xfrm>
        <a:graphic>
          <a:graphicData uri="http://schemas.openxmlformats.org/presentationml/2006/ole">
            <p:oleObj spid="_x0000_s2067" name="Equation" r:id="rId5" imgW="1447172" imgH="177723" progId="Equations">
              <p:embed/>
            </p:oleObj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="" xmlns:a16="http://schemas.microsoft.com/office/drawing/2014/main" id="{87A0CB01-0B8E-41A6-A26B-E18409FEC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88243668"/>
              </p:ext>
            </p:extLst>
          </p:nvPr>
        </p:nvGraphicFramePr>
        <p:xfrm>
          <a:off x="2324123" y="4483240"/>
          <a:ext cx="1447800" cy="357188"/>
        </p:xfrm>
        <a:graphic>
          <a:graphicData uri="http://schemas.openxmlformats.org/presentationml/2006/ole">
            <p:oleObj spid="_x0000_s2068" r:id="rId6" imgW="621760" imgH="177646" progId="Equations">
              <p:embed/>
            </p:oleObj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="" xmlns:a16="http://schemas.microsoft.com/office/drawing/2014/main" id="{07B6AFFF-B463-4DBA-AAAD-756B78F6F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67923601"/>
              </p:ext>
            </p:extLst>
          </p:nvPr>
        </p:nvGraphicFramePr>
        <p:xfrm>
          <a:off x="2324123" y="4904236"/>
          <a:ext cx="1600200" cy="446088"/>
        </p:xfrm>
        <a:graphic>
          <a:graphicData uri="http://schemas.openxmlformats.org/presentationml/2006/ole">
            <p:oleObj spid="_x0000_s2069" r:id="rId7" imgW="647419" imgH="177723" progId="Equations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0189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5E8DCC-8B47-4313-9F42-3145DCF6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23F1574-11F6-442A-B67A-9DAF9BB2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638F113-B442-4DDC-8B0B-2D6233C0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FCA6D05-3FAD-4035-9035-C70804D3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FE30F0F7-09FD-4E63-8051-7A918A94A0A2}"/>
              </a:ext>
            </a:extLst>
          </p:cNvPr>
          <p:cNvSpPr txBox="1">
            <a:spLocks noChangeArrowheads="1"/>
          </p:cNvSpPr>
          <p:nvPr/>
        </p:nvSpPr>
        <p:spPr>
          <a:xfrm>
            <a:off x="1257300" y="1485000"/>
            <a:ext cx="8915400" cy="579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3200" dirty="0"/>
              <a:t>Facts:1) The robot knows that all of the packages in room 27 are smaller than any of the ones in room 28.</a:t>
            </a:r>
          </a:p>
          <a:p>
            <a:pPr>
              <a:buFontTx/>
              <a:buNone/>
            </a:pPr>
            <a:r>
              <a:rPr lang="en-US" altLang="zh-CN" sz="3200" dirty="0"/>
              <a:t> 2) The robot knows that package A is either in room 27 or in room 28(but not which).</a:t>
            </a:r>
          </a:p>
          <a:p>
            <a:pPr>
              <a:buFontTx/>
              <a:buNone/>
            </a:pPr>
            <a:r>
              <a:rPr lang="en-US" altLang="zh-CN" sz="3200" dirty="0"/>
              <a:t>3) It knows that package B is in room 27 and that package B is not smaller than package A.</a:t>
            </a:r>
          </a:p>
          <a:p>
            <a:pPr>
              <a:buFontTx/>
              <a:buNone/>
            </a:pPr>
            <a:r>
              <a:rPr lang="en-US" altLang="zh-CN" sz="3200" dirty="0" err="1"/>
              <a:t>Goal:Which</a:t>
            </a:r>
            <a:r>
              <a:rPr lang="en-US" altLang="zh-CN" sz="3200" dirty="0"/>
              <a:t> Room  is package A in? .</a:t>
            </a:r>
            <a:endParaRPr lang="zh-CN" altLang="en-US" sz="3200" dirty="0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DDF69DF9-E85E-4405-A53F-12AB79668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01" y="373164"/>
            <a:ext cx="4481299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1" dirty="0">
                <a:solidFill>
                  <a:srgbClr val="FF3300"/>
                </a:solidFill>
              </a:rPr>
              <a:t>Question three</a:t>
            </a:r>
          </a:p>
        </p:txBody>
      </p:sp>
    </p:spTree>
    <p:extLst>
      <p:ext uri="{BB962C8B-B14F-4D97-AF65-F5344CB8AC3E}">
        <p14:creationId xmlns="" xmlns:p14="http://schemas.microsoft.com/office/powerpoint/2010/main" val="251223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564EC0-466A-4525-8025-D7DCC68D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6814599" cy="59634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Step2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: Negate the conclusion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1E38264-92FE-4C01-A3EC-40D845C8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6D0F4F4-3EFB-42B9-8F6C-23D69A47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FC672C3-C88C-437B-80D6-B61554FD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415BE5B4-565B-4A82-8BC8-0E30225E628F}"/>
              </a:ext>
            </a:extLst>
          </p:cNvPr>
          <p:cNvSpPr txBox="1">
            <a:spLocks noChangeArrowheads="1"/>
          </p:cNvSpPr>
          <p:nvPr/>
        </p:nvSpPr>
        <p:spPr>
          <a:xfrm>
            <a:off x="1632000" y="1371600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wants to prove that package A is in Room 27 – therefore using resolution refutation, the negated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wff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  <a:p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="" xmlns:a16="http://schemas.microsoft.com/office/drawing/2014/main" id="{A58085FE-19AE-474B-AA99-A9660CEB95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05286868"/>
              </p:ext>
            </p:extLst>
          </p:nvPr>
        </p:nvGraphicFramePr>
        <p:xfrm>
          <a:off x="4070400" y="3429000"/>
          <a:ext cx="2114550" cy="509588"/>
        </p:xfrm>
        <a:graphic>
          <a:graphicData uri="http://schemas.openxmlformats.org/presentationml/2006/ole">
            <p:oleObj spid="_x0000_s3077" name="Equation" r:id="rId3" imgW="748975" imgH="177723" progId="Equations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32100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C986DE-B481-4D89-9658-1F489239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7750599" cy="5963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Step3: Resolution refutation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61AF3477-8C38-43F9-B836-684A32A4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5F71B20-02E7-4A2A-A6E8-9CC918B6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C3E52D8-2AA8-4B3D-A18D-722EBE37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41</a:t>
            </a:fld>
            <a:endParaRPr lang="zh-CN" altLang="en-US"/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CA9A3FF9-7FF1-49A0-984D-A3B84BA1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8000" y="1197000"/>
            <a:ext cx="9144000" cy="58674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37942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1085F6C-3DC9-4A6D-A607-36E06C00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49" y="585145"/>
            <a:ext cx="4481299" cy="59634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课堂 练习 </a:t>
            </a:r>
            <a:r>
              <a:rPr lang="en-US" altLang="zh-CN" b="1" dirty="0">
                <a:solidFill>
                  <a:srgbClr val="0000FF"/>
                </a:solidFill>
              </a:rPr>
              <a:t>Ex.1</a:t>
            </a:r>
            <a:br>
              <a:rPr lang="en-US" altLang="zh-CN" b="1" dirty="0">
                <a:solidFill>
                  <a:srgbClr val="0000FF"/>
                </a:solidFill>
              </a:rPr>
            </a:b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C83ED26-CE4E-49F1-B644-CE0A3F2E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A13A4A6-022E-4639-BCF6-9360B1EB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DB8F343-1085-4BC5-9131-C0C29BB6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59E5D5E1-C0BC-4019-B7F8-168D3C97A09B}"/>
              </a:ext>
            </a:extLst>
          </p:cNvPr>
          <p:cNvSpPr txBox="1">
            <a:spLocks noChangeArrowheads="1"/>
          </p:cNvSpPr>
          <p:nvPr/>
        </p:nvSpPr>
        <p:spPr>
          <a:xfrm>
            <a:off x="1428600" y="12036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16999CD-A37B-48F2-93C4-A6866B4AB25D}"/>
              </a:ext>
            </a:extLst>
          </p:cNvPr>
          <p:cNvSpPr txBox="1">
            <a:spLocks noChangeArrowheads="1"/>
          </p:cNvSpPr>
          <p:nvPr/>
        </p:nvSpPr>
        <p:spPr>
          <a:xfrm>
            <a:off x="1200000" y="1766421"/>
            <a:ext cx="91440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sz="3600" b="1" dirty="0">
                <a:latin typeface="Times New Roman" panose="02020603050405020304" pitchFamily="18" charset="0"/>
              </a:rPr>
              <a:t>Facts</a:t>
            </a:r>
            <a:r>
              <a:rPr lang="en-US" altLang="zh-CN" sz="3600" dirty="0">
                <a:latin typeface="Times New Roman" panose="02020603050405020304" pitchFamily="18" charset="0"/>
              </a:rPr>
              <a:t>: 1) Whoever reads is literate. </a:t>
            </a:r>
          </a:p>
          <a:p>
            <a:pPr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               2) Dolphins are not literate. </a:t>
            </a:r>
          </a:p>
          <a:p>
            <a:pPr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               3) Some dolphins are intelligent.  </a:t>
            </a:r>
          </a:p>
          <a:p>
            <a:pPr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    </a:t>
            </a:r>
            <a:r>
              <a:rPr lang="en-US" altLang="zh-CN" sz="3600" b="1" dirty="0">
                <a:latin typeface="Times New Roman" panose="02020603050405020304" pitchFamily="18" charset="0"/>
              </a:rPr>
              <a:t>Prove</a:t>
            </a:r>
            <a:r>
              <a:rPr lang="en-US" altLang="zh-CN" sz="3600" dirty="0">
                <a:latin typeface="Times New Roman" panose="02020603050405020304" pitchFamily="18" charset="0"/>
              </a:rPr>
              <a:t>: </a:t>
            </a:r>
            <a:r>
              <a:rPr lang="en-US" altLang="zh-CN" sz="3600" i="1" dirty="0">
                <a:latin typeface="Times New Roman" panose="02020603050405020304" pitchFamily="18" charset="0"/>
              </a:rPr>
              <a:t>Some who are intelligent cannot read.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850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B59F5B-8DA6-4774-9CED-CE24C7D4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FEB7BDD-CF03-4D97-918B-9D21E89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B6B9BC2-0299-46E0-B74B-52CD1E0F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00BE6A4-F3C3-47FF-ACAA-DFFB56D8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87C2C086-9F23-40FF-9F0F-AD996B823983}"/>
              </a:ext>
            </a:extLst>
          </p:cNvPr>
          <p:cNvSpPr txBox="1">
            <a:spLocks noChangeArrowheads="1"/>
          </p:cNvSpPr>
          <p:nvPr/>
        </p:nvSpPr>
        <p:spPr>
          <a:xfrm>
            <a:off x="1724000" y="1371600"/>
            <a:ext cx="87630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Whoever reads is literate.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	(x) (R(x) </a:t>
            </a:r>
            <a:r>
              <a:rPr lang="en-US" altLang="zh-CN" sz="3600" dirty="0">
                <a:latin typeface="Times New Roman" panose="02020603050405020304" pitchFamily="18" charset="0"/>
              </a:rPr>
              <a:t> L(x))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Dolphins are not literate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	 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(x) (D(x) </a:t>
            </a:r>
            <a:r>
              <a:rPr lang="en-US" altLang="zh-CN" sz="3600" dirty="0">
                <a:latin typeface="Times New Roman" panose="02020603050405020304" pitchFamily="18" charset="0"/>
              </a:rPr>
              <a:t> ~L(x)) </a:t>
            </a:r>
          </a:p>
          <a:p>
            <a:pPr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Some dolphins are intelligent</a:t>
            </a:r>
          </a:p>
          <a:p>
            <a:pPr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	 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(x) (D(x) </a:t>
            </a:r>
            <a:r>
              <a:rPr lang="en-US" altLang="zh-CN" sz="3600" dirty="0">
                <a:latin typeface="Times New Roman" panose="02020603050405020304" pitchFamily="18" charset="0"/>
              </a:rPr>
              <a:t> I(x)) </a:t>
            </a:r>
          </a:p>
          <a:p>
            <a:pPr>
              <a:buFontTx/>
              <a:buNone/>
            </a:pPr>
            <a:r>
              <a:rPr lang="en-US" altLang="zh-CN" sz="3600" u="sng" dirty="0">
                <a:latin typeface="Times New Roman" panose="02020603050405020304" pitchFamily="18" charset="0"/>
              </a:rPr>
              <a:t>Prove</a:t>
            </a:r>
            <a:r>
              <a:rPr lang="en-US" altLang="zh-CN" sz="3600" dirty="0">
                <a:latin typeface="Times New Roman" panose="02020603050405020304" pitchFamily="18" charset="0"/>
              </a:rPr>
              <a:t>: </a:t>
            </a:r>
            <a:r>
              <a:rPr lang="en-US" altLang="zh-CN" sz="3600" i="1" dirty="0">
                <a:latin typeface="Times New Roman" panose="02020603050405020304" pitchFamily="18" charset="0"/>
              </a:rPr>
              <a:t>Some who are intelligent cannot read.</a:t>
            </a:r>
          </a:p>
          <a:p>
            <a:pPr>
              <a:buFontTx/>
              <a:buNone/>
            </a:pPr>
            <a:r>
              <a:rPr lang="en-US" altLang="zh-CN" sz="3600" i="1" dirty="0">
                <a:latin typeface="Times New Roman" panose="02020603050405020304" pitchFamily="18" charset="0"/>
              </a:rPr>
              <a:t>	 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(x) (I(x) </a:t>
            </a:r>
            <a:r>
              <a:rPr lang="en-US" altLang="zh-CN" sz="3600" dirty="0">
                <a:latin typeface="Times New Roman" panose="02020603050405020304" pitchFamily="18" charset="0"/>
              </a:rPr>
              <a:t> ~R(x)) 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77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E1A52BB-591F-4E23-AB58-C98F70DF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Clause form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A3FD212-0AC2-4895-B079-D4608827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A71CCED-5514-4E30-9FF1-00F2BE11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D1438A8-DD36-40E1-92B9-9AD532C6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3AEA320D-1403-43A4-9022-B7FCC197D979}"/>
              </a:ext>
            </a:extLst>
          </p:cNvPr>
          <p:cNvSpPr txBox="1">
            <a:spLocks noChangeArrowheads="1"/>
          </p:cNvSpPr>
          <p:nvPr/>
        </p:nvSpPr>
        <p:spPr>
          <a:xfrm>
            <a:off x="1308100" y="1485000"/>
            <a:ext cx="8077200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Bef>
                <a:spcPct val="0"/>
              </a:spcBef>
              <a:buFontTx/>
              <a:buAutoNum type="arabicParenR"/>
            </a:pP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</a:rPr>
              <a:t>~ </a:t>
            </a: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  <a:sym typeface="Symbol" panose="05050102010706020507" pitchFamily="18" charset="2"/>
              </a:rPr>
              <a:t>R(x) </a:t>
            </a: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</a:rPr>
              <a:t> L(x):   </a:t>
            </a: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  <a:sym typeface="Symbol" panose="05050102010706020507" pitchFamily="18" charset="2"/>
              </a:rPr>
              <a:t>(x) (R(x) </a:t>
            </a: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</a:rPr>
              <a:t> L(x)) </a:t>
            </a:r>
          </a:p>
          <a:p>
            <a:pPr marL="609600" indent="-609600">
              <a:spcBef>
                <a:spcPct val="0"/>
              </a:spcBef>
              <a:buFontTx/>
              <a:buAutoNum type="arabicParenR"/>
            </a:pPr>
            <a:endParaRPr lang="en-US" altLang="zh-CN" sz="3200" dirty="0"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</a:rPr>
              <a:t>2) ~ </a:t>
            </a: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  <a:sym typeface="Symbol" panose="05050102010706020507" pitchFamily="18" charset="2"/>
              </a:rPr>
              <a:t>D(y) </a:t>
            </a: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</a:rPr>
              <a:t> ~L(y) : </a:t>
            </a: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  <a:sym typeface="Symbol" panose="05050102010706020507" pitchFamily="18" charset="2"/>
              </a:rPr>
              <a:t>(x) (D(x) </a:t>
            </a: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</a:rPr>
              <a:t> ~L(x)) 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endParaRPr lang="en-US" altLang="zh-CN" sz="3200" dirty="0"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  <a:p>
            <a:pPr marL="609600" indent="-609600">
              <a:buFontTx/>
              <a:buNone/>
            </a:pP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</a:rPr>
              <a:t>3) </a:t>
            </a: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  <a:sym typeface="Symbol" panose="05050102010706020507" pitchFamily="18" charset="2"/>
              </a:rPr>
              <a:t>D(a)  : (x) (D(x) </a:t>
            </a: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</a:rPr>
              <a:t> I(x)) </a:t>
            </a:r>
          </a:p>
          <a:p>
            <a:pPr marL="609600" indent="-609600">
              <a:buFontTx/>
              <a:buNone/>
            </a:pPr>
            <a:endParaRPr lang="en-US" altLang="zh-CN" sz="3200" dirty="0"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  <a:p>
            <a:pPr marL="609600" indent="-609600">
              <a:buFontTx/>
              <a:buNone/>
            </a:pP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</a:rPr>
              <a:t>4) I(a)</a:t>
            </a:r>
          </a:p>
          <a:p>
            <a:pPr marL="609600" indent="-609600">
              <a:buFontTx/>
              <a:buNone/>
            </a:pPr>
            <a:endParaRPr lang="en-US" altLang="zh-CN" sz="3200" dirty="0"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  <a:p>
            <a:pPr marL="609600" indent="-609600">
              <a:buFontTx/>
              <a:buNone/>
            </a:pP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</a:rPr>
              <a:t>5) ~ </a:t>
            </a: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  <a:sym typeface="Symbol" panose="05050102010706020507" pitchFamily="18" charset="2"/>
              </a:rPr>
              <a:t>I(z) </a:t>
            </a: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</a:rPr>
              <a:t> R(z) : </a:t>
            </a: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  <a:sym typeface="Symbol" panose="05050102010706020507" pitchFamily="18" charset="2"/>
              </a:rPr>
              <a:t>(x) (I(x) </a:t>
            </a:r>
            <a:r>
              <a:rPr lang="en-US" altLang="zh-CN" sz="3200" dirty="0">
                <a:latin typeface="方正大黑_GBK" panose="03000509000000000000" pitchFamily="65" charset="-122"/>
                <a:ea typeface="方正大黑_GBK" panose="03000509000000000000" pitchFamily="65" charset="-122"/>
              </a:rPr>
              <a:t> ~R(x))</a:t>
            </a:r>
            <a:endParaRPr lang="zh-CN" altLang="en-US" sz="3200" dirty="0"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135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B6F5C86-43D7-4720-AC3C-B3356C2F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00" y="639011"/>
            <a:ext cx="6382599" cy="59634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Resolution refutation</a:t>
            </a:r>
            <a:r>
              <a:rPr lang="zh-CN" altLang="en-US" b="1" dirty="0">
                <a:latin typeface="Times New Roman" panose="02020603050405020304" pitchFamily="18" charset="0"/>
              </a:rPr>
              <a:t/>
            </a:r>
            <a:br>
              <a:rPr lang="zh-CN" altLang="en-US" b="1" dirty="0">
                <a:latin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60F5E0E5-893D-4F5B-B1A5-36847879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3FBB5107-4C6E-49CA-8F8F-C78ED981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B8F85F4-8C6B-46A4-AA62-1B6F6763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07065B36-A946-4828-9DDC-3296F1B3722C}"/>
              </a:ext>
            </a:extLst>
          </p:cNvPr>
          <p:cNvSpPr txBox="1">
            <a:spLocks noChangeArrowheads="1"/>
          </p:cNvSpPr>
          <p:nvPr/>
        </p:nvSpPr>
        <p:spPr>
          <a:xfrm>
            <a:off x="1729200" y="1068600"/>
            <a:ext cx="77724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2634DED-4139-49A2-A2E4-4BA7630DE254}"/>
              </a:ext>
            </a:extLst>
          </p:cNvPr>
          <p:cNvSpPr txBox="1">
            <a:spLocks noChangeArrowheads="1"/>
          </p:cNvSpPr>
          <p:nvPr/>
        </p:nvSpPr>
        <p:spPr>
          <a:xfrm>
            <a:off x="1615640" y="2277000"/>
            <a:ext cx="8915400" cy="5334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⑤~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I(z) </a:t>
            </a:r>
            <a:r>
              <a:rPr lang="en-US" altLang="zh-CN" sz="3200" dirty="0">
                <a:latin typeface="Times New Roman" panose="02020603050405020304" pitchFamily="18" charset="0"/>
              </a:rPr>
              <a:t> R(z) :     ④ I(a)</a:t>
            </a:r>
          </a:p>
          <a:p>
            <a:pPr marL="609600" indent="-609600" eaLnBrk="0" hangingPunct="0"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       {a/z}</a:t>
            </a:r>
          </a:p>
          <a:p>
            <a:pPr marL="609600" indent="-609600" eaLnBrk="0" hangingPunct="0"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    ~R(a)              ① ~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R(x) </a:t>
            </a:r>
            <a:r>
              <a:rPr lang="en-US" altLang="zh-CN" sz="3200" dirty="0">
                <a:latin typeface="Times New Roman" panose="02020603050405020304" pitchFamily="18" charset="0"/>
              </a:rPr>
              <a:t> L(x)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           {a/x}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            L(a)               ② ~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D(y) </a:t>
            </a:r>
            <a:r>
              <a:rPr lang="en-US" altLang="zh-CN" sz="3200" dirty="0">
                <a:latin typeface="Times New Roman" panose="02020603050405020304" pitchFamily="18" charset="0"/>
              </a:rPr>
              <a:t> ~L(y) 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                   {a/y}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                     ~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D(a)          </a:t>
            </a:r>
            <a:r>
              <a:rPr lang="en-US" altLang="zh-CN" sz="3200" dirty="0">
                <a:latin typeface="Times New Roman" panose="02020603050405020304" pitchFamily="18" charset="0"/>
              </a:rPr>
              <a:t>③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D(a) 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endParaRPr lang="zh-CN" altLang="en-US" sz="3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Nil</a:t>
            </a:r>
          </a:p>
        </p:txBody>
      </p:sp>
      <p:sp>
        <p:nvSpPr>
          <p:cNvPr id="8" name="Line 4">
            <a:extLst>
              <a:ext uri="{FF2B5EF4-FFF2-40B4-BE49-F238E27FC236}">
                <a16:creationId xmlns="" xmlns:a16="http://schemas.microsoft.com/office/drawing/2014/main" id="{9DD44341-129E-488C-B831-32D0760CE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200" y="2440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5">
            <a:extLst>
              <a:ext uri="{FF2B5EF4-FFF2-40B4-BE49-F238E27FC236}">
                <a16:creationId xmlns="" xmlns:a16="http://schemas.microsoft.com/office/drawing/2014/main" id="{002FDAA5-2BF3-43C1-83B3-A728C5CF21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9400" y="2516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6">
            <a:extLst>
              <a:ext uri="{FF2B5EF4-FFF2-40B4-BE49-F238E27FC236}">
                <a16:creationId xmlns="" xmlns:a16="http://schemas.microsoft.com/office/drawing/2014/main" id="{80F7A270-F713-48A0-AD52-8E8E3CA91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600" y="343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7">
            <a:extLst>
              <a:ext uri="{FF2B5EF4-FFF2-40B4-BE49-F238E27FC236}">
                <a16:creationId xmlns="" xmlns:a16="http://schemas.microsoft.com/office/drawing/2014/main" id="{88EBBD51-1E68-48E1-BFF8-BC7B12F499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9000" y="3430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8">
            <a:extLst>
              <a:ext uri="{FF2B5EF4-FFF2-40B4-BE49-F238E27FC236}">
                <a16:creationId xmlns="" xmlns:a16="http://schemas.microsoft.com/office/drawing/2014/main" id="{4DEB9BCE-E93A-4975-8B21-F91A5C901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1400" y="449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9">
            <a:extLst>
              <a:ext uri="{FF2B5EF4-FFF2-40B4-BE49-F238E27FC236}">
                <a16:creationId xmlns="" xmlns:a16="http://schemas.microsoft.com/office/drawing/2014/main" id="{D9A3D95F-511B-4DBE-B278-C23761B9AD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7200" y="44976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0">
            <a:extLst>
              <a:ext uri="{FF2B5EF4-FFF2-40B4-BE49-F238E27FC236}">
                <a16:creationId xmlns="" xmlns:a16="http://schemas.microsoft.com/office/drawing/2014/main" id="{FABB5EBF-37F7-4B25-93D3-6BC52F909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600" y="54120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1">
            <a:extLst>
              <a:ext uri="{FF2B5EF4-FFF2-40B4-BE49-F238E27FC236}">
                <a16:creationId xmlns="" xmlns:a16="http://schemas.microsoft.com/office/drawing/2014/main" id="{538D61FC-CD00-4CBF-B1C9-F2FB321BD1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8800" y="5335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12655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4985E9B-E22E-4D4E-806E-BB65819C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E7826A1-DD90-4B2F-B50C-1B7228EA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2ECFBB2-9E2C-4758-BC2C-8C9D0F1D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494E01CB-F6C8-4D9D-82E3-A387ACA79E74}"/>
              </a:ext>
            </a:extLst>
          </p:cNvPr>
          <p:cNvSpPr txBox="1">
            <a:spLocks noChangeArrowheads="1"/>
          </p:cNvSpPr>
          <p:nvPr/>
        </p:nvSpPr>
        <p:spPr>
          <a:xfrm>
            <a:off x="1305600" y="2610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pitchFamily="18" charset="0"/>
              </a:rPr>
              <a:t>Ex.2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3DE65B5B-A274-433E-BE2C-0222C0BDA44D}"/>
              </a:ext>
            </a:extLst>
          </p:cNvPr>
          <p:cNvSpPr txBox="1">
            <a:spLocks noChangeArrowheads="1"/>
          </p:cNvSpPr>
          <p:nvPr/>
        </p:nvSpPr>
        <p:spPr>
          <a:xfrm>
            <a:off x="1305600" y="1023000"/>
            <a:ext cx="8534400" cy="434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1.Tiger and savages animals are fierce or destructives.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2.If there is something destructive in the room, then something in the room will get damaged.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3.Tim is a tiger.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4.Tim is a savage animal.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5.Tim is in the room but it is not fierce.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Prove</a:t>
            </a:r>
            <a:r>
              <a:rPr lang="en-US" altLang="zh-CN" sz="3600" dirty="0">
                <a:latin typeface="Times New Roman" panose="02020603050405020304" pitchFamily="18" charset="0"/>
              </a:rPr>
              <a:t> using resolution </a:t>
            </a:r>
            <a:r>
              <a:rPr lang="en-US" altLang="zh-CN" sz="3600" b="1" dirty="0">
                <a:latin typeface="Times New Roman" panose="02020603050405020304" pitchFamily="18" charset="0"/>
              </a:rPr>
              <a:t>that something in the room will get damaged</a:t>
            </a:r>
            <a:r>
              <a:rPr lang="en-US" altLang="zh-CN" sz="3600" dirty="0">
                <a:latin typeface="Times New Roman" panose="02020603050405020304" pitchFamily="18" charset="0"/>
              </a:rPr>
              <a:t>.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6113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F368B81-5CE6-4D38-80DE-24A1A80B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D925E46-EFAA-4308-B305-2EB881AA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467D82A-42DB-4D22-BEC2-0EFD466C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F9905061-BF5A-4C97-B79C-08ADFDF46250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" y="2667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r>
              <a:rPr lang="en-US" altLang="zh-CN" b="1" dirty="0">
                <a:latin typeface="Times New Roman" panose="02020603050405020304" pitchFamily="18" charset="0"/>
              </a:rPr>
              <a:t>2.5 Simplification strategies</a:t>
            </a:r>
            <a:r>
              <a:rPr lang="en-US" altLang="zh-CN" sz="2000" b="1" dirty="0">
                <a:latin typeface="Times New Roman" panose="02020603050405020304" pitchFamily="18" charset="0"/>
              </a:rPr>
              <a:t>(1)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EFB1A6E-70EB-426B-98BC-E65B3BF97861}"/>
              </a:ext>
            </a:extLst>
          </p:cNvPr>
          <p:cNvSpPr txBox="1">
            <a:spLocks noChangeArrowheads="1"/>
          </p:cNvSpPr>
          <p:nvPr/>
        </p:nvSpPr>
        <p:spPr>
          <a:xfrm>
            <a:off x="984000" y="1197000"/>
            <a:ext cx="9979959" cy="48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</a:rPr>
              <a:t>Simplification strategies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Sometimes a set of clauses can be simplified by elimination of certain clauses or elimination of certain literals in the clauses.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b="1" u="sng" dirty="0">
                <a:latin typeface="Times New Roman" panose="02020603050405020304" pitchFamily="18" charset="0"/>
              </a:rPr>
              <a:t>Elimination of tautologies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Any clause containing a literal and its negation may be eliminated. E.g. p(x) v q(y) v ~ q(y) ==&gt; T 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b="1" u="sng" dirty="0">
                <a:latin typeface="Times New Roman" panose="02020603050405020304" pitchFamily="18" charset="0"/>
              </a:rPr>
              <a:t>Procedural attachment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Sometimes it is possible to evaluate the truth values of literals: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 </a:t>
            </a:r>
            <a:r>
              <a:rPr lang="en-US" altLang="zh-CN" dirty="0">
                <a:latin typeface="Times New Roman" panose="02020603050405020304" pitchFamily="18" charset="0"/>
              </a:rPr>
              <a:t>v F ==&gt;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 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e.g.     p(x) V q(y) V ( 3 &gt;7) ==&gt; p(x) V q(y)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	       since we already know that 3&gt;7 is false.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762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1D3B846-A797-40D8-8F97-9ECE68D1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FDB2598-813F-4F60-8903-C9F1FBF0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0C772DC-C57C-405C-9E36-35A798C1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0BFD0C9D-D983-4095-89FA-EA3130DC6C8F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" y="2610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r>
              <a:rPr lang="en-US" altLang="zh-CN" b="1" dirty="0">
                <a:latin typeface="Times New Roman" panose="02020603050405020304" pitchFamily="18" charset="0"/>
              </a:rPr>
              <a:t>2.5 Simplification strategies</a:t>
            </a:r>
            <a:r>
              <a:rPr lang="en-US" altLang="zh-CN" sz="2000" b="1" dirty="0">
                <a:latin typeface="Times New Roman" panose="02020603050405020304" pitchFamily="18" charset="0"/>
              </a:rPr>
              <a:t>(2)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CE6D3704-0E64-455E-80EE-E7B17266045C}"/>
              </a:ext>
            </a:extLst>
          </p:cNvPr>
          <p:cNvSpPr txBox="1">
            <a:spLocks noChangeArrowheads="1"/>
          </p:cNvSpPr>
          <p:nvPr/>
        </p:nvSpPr>
        <p:spPr>
          <a:xfrm>
            <a:off x="1028582" y="1395737"/>
            <a:ext cx="10035417" cy="472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3200" u="sng" dirty="0">
                <a:latin typeface="Times New Roman" panose="02020603050405020304" pitchFamily="18" charset="0"/>
              </a:rPr>
              <a:t>Elimination by </a:t>
            </a:r>
            <a:r>
              <a:rPr lang="en-US" altLang="zh-CN" sz="3200" u="sng" dirty="0" err="1">
                <a:latin typeface="Times New Roman" panose="02020603050405020304" pitchFamily="18" charset="0"/>
              </a:rPr>
              <a:t>subsumption</a:t>
            </a:r>
            <a:endParaRPr lang="en-US" altLang="zh-CN" sz="3200" u="sng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</a:t>
            </a:r>
            <a:r>
              <a:rPr lang="en-US" altLang="zh-CN" sz="3200" b="1" dirty="0">
                <a:latin typeface="Times New Roman" panose="02020603050405020304" pitchFamily="18" charset="0"/>
              </a:rPr>
              <a:t>Def</a:t>
            </a:r>
            <a:r>
              <a:rPr lang="en-US" altLang="zh-CN" sz="3200" dirty="0">
                <a:latin typeface="Times New Roman" panose="02020603050405020304" pitchFamily="18" charset="0"/>
              </a:rPr>
              <a:t>. A clause  {Li} </a:t>
            </a:r>
            <a:r>
              <a:rPr lang="en-US" altLang="zh-CN" sz="3200" b="1" dirty="0">
                <a:latin typeface="Times New Roman" panose="02020603050405020304" pitchFamily="18" charset="0"/>
              </a:rPr>
              <a:t>subsumes</a:t>
            </a:r>
            <a:r>
              <a:rPr lang="en-US" altLang="zh-CN" sz="3200" dirty="0">
                <a:latin typeface="Times New Roman" panose="02020603050405020304" pitchFamily="18" charset="0"/>
              </a:rPr>
              <a:t> a clause {Mi} if there exists a </a:t>
            </a:r>
            <a:r>
              <a:rPr lang="en-US" altLang="zh-CN" sz="3200" b="1" dirty="0">
                <a:latin typeface="Times New Roman" panose="02020603050405020304" pitchFamily="18" charset="0"/>
              </a:rPr>
              <a:t>substitution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 such that {Li}</a:t>
            </a: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 is a subset of {Mi}. e.g.	</a:t>
            </a:r>
            <a:r>
              <a:rPr lang="en-US" altLang="zh-CN" sz="3200" b="1" dirty="0">
                <a:latin typeface="Times New Roman" panose="02020603050405020304" pitchFamily="18" charset="0"/>
              </a:rPr>
              <a:t>p(x) subsumes p(y) v q(z)</a:t>
            </a:r>
            <a:r>
              <a:rPr lang="en-US" altLang="zh-CN" sz="3200" dirty="0">
                <a:latin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	</a:t>
            </a:r>
            <a:r>
              <a:rPr lang="en-US" altLang="zh-CN" sz="3200" b="1" dirty="0">
                <a:latin typeface="Times New Roman" panose="02020603050405020304" pitchFamily="18" charset="0"/>
              </a:rPr>
              <a:t>p(x) subsumes p(a)</a:t>
            </a:r>
            <a:r>
              <a:rPr lang="en-US" altLang="zh-CN" sz="3200" dirty="0">
                <a:latin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p(x) subsumes p(a) v q(z)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A clause in an </a:t>
            </a:r>
            <a:r>
              <a:rPr lang="en-US" altLang="zh-CN" sz="3200" b="1" dirty="0">
                <a:latin typeface="Times New Roman" panose="02020603050405020304" pitchFamily="18" charset="0"/>
              </a:rPr>
              <a:t>unsatisfiable</a:t>
            </a:r>
            <a:r>
              <a:rPr lang="en-US" altLang="zh-CN" sz="3200" dirty="0">
                <a:latin typeface="Times New Roman" panose="02020603050405020304" pitchFamily="18" charset="0"/>
              </a:rPr>
              <a:t> set that is subsumed by another clause in the set can be eliminated without affecting the </a:t>
            </a:r>
            <a:r>
              <a:rPr lang="en-US" altLang="zh-CN" sz="3200" dirty="0" err="1">
                <a:latin typeface="Times New Roman" panose="02020603050405020304" pitchFamily="18" charset="0"/>
              </a:rPr>
              <a:t>unsatisfiability</a:t>
            </a:r>
            <a:r>
              <a:rPr lang="en-US" altLang="zh-CN" sz="3200" dirty="0">
                <a:latin typeface="Times New Roman" panose="02020603050405020304" pitchFamily="18" charset="0"/>
              </a:rPr>
              <a:t> of the rest of the set.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9863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2D27C2-B801-43CE-8C43-E4A21DCC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00" y="549000"/>
            <a:ext cx="8830599" cy="5963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Extracting answers from Resolution Refutations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4ABAAF6-0428-45F4-A8F9-4BA19C23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66759AB-09B8-438D-8891-DD846CDC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27958E8-A15E-47D1-B42D-F23DAF41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E8D7D3E6-BBC0-47EB-8884-C19437F7A61F}"/>
              </a:ext>
            </a:extLst>
          </p:cNvPr>
          <p:cNvSpPr txBox="1">
            <a:spLocks noChangeArrowheads="1"/>
          </p:cNvSpPr>
          <p:nvPr/>
        </p:nvSpPr>
        <p:spPr>
          <a:xfrm>
            <a:off x="1416000" y="1773000"/>
            <a:ext cx="8001000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3.1 Extracting answers from Resolution Refutations;</a:t>
            </a:r>
          </a:p>
          <a:p>
            <a:pPr marL="609600" indent="-609600">
              <a:buFontTx/>
              <a:buChar char="•"/>
            </a:pPr>
            <a:endParaRPr lang="en-US" altLang="zh-CN" sz="3600" b="1">
              <a:latin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3.2 Universally quantified variables</a:t>
            </a:r>
          </a:p>
          <a:p>
            <a:pPr marL="609600" indent="-609600"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     in goals;</a:t>
            </a:r>
          </a:p>
          <a:p>
            <a:pPr marL="609600" indent="-609600">
              <a:buFontTx/>
              <a:buChar char="•"/>
            </a:pPr>
            <a:endParaRPr lang="en-US" altLang="zh-CN" sz="3600" b="1">
              <a:latin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3.3 Example</a:t>
            </a:r>
          </a:p>
          <a:p>
            <a:pPr marL="609600" indent="-609600">
              <a:buFontTx/>
              <a:buChar char="•"/>
            </a:pPr>
            <a:endParaRPr lang="zh-CN" altLang="en-US" sz="2400" b="1">
              <a:latin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233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D332B6-F206-4DC9-8BC0-523E8C08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900" y="645870"/>
            <a:ext cx="6742599" cy="59634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问题的谓词语言描述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C73CA8D-3C56-40A5-A781-CABFDA35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66D154C-8E72-494E-A8FA-ABA9E2D4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0442FFC-B985-45FB-9BD1-95AF0F45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Rectangle 1026">
            <a:extLst>
              <a:ext uri="{FF2B5EF4-FFF2-40B4-BE49-F238E27FC236}">
                <a16:creationId xmlns="" xmlns:a16="http://schemas.microsoft.com/office/drawing/2014/main" id="{2BE5C0B5-8F16-4B8C-A68D-2AB9A1C59D2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7" name="Rectangle 1027">
            <a:extLst>
              <a:ext uri="{FF2B5EF4-FFF2-40B4-BE49-F238E27FC236}">
                <a16:creationId xmlns="" xmlns:a16="http://schemas.microsoft.com/office/drawing/2014/main" id="{7FC4765C-F977-40A7-9F44-474E28904E32}"/>
              </a:ext>
            </a:extLst>
          </p:cNvPr>
          <p:cNvSpPr txBox="1">
            <a:spLocks noChangeArrowheads="1"/>
          </p:cNvSpPr>
          <p:nvPr/>
        </p:nvSpPr>
        <p:spPr>
          <a:xfrm>
            <a:off x="1344000" y="1570036"/>
            <a:ext cx="8763000" cy="510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dirty="0"/>
              <a:t>W1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dirty="0"/>
              <a:t>W2 </a:t>
            </a:r>
            <a:r>
              <a:rPr lang="en-US" altLang="zh-CN" dirty="0">
                <a:sym typeface="Symbol" panose="05050102010706020507" pitchFamily="18" charset="2"/>
              </a:rPr>
              <a:t> …  </a:t>
            </a:r>
            <a:r>
              <a:rPr lang="en-US" altLang="zh-CN" dirty="0" err="1"/>
              <a:t>Wn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|=w</a:t>
            </a:r>
          </a:p>
          <a:p>
            <a:pPr>
              <a:buFont typeface="Symbol" panose="05050102010706020507" pitchFamily="18" charset="2"/>
              <a:buChar char="Û"/>
            </a:pPr>
            <a:r>
              <a:rPr lang="en-US" altLang="zh-CN" dirty="0">
                <a:sym typeface="Symbol" panose="05050102010706020507" pitchFamily="18" charset="2"/>
              </a:rPr>
              <a:t>“</a:t>
            </a:r>
            <a:r>
              <a:rPr lang="en-US" altLang="zh-CN" dirty="0"/>
              <a:t>W1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dirty="0"/>
              <a:t>W2 </a:t>
            </a:r>
            <a:r>
              <a:rPr lang="en-US" altLang="zh-CN" dirty="0">
                <a:sym typeface="Symbol" panose="05050102010706020507" pitchFamily="18" charset="2"/>
              </a:rPr>
              <a:t> …  </a:t>
            </a:r>
            <a:r>
              <a:rPr lang="en-US" altLang="zh-CN" dirty="0" err="1"/>
              <a:t>Wn</a:t>
            </a:r>
            <a:r>
              <a:rPr lang="en-US" altLang="zh-CN" dirty="0" err="1">
                <a:sym typeface="Symbol" panose="05050102010706020507" pitchFamily="18" charset="2"/>
              </a:rPr>
              <a:t>w</a:t>
            </a:r>
            <a:r>
              <a:rPr lang="en-US" altLang="zh-CN" dirty="0">
                <a:sym typeface="Symbol" panose="05050102010706020507" pitchFamily="18" charset="2"/>
              </a:rPr>
              <a:t> ”</a:t>
            </a:r>
            <a:r>
              <a:rPr lang="zh-CN" altLang="en-US" dirty="0">
                <a:sym typeface="Symbol" panose="05050102010706020507" pitchFamily="18" charset="2"/>
              </a:rPr>
              <a:t>是永真式；</a:t>
            </a:r>
          </a:p>
          <a:p>
            <a:pPr>
              <a:buFont typeface="Symbol" panose="05050102010706020507" pitchFamily="18" charset="2"/>
              <a:buChar char="Û"/>
            </a:pPr>
            <a:r>
              <a:rPr lang="en-US" altLang="zh-CN" dirty="0">
                <a:sym typeface="Symbol" panose="05050102010706020507" pitchFamily="18" charset="2"/>
              </a:rPr>
              <a:t>“ (</a:t>
            </a:r>
            <a:r>
              <a:rPr lang="en-US" altLang="zh-CN" dirty="0"/>
              <a:t>W1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dirty="0"/>
              <a:t>W2 </a:t>
            </a:r>
            <a:r>
              <a:rPr lang="en-US" altLang="zh-CN" dirty="0">
                <a:sym typeface="Symbol" panose="05050102010706020507" pitchFamily="18" charset="2"/>
              </a:rPr>
              <a:t> …  </a:t>
            </a:r>
            <a:r>
              <a:rPr lang="en-US" altLang="zh-CN" dirty="0" err="1"/>
              <a:t>Wn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en-US" altLang="zh-CN" dirty="0"/>
              <a:t>∨</a:t>
            </a:r>
            <a:r>
              <a:rPr lang="en-US" altLang="zh-CN" dirty="0">
                <a:sym typeface="Symbol" panose="05050102010706020507" pitchFamily="18" charset="2"/>
              </a:rPr>
              <a:t> w ”</a:t>
            </a:r>
            <a:r>
              <a:rPr lang="zh-CN" altLang="en-US" dirty="0">
                <a:sym typeface="Symbol" panose="05050102010706020507" pitchFamily="18" charset="2"/>
              </a:rPr>
              <a:t>是永真式；</a:t>
            </a:r>
          </a:p>
          <a:p>
            <a:pPr>
              <a:buFont typeface="Symbol" panose="05050102010706020507" pitchFamily="18" charset="2"/>
              <a:buChar char="Û"/>
            </a:pPr>
            <a:r>
              <a:rPr lang="en-US" altLang="zh-CN" dirty="0">
                <a:sym typeface="Symbol" panose="05050102010706020507" pitchFamily="18" charset="2"/>
              </a:rPr>
              <a:t>“ [(</a:t>
            </a:r>
            <a:r>
              <a:rPr lang="en-US" altLang="zh-CN" dirty="0"/>
              <a:t>W1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dirty="0"/>
              <a:t>W2 </a:t>
            </a:r>
            <a:r>
              <a:rPr lang="en-US" altLang="zh-CN" dirty="0">
                <a:sym typeface="Symbol" panose="05050102010706020507" pitchFamily="18" charset="2"/>
              </a:rPr>
              <a:t> …  </a:t>
            </a:r>
            <a:r>
              <a:rPr lang="en-US" altLang="zh-CN" dirty="0" err="1"/>
              <a:t>Wn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en-US" altLang="zh-CN" dirty="0"/>
              <a:t>∨</a:t>
            </a:r>
            <a:r>
              <a:rPr lang="en-US" altLang="zh-CN" dirty="0">
                <a:sym typeface="Symbol" panose="05050102010706020507" pitchFamily="18" charset="2"/>
              </a:rPr>
              <a:t> w] ”</a:t>
            </a:r>
            <a:r>
              <a:rPr lang="zh-CN" altLang="en-US" dirty="0">
                <a:sym typeface="Symbol" panose="05050102010706020507" pitchFamily="18" charset="2"/>
              </a:rPr>
              <a:t>是永假式或不可满足的；</a:t>
            </a:r>
          </a:p>
          <a:p>
            <a:pPr>
              <a:buFont typeface="Symbol" panose="05050102010706020507" pitchFamily="18" charset="2"/>
              <a:buChar char="Û"/>
            </a:pPr>
            <a:r>
              <a:rPr lang="en-US" altLang="zh-CN" dirty="0">
                <a:sym typeface="Symbol" panose="05050102010706020507" pitchFamily="18" charset="2"/>
              </a:rPr>
              <a:t>“</a:t>
            </a:r>
            <a:r>
              <a:rPr lang="en-US" altLang="zh-CN" dirty="0"/>
              <a:t>W1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dirty="0"/>
              <a:t>W2 </a:t>
            </a:r>
            <a:r>
              <a:rPr lang="en-US" altLang="zh-CN" dirty="0">
                <a:sym typeface="Symbol" panose="05050102010706020507" pitchFamily="18" charset="2"/>
              </a:rPr>
              <a:t> …  </a:t>
            </a:r>
            <a:r>
              <a:rPr lang="en-US" altLang="zh-CN" dirty="0" err="1"/>
              <a:t>Wn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w ”</a:t>
            </a:r>
            <a:r>
              <a:rPr lang="zh-CN" altLang="en-US" dirty="0">
                <a:sym typeface="Symbol" panose="05050102010706020507" pitchFamily="18" charset="2"/>
              </a:rPr>
              <a:t>是永假式或矛盾式或不可满足的。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符号说明：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/>
              <a:t>~</a:t>
            </a:r>
            <a:r>
              <a:rPr lang="zh-CN" altLang="en-US" dirty="0"/>
              <a:t>都表示否定；</a:t>
            </a:r>
            <a:endParaRPr lang="zh-CN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260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C67BAC9-1EF2-465F-87FF-CAFEAE77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085CC94-2BBE-41DD-B85C-6336E61B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7F71704-FA1A-4B16-9CA7-E2C7C30D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311CF4D3-E2FC-47BC-9561-D06C9362554F}"/>
              </a:ext>
            </a:extLst>
          </p:cNvPr>
          <p:cNvSpPr txBox="1">
            <a:spLocks noChangeArrowheads="1"/>
          </p:cNvSpPr>
          <p:nvPr/>
        </p:nvSpPr>
        <p:spPr>
          <a:xfrm>
            <a:off x="912000" y="178526"/>
            <a:ext cx="91440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r>
              <a:rPr lang="en-US" altLang="ko-KR" sz="3600" dirty="0"/>
              <a:t>3.1 </a:t>
            </a:r>
            <a:r>
              <a:rPr lang="en-US" altLang="zh-CN" sz="3600" dirty="0"/>
              <a:t>Extracting answers from Resolution Refutations(1)</a:t>
            </a:r>
            <a:endParaRPr lang="zh-CN" altLang="en-US" sz="36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C45AAAA-4063-4DB1-8B39-5717326C9CCF}"/>
              </a:ext>
            </a:extLst>
          </p:cNvPr>
          <p:cNvSpPr txBox="1">
            <a:spLocks noChangeArrowheads="1"/>
          </p:cNvSpPr>
          <p:nvPr/>
        </p:nvSpPr>
        <p:spPr>
          <a:xfrm>
            <a:off x="1026300" y="1478389"/>
            <a:ext cx="8915400" cy="4953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en-US" altLang="zh-CN" sz="3200" dirty="0"/>
              <a:t>Many applications of theorem-proving systems involve proving formulas containing existentially quantified variables and finding values or instances for these variables. To get an answer the proof method has to be constructive.</a:t>
            </a:r>
          </a:p>
          <a:p>
            <a:pPr>
              <a:buFontTx/>
              <a:buNone/>
            </a:pPr>
            <a:r>
              <a:rPr lang="en-US" altLang="zh-CN" sz="3200" dirty="0"/>
              <a:t>   E.g.   </a:t>
            </a:r>
            <a:r>
              <a:rPr lang="en-US" altLang="zh-CN" sz="3200" dirty="0">
                <a:latin typeface="Tahoma" panose="020B0604030504040204" pitchFamily="34" charset="0"/>
              </a:rPr>
              <a:t>“</a:t>
            </a:r>
            <a:r>
              <a:rPr lang="en-US" altLang="zh-CN" sz="3200" dirty="0"/>
              <a:t>If Fido goes wherever John goes and if John is at school, </a:t>
            </a:r>
            <a:r>
              <a:rPr lang="en-US" altLang="zh-CN" sz="3200" b="1" dirty="0"/>
              <a:t>where is Fido</a:t>
            </a:r>
            <a:r>
              <a:rPr lang="en-US" altLang="zh-CN" sz="3200" dirty="0"/>
              <a:t>?</a:t>
            </a:r>
            <a:r>
              <a:rPr lang="en-US" altLang="zh-CN" sz="3200" dirty="0">
                <a:latin typeface="Tahoma" panose="020B0604030504040204" pitchFamily="34" charset="0"/>
              </a:rPr>
              <a:t>”</a:t>
            </a:r>
            <a:endParaRPr lang="en-US" altLang="zh-CN" sz="3200" dirty="0"/>
          </a:p>
          <a:p>
            <a:pPr>
              <a:buFontTx/>
              <a:buNone/>
            </a:pPr>
            <a:r>
              <a:rPr lang="en-US" altLang="zh-CN" dirty="0"/>
              <a:t>    </a:t>
            </a:r>
          </a:p>
        </p:txBody>
      </p:sp>
    </p:spTree>
    <p:extLst>
      <p:ext uri="{BB962C8B-B14F-4D97-AF65-F5344CB8AC3E}">
        <p14:creationId xmlns="" xmlns:p14="http://schemas.microsoft.com/office/powerpoint/2010/main" val="1345736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6BA389BC-5DF0-4E4B-A745-3252F374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0834FF7-E773-4AE8-8F1B-BEBF14D3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706DF90-536A-4672-A951-05A368C4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5379DF63-F1CF-4039-AEBB-197172A50F36}"/>
              </a:ext>
            </a:extLst>
          </p:cNvPr>
          <p:cNvSpPr txBox="1">
            <a:spLocks noChangeArrowheads="1"/>
          </p:cNvSpPr>
          <p:nvPr/>
        </p:nvSpPr>
        <p:spPr>
          <a:xfrm>
            <a:off x="1013158" y="2610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r>
              <a:rPr lang="en-US" altLang="ko-KR" sz="3200" dirty="0"/>
              <a:t>3.1 </a:t>
            </a:r>
            <a:r>
              <a:rPr lang="en-US" altLang="zh-CN" sz="3200" dirty="0"/>
              <a:t>Extracting answers from Resolution Refutations (2)</a:t>
            </a:r>
            <a:endParaRPr lang="zh-CN" altLang="en-US" sz="32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09D94D1-9A3A-426F-B3A0-8D87708B7840}"/>
              </a:ext>
            </a:extLst>
          </p:cNvPr>
          <p:cNvSpPr txBox="1">
            <a:spLocks noChangeArrowheads="1"/>
          </p:cNvSpPr>
          <p:nvPr/>
        </p:nvSpPr>
        <p:spPr>
          <a:xfrm>
            <a:off x="840000" y="1413000"/>
            <a:ext cx="10440000" cy="472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To answer this question first we must have to proof of the goal: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dirty="0">
                <a:latin typeface="Times New Roman" panose="02020603050405020304" pitchFamily="18" charset="0"/>
              </a:rPr>
              <a:t>z. at(</a:t>
            </a:r>
            <a:r>
              <a:rPr lang="en-US" altLang="zh-CN" sz="3200" dirty="0" err="1">
                <a:latin typeface="Times New Roman" panose="02020603050405020304" pitchFamily="18" charset="0"/>
              </a:rPr>
              <a:t>fido,z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Next: we must extract the answer to the question from this refutation tree. In order to do that we proceed as follows: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(a)</a:t>
            </a:r>
            <a:r>
              <a:rPr lang="en-US" altLang="zh-CN" sz="3200" dirty="0">
                <a:latin typeface="Times New Roman" panose="02020603050405020304" pitchFamily="18" charset="0"/>
              </a:rPr>
              <a:t> append to each clause arising from the negation of the goal </a:t>
            </a:r>
            <a:r>
              <a:rPr lang="en-US" altLang="zh-CN" sz="3200" dirty="0" err="1">
                <a:latin typeface="Times New Roman" panose="02020603050405020304" pitchFamily="18" charset="0"/>
              </a:rPr>
              <a:t>wff</a:t>
            </a:r>
            <a:r>
              <a:rPr lang="en-US" altLang="zh-CN" sz="3200" dirty="0">
                <a:latin typeface="Times New Roman" panose="02020603050405020304" pitchFamily="18" charset="0"/>
              </a:rPr>
              <a:t> its own negation.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(b)</a:t>
            </a:r>
            <a:r>
              <a:rPr lang="en-US" altLang="zh-CN" sz="3200" dirty="0">
                <a:latin typeface="Times New Roman" panose="02020603050405020304" pitchFamily="18" charset="0"/>
              </a:rPr>
              <a:t> Following the structure of the refutation tree, perform the same resolutions as before until some clause is obtained at the root.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(c)</a:t>
            </a:r>
            <a:r>
              <a:rPr lang="en-US" altLang="zh-CN" sz="3200" dirty="0">
                <a:latin typeface="Times New Roman" panose="02020603050405020304" pitchFamily="18" charset="0"/>
              </a:rPr>
              <a:t> Use the clause at the root as an answer statement.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4271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D55D728-66AA-4CAE-9937-81875227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1FBA57D-ED5A-415A-B416-E8DEA63E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C4D0ED3-16A4-4915-91D5-BFA6745D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47700E11-D24D-4911-92A5-DCC8D755630D}"/>
              </a:ext>
            </a:extLst>
          </p:cNvPr>
          <p:cNvSpPr txBox="1">
            <a:spLocks noChangeArrowheads="1"/>
          </p:cNvSpPr>
          <p:nvPr/>
        </p:nvSpPr>
        <p:spPr>
          <a:xfrm>
            <a:off x="840000" y="261000"/>
            <a:ext cx="105120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r>
              <a:rPr lang="en-US" altLang="ko-KR" sz="3600" dirty="0"/>
              <a:t>3. 1 </a:t>
            </a:r>
            <a:r>
              <a:rPr lang="en-US" altLang="zh-CN" sz="3600" dirty="0"/>
              <a:t>Extracting answers from Resolution Refutations (3)</a:t>
            </a:r>
            <a:endParaRPr lang="zh-CN" altLang="en-US" sz="36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FE460C6-2665-4C6B-ACAE-BE372299C961}"/>
              </a:ext>
            </a:extLst>
          </p:cNvPr>
          <p:cNvSpPr txBox="1">
            <a:spLocks noChangeArrowheads="1"/>
          </p:cNvSpPr>
          <p:nvPr/>
        </p:nvSpPr>
        <p:spPr>
          <a:xfrm>
            <a:off x="984000" y="1773000"/>
            <a:ext cx="86106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3000" dirty="0">
                <a:latin typeface="Times New Roman" panose="02020603050405020304" pitchFamily="18" charset="0"/>
              </a:rPr>
              <a:t>   </a:t>
            </a:r>
            <a:r>
              <a:rPr lang="en-US" altLang="zh-CN" sz="3600" dirty="0">
                <a:latin typeface="Times New Roman" panose="02020603050405020304" pitchFamily="18" charset="0"/>
              </a:rPr>
              <a:t>Extracting the answer involves converting a refutation tree (with NIL at the root) to a proof tree with some statement at the root that can be used as an answer. The conversion involves converting every clause arising from the negation of the goal into a tautology.</a:t>
            </a:r>
            <a:r>
              <a:rPr lang="en-US" altLang="zh-CN" sz="3000" dirty="0">
                <a:latin typeface="Times New Roman" panose="02020603050405020304" pitchFamily="18" charset="0"/>
              </a:rPr>
              <a:t> </a:t>
            </a:r>
            <a:endParaRPr lang="zh-CN" altLang="en-US" sz="30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05431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0EDC1A0-5EE1-47B1-8857-15683D32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6F11672-F9B1-4CE7-82E4-ED8DA22C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380570E-954F-44A6-82D9-23F7FB75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F2240BBE-F293-45AA-BBB6-74171857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1269000"/>
            <a:ext cx="8915400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SzPct val="85000"/>
            </a:pPr>
            <a:r>
              <a:rPr lang="en-US" altLang="zh-CN" sz="3200" dirty="0"/>
              <a:t>Another example: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85000"/>
              <a:buFontTx/>
              <a:buChar char="-"/>
            </a:pPr>
            <a:r>
              <a:rPr lang="en-US" altLang="zh-CN" sz="3200" dirty="0"/>
              <a:t>For all x, y, there exists a z, such that if parent(</a:t>
            </a:r>
            <a:r>
              <a:rPr lang="en-US" altLang="zh-CN" sz="3200" dirty="0" err="1"/>
              <a:t>x,y</a:t>
            </a:r>
            <a:r>
              <a:rPr lang="en-US" altLang="zh-CN" sz="3200" dirty="0"/>
              <a:t>)  &amp;  parent(</a:t>
            </a:r>
            <a:r>
              <a:rPr lang="en-US" altLang="zh-CN" sz="3200" dirty="0" err="1"/>
              <a:t>y,z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Wingdings" panose="05000000000000000000" pitchFamily="2" charset="2"/>
              </a:rPr>
              <a:t></a:t>
            </a:r>
            <a:r>
              <a:rPr lang="en-US" altLang="zh-CN" sz="3200" dirty="0"/>
              <a:t> grandfather(</a:t>
            </a:r>
            <a:r>
              <a:rPr lang="en-US" altLang="zh-CN" sz="3200" dirty="0" err="1"/>
              <a:t>x,z</a:t>
            </a:r>
            <a:r>
              <a:rPr lang="en-US" altLang="zh-CN" sz="3200" dirty="0"/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85000"/>
              <a:buFontTx/>
              <a:buChar char="-"/>
            </a:pPr>
            <a:r>
              <a:rPr lang="en-US" altLang="zh-CN" sz="3200" dirty="0"/>
              <a:t>And, everyone has a parent: </a:t>
            </a:r>
            <a:r>
              <a:rPr lang="en-US" altLang="zh-CN" sz="3200" dirty="0">
                <a:sym typeface="Symbol" panose="05050102010706020507" pitchFamily="18" charset="2"/>
              </a:rPr>
              <a:t></a:t>
            </a:r>
            <a:r>
              <a:rPr lang="en-US" altLang="zh-CN" sz="3200" dirty="0"/>
              <a:t>x.</a:t>
            </a:r>
            <a:r>
              <a:rPr lang="en-US" altLang="zh-CN" sz="3200" dirty="0">
                <a:sym typeface="Symbol" panose="05050102010706020507" pitchFamily="18" charset="2"/>
              </a:rPr>
              <a:t></a:t>
            </a:r>
            <a:r>
              <a:rPr lang="en-US" altLang="zh-CN" sz="3200" dirty="0" err="1"/>
              <a:t>y.parent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x,y</a:t>
            </a:r>
            <a:r>
              <a:rPr lang="en-US" altLang="zh-CN" sz="3200" dirty="0"/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85000"/>
              <a:buFontTx/>
              <a:buChar char="-"/>
            </a:pPr>
            <a:r>
              <a:rPr lang="en-US" altLang="zh-CN" sz="3200" dirty="0"/>
              <a:t>Question:  </a:t>
            </a:r>
            <a:r>
              <a:rPr lang="en-US" altLang="zh-CN" sz="3200" b="1" dirty="0"/>
              <a:t>“Do there exists individuals x and y such that x is the grandparent of y.” it can be expressed as: </a:t>
            </a:r>
            <a:r>
              <a:rPr lang="en-US" altLang="zh-CN" sz="3200" b="1" dirty="0">
                <a:sym typeface="Symbol" panose="05050102010706020507" pitchFamily="18" charset="2"/>
              </a:rPr>
              <a:t></a:t>
            </a:r>
            <a:r>
              <a:rPr lang="en-US" altLang="zh-CN" sz="3200" b="1" dirty="0"/>
              <a:t>x.</a:t>
            </a:r>
            <a:r>
              <a:rPr lang="en-US" altLang="zh-CN" sz="3200" b="1" dirty="0">
                <a:sym typeface="Symbol" panose="05050102010706020507" pitchFamily="18" charset="2"/>
              </a:rPr>
              <a:t></a:t>
            </a:r>
            <a:r>
              <a:rPr lang="en-US" altLang="zh-CN" sz="3200" b="1" dirty="0" err="1"/>
              <a:t>y.g</a:t>
            </a:r>
            <a:r>
              <a:rPr lang="en-US" altLang="zh-CN" sz="3200" b="1" dirty="0"/>
              <a:t>(x, y)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2074229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9A41FA7-8550-4B32-B6BC-DA1D435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01" y="884237"/>
            <a:ext cx="8542599" cy="59634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3.2 Universally quantified variables in goals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E9B3CA0-074B-457B-9909-686C021D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6959C7F-9C84-4BED-995E-73DD23A3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0568BB4-B7D9-4341-80CB-34FFB9A8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F5661486-FB9C-43DF-ACED-63B3722962F0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228600"/>
            <a:ext cx="91440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endParaRPr lang="zh-CN" altLang="en-US" sz="32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2A88B01-00C7-45BB-B01F-1DCF39E31308}"/>
              </a:ext>
            </a:extLst>
          </p:cNvPr>
          <p:cNvSpPr txBox="1">
            <a:spLocks noChangeArrowheads="1"/>
          </p:cNvSpPr>
          <p:nvPr/>
        </p:nvSpPr>
        <p:spPr>
          <a:xfrm>
            <a:off x="552000" y="1858917"/>
            <a:ext cx="11335200" cy="434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     A problem when a universal quantified variable appears on the goal is that after the goal is negated we have an </a:t>
            </a:r>
            <a:r>
              <a:rPr lang="en-US" altLang="zh-CN" sz="3600" dirty="0" err="1">
                <a:latin typeface="Times New Roman" panose="02020603050405020304" pitchFamily="18" charset="0"/>
              </a:rPr>
              <a:t>existencially</a:t>
            </a:r>
            <a:r>
              <a:rPr lang="en-US" altLang="zh-CN" sz="3600" dirty="0">
                <a:latin typeface="Times New Roman" panose="02020603050405020304" pitchFamily="18" charset="0"/>
              </a:rPr>
              <a:t> quantified variable which is </a:t>
            </a:r>
            <a:r>
              <a:rPr lang="en-US" altLang="zh-CN" sz="3600" dirty="0" err="1">
                <a:latin typeface="Times New Roman" panose="02020603050405020304" pitchFamily="18" charset="0"/>
              </a:rPr>
              <a:t>Skolemized</a:t>
            </a:r>
            <a:r>
              <a:rPr lang="en-US" altLang="zh-CN" sz="3600" dirty="0">
                <a:latin typeface="Times New Roman" panose="02020603050405020304" pitchFamily="18" charset="0"/>
              </a:rPr>
              <a:t> and a function is introduced. What is the meaning of this </a:t>
            </a:r>
            <a:r>
              <a:rPr lang="en-US" altLang="zh-CN" sz="3600" dirty="0" err="1">
                <a:latin typeface="Times New Roman" panose="02020603050405020304" pitchFamily="18" charset="0"/>
              </a:rPr>
              <a:t>Skolem</a:t>
            </a:r>
            <a:r>
              <a:rPr lang="en-US" altLang="zh-CN" sz="3600" dirty="0">
                <a:latin typeface="Times New Roman" panose="02020603050405020304" pitchFamily="18" charset="0"/>
              </a:rPr>
              <a:t> function and how it has to be interpreted when extracting the answer?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0819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185D6B6-794F-42B4-A436-A1FA04BE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01" y="546463"/>
            <a:ext cx="9262599" cy="59634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3.2.Universally quantified variables in goals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3C79C67-0713-41C0-BFA6-F1555E40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365C18F-E9C8-49A7-AB68-76DE2B4A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0702BE9-6D91-4A54-8652-119E0C1A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2DB4C5B0-C202-4535-906B-D2F8D9FCB26A}"/>
              </a:ext>
            </a:extLst>
          </p:cNvPr>
          <p:cNvSpPr txBox="1">
            <a:spLocks noChangeArrowheads="1"/>
          </p:cNvSpPr>
          <p:nvPr/>
        </p:nvSpPr>
        <p:spPr>
          <a:xfrm>
            <a:off x="1500600" y="189000"/>
            <a:ext cx="85344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endParaRPr lang="zh-CN" altLang="en-US" sz="4000" b="1" u="sng" dirty="0">
              <a:solidFill>
                <a:srgbClr val="FFFF00"/>
              </a:solidFill>
              <a:latin typeface="Arial Unicode MS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D42CB31A-D74A-4CB6-848A-6932024F550E}"/>
              </a:ext>
            </a:extLst>
          </p:cNvPr>
          <p:cNvSpPr txBox="1">
            <a:spLocks noChangeArrowheads="1"/>
          </p:cNvSpPr>
          <p:nvPr/>
        </p:nvSpPr>
        <p:spPr>
          <a:xfrm>
            <a:off x="969364" y="1413000"/>
            <a:ext cx="10584000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Steps: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CN" sz="3200" dirty="0">
                <a:latin typeface="Times New Roman" panose="02020603050405020304" pitchFamily="18" charset="0"/>
              </a:rPr>
              <a:t>A resolution-refutation tree is found by some search process. The unification subsets of the clauses of the tree are marked.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CN" sz="3200" dirty="0">
                <a:latin typeface="Times New Roman" panose="02020603050405020304" pitchFamily="18" charset="0"/>
              </a:rPr>
              <a:t>New variables are substituted for any </a:t>
            </a:r>
            <a:r>
              <a:rPr lang="en-US" altLang="zh-CN" sz="3200" dirty="0" err="1">
                <a:latin typeface="Times New Roman" panose="02020603050405020304" pitchFamily="18" charset="0"/>
              </a:rPr>
              <a:t>Skolem</a:t>
            </a:r>
            <a:r>
              <a:rPr lang="en-US" altLang="zh-CN" sz="3200" dirty="0">
                <a:latin typeface="Times New Roman" panose="02020603050405020304" pitchFamily="18" charset="0"/>
              </a:rPr>
              <a:t> functions occurring in the clauses that result from the negation of the goal </a:t>
            </a:r>
            <a:r>
              <a:rPr lang="en-US" altLang="zh-CN" sz="3200" dirty="0" err="1">
                <a:latin typeface="Times New Roman" panose="02020603050405020304" pitchFamily="18" charset="0"/>
              </a:rPr>
              <a:t>wff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CN" sz="3200" dirty="0">
                <a:latin typeface="Times New Roman" panose="02020603050405020304" pitchFamily="18" charset="0"/>
              </a:rPr>
              <a:t>The clauses resulting from the negation of the goal </a:t>
            </a:r>
            <a:r>
              <a:rPr lang="en-US" altLang="zh-CN" sz="3200" dirty="0" err="1">
                <a:latin typeface="Times New Roman" panose="02020603050405020304" pitchFamily="18" charset="0"/>
              </a:rPr>
              <a:t>wff</a:t>
            </a:r>
            <a:r>
              <a:rPr lang="en-US" altLang="zh-CN" sz="3200" dirty="0">
                <a:latin typeface="Times New Roman" panose="02020603050405020304" pitchFamily="18" charset="0"/>
              </a:rPr>
              <a:t> are converted into tautologies by appending to them their own negations.</a:t>
            </a:r>
          </a:p>
          <a:p>
            <a:pPr marL="609600" indent="-609600"/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7249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FC724C0-4955-4AD8-871A-0B8200FA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97D3D50-C53C-4208-B2F9-1A2B4075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48527C3-11C2-4FC1-8BA5-22A8ECAC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5F23E52E-AF40-4DE9-92C6-0786E93A45C1}"/>
              </a:ext>
            </a:extLst>
          </p:cNvPr>
          <p:cNvSpPr txBox="1">
            <a:spLocks noChangeArrowheads="1"/>
          </p:cNvSpPr>
          <p:nvPr/>
        </p:nvSpPr>
        <p:spPr>
          <a:xfrm>
            <a:off x="768000" y="414523"/>
            <a:ext cx="10232472" cy="579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r>
              <a:rPr lang="en-US" altLang="zh-CN" sz="3600" b="1" dirty="0">
                <a:latin typeface="Times New Roman" panose="02020603050405020304" pitchFamily="18" charset="0"/>
              </a:rPr>
              <a:t>3.2.Universally quantified variables in goals</a:t>
            </a:r>
            <a:endParaRPr lang="zh-CN" altLang="en-US" sz="3600" b="1" u="sng" dirty="0">
              <a:latin typeface="Arial Unicode MS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CA384811-61CB-42CC-8DDE-BE9B7CF08C4C}"/>
              </a:ext>
            </a:extLst>
          </p:cNvPr>
          <p:cNvSpPr txBox="1">
            <a:spLocks noChangeArrowheads="1"/>
          </p:cNvSpPr>
          <p:nvPr/>
        </p:nvSpPr>
        <p:spPr>
          <a:xfrm>
            <a:off x="676617" y="1681255"/>
            <a:ext cx="109347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4.     </a:t>
            </a:r>
            <a:r>
              <a:rPr lang="en-US" altLang="zh-CN" sz="3600" dirty="0">
                <a:latin typeface="Times New Roman" panose="02020603050405020304" pitchFamily="18" charset="0"/>
              </a:rPr>
              <a:t>A modified proof tree is produced modeling the structure of the original refutation tree. Each resolution in the modified tree uses a unification set determined by the unification set used by the corresponding resolution in the refutation tree.</a:t>
            </a:r>
          </a:p>
          <a:p>
            <a:pPr marL="609600" indent="-609600">
              <a:buFont typeface="Wingdings" panose="05000000000000000000" pitchFamily="2" charset="2"/>
              <a:buAutoNum type="arabicPeriod" startAt="5"/>
            </a:pPr>
            <a:r>
              <a:rPr lang="en-US" altLang="zh-CN" sz="3600" dirty="0">
                <a:latin typeface="Times New Roman" panose="02020603050405020304" pitchFamily="18" charset="0"/>
              </a:rPr>
              <a:t>The clause at the root of the modified tree is the answer statement extracted by these process.</a:t>
            </a:r>
          </a:p>
        </p:txBody>
      </p:sp>
    </p:spTree>
    <p:extLst>
      <p:ext uri="{BB962C8B-B14F-4D97-AF65-F5344CB8AC3E}">
        <p14:creationId xmlns="" xmlns:p14="http://schemas.microsoft.com/office/powerpoint/2010/main" val="13387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DD75B0C-92EC-45A5-9EE1-90CA4DB3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30241F0D-A086-40BF-B5CB-C0B71137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20B7AB5-7279-40D6-B470-86D57C3E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76B95484-8E48-4C74-ACEB-D8655066C13E}"/>
              </a:ext>
            </a:extLst>
          </p:cNvPr>
          <p:cNvSpPr txBox="1">
            <a:spLocks noChangeArrowheads="1"/>
          </p:cNvSpPr>
          <p:nvPr/>
        </p:nvSpPr>
        <p:spPr>
          <a:xfrm>
            <a:off x="979800" y="408605"/>
            <a:ext cx="777240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r>
              <a:rPr lang="en-US" altLang="zh-CN" sz="3600" b="1" dirty="0">
                <a:latin typeface="Times New Roman" panose="02020603050405020304" pitchFamily="18" charset="0"/>
              </a:rPr>
              <a:t>3.3 Example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33FA7B40-386D-40BB-BB49-8BDB2E686086}"/>
              </a:ext>
            </a:extLst>
          </p:cNvPr>
          <p:cNvSpPr txBox="1">
            <a:spLocks noChangeArrowheads="1"/>
          </p:cNvSpPr>
          <p:nvPr/>
        </p:nvSpPr>
        <p:spPr>
          <a:xfrm>
            <a:off x="647700" y="1413000"/>
            <a:ext cx="107280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knows that all of the packages in room 27 are smaller than any of the ones in room 28.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knows that package A is either in room 27 or in room 28(but not which).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knows that package B is in room 27 and that package B is not smaller than package A.</a:t>
            </a:r>
          </a:p>
          <a:p>
            <a:pPr>
              <a:buFontTx/>
              <a:buNone/>
            </a:pP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:The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wants to know that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Room  is package A in?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22058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742F31-ECD5-4EFC-B5F4-7107A3D3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00" y="600541"/>
            <a:ext cx="4481299" cy="5963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3.3 Example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E3B2CDD-5C6D-4B4E-89BC-0732E783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FA3AE43-8160-4C8C-ABC7-C20CDCAE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F32B13E-7BED-4E19-8EBB-5C43D3A4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58</a:t>
            </a:fld>
            <a:endParaRPr lang="zh-CN" altLang="en-US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46CDC6A7-04C1-4255-A5C2-EAF53A59F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5" y="1196889"/>
            <a:ext cx="9144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94063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21FD9E-2F0B-4309-B0EA-42CED863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9262599" cy="596348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Additional Readings and Discussion</a:t>
            </a:r>
            <a:endParaRPr lang="zh-CN" altLang="en-US" sz="3600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3D097CB-4757-455D-A74A-2A0B2D53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2ABE607-3DF2-4218-99C2-CEFC602F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7FC4333-69A9-4E2E-A367-3CE89C5E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15A4D938-8472-489E-8071-469D70409CEA}"/>
              </a:ext>
            </a:extLst>
          </p:cNvPr>
          <p:cNvSpPr txBox="1">
            <a:spLocks noChangeArrowheads="1"/>
          </p:cNvSpPr>
          <p:nvPr/>
        </p:nvSpPr>
        <p:spPr>
          <a:xfrm>
            <a:off x="1416000" y="1341000"/>
            <a:ext cx="84582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Comic Sans MS" panose="030F0702030302020204" pitchFamily="66" charset="0"/>
              </a:rPr>
              <a:t>Mathematicians (humans) use much more commonly </a:t>
            </a:r>
            <a:r>
              <a:rPr lang="fi-FI" altLang="zh-CN">
                <a:latin typeface="Comic Sans MS" panose="030F0702030302020204" pitchFamily="66" charset="0"/>
              </a:rPr>
              <a:t>`</a:t>
            </a:r>
            <a:r>
              <a:rPr lang="en-US" altLang="zh-CN">
                <a:latin typeface="Comic Sans MS" panose="030F0702030302020204" pitchFamily="66" charset="0"/>
              </a:rPr>
              <a:t>natural deduction</a:t>
            </a:r>
            <a:r>
              <a:rPr lang="fi-FI" altLang="zh-CN">
                <a:latin typeface="Times New Roman" panose="02020603050405020304" pitchFamily="18" charset="0"/>
              </a:rPr>
              <a:t>’</a:t>
            </a:r>
            <a:r>
              <a:rPr lang="en-US" altLang="zh-CN">
                <a:latin typeface="Comic Sans MS" panose="030F0702030302020204" pitchFamily="66" charset="0"/>
              </a:rPr>
              <a:t> instead </a:t>
            </a:r>
            <a:r>
              <a:rPr lang="fi-FI" altLang="zh-CN">
                <a:latin typeface="Comic Sans MS" panose="030F0702030302020204" pitchFamily="66" charset="0"/>
              </a:rPr>
              <a:t>of </a:t>
            </a:r>
            <a:r>
              <a:rPr lang="en-US" altLang="zh-CN">
                <a:latin typeface="Comic Sans MS" panose="030F0702030302020204" pitchFamily="66" charset="0"/>
              </a:rPr>
              <a:t>resolution</a:t>
            </a:r>
          </a:p>
          <a:p>
            <a:r>
              <a:rPr lang="en-US" altLang="zh-CN">
                <a:latin typeface="Comic Sans MS" panose="030F0702030302020204" pitchFamily="66" charset="0"/>
              </a:rPr>
              <a:t>Successful application areas</a:t>
            </a:r>
          </a:p>
          <a:p>
            <a:pPr lvl="1"/>
            <a:r>
              <a:rPr lang="en-US" altLang="zh-CN" sz="3200">
                <a:latin typeface="Comic Sans MS" panose="030F0702030302020204" pitchFamily="66" charset="0"/>
              </a:rPr>
              <a:t>math problems</a:t>
            </a:r>
          </a:p>
          <a:p>
            <a:pPr lvl="1"/>
            <a:r>
              <a:rPr lang="en-US" altLang="zh-CN" sz="3200">
                <a:latin typeface="Comic Sans MS" panose="030F0702030302020204" pitchFamily="66" charset="0"/>
              </a:rPr>
              <a:t>program verification &amp; synthesis</a:t>
            </a:r>
          </a:p>
          <a:p>
            <a:r>
              <a:rPr lang="en-US" altLang="zh-CN">
                <a:latin typeface="Comic Sans MS" panose="030F0702030302020204" pitchFamily="66" charset="0"/>
              </a:rPr>
              <a:t>Semantic attachment</a:t>
            </a:r>
          </a:p>
          <a:p>
            <a:pPr lvl="1"/>
            <a:r>
              <a:rPr lang="en-US" altLang="zh-CN" sz="3200">
                <a:latin typeface="Comic Sans MS" panose="030F0702030302020204" pitchFamily="66" charset="0"/>
              </a:rPr>
              <a:t>explicit (intended) interpretation of some structures</a:t>
            </a:r>
            <a:endParaRPr lang="en-US" altLang="zh-CN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863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7A8BB16-BC03-4C7D-9465-73E9F47E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6DFE714-8802-4573-BF3B-A80B572A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767C404-1A3F-4650-A0F0-18D811ED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Picture 25">
            <a:extLst>
              <a:ext uri="{FF2B5EF4-FFF2-40B4-BE49-F238E27FC236}">
                <a16:creationId xmlns="" xmlns:a16="http://schemas.microsoft.com/office/drawing/2014/main" id="{FA40C08E-6EEF-42D8-B97A-F314C06291C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75" y="-107950"/>
            <a:ext cx="860425" cy="717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34">
            <a:extLst>
              <a:ext uri="{FF2B5EF4-FFF2-40B4-BE49-F238E27FC236}">
                <a16:creationId xmlns="" xmlns:a16="http://schemas.microsoft.com/office/drawing/2014/main" id="{BF2544AE-8A07-4F43-B34D-871B6F6281A5}"/>
              </a:ext>
            </a:extLst>
          </p:cNvPr>
          <p:cNvGrpSpPr>
            <a:grpSpLocks/>
          </p:cNvGrpSpPr>
          <p:nvPr/>
        </p:nvGrpSpPr>
        <p:grpSpPr bwMode="auto">
          <a:xfrm>
            <a:off x="920724" y="619123"/>
            <a:ext cx="10369551" cy="6056313"/>
            <a:chOff x="0" y="144"/>
            <a:chExt cx="6532" cy="3815"/>
          </a:xfrm>
        </p:grpSpPr>
        <p:pic>
          <p:nvPicPr>
            <p:cNvPr id="8" name="Picture 4">
              <a:extLst>
                <a:ext uri="{FF2B5EF4-FFF2-40B4-BE49-F238E27FC236}">
                  <a16:creationId xmlns="" xmlns:a16="http://schemas.microsoft.com/office/drawing/2014/main" id="{1FC80B15-935F-49DE-B9B4-E3D3C7563607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672"/>
              <a:ext cx="4560" cy="21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>
              <a:extLst>
                <a:ext uri="{FF2B5EF4-FFF2-40B4-BE49-F238E27FC236}">
                  <a16:creationId xmlns="" xmlns:a16="http://schemas.microsoft.com/office/drawing/2014/main" id="{15BC6514-516F-43E4-8A44-072737A34A5D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4"/>
              <a:ext cx="672" cy="6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56114670-5995-4315-88D8-57BED8D8AF23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08"/>
              <a:ext cx="624" cy="62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7">
              <a:extLst>
                <a:ext uri="{FF2B5EF4-FFF2-40B4-BE49-F238E27FC236}">
                  <a16:creationId xmlns="" xmlns:a16="http://schemas.microsoft.com/office/drawing/2014/main" id="{F54CFC07-0FA4-4622-81EB-3D546462BF79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48"/>
              <a:ext cx="624" cy="62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1">
              <a:extLst>
                <a:ext uri="{FF2B5EF4-FFF2-40B4-BE49-F238E27FC236}">
                  <a16:creationId xmlns="" xmlns:a16="http://schemas.microsoft.com/office/drawing/2014/main" id="{673314BB-0ECB-4330-B394-A19B3FAFD103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64"/>
              <a:ext cx="624" cy="62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7">
              <a:extLst>
                <a:ext uri="{FF2B5EF4-FFF2-40B4-BE49-F238E27FC236}">
                  <a16:creationId xmlns="" xmlns:a16="http://schemas.microsoft.com/office/drawing/2014/main" id="{12FF6BCA-66CA-473A-B707-95AF37F04CC5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728"/>
              <a:ext cx="4560" cy="21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8">
              <a:extLst>
                <a:ext uri="{FF2B5EF4-FFF2-40B4-BE49-F238E27FC236}">
                  <a16:creationId xmlns="" xmlns:a16="http://schemas.microsoft.com/office/drawing/2014/main" id="{5A6A1782-A08C-46CA-8CDC-E62445D883D7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736"/>
              <a:ext cx="4560" cy="21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9">
              <a:extLst>
                <a:ext uri="{FF2B5EF4-FFF2-40B4-BE49-F238E27FC236}">
                  <a16:creationId xmlns="" xmlns:a16="http://schemas.microsoft.com/office/drawing/2014/main" id="{8EBEE21A-93D1-4DD5-B270-02FF0DDFCFF4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744"/>
              <a:ext cx="4560" cy="21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 Box 30">
              <a:extLst>
                <a:ext uri="{FF2B5EF4-FFF2-40B4-BE49-F238E27FC236}">
                  <a16:creationId xmlns="" xmlns:a16="http://schemas.microsoft.com/office/drawing/2014/main" id="{0ADE29BC-A445-4354-BFDD-7D116202A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" y="240"/>
              <a:ext cx="5995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200" b="1" dirty="0"/>
                <a:t>Resolution in the Predicate Calculus</a:t>
              </a:r>
              <a:endParaRPr lang="zh-CN" altLang="en-US" sz="4200" b="1" dirty="0"/>
            </a:p>
          </p:txBody>
        </p:sp>
        <p:sp>
          <p:nvSpPr>
            <p:cNvPr id="17" name="Text Box 31">
              <a:extLst>
                <a:ext uri="{FF2B5EF4-FFF2-40B4-BE49-F238E27FC236}">
                  <a16:creationId xmlns="" xmlns:a16="http://schemas.microsoft.com/office/drawing/2014/main" id="{A3AD2686-FE26-46F6-97E2-9A9BE5BF2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96"/>
              <a:ext cx="5467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 dirty="0"/>
                <a:t>Resolution Refutation(</a:t>
              </a:r>
              <a:r>
                <a:rPr lang="zh-CN" altLang="en-US" sz="4400" b="1" dirty="0"/>
                <a:t>归结反演)</a:t>
              </a:r>
            </a:p>
          </p:txBody>
        </p:sp>
        <p:sp>
          <p:nvSpPr>
            <p:cNvPr id="18" name="Text Box 32">
              <a:extLst>
                <a:ext uri="{FF2B5EF4-FFF2-40B4-BE49-F238E27FC236}">
                  <a16:creationId xmlns="" xmlns:a16="http://schemas.microsoft.com/office/drawing/2014/main" id="{D35FF86D-F90B-4CD6-A231-EF7B6549F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256"/>
              <a:ext cx="455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4000" b="1" dirty="0">
                  <a:solidFill>
                    <a:srgbClr val="FFFF00"/>
                  </a:solidFill>
                  <a:highlight>
                    <a:srgbClr val="000000"/>
                  </a:highlight>
                </a:rPr>
                <a:t>Answer Extraction </a:t>
              </a:r>
              <a:r>
                <a:rPr lang="en-US" altLang="zh-CN" sz="4000" b="1" dirty="0">
                  <a:solidFill>
                    <a:srgbClr val="FFFF00"/>
                  </a:solidFill>
                </a:rPr>
                <a:t>(</a:t>
              </a:r>
              <a:r>
                <a:rPr lang="zh-CN" altLang="en-US" sz="4000" b="1" dirty="0"/>
                <a:t>答案提取</a:t>
              </a:r>
              <a:r>
                <a:rPr lang="zh-CN" altLang="en-US" sz="4000" b="1" dirty="0">
                  <a:solidFill>
                    <a:srgbClr val="FFFF00"/>
                  </a:solidFill>
                </a:rPr>
                <a:t>)</a:t>
              </a:r>
            </a:p>
          </p:txBody>
        </p:sp>
        <p:sp>
          <p:nvSpPr>
            <p:cNvPr id="19" name="Text Box 33">
              <a:extLst>
                <a:ext uri="{FF2B5EF4-FFF2-40B4-BE49-F238E27FC236}">
                  <a16:creationId xmlns="" xmlns:a16="http://schemas.microsoft.com/office/drawing/2014/main" id="{F6BDAF3F-B21E-4869-986A-84203660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312"/>
              <a:ext cx="571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85000"/>
              </a:pPr>
              <a:r>
                <a:rPr lang="en-US" altLang="ko-KR" sz="4000" b="1" dirty="0">
                  <a:solidFill>
                    <a:srgbClr val="FFFF00"/>
                  </a:solidFill>
                  <a:highlight>
                    <a:srgbClr val="000000"/>
                  </a:highlight>
                </a:rPr>
                <a:t>Additional Readings and Discussion</a:t>
              </a:r>
              <a:endParaRPr lang="zh-CN" altLang="en-US" sz="4000" dirty="0">
                <a:solidFill>
                  <a:srgbClr val="FFFF00"/>
                </a:solidFill>
                <a:highlight>
                  <a:srgbClr val="000000"/>
                </a:highlight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5023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C04F89-1441-4EBA-85DA-17D43108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01" y="552529"/>
            <a:ext cx="4481299" cy="5963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Schoolwork:Ex.1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2407783-4847-468B-BCDE-63DECE58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773F272-04E4-4DB1-ABB7-3BD60047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5E9B556-4FDB-4622-89E8-4F55C942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A3E0BE78-017B-4F63-B27D-3B33205808AF}"/>
              </a:ext>
            </a:extLst>
          </p:cNvPr>
          <p:cNvSpPr txBox="1">
            <a:spLocks noChangeArrowheads="1"/>
          </p:cNvSpPr>
          <p:nvPr/>
        </p:nvSpPr>
        <p:spPr>
          <a:xfrm>
            <a:off x="1191600" y="216827"/>
            <a:ext cx="411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10CED796-59F0-4BF0-9F0A-DBC1E53D570C}"/>
              </a:ext>
            </a:extLst>
          </p:cNvPr>
          <p:cNvSpPr txBox="1">
            <a:spLocks noChangeArrowheads="1"/>
          </p:cNvSpPr>
          <p:nvPr/>
        </p:nvSpPr>
        <p:spPr>
          <a:xfrm>
            <a:off x="1344000" y="978827"/>
            <a:ext cx="8153400" cy="5257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Facts</a:t>
            </a:r>
            <a:r>
              <a:rPr lang="en-US" altLang="zh-CN" sz="3200" dirty="0">
                <a:latin typeface="Times New Roman" panose="02020603050405020304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1.Tiger and savages animals are fierce or destructives.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2.If there is something destructive in the room, then something in the room will get damaged.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3.Tim is a tiger.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4.Tim is a savage animal.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5.Tim is in the room but it is not fierce.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Prove</a:t>
            </a:r>
            <a:r>
              <a:rPr lang="en-US" altLang="zh-CN" sz="3200" dirty="0">
                <a:latin typeface="Times New Roman" panose="02020603050405020304" pitchFamily="18" charset="0"/>
              </a:rPr>
              <a:t> using resolution </a:t>
            </a:r>
            <a:r>
              <a:rPr lang="en-US" altLang="zh-CN" sz="3200" b="1" dirty="0">
                <a:latin typeface="Times New Roman" panose="02020603050405020304" pitchFamily="18" charset="0"/>
              </a:rPr>
              <a:t>that something in the room will get damaged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53191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89B0B9DD-6FE1-4D37-9D57-10D23433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46" y="5017565"/>
            <a:ext cx="9072000" cy="1447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="" xmlns:a16="http://schemas.microsoft.com/office/drawing/2014/main" id="{B5A71036-7382-47D0-B601-09A4F9B34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27" y="3201720"/>
            <a:ext cx="9072000" cy="1447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195820-9903-4975-9807-E29E6A17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00" y="693000"/>
            <a:ext cx="8928000" cy="596348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</a:rPr>
              <a:t>Resolution in the Predicate Calculus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08F26ECC-8950-464D-B427-7141BE6A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B98AEF2-9D03-482B-BA5C-24AD27F9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E89A603-0567-4A2C-BB8C-E0C01758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28" name="Picture 3">
            <a:extLst>
              <a:ext uri="{FF2B5EF4-FFF2-40B4-BE49-F238E27FC236}">
                <a16:creationId xmlns="" xmlns:a16="http://schemas.microsoft.com/office/drawing/2014/main" id="{55157849-082F-4EF4-A1E8-7D64C955D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00" y="1377414"/>
            <a:ext cx="9072000" cy="1447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 Box 5">
            <a:extLst>
              <a:ext uri="{FF2B5EF4-FFF2-40B4-BE49-F238E27FC236}">
                <a16:creationId xmlns="" xmlns:a16="http://schemas.microsoft.com/office/drawing/2014/main" id="{42DFB9F3-78BA-4989-8491-99ABF3707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01775"/>
            <a:ext cx="932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/>
              <a:t>1.1 Key idea of the resolution in the predicate calculus</a:t>
            </a:r>
            <a:endParaRPr lang="zh-CN" altLang="en-US" sz="3600" b="1" dirty="0"/>
          </a:p>
        </p:txBody>
      </p:sp>
      <p:sp>
        <p:nvSpPr>
          <p:cNvPr id="30" name="Text Box 11">
            <a:extLst>
              <a:ext uri="{FF2B5EF4-FFF2-40B4-BE49-F238E27FC236}">
                <a16:creationId xmlns="" xmlns:a16="http://schemas.microsoft.com/office/drawing/2014/main" id="{5DB7EFA3-5691-46A6-A5BC-5D002AC4A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29000"/>
            <a:ext cx="81515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/>
              <a:t>1.2 Discuss about resolution</a:t>
            </a:r>
            <a:endParaRPr lang="zh-CN" altLang="en-US" sz="4000" b="1" dirty="0"/>
          </a:p>
        </p:txBody>
      </p:sp>
      <p:sp>
        <p:nvSpPr>
          <p:cNvPr id="31" name="Text Box 22">
            <a:extLst>
              <a:ext uri="{FF2B5EF4-FFF2-40B4-BE49-F238E27FC236}">
                <a16:creationId xmlns="" xmlns:a16="http://schemas.microsoft.com/office/drawing/2014/main" id="{3EAA306E-CC77-4269-ABFD-FA4769F47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040313"/>
            <a:ext cx="8392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3600" b="1" dirty="0"/>
              <a:t>1.3 Using Resolution to Prove </a:t>
            </a:r>
          </a:p>
          <a:p>
            <a:r>
              <a:rPr lang="en-US" altLang="ko-KR" sz="3600" b="1" dirty="0"/>
              <a:t>Theorem(</a:t>
            </a:r>
            <a:r>
              <a:rPr lang="zh-CN" altLang="en-US" sz="3600" b="1" dirty="0"/>
              <a:t>定理</a:t>
            </a:r>
            <a:r>
              <a:rPr lang="ko-KR" altLang="en-US" sz="3600" b="1" dirty="0"/>
              <a:t>)</a:t>
            </a:r>
            <a:endParaRPr lang="zh-CN" alt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val="173012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8D6225-4F07-429E-A87B-412BA9FA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01" y="600098"/>
            <a:ext cx="9262599" cy="59634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1.1 Key idea of the resolution</a:t>
            </a:r>
            <a:r>
              <a:rPr lang="zh-CN" altLang="en-US" b="1" dirty="0">
                <a:solidFill>
                  <a:srgbClr val="0000FF"/>
                </a:solidFill>
              </a:rPr>
              <a:t/>
            </a:r>
            <a:br>
              <a:rPr lang="zh-CN" altLang="en-US" b="1" dirty="0">
                <a:solidFill>
                  <a:srgbClr val="0000FF"/>
                </a:solidFill>
              </a:rPr>
            </a:b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399AF4B-2429-45D8-9DF0-4942D735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B2D21-7C14-41B8-A59D-A9082E41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E5FD1E3-D82F-4716-8A81-68C5D1D4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3E92F3D5-E850-4A9D-913B-F08B7615B865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44475"/>
            <a:ext cx="7772400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F2EEAE1-12BD-484D-B40F-757080689477}"/>
              </a:ext>
            </a:extLst>
          </p:cNvPr>
          <p:cNvSpPr txBox="1">
            <a:spLocks noChangeArrowheads="1"/>
          </p:cNvSpPr>
          <p:nvPr/>
        </p:nvSpPr>
        <p:spPr>
          <a:xfrm>
            <a:off x="1301399" y="1143000"/>
            <a:ext cx="9262599" cy="3276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Key idea:</a:t>
            </a:r>
            <a:r>
              <a:rPr lang="en-US" altLang="zh-CN" sz="3600" dirty="0">
                <a:latin typeface="Times New Roman" panose="02020603050405020304" pitchFamily="18" charset="0"/>
              </a:rPr>
              <a:t>    From two parent clauses we can infer a new clause, called the 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resolvent(</a:t>
            </a:r>
            <a:r>
              <a:rPr lang="zh-CN" altLang="en-US" sz="3600" b="1" i="1" dirty="0">
                <a:latin typeface="Times New Roman" panose="02020603050405020304" pitchFamily="18" charset="0"/>
              </a:rPr>
              <a:t>归结式)</a:t>
            </a: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of the two.  The </a:t>
            </a:r>
            <a:r>
              <a:rPr lang="en-US" altLang="zh-CN" sz="3600" b="1" dirty="0">
                <a:latin typeface="Times New Roman" panose="02020603050405020304" pitchFamily="18" charset="0"/>
              </a:rPr>
              <a:t>resolvent </a:t>
            </a:r>
            <a:r>
              <a:rPr lang="en-US" altLang="zh-CN" sz="3600" dirty="0">
                <a:latin typeface="Times New Roman" panose="02020603050405020304" pitchFamily="18" charset="0"/>
              </a:rPr>
              <a:t>is computed by taking the disjunction of the two clauses and then eliminating the </a:t>
            </a:r>
            <a:r>
              <a:rPr lang="en-US" altLang="zh-CN" sz="3600" b="1" dirty="0">
                <a:latin typeface="Times New Roman" panose="02020603050405020304" pitchFamily="18" charset="0"/>
              </a:rPr>
              <a:t>complimentary pair</a:t>
            </a:r>
            <a:r>
              <a:rPr lang="en-US" altLang="zh-CN" sz="3600" dirty="0">
                <a:latin typeface="Times New Roman" panose="02020603050405020304" pitchFamily="18" charset="0"/>
              </a:rPr>
              <a:t>.</a:t>
            </a:r>
            <a:endParaRPr lang="zh-CN" altLang="en-US" sz="36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5608BCD5-868A-4132-AA7F-6DB3446E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452" y="4010332"/>
            <a:ext cx="1981200" cy="2057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4000" dirty="0">
                <a:solidFill>
                  <a:schemeClr val="bg2"/>
                </a:solidFill>
              </a:rPr>
              <a:t>A </a:t>
            </a:r>
            <a:r>
              <a:rPr lang="en-US" altLang="zh-CN" sz="4000" dirty="0">
                <a:solidFill>
                  <a:schemeClr val="bg2"/>
                </a:solidFill>
                <a:sym typeface="Symbol" panose="05050102010706020507" pitchFamily="18" charset="2"/>
              </a:rPr>
              <a:t> B</a:t>
            </a:r>
          </a:p>
          <a:p>
            <a:pPr algn="ctr"/>
            <a:r>
              <a:rPr lang="en-US" altLang="zh-CN" sz="4000" u="sng" dirty="0">
                <a:solidFill>
                  <a:schemeClr val="bg2"/>
                </a:solidFill>
                <a:sym typeface="Symbol" panose="05050102010706020507" pitchFamily="18" charset="2"/>
              </a:rPr>
              <a:t>     ~B</a:t>
            </a:r>
          </a:p>
          <a:p>
            <a:pPr algn="ctr"/>
            <a:r>
              <a:rPr lang="en-US" altLang="zh-CN" sz="4000" dirty="0">
                <a:solidFill>
                  <a:schemeClr val="bg2"/>
                </a:solidFill>
                <a:sym typeface="Symbol" panose="05050102010706020507" pitchFamily="18" charset="2"/>
              </a:rPr>
              <a:t>A</a:t>
            </a:r>
            <a:endParaRPr lang="zh-CN" altLang="en-US" sz="4000" dirty="0">
              <a:solidFill>
                <a:schemeClr val="bg2"/>
              </a:solidFill>
              <a:sym typeface="Symbol" panose="05050102010706020507" pitchFamily="18" charset="2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="" xmlns:a16="http://schemas.microsoft.com/office/drawing/2014/main" id="{DA4447B3-716D-46DE-81A0-AE238DBC3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498" y="4343398"/>
            <a:ext cx="652145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zh-CN" sz="4000" i="1" dirty="0">
                <a:sym typeface="Symbol" panose="05050102010706020507" pitchFamily="18" charset="2"/>
              </a:rPr>
              <a:t>if we know the first two has to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zh-CN" sz="4000" i="1" dirty="0">
                <a:sym typeface="Symbol" panose="05050102010706020507" pitchFamily="18" charset="2"/>
              </a:rPr>
              <a:t>be  </a:t>
            </a:r>
            <a:r>
              <a:rPr lang="en-US" altLang="zh-CN" sz="4000" i="1" dirty="0" err="1">
                <a:sym typeface="Symbol" panose="05050102010706020507" pitchFamily="18" charset="2"/>
              </a:rPr>
              <a:t>true,then</a:t>
            </a:r>
            <a:r>
              <a:rPr lang="en-US" altLang="zh-CN" sz="4000" i="1" dirty="0">
                <a:sym typeface="Symbol" panose="05050102010706020507" pitchFamily="18" charset="2"/>
              </a:rPr>
              <a:t> A has to be true.</a:t>
            </a:r>
            <a:endParaRPr lang="zh-CN" altLang="en-US" sz="4000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19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build="p" autoUpdateAnimBg="0"/>
      <p:bldP spid="8" grpId="0" animBg="1" autoUpdateAnimBg="0"/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1EC31AC-8DE6-43E0-932D-3B3FC18C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0783477-7265-49E1-BD4D-D2D5B5D3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02F7CAA-E629-49F3-81C3-FDF44349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B6CFA02-FC56-450C-99B6-42158E69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E5DAF09F-5151-4568-978C-61BEABF44E69}"/>
              </a:ext>
            </a:extLst>
          </p:cNvPr>
          <p:cNvSpPr txBox="1">
            <a:spLocks noChangeArrowheads="1"/>
          </p:cNvSpPr>
          <p:nvPr/>
        </p:nvSpPr>
        <p:spPr>
          <a:xfrm>
            <a:off x="2400300" y="1668926"/>
            <a:ext cx="7391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/>
              <a:t> Consider clauses：</a:t>
            </a:r>
          </a:p>
          <a:p>
            <a:pPr>
              <a:buFontTx/>
              <a:buNone/>
            </a:pPr>
            <a:r>
              <a:rPr lang="en-US" altLang="zh-CN" sz="4400" dirty="0"/>
              <a:t> P(f(y),A) ∨ Q(B,C)</a:t>
            </a:r>
          </a:p>
          <a:p>
            <a:pPr>
              <a:buFontTx/>
              <a:buNone/>
            </a:pPr>
            <a:r>
              <a:rPr lang="en-US" altLang="zh-CN" sz="4400" dirty="0"/>
              <a:t> </a:t>
            </a:r>
            <a:r>
              <a:rPr lang="en-US" altLang="zh-CN" sz="4400" dirty="0">
                <a:sym typeface="Symbol" panose="05050102010706020507" pitchFamily="18" charset="2"/>
              </a:rPr>
              <a:t>~</a:t>
            </a:r>
            <a:r>
              <a:rPr lang="en-US" altLang="zh-CN" sz="4400" dirty="0"/>
              <a:t> P(</a:t>
            </a:r>
            <a:r>
              <a:rPr lang="en-US" altLang="zh-CN" sz="4400" dirty="0" err="1"/>
              <a:t>x,A</a:t>
            </a:r>
            <a:r>
              <a:rPr lang="en-US" altLang="zh-CN" sz="4400" dirty="0"/>
              <a:t>) ∨ R(</a:t>
            </a:r>
            <a:r>
              <a:rPr lang="en-US" altLang="zh-CN" sz="4400" dirty="0" err="1"/>
              <a:t>x,C</a:t>
            </a:r>
            <a:r>
              <a:rPr lang="en-US" altLang="zh-CN" sz="4400" dirty="0"/>
              <a:t>)</a:t>
            </a:r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1259583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宽&quot;,&quot;HeaderHeight&quot;:15.0,&quot;FooterHeight&quot;:9.0,&quot;SideMargin&quot;:5.5,&quot;TopMargin&quot;:0.0,&quot;BottomMargin&quot;:0.0,&quot;IntervalMargin&quot;:2.5,&quot;SettingType&quot;:&quot;System&quot;}"/>
</p:tagLst>
</file>

<file path=ppt/theme/theme1.xml><?xml version="1.0" encoding="utf-8"?>
<a:theme xmlns:a="http://schemas.openxmlformats.org/drawingml/2006/main" name="Office 主题">
  <a:themeElements>
    <a:clrScheme name="自定义 5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02C07"/>
      </a:accent1>
      <a:accent2>
        <a:srgbClr val="B8243D"/>
      </a:accent2>
      <a:accent3>
        <a:srgbClr val="F8E9D6"/>
      </a:accent3>
      <a:accent4>
        <a:srgbClr val="797979"/>
      </a:accent4>
      <a:accent5>
        <a:srgbClr val="A5A5A5"/>
      </a:accent5>
      <a:accent6>
        <a:srgbClr val="C9C9C9"/>
      </a:accent6>
      <a:hlink>
        <a:srgbClr val="933319"/>
      </a:hlink>
      <a:folHlink>
        <a:srgbClr val="BFBFB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3531</Words>
  <Application>Microsoft Office PowerPoint</Application>
  <PresentationFormat>自定义</PresentationFormat>
  <Paragraphs>528</Paragraphs>
  <Slides>60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65" baseType="lpstr">
      <vt:lpstr>Office 主题</vt:lpstr>
      <vt:lpstr>1_OfficePLUS</vt:lpstr>
      <vt:lpstr>2_OfficePLUS</vt:lpstr>
      <vt:lpstr>Equation</vt:lpstr>
      <vt:lpstr>A Equation(公式3.1)</vt:lpstr>
      <vt:lpstr>Resolution Theorem Proving in the Predicate Calculus 谓词演算中的归结定理证明 </vt:lpstr>
      <vt:lpstr>Think hard the following questions</vt:lpstr>
      <vt:lpstr>Question two</vt:lpstr>
      <vt:lpstr>幻灯片 4</vt:lpstr>
      <vt:lpstr>问题的谓词语言描述 </vt:lpstr>
      <vt:lpstr>幻灯片 6</vt:lpstr>
      <vt:lpstr>Resolution in the Predicate Calculus </vt:lpstr>
      <vt:lpstr>1.1 Key idea of the resolution </vt:lpstr>
      <vt:lpstr>思考</vt:lpstr>
      <vt:lpstr>幻灯片 10</vt:lpstr>
      <vt:lpstr>Substitution(置换)</vt:lpstr>
      <vt:lpstr>Unifiable expressions</vt:lpstr>
      <vt:lpstr>1.2 Discuss about Resolution </vt:lpstr>
      <vt:lpstr>1.3   Using Resolution to Prove Theorem</vt:lpstr>
      <vt:lpstr>思考题</vt:lpstr>
      <vt:lpstr>Resolution Refutation(归结反演) </vt:lpstr>
      <vt:lpstr>2.1 Key idea</vt:lpstr>
      <vt:lpstr>2.2 Resolution refutation procedure</vt:lpstr>
      <vt:lpstr>幻灯片 19</vt:lpstr>
      <vt:lpstr>Note: What is clausal form?</vt:lpstr>
      <vt:lpstr>How to convert a wff to clausal form</vt:lpstr>
      <vt:lpstr>幻灯片 22</vt:lpstr>
      <vt:lpstr>2.3 Discuss about resolution refutation</vt:lpstr>
      <vt:lpstr>2.4 Examples    e.g 1</vt:lpstr>
      <vt:lpstr>Step1:Convert these Statements to wffs </vt:lpstr>
      <vt:lpstr>Step2: Convert these wffs to clause form:</vt:lpstr>
      <vt:lpstr>Step3: Negate the conclusion</vt:lpstr>
      <vt:lpstr>Step4: Resolution refutation procedure</vt:lpstr>
      <vt:lpstr> Resolution refutation tree </vt:lpstr>
      <vt:lpstr>2.4 Examples    e.g 2 </vt:lpstr>
      <vt:lpstr>Step1:Convert these Statements to Wffs </vt:lpstr>
      <vt:lpstr>Step2:Convert these wffs to clause form </vt:lpstr>
      <vt:lpstr>Step3: Negate the conclusion</vt:lpstr>
      <vt:lpstr>Step4: Resolution refutation  </vt:lpstr>
      <vt:lpstr>幻灯片 35</vt:lpstr>
      <vt:lpstr>幻灯片 36</vt:lpstr>
      <vt:lpstr>2.4 Examples    e.g 3</vt:lpstr>
      <vt:lpstr>Step1:Convert these Statements to predicates(1)</vt:lpstr>
      <vt:lpstr>Step1:Convert these Statements to predicates(2)</vt:lpstr>
      <vt:lpstr>Step2: Negate the conclusion</vt:lpstr>
      <vt:lpstr>Step3: Resolution refutation</vt:lpstr>
      <vt:lpstr>课堂 练习 Ex.1 </vt:lpstr>
      <vt:lpstr>幻灯片 43</vt:lpstr>
      <vt:lpstr>Clause form</vt:lpstr>
      <vt:lpstr>Resolution refutation </vt:lpstr>
      <vt:lpstr>幻灯片 46</vt:lpstr>
      <vt:lpstr>幻灯片 47</vt:lpstr>
      <vt:lpstr>幻灯片 48</vt:lpstr>
      <vt:lpstr>Extracting answers from Resolution Refutations</vt:lpstr>
      <vt:lpstr>幻灯片 50</vt:lpstr>
      <vt:lpstr>幻灯片 51</vt:lpstr>
      <vt:lpstr>幻灯片 52</vt:lpstr>
      <vt:lpstr>幻灯片 53</vt:lpstr>
      <vt:lpstr>3.2 Universally quantified variables in goals </vt:lpstr>
      <vt:lpstr>3.2.Universally quantified variables in goals </vt:lpstr>
      <vt:lpstr>幻灯片 56</vt:lpstr>
      <vt:lpstr>幻灯片 57</vt:lpstr>
      <vt:lpstr>3.3 Example </vt:lpstr>
      <vt:lpstr>Additional Readings and Discussion</vt:lpstr>
      <vt:lpstr>Schoolwork:Ex.1 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379</cp:revision>
  <dcterms:created xsi:type="dcterms:W3CDTF">2020-04-14T04:48:00Z</dcterms:created>
  <dcterms:modified xsi:type="dcterms:W3CDTF">2021-06-30T09:16:19Z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