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694" r:id="rId3"/>
  </p:sldMasterIdLst>
  <p:notesMasterIdLst>
    <p:notesMasterId r:id="rId39"/>
  </p:notesMasterIdLst>
  <p:handoutMasterIdLst>
    <p:handoutMasterId r:id="rId40"/>
  </p:handoutMasterIdLst>
  <p:sldIdLst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D"/>
    <a:srgbClr val="FAFAFA"/>
    <a:srgbClr val="F8F8F8"/>
    <a:srgbClr val="B1937F"/>
    <a:srgbClr val="DEDEDE"/>
    <a:srgbClr val="B8243D"/>
    <a:srgbClr val="FFAA00"/>
    <a:srgbClr val="FFEFD5"/>
    <a:srgbClr val="6318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2" autoAdjust="0"/>
    <p:restoredTop sz="94660"/>
  </p:normalViewPr>
  <p:slideViewPr>
    <p:cSldViewPr>
      <p:cViewPr varScale="1">
        <p:scale>
          <a:sx n="88" d="100"/>
          <a:sy n="88" d="100"/>
        </p:scale>
        <p:origin x="-11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8"/>
    </p:cViewPr>
  </p:sorterViewPr>
  <p:notesViewPr>
    <p:cSldViewPr snapToGrid="0">
      <p:cViewPr varScale="1">
        <p:scale>
          <a:sx n="48" d="100"/>
          <a:sy n="48" d="100"/>
        </p:scale>
        <p:origin x="1828" y="52"/>
      </p:cViewPr>
      <p:guideLst/>
    </p:cSldViewPr>
  </p:notes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2D54-41E9-4F9B-84F0-DB426FBA1FF0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FDD3-5682-4A22-B636-E57B56622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27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B1D4-5CAD-4F8D-8A42-777314ADBB20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EEA95-15FA-454A-B750-D2F7A7125C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0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EEA95-15FA-454A-B750-D2F7A7125C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97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9A7-3243-4C38-BB22-ADB739282BE8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FEF-A634-48EA-B26A-D00E273EA4BD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ṧļiḓé"/>
          <p:cNvSpPr/>
          <p:nvPr userDrawn="1"/>
        </p:nvSpPr>
        <p:spPr>
          <a:xfrm>
            <a:off x="5221718" y="1602668"/>
            <a:ext cx="1748578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AE33-E62E-49B7-AC0B-0504C9981B63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3" name="ïSḷïḓe"/>
          <p:cNvSpPr/>
          <p:nvPr userDrawn="1"/>
        </p:nvSpPr>
        <p:spPr>
          <a:xfrm>
            <a:off x="3150604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ïṣļiḑê"/>
          <p:cNvSpPr/>
          <p:nvPr userDrawn="1"/>
        </p:nvSpPr>
        <p:spPr>
          <a:xfrm>
            <a:off x="7292820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ṣlîḑe"/>
          <p:cNvSpPr/>
          <p:nvPr userDrawn="1"/>
        </p:nvSpPr>
        <p:spPr>
          <a:xfrm>
            <a:off x="9363928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îšḻïḋe"/>
          <p:cNvSpPr/>
          <p:nvPr userDrawn="1"/>
        </p:nvSpPr>
        <p:spPr>
          <a:xfrm>
            <a:off x="1079496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079500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150975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5"/>
          </p:nvPr>
        </p:nvSpPr>
        <p:spPr>
          <a:xfrm>
            <a:off x="7291336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9360214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8"/>
          <p:cNvSpPr>
            <a:spLocks noGrp="1"/>
          </p:cNvSpPr>
          <p:nvPr>
            <p:ph type="pic" sz="quarter" idx="17"/>
          </p:nvPr>
        </p:nvSpPr>
        <p:spPr>
          <a:xfrm>
            <a:off x="5222081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04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500" y="-9525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437-3CD5-4678-BD84-6B872B0DA1BF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84000" y="1348770"/>
            <a:ext cx="4537075" cy="47069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2470-19B5-4E61-AC09-C20465289DBC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47700" y="1385146"/>
            <a:ext cx="4699000" cy="215391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845300" y="4148413"/>
            <a:ext cx="4699000" cy="216058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6BED-AFC0-4CF7-ADDA-EBCE89A383CB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60400" y="2133000"/>
            <a:ext cx="5086502" cy="3599678"/>
          </a:xfrm>
          <a:custGeom>
            <a:avLst/>
            <a:gdLst>
              <a:gd name="connsiteX0" fmla="*/ 2330500 w 4680000"/>
              <a:gd name="connsiteY0" fmla="*/ 0 h 3312000"/>
              <a:gd name="connsiteX1" fmla="*/ 3584275 w 4680000"/>
              <a:gd name="connsiteY1" fmla="*/ 730115 h 3312000"/>
              <a:gd name="connsiteX2" fmla="*/ 3649592 w 4680000"/>
              <a:gd name="connsiteY2" fmla="*/ 847870 h 3312000"/>
              <a:gd name="connsiteX3" fmla="*/ 3839621 w 4680000"/>
              <a:gd name="connsiteY3" fmla="*/ 847870 h 3312000"/>
              <a:gd name="connsiteX4" fmla="*/ 4680000 w 4680000"/>
              <a:gd name="connsiteY4" fmla="*/ 1688249 h 3312000"/>
              <a:gd name="connsiteX5" fmla="*/ 3839621 w 4680000"/>
              <a:gd name="connsiteY5" fmla="*/ 2528628 h 3312000"/>
              <a:gd name="connsiteX6" fmla="*/ 3613816 w 4680000"/>
              <a:gd name="connsiteY6" fmla="*/ 2528628 h 3312000"/>
              <a:gd name="connsiteX7" fmla="*/ 3584275 w 4680000"/>
              <a:gd name="connsiteY7" fmla="*/ 2581886 h 3312000"/>
              <a:gd name="connsiteX8" fmla="*/ 2330500 w 4680000"/>
              <a:gd name="connsiteY8" fmla="*/ 3312000 h 3312000"/>
              <a:gd name="connsiteX9" fmla="*/ 1076726 w 4680000"/>
              <a:gd name="connsiteY9" fmla="*/ 2581886 h 3312000"/>
              <a:gd name="connsiteX10" fmla="*/ 1047185 w 4680000"/>
              <a:gd name="connsiteY10" fmla="*/ 2528628 h 3312000"/>
              <a:gd name="connsiteX11" fmla="*/ 840379 w 4680000"/>
              <a:gd name="connsiteY11" fmla="*/ 2528628 h 3312000"/>
              <a:gd name="connsiteX12" fmla="*/ 0 w 4680000"/>
              <a:gd name="connsiteY12" fmla="*/ 1688249 h 3312000"/>
              <a:gd name="connsiteX13" fmla="*/ 840379 w 4680000"/>
              <a:gd name="connsiteY13" fmla="*/ 847870 h 3312000"/>
              <a:gd name="connsiteX14" fmla="*/ 1011408 w 4680000"/>
              <a:gd name="connsiteY14" fmla="*/ 847870 h 3312000"/>
              <a:gd name="connsiteX15" fmla="*/ 1076726 w 4680000"/>
              <a:gd name="connsiteY15" fmla="*/ 730115 h 3312000"/>
              <a:gd name="connsiteX16" fmla="*/ 2330500 w 4680000"/>
              <a:gd name="connsiteY1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80000" h="3312000">
                <a:moveTo>
                  <a:pt x="2330500" y="0"/>
                </a:moveTo>
                <a:cubicBezTo>
                  <a:pt x="2852410" y="0"/>
                  <a:pt x="3312557" y="289616"/>
                  <a:pt x="3584275" y="730115"/>
                </a:cubicBezTo>
                <a:lnTo>
                  <a:pt x="3649592" y="847870"/>
                </a:lnTo>
                <a:lnTo>
                  <a:pt x="3839621" y="847870"/>
                </a:lnTo>
                <a:cubicBezTo>
                  <a:pt x="4303750" y="847870"/>
                  <a:pt x="4680000" y="1224120"/>
                  <a:pt x="4680000" y="1688249"/>
                </a:cubicBezTo>
                <a:cubicBezTo>
                  <a:pt x="4680000" y="2152378"/>
                  <a:pt x="4303750" y="2528628"/>
                  <a:pt x="3839621" y="2528628"/>
                </a:cubicBezTo>
                <a:lnTo>
                  <a:pt x="3613816" y="2528628"/>
                </a:lnTo>
                <a:lnTo>
                  <a:pt x="3584275" y="2581886"/>
                </a:lnTo>
                <a:cubicBezTo>
                  <a:pt x="3312557" y="3022385"/>
                  <a:pt x="2852410" y="3312000"/>
                  <a:pt x="2330500" y="3312000"/>
                </a:cubicBezTo>
                <a:cubicBezTo>
                  <a:pt x="1808591" y="3312000"/>
                  <a:pt x="1348443" y="3022385"/>
                  <a:pt x="1076726" y="2581886"/>
                </a:cubicBezTo>
                <a:lnTo>
                  <a:pt x="1047185" y="2528628"/>
                </a:lnTo>
                <a:lnTo>
                  <a:pt x="840379" y="2528628"/>
                </a:lnTo>
                <a:cubicBezTo>
                  <a:pt x="376250" y="2528628"/>
                  <a:pt x="0" y="2152378"/>
                  <a:pt x="0" y="1688249"/>
                </a:cubicBezTo>
                <a:cubicBezTo>
                  <a:pt x="0" y="1224120"/>
                  <a:pt x="376250" y="847870"/>
                  <a:pt x="840379" y="847870"/>
                </a:cubicBezTo>
                <a:lnTo>
                  <a:pt x="1011408" y="847870"/>
                </a:lnTo>
                <a:lnTo>
                  <a:pt x="1076726" y="730115"/>
                </a:lnTo>
                <a:cubicBezTo>
                  <a:pt x="1348443" y="289616"/>
                  <a:pt x="1808591" y="0"/>
                  <a:pt x="2330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BEC-AAB7-4136-8395-728B6E9BF703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4"/>
          </p:nvPr>
        </p:nvSpPr>
        <p:spPr>
          <a:xfrm>
            <a:off x="47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3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307A-E1D0-4E5F-9521-7897950F09D3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65188" y="1412875"/>
            <a:ext cx="10487025" cy="2016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CBDC-171A-4289-A7B7-C5C1908C7928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888501" y="1337353"/>
          <a:ext cx="10416300" cy="504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931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0960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6933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6"/>
          </p:nvPr>
        </p:nvSpPr>
        <p:spPr>
          <a:xfrm>
            <a:off x="34904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EF81-5D27-4797-BA31-C9CD1581CDEA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2021/6/20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6420-11EE-4DCD-97D9-484F833C0C23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76C6-F5B5-42E8-9C3F-D24B4A188FE2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7" name="íṥľiḓê"/>
          <p:cNvSpPr/>
          <p:nvPr userDrawn="1"/>
        </p:nvSpPr>
        <p:spPr>
          <a:xfrm>
            <a:off x="1200007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ṧḷîde"/>
          <p:cNvSpPr/>
          <p:nvPr userDrawn="1"/>
        </p:nvSpPr>
        <p:spPr>
          <a:xfrm>
            <a:off x="3843846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íṥľiḓê"/>
          <p:cNvSpPr/>
          <p:nvPr userDrawn="1"/>
        </p:nvSpPr>
        <p:spPr>
          <a:xfrm>
            <a:off x="6487685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şļíďé"/>
          <p:cNvSpPr/>
          <p:nvPr userDrawn="1"/>
        </p:nvSpPr>
        <p:spPr>
          <a:xfrm>
            <a:off x="9131524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1200007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8"/>
          <p:cNvSpPr>
            <a:spLocks noGrp="1"/>
          </p:cNvSpPr>
          <p:nvPr>
            <p:ph type="pic" sz="quarter" idx="14"/>
          </p:nvPr>
        </p:nvSpPr>
        <p:spPr>
          <a:xfrm>
            <a:off x="3843846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30"/>
          <p:cNvSpPr>
            <a:spLocks noGrp="1"/>
          </p:cNvSpPr>
          <p:nvPr>
            <p:ph type="pic" sz="quarter" idx="15"/>
          </p:nvPr>
        </p:nvSpPr>
        <p:spPr>
          <a:xfrm>
            <a:off x="6487685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31"/>
          <p:cNvSpPr>
            <a:spLocks noGrp="1"/>
          </p:cNvSpPr>
          <p:nvPr>
            <p:ph type="pic" sz="quarter" idx="16"/>
          </p:nvPr>
        </p:nvSpPr>
        <p:spPr>
          <a:xfrm>
            <a:off x="9131524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197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9711267" cy="1146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00213"/>
            <a:ext cx="5384800" cy="4430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84800" cy="4430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D7D8A-C4D9-4B5A-9D84-84614CC47B59}" type="slidenum">
              <a:rPr lang="fi-FI" altLang="en-US"/>
              <a:pPr>
                <a:defRPr/>
              </a:pPr>
              <a:t>‹#›</a:t>
            </a:fld>
            <a:r>
              <a:rPr lang="fi-FI" altLang="en-US"/>
              <a:t>/23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9"/>
            <a:ext cx="9711267" cy="1146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430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5332-C9D3-40EF-ADD4-C00811A9F35C}" type="slidenum">
              <a:rPr lang="fi-FI" altLang="en-US"/>
              <a:pPr>
                <a:defRPr/>
              </a:pPr>
              <a:t>‹#›</a:t>
            </a:fld>
            <a:r>
              <a:rPr lang="fi-FI" altLang="en-US"/>
              <a:t>/23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2470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33700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28991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1784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066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BC23-DFCA-4ADB-B723-1BF0AE5E6F7F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03CB-AE2B-46B7-9FBD-E9AB8A25DF0B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92F9-8B61-4158-9498-F1A0E25AA045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CF98-EB99-4046-956E-C5961C63E6DD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144-1ECC-47B3-84F8-B0A91898A30F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871" y="277510"/>
            <a:ext cx="2203682" cy="63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D99C-F0E1-46E5-8194-C48F10C829D5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58CC-26B5-4ACA-8290-65BB4E4851A2}" type="datetime1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74C6-1819-4215-ACCE-9EE885241B6D}" type="datetime1">
              <a:rPr lang="zh-CN" altLang="en-US" smtClean="0"/>
              <a:pPr/>
              <a:t>2021/6/20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81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011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8" r:id="rId12"/>
    <p:sldLayoutId id="2147483668" r:id="rId13"/>
    <p:sldLayoutId id="2147483669" r:id="rId14"/>
    <p:sldLayoutId id="2147483671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87" r:id="rId21"/>
    <p:sldLayoutId id="2147483697" r:id="rId22"/>
    <p:sldLayoutId id="2147483698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48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67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-16264"/>
            <a:ext cx="12192000" cy="6874264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" y="-38100"/>
            <a:ext cx="12191999" cy="2387100"/>
          </a:xfrm>
          <a:custGeom>
            <a:avLst/>
            <a:gdLst>
              <a:gd name="connsiteX0" fmla="*/ 0 w 12191999"/>
              <a:gd name="connsiteY0" fmla="*/ 0 h 3467100"/>
              <a:gd name="connsiteX1" fmla="*/ 12191999 w 12191999"/>
              <a:gd name="connsiteY1" fmla="*/ 0 h 3467100"/>
              <a:gd name="connsiteX2" fmla="*/ 12191999 w 12191999"/>
              <a:gd name="connsiteY2" fmla="*/ 2387141 h 3467100"/>
              <a:gd name="connsiteX3" fmla="*/ 11986303 w 12191999"/>
              <a:gd name="connsiteY3" fmla="*/ 2471405 h 3467100"/>
              <a:gd name="connsiteX4" fmla="*/ 6121399 w 12191999"/>
              <a:gd name="connsiteY4" fmla="*/ 3467100 h 3467100"/>
              <a:gd name="connsiteX5" fmla="*/ 256496 w 12191999"/>
              <a:gd name="connsiteY5" fmla="*/ 2471405 h 3467100"/>
              <a:gd name="connsiteX6" fmla="*/ 0 w 12191999"/>
              <a:gd name="connsiteY6" fmla="*/ 2366332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467100">
                <a:moveTo>
                  <a:pt x="0" y="0"/>
                </a:moveTo>
                <a:lnTo>
                  <a:pt x="12191999" y="0"/>
                </a:lnTo>
                <a:lnTo>
                  <a:pt x="12191999" y="2387141"/>
                </a:lnTo>
                <a:lnTo>
                  <a:pt x="11986303" y="2471405"/>
                </a:lnTo>
                <a:cubicBezTo>
                  <a:pt x="10392508" y="3093437"/>
                  <a:pt x="8349226" y="3467100"/>
                  <a:pt x="6121399" y="3467100"/>
                </a:cubicBezTo>
                <a:cubicBezTo>
                  <a:pt x="3893572" y="3467100"/>
                  <a:pt x="1850290" y="3093437"/>
                  <a:pt x="256496" y="2471405"/>
                </a:cubicBezTo>
                <a:lnTo>
                  <a:pt x="0" y="2366332"/>
                </a:lnTo>
                <a:close/>
              </a:path>
            </a:pathLst>
          </a:custGeom>
          <a:solidFill>
            <a:srgbClr val="B2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782" b="12558"/>
          <a:stretch>
            <a:fillRect/>
          </a:stretch>
        </p:blipFill>
        <p:spPr>
          <a:xfrm>
            <a:off x="0" y="-38100"/>
            <a:ext cx="12192000" cy="2279750"/>
          </a:xfrm>
          <a:custGeom>
            <a:avLst/>
            <a:gdLst>
              <a:gd name="connsiteX0" fmla="*/ 0 w 12192000"/>
              <a:gd name="connsiteY0" fmla="*/ 0 h 3906851"/>
              <a:gd name="connsiteX1" fmla="*/ 12192000 w 12192000"/>
              <a:gd name="connsiteY1" fmla="*/ 0 h 3906851"/>
              <a:gd name="connsiteX2" fmla="*/ 12192000 w 12192000"/>
              <a:gd name="connsiteY2" fmla="*/ 3011223 h 3906851"/>
              <a:gd name="connsiteX3" fmla="*/ 11986304 w 12192000"/>
              <a:gd name="connsiteY3" fmla="*/ 3081105 h 3906851"/>
              <a:gd name="connsiteX4" fmla="*/ 6121400 w 12192000"/>
              <a:gd name="connsiteY4" fmla="*/ 3906851 h 3906851"/>
              <a:gd name="connsiteX5" fmla="*/ 256497 w 12192000"/>
              <a:gd name="connsiteY5" fmla="*/ 3081105 h 3906851"/>
              <a:gd name="connsiteX6" fmla="*/ 0 w 12192000"/>
              <a:gd name="connsiteY6" fmla="*/ 2993965 h 390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906851">
                <a:moveTo>
                  <a:pt x="0" y="0"/>
                </a:moveTo>
                <a:lnTo>
                  <a:pt x="12192000" y="0"/>
                </a:lnTo>
                <a:lnTo>
                  <a:pt x="12192000" y="3011223"/>
                </a:lnTo>
                <a:lnTo>
                  <a:pt x="11986304" y="3081105"/>
                </a:lnTo>
                <a:cubicBezTo>
                  <a:pt x="10392509" y="3596966"/>
                  <a:pt x="8349227" y="3906851"/>
                  <a:pt x="6121400" y="3906851"/>
                </a:cubicBezTo>
                <a:cubicBezTo>
                  <a:pt x="3893573" y="3906851"/>
                  <a:pt x="1850291" y="3596966"/>
                  <a:pt x="256497" y="3081105"/>
                </a:cubicBezTo>
                <a:lnTo>
                  <a:pt x="0" y="2993965"/>
                </a:lnTo>
                <a:close/>
              </a:path>
            </a:pathLst>
          </a:custGeom>
        </p:spPr>
      </p:pic>
      <p:sp>
        <p:nvSpPr>
          <p:cNvPr id="27" name="任意多边形 26"/>
          <p:cNvSpPr/>
          <p:nvPr/>
        </p:nvSpPr>
        <p:spPr>
          <a:xfrm>
            <a:off x="-12700" y="-38100"/>
            <a:ext cx="12204700" cy="1934851"/>
          </a:xfrm>
          <a:custGeom>
            <a:avLst/>
            <a:gdLst>
              <a:gd name="connsiteX0" fmla="*/ 0 w 12192000"/>
              <a:gd name="connsiteY0" fmla="*/ 0 h 3797300"/>
              <a:gd name="connsiteX1" fmla="*/ 12192000 w 12192000"/>
              <a:gd name="connsiteY1" fmla="*/ 0 h 3797300"/>
              <a:gd name="connsiteX2" fmla="*/ 12192000 w 12192000"/>
              <a:gd name="connsiteY2" fmla="*/ 2926786 h 3797300"/>
              <a:gd name="connsiteX3" fmla="*/ 11986304 w 12192000"/>
              <a:gd name="connsiteY3" fmla="*/ 2994708 h 3797300"/>
              <a:gd name="connsiteX4" fmla="*/ 6121400 w 12192000"/>
              <a:gd name="connsiteY4" fmla="*/ 3797300 h 3797300"/>
              <a:gd name="connsiteX5" fmla="*/ 256497 w 12192000"/>
              <a:gd name="connsiteY5" fmla="*/ 2994708 h 3797300"/>
              <a:gd name="connsiteX6" fmla="*/ 0 w 12192000"/>
              <a:gd name="connsiteY6" fmla="*/ 2910012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97300">
                <a:moveTo>
                  <a:pt x="0" y="0"/>
                </a:moveTo>
                <a:lnTo>
                  <a:pt x="12192000" y="0"/>
                </a:lnTo>
                <a:lnTo>
                  <a:pt x="12192000" y="2926786"/>
                </a:lnTo>
                <a:lnTo>
                  <a:pt x="11986304" y="2994708"/>
                </a:lnTo>
                <a:cubicBezTo>
                  <a:pt x="10392509" y="3496104"/>
                  <a:pt x="8349227" y="3797300"/>
                  <a:pt x="6121400" y="3797300"/>
                </a:cubicBezTo>
                <a:cubicBezTo>
                  <a:pt x="3893573" y="3797300"/>
                  <a:pt x="1850291" y="3496104"/>
                  <a:pt x="256497" y="2994708"/>
                </a:cubicBezTo>
                <a:lnTo>
                  <a:pt x="0" y="2910012"/>
                </a:lnTo>
                <a:close/>
              </a:path>
            </a:pathLst>
          </a:custGeom>
          <a:gradFill>
            <a:gsLst>
              <a:gs pos="41000">
                <a:schemeClr val="bg1">
                  <a:alpha val="57000"/>
                </a:schemeClr>
              </a:gs>
              <a:gs pos="0">
                <a:schemeClr val="bg1">
                  <a:alpha val="87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383213" y="1367319"/>
            <a:ext cx="1701906" cy="1701906"/>
            <a:chOff x="5245047" y="2760751"/>
            <a:chExt cx="1701906" cy="1701906"/>
          </a:xfrm>
        </p:grpSpPr>
        <p:sp>
          <p:nvSpPr>
            <p:cNvPr id="3" name="椭圆 2"/>
            <p:cNvSpPr/>
            <p:nvPr/>
          </p:nvSpPr>
          <p:spPr>
            <a:xfrm>
              <a:off x="5245047" y="2760751"/>
              <a:ext cx="1701906" cy="17019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842" r="76079"/>
            <a:stretch>
              <a:fillRect/>
            </a:stretch>
          </p:blipFill>
          <p:spPr>
            <a:xfrm>
              <a:off x="5282163" y="2791359"/>
              <a:ext cx="1602274" cy="1504658"/>
            </a:xfrm>
            <a:custGeom>
              <a:avLst/>
              <a:gdLst>
                <a:gd name="connsiteX0" fmla="*/ 0 w 1602274"/>
                <a:gd name="connsiteY0" fmla="*/ 0 h 1504658"/>
                <a:gd name="connsiteX1" fmla="*/ 1602274 w 1602274"/>
                <a:gd name="connsiteY1" fmla="*/ 0 h 1504658"/>
                <a:gd name="connsiteX2" fmla="*/ 1602274 w 1602274"/>
                <a:gd name="connsiteY2" fmla="*/ 1504658 h 1504658"/>
                <a:gd name="connsiteX3" fmla="*/ 0 w 1602274"/>
                <a:gd name="connsiteY3" fmla="*/ 1504658 h 150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274" h="1504658">
                  <a:moveTo>
                    <a:pt x="0" y="0"/>
                  </a:moveTo>
                  <a:lnTo>
                    <a:pt x="1602274" y="0"/>
                  </a:lnTo>
                  <a:lnTo>
                    <a:pt x="1602274" y="1504658"/>
                  </a:lnTo>
                  <a:lnTo>
                    <a:pt x="0" y="1504658"/>
                  </a:lnTo>
                  <a:close/>
                </a:path>
              </a:pathLst>
            </a:custGeom>
          </p:spPr>
        </p:pic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xmlns="" id="{D854BBED-CF1E-4E6B-BF1F-97D8731364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8000" y="1485000"/>
            <a:ext cx="10440000" cy="420603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Artificial Intelligence </a:t>
            </a:r>
            <a:br>
              <a:rPr lang="en-US" altLang="ko-KR" sz="4400" dirty="0"/>
            </a:br>
            <a:r>
              <a:rPr lang="en-US" altLang="ko-KR" sz="4400" dirty="0"/>
              <a:t>Chapter 19</a:t>
            </a:r>
            <a:br>
              <a:rPr lang="en-US" altLang="ko-KR" sz="4400" dirty="0"/>
            </a:br>
            <a:r>
              <a:rPr lang="en-US" altLang="zh-CN" sz="4400" dirty="0" smtClean="0">
                <a:latin typeface="Times New Roman" pitchFamily="18" charset="0"/>
                <a:ea typeface="宋体" pitchFamily="2" charset="-122"/>
              </a:rPr>
              <a:t> Formal Concept Analysis: The Important Foundation of Knowledge Interconnection </a:t>
            </a:r>
            <a:endParaRPr lang="en-US" altLang="ko-KR" sz="4400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xmlns="" id="{7CC5933A-12F6-4A43-9235-2C1D674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3113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69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4E571-047A-4FA0-9929-2A45DE263F6D}" type="slidenum">
              <a:rPr lang="fi-FI" altLang="en-US" smtClean="0"/>
              <a:pPr/>
              <a:t>10</a:t>
            </a:fld>
            <a:r>
              <a:rPr lang="fi-FI" altLang="en-US" smtClean="0"/>
              <a:t>/23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1" y="1268413"/>
            <a:ext cx="10943167" cy="1001712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Winston, Chaffin</a:t>
            </a:r>
            <a:r>
              <a:rPr lang="zh-CN" altLang="en-US" sz="2000" smtClean="0">
                <a:ea typeface="宋体" pitchFamily="2" charset="-122"/>
              </a:rPr>
              <a:t>和</a:t>
            </a:r>
            <a:r>
              <a:rPr lang="en-US" altLang="zh-CN" sz="2000" smtClean="0">
                <a:ea typeface="宋体" pitchFamily="2" charset="-122"/>
              </a:rPr>
              <a:t>Herrmann(WCH)</a:t>
            </a:r>
            <a:r>
              <a:rPr lang="zh-CN" altLang="en-US" sz="2000" smtClean="0">
                <a:ea typeface="宋体" pitchFamily="2" charset="-122"/>
              </a:rPr>
              <a:t>等根据功能、可分离性和同质性将部分关系区分为</a:t>
            </a:r>
            <a:r>
              <a:rPr lang="en-US" altLang="zh-CN" sz="2000" smtClean="0">
                <a:ea typeface="宋体" pitchFamily="2" charset="-122"/>
              </a:rPr>
              <a:t>Component/Integral-object, Member/Collection, Place/Area</a:t>
            </a:r>
            <a:r>
              <a:rPr lang="zh-CN" altLang="en-US" sz="2000" smtClean="0">
                <a:ea typeface="宋体" pitchFamily="2" charset="-122"/>
              </a:rPr>
              <a:t>和</a:t>
            </a:r>
            <a:r>
              <a:rPr lang="en-US" altLang="zh-CN" sz="2000" smtClean="0">
                <a:ea typeface="宋体" pitchFamily="2" charset="-122"/>
              </a:rPr>
              <a:t>Feature/Activity</a:t>
            </a:r>
            <a:r>
              <a:rPr lang="zh-CN" altLang="en-US" sz="2000" smtClean="0">
                <a:ea typeface="宋体" pitchFamily="2" charset="-122"/>
              </a:rPr>
              <a:t>等六类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3" y="2276475"/>
            <a:ext cx="11567584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27052" y="260350"/>
            <a:ext cx="950383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a typeface="宋体" pitchFamily="2" charset="-122"/>
              </a:rPr>
              <a:t>2. 1 </a:t>
            </a:r>
            <a:r>
              <a:rPr lang="en-US" altLang="zh-CN" sz="3200" b="1">
                <a:solidFill>
                  <a:srgbClr val="0000FF"/>
                </a:solidFill>
                <a:ea typeface="宋体" pitchFamily="2" charset="-122"/>
              </a:rPr>
              <a:t>Relation interconnection(4/6)</a:t>
            </a:r>
            <a:endParaRPr lang="zh-CN" altLang="en-US" sz="3200" b="1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B6848-2641-4C2E-A841-B645EAAAF168}" type="slidenum">
              <a:rPr lang="fi-FI" altLang="en-US" smtClean="0"/>
              <a:pPr/>
              <a:t>11</a:t>
            </a:fld>
            <a:r>
              <a:rPr lang="fi-FI" altLang="en-US" smtClean="0"/>
              <a:t>/23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862733" cy="11461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2.1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Relation interconnection(5/6)</a:t>
            </a:r>
            <a:endParaRPr lang="zh-CN" altLang="en-US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6" name="Rectangle 53"/>
          <p:cNvSpPr>
            <a:spLocks noChangeArrowheads="1"/>
          </p:cNvSpPr>
          <p:nvPr/>
        </p:nvSpPr>
        <p:spPr bwMode="auto">
          <a:xfrm>
            <a:off x="0" y="2375972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17" name="Rectangle 71"/>
          <p:cNvSpPr>
            <a:spLocks noChangeArrowheads="1"/>
          </p:cNvSpPr>
          <p:nvPr/>
        </p:nvSpPr>
        <p:spPr bwMode="auto">
          <a:xfrm>
            <a:off x="0" y="3715822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3318" name="Picture 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285" y="1773238"/>
            <a:ext cx="9984316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42C2-E490-480E-B340-EF72D7AB5E18}" type="slidenum">
              <a:rPr lang="fi-FI" altLang="en-US" smtClean="0"/>
              <a:pPr/>
              <a:t>12</a:t>
            </a:fld>
            <a:r>
              <a:rPr lang="fi-FI" altLang="en-US" smtClean="0"/>
              <a:t>/23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1" y="188913"/>
            <a:ext cx="10945284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2.1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Relation interconnection(6/6)</a:t>
            </a:r>
            <a:endParaRPr lang="zh-CN" altLang="en-US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981075"/>
            <a:ext cx="10972800" cy="4103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(1) Whether the parts of artifact inherit the corresponding attributes of the whole;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(2) Whether the attributes of parts inherit the corresponding values over common attributes of the whole;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(3) Whether the whole artifact inherits attributes of the parts;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(4) Whether the attributes of the whole inherit the corresponding values over common attributes of parts;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(5) Intrinsic constraint relations between the attribute values of parts and that of the whole;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(6) Intrinsic constraint relations among the attributes of the same part. e.g. </a:t>
            </a:r>
            <a:r>
              <a:rPr lang="en-US" altLang="zh-CN" sz="2400" i="1" smtClean="0">
                <a:latin typeface="Times New Roman" pitchFamily="18" charset="0"/>
                <a:ea typeface="宋体" pitchFamily="2" charset="-122"/>
              </a:rPr>
              <a:t>W=V</a:t>
            </a:r>
            <a:r>
              <a:rPr lang="en-US" altLang="zh-CN" sz="2400" i="1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</a:rPr>
              <a:t> . </a:t>
            </a:r>
            <a:endParaRPr lang="zh-CN" altLang="en-US" sz="240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24418" y="5084763"/>
            <a:ext cx="10847916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0000FF"/>
                </a:solidFill>
                <a:ea typeface="宋体" pitchFamily="2" charset="-122"/>
              </a:rPr>
              <a:t>一段</a:t>
            </a:r>
            <a:r>
              <a:rPr lang="en-US" altLang="zh-CN" sz="2600" b="1">
                <a:solidFill>
                  <a:srgbClr val="0000FF"/>
                </a:solidFill>
                <a:ea typeface="宋体" pitchFamily="2" charset="-122"/>
              </a:rPr>
              <a:t>1 </a:t>
            </a:r>
            <a:r>
              <a:rPr lang="zh-CN" altLang="en-US" sz="2600" b="1">
                <a:solidFill>
                  <a:srgbClr val="0000FF"/>
                </a:solidFill>
                <a:ea typeface="宋体" pitchFamily="2" charset="-122"/>
              </a:rPr>
              <a:t>米长的密度为</a:t>
            </a:r>
            <a:r>
              <a:rPr lang="en-US" altLang="zh-CN" sz="2600" b="1">
                <a:solidFill>
                  <a:srgbClr val="0000FF"/>
                </a:solidFill>
                <a:ea typeface="宋体" pitchFamily="2" charset="-122"/>
              </a:rPr>
              <a:t>x </a:t>
            </a:r>
            <a:r>
              <a:rPr lang="zh-CN" altLang="en-US" sz="2600" b="1">
                <a:solidFill>
                  <a:srgbClr val="0000FF"/>
                </a:solidFill>
                <a:ea typeface="宋体" pitchFamily="2" charset="-122"/>
              </a:rPr>
              <a:t>的均匀红色细绳平均分成两段</a:t>
            </a:r>
            <a:r>
              <a:rPr lang="en-US" altLang="zh-CN" sz="2600" b="1">
                <a:solidFill>
                  <a:srgbClr val="0000FF"/>
                </a:solidFill>
                <a:ea typeface="宋体" pitchFamily="2" charset="-122"/>
              </a:rPr>
              <a:t>0.5</a:t>
            </a:r>
            <a:r>
              <a:rPr lang="zh-CN" altLang="en-US" sz="2600" b="1">
                <a:solidFill>
                  <a:srgbClr val="0000FF"/>
                </a:solidFill>
                <a:ea typeface="宋体" pitchFamily="2" charset="-122"/>
              </a:rPr>
              <a:t>米长的绳子。问部分和整体的诸如长度、密度、颜色和重量等属性的属性值之间的关系是什么？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ADE33-F727-485A-8198-09FBBE3D78F3}" type="slidenum">
              <a:rPr lang="fi-FI" altLang="en-US" smtClean="0"/>
              <a:pPr/>
              <a:t>13</a:t>
            </a:fld>
            <a:r>
              <a:rPr lang="fi-FI" altLang="en-US" smtClean="0"/>
              <a:t>/23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287000" cy="11461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2. 2 A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ttribute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interconnection</a:t>
            </a:r>
            <a:endParaRPr lang="zh-CN" altLang="en-US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2.2.1 </a:t>
            </a:r>
            <a:r>
              <a:rPr lang="en-US" altLang="zh-CN" sz="3000" smtClean="0">
                <a:latin typeface="Times New Roman" pitchFamily="18" charset="0"/>
                <a:ea typeface="宋体" pitchFamily="2" charset="-122"/>
              </a:rPr>
              <a:t>Some important definitions in FCA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 --Formal context, formal concept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 -- </a:t>
            </a:r>
            <a:r>
              <a:rPr lang="en-US" altLang="zh-CN" sz="3000" smtClean="0">
                <a:latin typeface="Times New Roman" pitchFamily="18" charset="0"/>
                <a:ea typeface="宋体" pitchFamily="2" charset="-122"/>
              </a:rPr>
              <a:t>many-valued context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000" smtClean="0">
                <a:latin typeface="Times New Roman" pitchFamily="18" charset="0"/>
                <a:ea typeface="宋体" pitchFamily="2" charset="-122"/>
              </a:rPr>
              <a:t>2.2.2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interconnection</a:t>
            </a:r>
            <a:r>
              <a:rPr lang="en-US" altLang="zh-CN" sz="3000" smtClean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000" smtClean="0">
                <a:latin typeface="Times New Roman" pitchFamily="18" charset="0"/>
                <a:ea typeface="宋体" pitchFamily="2" charset="-122"/>
              </a:rPr>
              <a:t>    --Definition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000" smtClean="0">
                <a:latin typeface="Times New Roman" pitchFamily="18" charset="0"/>
                <a:ea typeface="宋体" pitchFamily="2" charset="-122"/>
              </a:rPr>
              <a:t>   --Attribute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72B3E2-49A8-4DED-A157-3804FA166F8E}" type="slidenum">
              <a:rPr lang="fi-FI" altLang="en-US" smtClean="0"/>
              <a:pPr/>
              <a:t>14</a:t>
            </a:fld>
            <a:r>
              <a:rPr lang="fi-FI" altLang="en-US" smtClean="0"/>
              <a:t>/23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属性分类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（</a:t>
            </a:r>
            <a:r>
              <a:rPr lang="zh-CN" altLang="en-US" b="1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结构属性</a:t>
            </a:r>
            <a:r>
              <a:rPr lang="zh-CN" altLang="en-US" smtClean="0">
                <a:ea typeface="宋体" pitchFamily="2" charset="-122"/>
              </a:rPr>
              <a:t>）：称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zh-CN" altLang="en-US" smtClean="0">
                <a:ea typeface="宋体" pitchFamily="2" charset="-122"/>
              </a:rPr>
              <a:t>是结构属性</a:t>
            </a:r>
            <a:r>
              <a:rPr lang="en-US" altLang="zh-CN" smtClean="0">
                <a:ea typeface="宋体" pitchFamily="2" charset="-122"/>
              </a:rPr>
              <a:t>,</a:t>
            </a:r>
            <a:r>
              <a:rPr lang="zh-CN" altLang="en-US" smtClean="0">
                <a:ea typeface="宋体" pitchFamily="2" charset="-122"/>
              </a:rPr>
              <a:t>若</a:t>
            </a:r>
            <a:r>
              <a:rPr lang="en-US" altLang="zh-CN" smtClean="0">
                <a:ea typeface="宋体" pitchFamily="2" charset="-122"/>
              </a:rPr>
              <a:t>Val(a)</a:t>
            </a:r>
            <a:r>
              <a:rPr lang="zh-CN" altLang="en-US" smtClean="0">
                <a:ea typeface="宋体" pitchFamily="2" charset="-122"/>
              </a:rPr>
              <a:t>上有某个结构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（</a:t>
            </a:r>
            <a:r>
              <a:rPr lang="zh-CN" altLang="en-US" b="1" smtClean="0">
                <a:solidFill>
                  <a:srgbClr val="0033CC"/>
                </a:solidFill>
                <a:ea typeface="宋体" pitchFamily="2" charset="-122"/>
              </a:rPr>
              <a:t>分类型属性</a:t>
            </a:r>
            <a:r>
              <a:rPr lang="zh-CN" altLang="en-US" smtClean="0">
                <a:ea typeface="宋体" pitchFamily="2" charset="-122"/>
              </a:rPr>
              <a:t>）：如果</a:t>
            </a:r>
            <a:r>
              <a:rPr lang="en-US" altLang="zh-CN" smtClean="0">
                <a:ea typeface="宋体" pitchFamily="2" charset="-122"/>
              </a:rPr>
              <a:t>Val(a)</a:t>
            </a:r>
            <a:r>
              <a:rPr lang="zh-CN" altLang="en-US" smtClean="0">
                <a:ea typeface="宋体" pitchFamily="2" charset="-122"/>
              </a:rPr>
              <a:t>是</a:t>
            </a:r>
            <a:r>
              <a:rPr lang="en-US" altLang="zh-CN" b="1" i="1" smtClean="0">
                <a:ea typeface="宋体" pitchFamily="2" charset="-122"/>
              </a:rPr>
              <a:t>H</a:t>
            </a:r>
            <a:r>
              <a:rPr lang="zh-CN" altLang="en-US" smtClean="0">
                <a:ea typeface="宋体" pitchFamily="2" charset="-122"/>
              </a:rPr>
              <a:t>中的子集</a:t>
            </a:r>
            <a:r>
              <a:rPr lang="en-US" altLang="zh-CN" smtClean="0">
                <a:ea typeface="宋体" pitchFamily="2" charset="-122"/>
              </a:rPr>
              <a:t>,</a:t>
            </a:r>
            <a:r>
              <a:rPr lang="zh-CN" altLang="en-US" smtClean="0">
                <a:ea typeface="宋体" pitchFamily="2" charset="-122"/>
              </a:rPr>
              <a:t>则称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zh-CN" altLang="en-US" smtClean="0">
                <a:ea typeface="宋体" pitchFamily="2" charset="-122"/>
              </a:rPr>
              <a:t>是分类型属性</a:t>
            </a:r>
            <a:r>
              <a:rPr lang="en-US" altLang="zh-CN" smtClean="0">
                <a:ea typeface="宋体" pitchFamily="2" charset="-122"/>
              </a:rPr>
              <a:t>.</a:t>
            </a:r>
            <a:r>
              <a:rPr lang="zh-CN" altLang="en-US" smtClean="0">
                <a:ea typeface="宋体" pitchFamily="2" charset="-122"/>
              </a:rPr>
              <a:t>例如职业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（</a:t>
            </a:r>
            <a:r>
              <a:rPr lang="zh-CN" altLang="en-US" b="1" smtClean="0">
                <a:solidFill>
                  <a:srgbClr val="0033CC"/>
                </a:solidFill>
                <a:ea typeface="宋体" pitchFamily="2" charset="-122"/>
              </a:rPr>
              <a:t>非结构属性</a:t>
            </a:r>
            <a:r>
              <a:rPr lang="zh-CN" altLang="en-US" smtClean="0">
                <a:ea typeface="宋体" pitchFamily="2" charset="-122"/>
              </a:rPr>
              <a:t>）：若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zh-CN" altLang="en-US" smtClean="0">
                <a:ea typeface="宋体" pitchFamily="2" charset="-122"/>
              </a:rPr>
              <a:t>的取值域</a:t>
            </a:r>
            <a:r>
              <a:rPr lang="en-US" altLang="zh-CN" smtClean="0">
                <a:ea typeface="宋体" pitchFamily="2" charset="-122"/>
              </a:rPr>
              <a:t>Val(a)</a:t>
            </a:r>
            <a:r>
              <a:rPr lang="zh-CN" altLang="en-US" smtClean="0">
                <a:ea typeface="宋体" pitchFamily="2" charset="-122"/>
              </a:rPr>
              <a:t>是无结构的</a:t>
            </a:r>
            <a:r>
              <a:rPr lang="en-US" altLang="zh-CN" smtClean="0">
                <a:ea typeface="宋体" pitchFamily="2" charset="-122"/>
              </a:rPr>
              <a:t>,</a:t>
            </a:r>
            <a:r>
              <a:rPr lang="zh-CN" altLang="en-US" smtClean="0">
                <a:ea typeface="宋体" pitchFamily="2" charset="-122"/>
              </a:rPr>
              <a:t>则称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zh-CN" altLang="en-US" smtClean="0">
                <a:ea typeface="宋体" pitchFamily="2" charset="-122"/>
              </a:rPr>
              <a:t>是非结构型属性</a:t>
            </a:r>
            <a:r>
              <a:rPr lang="en-US" altLang="zh-CN" smtClean="0">
                <a:ea typeface="宋体" pitchFamily="2" charset="-122"/>
              </a:rPr>
              <a:t>.</a:t>
            </a:r>
            <a:r>
              <a:rPr lang="zh-CN" altLang="en-US" smtClean="0">
                <a:ea typeface="宋体" pitchFamily="2" charset="-122"/>
              </a:rPr>
              <a:t>例如颜色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37400-6FE8-4D56-9219-941997DB5580}" type="slidenum">
              <a:rPr lang="fi-FI" altLang="en-US" smtClean="0"/>
              <a:pPr/>
              <a:t>15</a:t>
            </a:fld>
            <a:r>
              <a:rPr lang="fi-FI" altLang="en-US" smtClean="0"/>
              <a:t>/23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1075"/>
            <a:ext cx="11279717" cy="233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1" y="3500439"/>
            <a:ext cx="6527800" cy="288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413" name="矩形 6"/>
          <p:cNvSpPr>
            <a:spLocks noChangeArrowheads="1"/>
          </p:cNvSpPr>
          <p:nvPr/>
        </p:nvSpPr>
        <p:spPr bwMode="auto">
          <a:xfrm>
            <a:off x="334433" y="188914"/>
            <a:ext cx="701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Attribute analysis</a:t>
            </a:r>
            <a:endParaRPr lang="zh-CN" altLang="en-US" sz="400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69574-670A-4758-A031-E1407543D0FC}" type="slidenum">
              <a:rPr lang="fi-FI" altLang="en-US" smtClean="0"/>
              <a:pPr/>
              <a:t>16</a:t>
            </a:fld>
            <a:r>
              <a:rPr lang="fi-FI" altLang="en-US" smtClean="0"/>
              <a:t>/23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7" y="549276"/>
            <a:ext cx="11567584" cy="5256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76EEAB-E9BB-4705-BCD4-B3A45F88D82B}" type="slidenum">
              <a:rPr lang="fi-FI" altLang="en-US" smtClean="0"/>
              <a:pPr/>
              <a:t>17</a:t>
            </a:fld>
            <a:r>
              <a:rPr lang="fi-FI" altLang="en-US" smtClean="0"/>
              <a:t>/23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" y="765175"/>
            <a:ext cx="11986683" cy="490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66A0E-671D-444D-8B42-1B9772B987F3}" type="slidenum">
              <a:rPr lang="fi-FI" altLang="en-US" smtClean="0"/>
              <a:pPr/>
              <a:t>18</a:t>
            </a:fld>
            <a:r>
              <a:rPr lang="fi-FI" altLang="en-US" smtClean="0"/>
              <a:t>/23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4" y="836613"/>
            <a:ext cx="11385549" cy="4830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A1464-7B39-48BC-A261-F0C914001299}" type="slidenum">
              <a:rPr lang="fi-FI" altLang="en-US" smtClean="0"/>
              <a:pPr/>
              <a:t>19</a:t>
            </a:fld>
            <a:r>
              <a:rPr lang="fi-FI" altLang="en-US" smtClean="0"/>
              <a:t>/23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3900" y="312739"/>
            <a:ext cx="8229600" cy="6211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52000" y="0"/>
            <a:ext cx="12211000" cy="687426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-23144" y="11599"/>
            <a:ext cx="3660683" cy="6853172"/>
            <a:chOff x="-23144" y="11599"/>
            <a:chExt cx="4489426" cy="685317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14123" y="18370"/>
              <a:ext cx="1652159" cy="684640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03342" y="11599"/>
              <a:ext cx="1652159" cy="6846401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007"/>
            <a:stretch/>
          </p:blipFill>
          <p:spPr>
            <a:xfrm>
              <a:off x="-23144" y="11599"/>
              <a:ext cx="1305081" cy="6846401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0" y="0"/>
            <a:ext cx="3660684" cy="6880052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4000" y="-682148"/>
            <a:ext cx="2203682" cy="63403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68000" y="-916111"/>
            <a:ext cx="2204181" cy="520337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637539" y="-47132"/>
            <a:ext cx="0" cy="6911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3112" y="2125391"/>
            <a:ext cx="3392443" cy="12834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ko-KR" sz="6600" b="1" dirty="0">
                <a:latin typeface="Times New Roman" panose="02020603050405020304" pitchFamily="18" charset="0"/>
              </a:rPr>
              <a:t>Outline</a:t>
            </a:r>
            <a:endParaRPr lang="zh-CN" altLang="en-US" sz="6600" b="1" dirty="0">
              <a:solidFill>
                <a:schemeClr val="bg1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970F9842-B7BA-4395-A694-52D3C0B21307}"/>
              </a:ext>
            </a:extLst>
          </p:cNvPr>
          <p:cNvSpPr txBox="1">
            <a:spLocks noChangeArrowheads="1"/>
          </p:cNvSpPr>
          <p:nvPr/>
        </p:nvSpPr>
        <p:spPr>
          <a:xfrm>
            <a:off x="3802500" y="4368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1.Introduction </a:t>
            </a:r>
          </a:p>
          <a:p>
            <a:pPr algn="l"/>
            <a:endParaRPr lang="en-US" altLang="zh-CN" sz="36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lang="en-US" altLang="zh-CN" sz="3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2.Semantic interconnection</a:t>
            </a:r>
          </a:p>
          <a:p>
            <a:pPr algn="l"/>
            <a:endParaRPr lang="en-US" altLang="zh-CN" sz="3600" b="1" dirty="0" smtClean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3.Structure interconnection</a:t>
            </a:r>
          </a:p>
          <a:p>
            <a:pPr algn="l"/>
            <a:endParaRPr lang="en-US" altLang="zh-CN" sz="3600" dirty="0" smtClean="0"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4.Statement interconnection</a:t>
            </a:r>
          </a:p>
          <a:p>
            <a:pPr algn="l"/>
            <a:endParaRPr lang="en-US" altLang="zh-CN" sz="3600" dirty="0" smtClean="0">
              <a:latin typeface="Times New Roman" pitchFamily="18" charset="0"/>
              <a:ea typeface="宋体" pitchFamily="2" charset="-122"/>
            </a:endParaRPr>
          </a:p>
          <a:p>
            <a:pPr algn="l"/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5.Discussion</a:t>
            </a:r>
            <a:endParaRPr lang="en-US" altLang="zh-CN" sz="36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marL="514350" indent="-514350" algn="l"/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xmlns="" val="401849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EB4AC-77F8-401E-B531-5397DA8F761D}" type="slidenum">
              <a:rPr lang="fi-FI" altLang="en-US" smtClean="0"/>
              <a:pPr/>
              <a:t>20</a:t>
            </a:fld>
            <a:r>
              <a:rPr lang="fi-FI" altLang="en-US" smtClean="0"/>
              <a:t>/23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2.2.1 Some definitions of FCA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Definition1</a:t>
            </a:r>
            <a:r>
              <a:rPr lang="en-US" altLang="zh-CN" b="1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: Formal Context K = (G, M, I):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b="1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formal context K = (G, M, I)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consists of two sets G, M and I a relation between G and M. The elements of G are called objects, the elements of M are called attributes, 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</a:rPr>
              <a:t>gIm it is read : g has m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Frames ---contexts</a:t>
            </a:r>
            <a:endParaRPr lang="zh-CN" altLang="en-US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3EF50-8320-45DC-8E76-D953C64BDFA3}" type="slidenum">
              <a:rPr lang="fi-FI" altLang="en-US" smtClean="0"/>
              <a:pPr/>
              <a:t>21</a:t>
            </a:fld>
            <a:r>
              <a:rPr lang="fi-FI" altLang="en-US" smtClean="0"/>
              <a:t>/23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667" y="1400175"/>
            <a:ext cx="10234084" cy="5457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149C0-0157-4659-BC41-9B81BEDEE27E}" type="slidenum">
              <a:rPr lang="fi-FI" altLang="en-US" smtClean="0"/>
              <a:pPr/>
              <a:t>22</a:t>
            </a:fld>
            <a:r>
              <a:rPr lang="fi-FI" altLang="en-US" smtClean="0"/>
              <a:t>/23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10972800" cy="4718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Definition2: 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Formal Concept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(A,B) is a formal concept A = B’ and A’ = B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Where: A’ = {m in M| gIm for all g in A}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          B’ = {g in G| gIm for all m in B}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M</a:t>
            </a:r>
          </a:p>
          <a:p>
            <a:pPr eaLnBrk="1" hangingPunct="1"/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5BC19-D665-46D6-9BF7-8758E378CEAD}" type="slidenum">
              <a:rPr lang="fi-FI" altLang="en-US" smtClean="0"/>
              <a:pPr/>
              <a:t>23</a:t>
            </a:fld>
            <a:r>
              <a:rPr lang="fi-FI" altLang="en-US" smtClean="0"/>
              <a:t>/23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34" y="1341438"/>
            <a:ext cx="11425767" cy="44307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b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Definition3</a:t>
            </a:r>
            <a:r>
              <a:rPr lang="en-US" altLang="zh-CN" sz="2600" b="1" smtClean="0"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6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many-valued context (G, M, {Val(</a:t>
            </a:r>
            <a:r>
              <a:rPr lang="en-US" altLang="zh-CN" sz="2600" b="1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)|</a:t>
            </a:r>
            <a:r>
              <a:rPr lang="en-US" altLang="zh-CN" sz="2600" b="1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6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V},I)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 consists of sets G,M and {Val(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)|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V} and a ternary relation I between G,M and {Val(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)|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V}(i.e. I 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 G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{Val(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)|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V}),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	where: G is a not empty set whose elements are called objects; M is a set whose elements are called attributes; for each 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V, Val(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) is a set with elements called values of attribute </a:t>
            </a:r>
            <a:r>
              <a:rPr lang="en-US" altLang="zh-CN" sz="26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   (x, a, m)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I meaning that “the attribute a  has the value m for the object x.” </a:t>
            </a:r>
          </a:p>
          <a:p>
            <a:pPr eaLnBrk="1" hangingPunct="1"/>
            <a:endParaRPr lang="zh-CN" altLang="en-US" sz="240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779FF-29A0-474C-970C-BA0C55094F0D}" type="slidenum">
              <a:rPr lang="fi-FI" altLang="en-US" smtClean="0"/>
              <a:pPr/>
              <a:t>24</a:t>
            </a:fld>
            <a:r>
              <a:rPr lang="fi-FI" altLang="en-US" smtClean="0"/>
              <a:t>/23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Properties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1484313"/>
            <a:ext cx="10972800" cy="4430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1) 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then 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’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2) A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A’’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3) A’ = A’’’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4) A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B’ iff B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A’ iff AxB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5) (U 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)’ =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Arial" charset="0"/>
              </a:rPr>
              <a:t>∩A’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  <a:cs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  <a:cs typeface="Arial" charset="0"/>
              </a:rPr>
              <a:t>6) The set of concepts is a complete lattice.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7) Inf(A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, B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 = (∩A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(UB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)’’)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  Sup(A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,B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 = ((UA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)’’, (∩B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))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8A89D-D20A-4DB4-BC22-4948BF348971}" type="slidenum">
              <a:rPr lang="fi-FI" altLang="en-US" smtClean="0"/>
              <a:pPr/>
              <a:t>25</a:t>
            </a:fld>
            <a:r>
              <a:rPr lang="fi-FI" altLang="en-US" smtClean="0"/>
              <a:t>/23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Dependencies between attributes</a:t>
            </a:r>
            <a:endParaRPr lang="zh-CN" altLang="en-US" sz="3200" smtClean="0">
              <a:ea typeface="宋体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Definition4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: Let (G,M, I ) be a formal context and let A,B ⊆ M. We say that the </a:t>
            </a:r>
            <a:r>
              <a:rPr lang="en-US" altLang="zh-CN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implication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A → 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    holds in (G,M, I ) iff every object that has all the attributes from A also has all the attributes from B.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11E6B-537B-4B7A-95C7-36FD7F7385FE}" type="slidenum">
              <a:rPr lang="fi-FI" altLang="en-US" smtClean="0"/>
              <a:pPr/>
              <a:t>26</a:t>
            </a:fld>
            <a:r>
              <a:rPr lang="fi-FI" altLang="en-US" smtClean="0"/>
              <a:t>/23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Dependencies between attributes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Definition5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: if X,Y are sets of attributes of a complete many-values context (G,M,W,I), then we say that Y is </a:t>
            </a:r>
            <a:r>
              <a:rPr lang="en-US" altLang="zh-CN" b="1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functionally dependent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on X if the following holds for every pair of objects g,h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X m(g)=m(h))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(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Y n(g)=n(h))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F9B066-2F8D-4071-9A09-1F5B1B9480CD}" type="slidenum">
              <a:rPr lang="fi-FI" altLang="en-US" smtClean="0"/>
              <a:pPr/>
              <a:t>27</a:t>
            </a:fld>
            <a:r>
              <a:rPr lang="fi-FI" altLang="en-US" smtClean="0"/>
              <a:t>/23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Dependencies between attributes</a:t>
            </a:r>
            <a:endParaRPr lang="zh-CN" altLang="en-US" sz="3200" smtClean="0">
              <a:ea typeface="宋体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Definition6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: Let (G,M,W,I) be a complete many-valued context and let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m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be an order relaiton on the set m(G) of the values of m for every attribute m. If X and Y are sets of attributes ,we call Y </a:t>
            </a:r>
            <a:r>
              <a:rPr lang="en-US" altLang="zh-CN" b="1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ordinally dependent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on X if the following holds for each pair of objects g,h: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X m(g)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m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m(h))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(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Y n(g)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m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n(h))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265C4-890F-496B-B16A-F06D4A8967D9}" type="slidenum">
              <a:rPr lang="fi-FI" altLang="en-US" smtClean="0"/>
              <a:pPr/>
              <a:t>28</a:t>
            </a:fld>
            <a:r>
              <a:rPr lang="fi-FI" altLang="en-US" smtClean="0"/>
              <a:t>/23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Proposition: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In (G,M,W,I) the attribute set Y is </a:t>
            </a:r>
            <a:r>
              <a:rPr lang="en-US" altLang="zh-CN" b="1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functionally dependent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on X iff the implication X → Y holds in the context K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. The Y is </a:t>
            </a:r>
            <a:r>
              <a:rPr lang="en-US" altLang="zh-CN" b="1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ordinally dependent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on X iff the implication X → Y holds in the context Ko.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Where Kn:=({{g,h}|g,h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G, g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h},M,I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                  I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:={g, h} I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m: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m(g)=m(h);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Ko:=(G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G, M, I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b="1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), I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:=(g, h) I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m: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m(g)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baseline="-25000" smtClean="0">
                <a:latin typeface="Times New Roman" pitchFamily="18" charset="0"/>
                <a:ea typeface="宋体" pitchFamily="2" charset="-122"/>
              </a:rPr>
              <a:t>m 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m(h);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5ED54-5ED5-429F-82F6-5C2B6BC2F4FE}" type="slidenum">
              <a:rPr lang="fi-FI" altLang="en-US" smtClean="0"/>
              <a:pPr/>
              <a:t>29</a:t>
            </a:fld>
            <a:r>
              <a:rPr lang="fi-FI" altLang="en-US" smtClean="0"/>
              <a:t>/23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8" y="260351"/>
            <a:ext cx="11135783" cy="11461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2.2.2 A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ttribute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interconnection</a:t>
            </a:r>
            <a:endParaRPr lang="zh-CN" altLang="en-US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700213"/>
            <a:ext cx="11328400" cy="44307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Definition 8</a:t>
            </a:r>
            <a:r>
              <a:rPr lang="en-US" altLang="zh-CN" sz="2600" smtClean="0">
                <a:latin typeface="Times New Roman" pitchFamily="18" charset="0"/>
                <a:ea typeface="宋体" pitchFamily="2" charset="-122"/>
              </a:rPr>
              <a:t>: If C1(m) and C2(n) have some  correlationship, then C1 and C2 is </a:t>
            </a:r>
            <a:r>
              <a:rPr lang="en-US" altLang="zh-CN" sz="260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attribute</a:t>
            </a:r>
            <a:r>
              <a:rPr lang="zh-CN" altLang="en-US" sz="26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interconnection.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C9204E-3A68-4F89-BFC0-30CED2471FE2}" type="slidenum">
              <a:rPr lang="fi-FI" altLang="en-US" smtClean="0"/>
              <a:pPr/>
              <a:t>3</a:t>
            </a:fld>
            <a:r>
              <a:rPr lang="fi-FI" altLang="en-US" smtClean="0"/>
              <a:t>/23</a:t>
            </a:r>
          </a:p>
        </p:txBody>
      </p:sp>
      <p:pic>
        <p:nvPicPr>
          <p:cNvPr id="4099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667" y="476250"/>
            <a:ext cx="10369551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BEC46-2BB1-4253-89FA-B4ECEFAEA842}" type="slidenum">
              <a:rPr lang="fi-FI" altLang="en-US" smtClean="0"/>
              <a:pPr/>
              <a:t>30</a:t>
            </a:fld>
            <a:r>
              <a:rPr lang="fi-FI" altLang="en-US" smtClean="0"/>
              <a:t>/23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For a many-value context (G, M, {Val(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)|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V},I), we define a two-argument function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: G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baseline="30000" smtClean="0">
                <a:latin typeface="Times New Roman" pitchFamily="18" charset="0"/>
                <a:ea typeface="宋体" pitchFamily="2" charset="-122"/>
              </a:rPr>
              <a:t>{Val(</a:t>
            </a:r>
            <a:r>
              <a:rPr lang="en-US" altLang="zh-CN" i="1" baseline="3000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aseline="30000" smtClean="0">
                <a:latin typeface="Times New Roman" pitchFamily="18" charset="0"/>
                <a:ea typeface="宋体" pitchFamily="2" charset="-122"/>
              </a:rPr>
              <a:t>)|</a:t>
            </a:r>
            <a:r>
              <a:rPr lang="en-US" altLang="zh-CN" i="1" baseline="3000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aseline="30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aseline="30000" smtClean="0">
                <a:latin typeface="Times New Roman" pitchFamily="18" charset="0"/>
                <a:ea typeface="宋体" pitchFamily="2" charset="-122"/>
              </a:rPr>
              <a:t>V}</a:t>
            </a:r>
            <a:endParaRPr lang="en-US" altLang="zh-CN" baseline="30000" smtClean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(x, a)={y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Val(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)|(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Val(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 (x, a, y)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I)}</a:t>
            </a:r>
          </a:p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which assigns to each object x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G and attribute 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M a subset 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(x,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 a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Val(</a:t>
            </a:r>
            <a:r>
              <a:rPr lang="en-US" altLang="zh-CN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).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B3CB3-B1C5-4A7A-AC0B-AAEEC7C060D3}" type="slidenum">
              <a:rPr lang="fi-FI" altLang="en-US" smtClean="0"/>
              <a:pPr/>
              <a:t>31</a:t>
            </a:fld>
            <a:r>
              <a:rPr lang="fi-FI" altLang="en-US" smtClean="0"/>
              <a:t>/23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11857567" cy="3889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1.Strong positive object-interconnection: 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++ y iff 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V(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(x, a)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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(y, a))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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2.Weak positive object-interconnection:  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-+ y iff 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V(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(x, a)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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(y, a))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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3.Strong negative object-interconnection: 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+- y iff 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V(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 sz="2000" baseline="30000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(x, a)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</a:t>
            </a:r>
            <a:r>
              <a:rPr lang="en-US" altLang="zh-CN" sz="2000" baseline="30000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(y, a))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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4.Weak negative object-interconnection:  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-- y iff 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V(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</a:t>
            </a:r>
            <a:r>
              <a:rPr lang="en-US" altLang="zh-CN" sz="2000" baseline="30000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(x, a)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</a:t>
            </a:r>
            <a:r>
              <a:rPr lang="en-US" altLang="zh-CN" sz="2000" baseline="30000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 (y, a))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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5.Strong positive interconnection: C1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++ C2 iff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 (x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++ 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6.Middle positive interconnection: C1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 C2 iff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 (x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-+ 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7.Weak positive object-interconnection: C1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-+ C2 iff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 (x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-+ y)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8.Strong negative interconnection: C1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+- C2 iff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 (x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+- 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9.Middle negative interconnection: C1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 C2 iff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 (x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+- 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10.Weak negative interconnection:  C1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-+ C2 iff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Y (x 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000" smtClean="0">
                <a:latin typeface="Times New Roman" pitchFamily="18" charset="0"/>
                <a:ea typeface="宋体" pitchFamily="2" charset="-122"/>
              </a:rPr>
              <a:t>-- y) </a:t>
            </a:r>
            <a:endParaRPr lang="zh-CN" altLang="en-US" sz="200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1A0AE-385F-4991-95B5-E9283A2950D7}" type="slidenum">
              <a:rPr lang="fi-FI" altLang="en-US" smtClean="0"/>
              <a:pPr/>
              <a:t>32</a:t>
            </a:fld>
            <a:r>
              <a:rPr lang="fi-FI" altLang="en-US" smtClean="0"/>
              <a:t>/23</a:t>
            </a:r>
          </a:p>
        </p:txBody>
      </p:sp>
      <p:sp>
        <p:nvSpPr>
          <p:cNvPr id="34819" name="Rectangle 96"/>
          <p:cNvSpPr>
            <a:spLocks noGrp="1" noChangeArrowheads="1"/>
          </p:cNvSpPr>
          <p:nvPr>
            <p:ph type="title"/>
          </p:nvPr>
        </p:nvSpPr>
        <p:spPr>
          <a:xfrm>
            <a:off x="334434" y="122239"/>
            <a:ext cx="11055351" cy="1146175"/>
          </a:xfrm>
        </p:spPr>
        <p:txBody>
          <a:bodyPr/>
          <a:lstStyle/>
          <a:p>
            <a:pPr eaLnBrk="1" hangingPunct="1"/>
            <a:r>
              <a:rPr lang="en-US" altLang="zh-CN" sz="3900" smtClean="0">
                <a:latin typeface="Times New Roman" pitchFamily="18" charset="0"/>
                <a:ea typeface="宋体" pitchFamily="2" charset="-122"/>
              </a:rPr>
              <a:t>nominal attribute</a:t>
            </a:r>
            <a:endParaRPr lang="zh-CN" altLang="en-US" sz="3900" smtClean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73145" name="Group 57"/>
          <p:cNvGraphicFramePr>
            <a:graphicFrameLocks noGrp="1"/>
          </p:cNvGraphicFramePr>
          <p:nvPr>
            <p:ph sz="half" idx="1"/>
          </p:nvPr>
        </p:nvGraphicFramePr>
        <p:xfrm>
          <a:off x="609600" y="1700214"/>
          <a:ext cx="5384800" cy="4430713"/>
        </p:xfrm>
        <a:graphic>
          <a:graphicData uri="http://schemas.openxmlformats.org/drawingml/2006/table">
            <a:tbl>
              <a:tblPr/>
              <a:tblGrid>
                <a:gridCol w="1079500"/>
                <a:gridCol w="1077384"/>
                <a:gridCol w="1071033"/>
                <a:gridCol w="1077383"/>
                <a:gridCol w="1079500"/>
              </a:tblGrid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8" name="Rectangle 103"/>
          <p:cNvSpPr>
            <a:spLocks noChangeArrowheads="1"/>
          </p:cNvSpPr>
          <p:nvPr/>
        </p:nvSpPr>
        <p:spPr bwMode="auto">
          <a:xfrm>
            <a:off x="6096000" y="1700214"/>
            <a:ext cx="6096000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Attributes, the values of which </a:t>
            </a:r>
            <a:r>
              <a:rPr lang="en-US" altLang="zh-CN" sz="3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mutually exclude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 each other.</a:t>
            </a:r>
          </a:p>
          <a:p>
            <a:pPr algn="l">
              <a:spcBef>
                <a:spcPct val="50000"/>
              </a:spcBef>
            </a:pP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For example the attribute has the values</a:t>
            </a:r>
          </a:p>
          <a:p>
            <a:pPr algn="l">
              <a:spcBef>
                <a:spcPct val="50000"/>
              </a:spcBef>
            </a:pP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{masculine,feminine,neuter}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7B654-D0BB-4427-B8AC-0E0600A7FEE6}" type="slidenum">
              <a:rPr lang="fi-FI" altLang="en-US" smtClean="0"/>
              <a:pPr/>
              <a:t>33</a:t>
            </a:fld>
            <a:r>
              <a:rPr lang="fi-FI" altLang="en-US" smtClean="0"/>
              <a:t>/23</a:t>
            </a:r>
          </a:p>
        </p:txBody>
      </p:sp>
      <p:sp>
        <p:nvSpPr>
          <p:cNvPr id="35843" name="Rectangle 42"/>
          <p:cNvSpPr>
            <a:spLocks noGrp="1" noChangeArrowheads="1"/>
          </p:cNvSpPr>
          <p:nvPr>
            <p:ph type="title"/>
          </p:nvPr>
        </p:nvSpPr>
        <p:spPr>
          <a:xfrm>
            <a:off x="431800" y="115889"/>
            <a:ext cx="10957984" cy="1146175"/>
          </a:xfrm>
        </p:spPr>
        <p:txBody>
          <a:bodyPr/>
          <a:lstStyle/>
          <a:p>
            <a:pPr eaLnBrk="1" hangingPunct="1"/>
            <a:r>
              <a:rPr lang="en-US" altLang="zh-CN" sz="3900" smtClean="0">
                <a:latin typeface="Times New Roman" pitchFamily="18" charset="0"/>
                <a:ea typeface="宋体" pitchFamily="2" charset="-122"/>
              </a:rPr>
              <a:t>ordinal attribute</a:t>
            </a:r>
            <a:endParaRPr lang="zh-CN" altLang="en-US" sz="3900" smtClean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>
            <p:ph idx="1"/>
          </p:nvPr>
        </p:nvGraphicFramePr>
        <p:xfrm>
          <a:off x="527051" y="1844675"/>
          <a:ext cx="5281082" cy="3889375"/>
        </p:xfrm>
        <a:graphic>
          <a:graphicData uri="http://schemas.openxmlformats.org/drawingml/2006/table">
            <a:tbl>
              <a:tblPr/>
              <a:tblGrid>
                <a:gridCol w="1058333"/>
                <a:gridCol w="1056216"/>
                <a:gridCol w="1051984"/>
                <a:gridCol w="1056216"/>
                <a:gridCol w="1058333"/>
              </a:tblGrid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2" name="Rectangle 44"/>
          <p:cNvSpPr>
            <a:spLocks noChangeArrowheads="1"/>
          </p:cNvSpPr>
          <p:nvPr/>
        </p:nvSpPr>
        <p:spPr bwMode="auto">
          <a:xfrm>
            <a:off x="6096000" y="1700214"/>
            <a:ext cx="6096000" cy="30931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Attributes, the values of which are </a:t>
            </a:r>
            <a:r>
              <a:rPr lang="en-US" altLang="zh-CN" sz="3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ordered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 and where each values </a:t>
            </a:r>
            <a:r>
              <a:rPr lang="en-US" altLang="zh-CN" sz="3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implies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 the weaker ones.</a:t>
            </a:r>
          </a:p>
          <a:p>
            <a:pPr algn="l">
              <a:spcBef>
                <a:spcPct val="50000"/>
              </a:spcBef>
            </a:pP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For example the attribute has the values{loud, very loud, extremely loud}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66E7A-BC85-4906-A052-BBE003D7E2CA}" type="slidenum">
              <a:rPr lang="fi-FI" altLang="en-US" smtClean="0"/>
              <a:pPr/>
              <a:t>34</a:t>
            </a:fld>
            <a:r>
              <a:rPr lang="fi-FI" altLang="en-US" smtClean="0"/>
              <a:t>/23</a:t>
            </a:r>
          </a:p>
        </p:txBody>
      </p:sp>
      <p:sp>
        <p:nvSpPr>
          <p:cNvPr id="36867" name="Rectangle 42"/>
          <p:cNvSpPr>
            <a:spLocks noGrp="1" noChangeArrowheads="1"/>
          </p:cNvSpPr>
          <p:nvPr>
            <p:ph type="title"/>
          </p:nvPr>
        </p:nvSpPr>
        <p:spPr>
          <a:xfrm>
            <a:off x="334433" y="0"/>
            <a:ext cx="11042651" cy="1146175"/>
          </a:xfrm>
        </p:spPr>
        <p:txBody>
          <a:bodyPr/>
          <a:lstStyle/>
          <a:p>
            <a:pPr eaLnBrk="1" hangingPunct="1"/>
            <a:r>
              <a:rPr lang="en-US" altLang="zh-CN" sz="3500" smtClean="0">
                <a:latin typeface="Times New Roman" pitchFamily="18" charset="0"/>
                <a:ea typeface="宋体" pitchFamily="2" charset="-122"/>
              </a:rPr>
              <a:t>bi-ordinal attribute</a:t>
            </a:r>
            <a:endParaRPr lang="zh-CN" altLang="en-US" sz="3500" smtClean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76280" name="Group 120"/>
          <p:cNvGraphicFramePr>
            <a:graphicFrameLocks noGrp="1"/>
          </p:cNvGraphicFramePr>
          <p:nvPr>
            <p:ph type="tbl" idx="1"/>
          </p:nvPr>
        </p:nvGraphicFramePr>
        <p:xfrm>
          <a:off x="1678517" y="1412875"/>
          <a:ext cx="8354483" cy="3657600"/>
        </p:xfrm>
        <a:graphic>
          <a:graphicData uri="http://schemas.openxmlformats.org/drawingml/2006/table">
            <a:tbl>
              <a:tblPr/>
              <a:tblGrid>
                <a:gridCol w="1195916"/>
                <a:gridCol w="1189567"/>
                <a:gridCol w="1195917"/>
                <a:gridCol w="1191683"/>
                <a:gridCol w="1195917"/>
                <a:gridCol w="1189567"/>
                <a:gridCol w="1195916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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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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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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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**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BBEFC-E197-4729-BDC4-4913EFC09445}" type="slidenum">
              <a:rPr lang="fi-FI" altLang="en-US" smtClean="0"/>
              <a:pPr/>
              <a:t>35</a:t>
            </a:fld>
            <a:r>
              <a:rPr lang="fi-FI" altLang="en-US" smtClean="0"/>
              <a:t>/23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3. Structure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Ones</a:t>
            </a:r>
            <a:endParaRPr lang="zh-CN" altLang="en-US" smtClean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34" y="1700213"/>
            <a:ext cx="11247967" cy="1657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3.1 Homomorphism between two concept structures;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3.2 Isomorphism between two concept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01E13-E3EA-42E8-B35A-80DCE90D608E}" type="slidenum">
              <a:rPr lang="fi-FI" altLang="en-US" smtClean="0"/>
              <a:pPr/>
              <a:t>4</a:t>
            </a:fld>
            <a:r>
              <a:rPr lang="fi-FI" altLang="en-US" smtClean="0"/>
              <a:t>/23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1" y="1700213"/>
            <a:ext cx="11425767" cy="44307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	Knowledge interconnection plays a very important role in many knowledge systems, which bridges among knowledge to allow the inference or reasoning to pass through it.</a:t>
            </a:r>
            <a:endParaRPr lang="zh-CN" altLang="en-US" sz="360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47573-B650-4A5B-B639-B2EC060CD88A}" type="slidenum">
              <a:rPr lang="fi-FI" altLang="en-US" smtClean="0"/>
              <a:pPr/>
              <a:t>5</a:t>
            </a:fld>
            <a:r>
              <a:rPr lang="fi-FI" altLang="en-US" smtClean="0"/>
              <a:t>/23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9711267" cy="576262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1.Introduction(1/1)</a:t>
            </a:r>
            <a:endParaRPr lang="zh-CN" altLang="en-US" sz="3200" smtClean="0">
              <a:ea typeface="宋体" pitchFamily="2" charset="-122"/>
            </a:endParaRPr>
          </a:p>
        </p:txBody>
      </p:sp>
      <p:sp>
        <p:nvSpPr>
          <p:cNvPr id="7172" name="Rectangle 47"/>
          <p:cNvSpPr>
            <a:spLocks noChangeArrowheads="1"/>
          </p:cNvSpPr>
          <p:nvPr/>
        </p:nvSpPr>
        <p:spPr bwMode="auto">
          <a:xfrm>
            <a:off x="527051" y="6165850"/>
            <a:ext cx="10369549" cy="503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Formal Concept Analysis</a:t>
            </a:r>
          </a:p>
        </p:txBody>
      </p:sp>
      <p:sp>
        <p:nvSpPr>
          <p:cNvPr id="7173" name="Rectangle 60"/>
          <p:cNvSpPr>
            <a:spLocks noChangeArrowheads="1"/>
          </p:cNvSpPr>
          <p:nvPr/>
        </p:nvSpPr>
        <p:spPr bwMode="auto">
          <a:xfrm>
            <a:off x="334434" y="836613"/>
            <a:ext cx="11523133" cy="48974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27051" y="908051"/>
            <a:ext cx="11137900" cy="4752975"/>
            <a:chOff x="204" y="527"/>
            <a:chExt cx="5262" cy="2994"/>
          </a:xfrm>
        </p:grpSpPr>
        <p:sp>
          <p:nvSpPr>
            <p:cNvPr id="7178" name="AutoShape 63"/>
            <p:cNvSpPr>
              <a:spLocks noChangeArrowheads="1"/>
            </p:cNvSpPr>
            <p:nvPr/>
          </p:nvSpPr>
          <p:spPr bwMode="auto">
            <a:xfrm>
              <a:off x="1474" y="3113"/>
              <a:ext cx="1292" cy="3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Relation Analysis</a:t>
              </a:r>
            </a:p>
          </p:txBody>
        </p:sp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204" y="527"/>
              <a:ext cx="5262" cy="2994"/>
              <a:chOff x="204" y="527"/>
              <a:chExt cx="5262" cy="2994"/>
            </a:xfrm>
          </p:grpSpPr>
          <p:sp>
            <p:nvSpPr>
              <p:cNvPr id="7180" name="Rectangle 65"/>
              <p:cNvSpPr>
                <a:spLocks noChangeArrowheads="1"/>
              </p:cNvSpPr>
              <p:nvPr/>
            </p:nvSpPr>
            <p:spPr bwMode="auto">
              <a:xfrm>
                <a:off x="1565" y="527"/>
                <a:ext cx="1950" cy="31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Knowledge interconnection</a:t>
                </a:r>
              </a:p>
            </p:txBody>
          </p:sp>
          <p:sp>
            <p:nvSpPr>
              <p:cNvPr id="7181" name="Rectangle 66"/>
              <p:cNvSpPr>
                <a:spLocks noChangeArrowheads="1"/>
              </p:cNvSpPr>
              <p:nvPr/>
            </p:nvSpPr>
            <p:spPr bwMode="auto">
              <a:xfrm>
                <a:off x="2925" y="1207"/>
                <a:ext cx="2131" cy="31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Statement  interconnection</a:t>
                </a:r>
              </a:p>
            </p:txBody>
          </p:sp>
          <p:sp>
            <p:nvSpPr>
              <p:cNvPr id="7182" name="Rectangle 67"/>
              <p:cNvSpPr>
                <a:spLocks noChangeArrowheads="1"/>
              </p:cNvSpPr>
              <p:nvPr/>
            </p:nvSpPr>
            <p:spPr bwMode="auto">
              <a:xfrm>
                <a:off x="793" y="1207"/>
                <a:ext cx="1950" cy="31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Concept interconnection</a:t>
                </a:r>
              </a:p>
            </p:txBody>
          </p:sp>
          <p:sp>
            <p:nvSpPr>
              <p:cNvPr id="7183" name="Line 68"/>
              <p:cNvSpPr>
                <a:spLocks noChangeShapeType="1"/>
              </p:cNvSpPr>
              <p:nvPr/>
            </p:nvSpPr>
            <p:spPr bwMode="auto">
              <a:xfrm flipH="1">
                <a:off x="1973" y="890"/>
                <a:ext cx="544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4" name="Line 69"/>
              <p:cNvSpPr>
                <a:spLocks noChangeShapeType="1"/>
              </p:cNvSpPr>
              <p:nvPr/>
            </p:nvSpPr>
            <p:spPr bwMode="auto">
              <a:xfrm>
                <a:off x="2562" y="890"/>
                <a:ext cx="726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Rectangle 70"/>
              <p:cNvSpPr>
                <a:spLocks noChangeArrowheads="1"/>
              </p:cNvSpPr>
              <p:nvPr/>
            </p:nvSpPr>
            <p:spPr bwMode="auto">
              <a:xfrm>
                <a:off x="1429" y="2387"/>
                <a:ext cx="1723" cy="31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Relation Ones</a:t>
                </a:r>
              </a:p>
            </p:txBody>
          </p:sp>
          <p:sp>
            <p:nvSpPr>
              <p:cNvPr id="7186" name="Rectangle 71"/>
              <p:cNvSpPr>
                <a:spLocks noChangeArrowheads="1"/>
              </p:cNvSpPr>
              <p:nvPr/>
            </p:nvSpPr>
            <p:spPr bwMode="auto">
              <a:xfrm>
                <a:off x="658" y="1843"/>
                <a:ext cx="1179" cy="31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Semantic Ones</a:t>
                </a:r>
              </a:p>
            </p:txBody>
          </p:sp>
          <p:sp>
            <p:nvSpPr>
              <p:cNvPr id="7187" name="Rectangle 72"/>
              <p:cNvSpPr>
                <a:spLocks noChangeArrowheads="1"/>
              </p:cNvSpPr>
              <p:nvPr/>
            </p:nvSpPr>
            <p:spPr bwMode="auto">
              <a:xfrm>
                <a:off x="1972" y="1843"/>
                <a:ext cx="1679" cy="31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b="1">
                    <a:solidFill>
                      <a:srgbClr val="0000FF"/>
                    </a:solidFill>
                    <a:ea typeface="宋体" pitchFamily="2" charset="-122"/>
                  </a:rPr>
                  <a:t>Structure</a:t>
                </a:r>
                <a:r>
                  <a:rPr lang="en-US" altLang="zh-CN">
                    <a:ea typeface="宋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Ones</a:t>
                </a:r>
              </a:p>
            </p:txBody>
          </p:sp>
          <p:sp>
            <p:nvSpPr>
              <p:cNvPr id="7188" name="Line 73"/>
              <p:cNvSpPr>
                <a:spLocks noChangeShapeType="1"/>
              </p:cNvSpPr>
              <p:nvPr/>
            </p:nvSpPr>
            <p:spPr bwMode="auto">
              <a:xfrm flipH="1">
                <a:off x="1338" y="1525"/>
                <a:ext cx="544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9" name="Line 74"/>
              <p:cNvSpPr>
                <a:spLocks noChangeShapeType="1"/>
              </p:cNvSpPr>
              <p:nvPr/>
            </p:nvSpPr>
            <p:spPr bwMode="auto">
              <a:xfrm>
                <a:off x="2245" y="1525"/>
                <a:ext cx="49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0" name="AutoShape 75"/>
              <p:cNvSpPr>
                <a:spLocks noChangeArrowheads="1"/>
              </p:cNvSpPr>
              <p:nvPr/>
            </p:nvSpPr>
            <p:spPr bwMode="auto">
              <a:xfrm>
                <a:off x="204" y="3113"/>
                <a:ext cx="1270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Attribute Analysis</a:t>
                </a:r>
              </a:p>
            </p:txBody>
          </p:sp>
          <p:sp>
            <p:nvSpPr>
              <p:cNvPr id="7191" name="Rectangle 76"/>
              <p:cNvSpPr>
                <a:spLocks noChangeArrowheads="1"/>
              </p:cNvSpPr>
              <p:nvPr/>
            </p:nvSpPr>
            <p:spPr bwMode="auto">
              <a:xfrm>
                <a:off x="2971" y="2931"/>
                <a:ext cx="1542" cy="5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>
                  <a:ea typeface="宋体" pitchFamily="2" charset="-122"/>
                </a:endParaRPr>
              </a:p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92" name="Rectangle 77"/>
              <p:cNvSpPr>
                <a:spLocks noChangeArrowheads="1"/>
              </p:cNvSpPr>
              <p:nvPr/>
            </p:nvSpPr>
            <p:spPr bwMode="auto">
              <a:xfrm>
                <a:off x="4604" y="2886"/>
                <a:ext cx="862" cy="4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Concept </a:t>
                </a:r>
              </a:p>
              <a:p>
                <a:r>
                  <a:rPr lang="en-US" altLang="zh-CN" sz="20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Graph</a:t>
                </a:r>
                <a:endPara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4" name="Group 78"/>
              <p:cNvGrpSpPr>
                <a:grpSpLocks/>
              </p:cNvGrpSpPr>
              <p:nvPr/>
            </p:nvGrpSpPr>
            <p:grpSpPr bwMode="auto">
              <a:xfrm>
                <a:off x="3061" y="2976"/>
                <a:ext cx="1179" cy="544"/>
                <a:chOff x="3016" y="2251"/>
                <a:chExt cx="1179" cy="680"/>
              </a:xfrm>
            </p:grpSpPr>
            <p:sp>
              <p:nvSpPr>
                <p:cNvPr id="7202" name="Line 79"/>
                <p:cNvSpPr>
                  <a:spLocks noChangeShapeType="1"/>
                </p:cNvSpPr>
                <p:nvPr/>
              </p:nvSpPr>
              <p:spPr bwMode="auto">
                <a:xfrm>
                  <a:off x="3379" y="2478"/>
                  <a:ext cx="182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80"/>
                <p:cNvGrpSpPr>
                  <a:grpSpLocks/>
                </p:cNvGrpSpPr>
                <p:nvPr/>
              </p:nvGrpSpPr>
              <p:grpSpPr bwMode="auto">
                <a:xfrm>
                  <a:off x="3016" y="2251"/>
                  <a:ext cx="1179" cy="680"/>
                  <a:chOff x="3515" y="2750"/>
                  <a:chExt cx="1179" cy="680"/>
                </a:xfrm>
              </p:grpSpPr>
              <p:sp>
                <p:nvSpPr>
                  <p:cNvPr id="7204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4059" y="2750"/>
                    <a:ext cx="136" cy="90"/>
                  </a:xfrm>
                  <a:prstGeom prst="ellipse">
                    <a:avLst/>
                  </a:prstGeom>
                  <a:solidFill>
                    <a:srgbClr val="D1F7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205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32" y="2886"/>
                    <a:ext cx="136" cy="90"/>
                  </a:xfrm>
                  <a:prstGeom prst="ellipse">
                    <a:avLst/>
                  </a:prstGeom>
                  <a:solidFill>
                    <a:srgbClr val="D1F7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206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3158"/>
                    <a:ext cx="136" cy="90"/>
                  </a:xfrm>
                  <a:prstGeom prst="ellipse">
                    <a:avLst/>
                  </a:prstGeom>
                  <a:solidFill>
                    <a:srgbClr val="D1F7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207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606" y="3158"/>
                    <a:ext cx="136" cy="90"/>
                  </a:xfrm>
                  <a:prstGeom prst="ellipse">
                    <a:avLst/>
                  </a:prstGeom>
                  <a:solidFill>
                    <a:srgbClr val="D1F7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208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3158"/>
                    <a:ext cx="136" cy="90"/>
                  </a:xfrm>
                  <a:prstGeom prst="ellipse">
                    <a:avLst/>
                  </a:prstGeom>
                  <a:solidFill>
                    <a:srgbClr val="D1F7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209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787" y="2886"/>
                    <a:ext cx="136" cy="90"/>
                  </a:xfrm>
                  <a:prstGeom prst="ellipse">
                    <a:avLst/>
                  </a:prstGeom>
                  <a:solidFill>
                    <a:srgbClr val="D1F7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7210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23" y="2795"/>
                    <a:ext cx="182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1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4195" y="2840"/>
                    <a:ext cx="137" cy="4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2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1" y="2976"/>
                    <a:ext cx="22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3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15" y="3249"/>
                    <a:ext cx="181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4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249"/>
                    <a:ext cx="182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5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377" y="2976"/>
                    <a:ext cx="227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6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7" y="3249"/>
                    <a:ext cx="136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7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4513" y="3249"/>
                    <a:ext cx="181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8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4" y="3249"/>
                    <a:ext cx="45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194" name="AutoShape 96"/>
              <p:cNvSpPr>
                <a:spLocks noChangeArrowheads="1"/>
              </p:cNvSpPr>
              <p:nvPr/>
            </p:nvSpPr>
            <p:spPr bwMode="auto">
              <a:xfrm>
                <a:off x="884" y="2704"/>
                <a:ext cx="91" cy="409"/>
              </a:xfrm>
              <a:prstGeom prst="upArrow">
                <a:avLst>
                  <a:gd name="adj1" fmla="val 50000"/>
                  <a:gd name="adj2" fmla="val 112363"/>
                </a:avLst>
              </a:prstGeom>
              <a:solidFill>
                <a:srgbClr val="D1F7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95" name="AutoShape 97"/>
              <p:cNvSpPr>
                <a:spLocks noChangeArrowheads="1"/>
              </p:cNvSpPr>
              <p:nvPr/>
            </p:nvSpPr>
            <p:spPr bwMode="auto">
              <a:xfrm>
                <a:off x="2200" y="2704"/>
                <a:ext cx="90" cy="409"/>
              </a:xfrm>
              <a:prstGeom prst="upArrow">
                <a:avLst>
                  <a:gd name="adj1" fmla="val 50000"/>
                  <a:gd name="adj2" fmla="val 113611"/>
                </a:avLst>
              </a:prstGeom>
              <a:solidFill>
                <a:srgbClr val="D1F7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196" name="Rectangle 98"/>
              <p:cNvSpPr>
                <a:spLocks noChangeArrowheads="1"/>
              </p:cNvSpPr>
              <p:nvPr/>
            </p:nvSpPr>
            <p:spPr bwMode="auto">
              <a:xfrm>
                <a:off x="249" y="2387"/>
                <a:ext cx="1134" cy="31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ea typeface="宋体" pitchFamily="2" charset="-122"/>
                  </a:rPr>
                  <a:t>Attribute Ones</a:t>
                </a:r>
              </a:p>
            </p:txBody>
          </p:sp>
          <p:sp>
            <p:nvSpPr>
              <p:cNvPr id="7197" name="Line 99"/>
              <p:cNvSpPr>
                <a:spLocks noChangeShapeType="1"/>
              </p:cNvSpPr>
              <p:nvPr/>
            </p:nvSpPr>
            <p:spPr bwMode="auto">
              <a:xfrm flipH="1">
                <a:off x="975" y="2160"/>
                <a:ext cx="31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Line 100"/>
              <p:cNvSpPr>
                <a:spLocks noChangeShapeType="1"/>
              </p:cNvSpPr>
              <p:nvPr/>
            </p:nvSpPr>
            <p:spPr bwMode="auto">
              <a:xfrm>
                <a:off x="1292" y="2160"/>
                <a:ext cx="31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AutoShape 101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91" cy="272"/>
              </a:xfrm>
              <a:prstGeom prst="upArrow">
                <a:avLst>
                  <a:gd name="adj1" fmla="val 50000"/>
                  <a:gd name="adj2" fmla="val 74725"/>
                </a:avLst>
              </a:prstGeom>
              <a:solidFill>
                <a:srgbClr val="D1F7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00" name="AutoShape 102"/>
              <p:cNvSpPr>
                <a:spLocks noChangeArrowheads="1"/>
              </p:cNvSpPr>
              <p:nvPr/>
            </p:nvSpPr>
            <p:spPr bwMode="auto">
              <a:xfrm>
                <a:off x="3424" y="2160"/>
                <a:ext cx="91" cy="771"/>
              </a:xfrm>
              <a:prstGeom prst="upArrow">
                <a:avLst>
                  <a:gd name="adj1" fmla="val 50000"/>
                  <a:gd name="adj2" fmla="val 211813"/>
                </a:avLst>
              </a:prstGeom>
              <a:solidFill>
                <a:srgbClr val="D1F7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01" name="AutoShape 103"/>
              <p:cNvSpPr>
                <a:spLocks noChangeArrowheads="1"/>
              </p:cNvSpPr>
              <p:nvPr/>
            </p:nvSpPr>
            <p:spPr bwMode="auto">
              <a:xfrm>
                <a:off x="4014" y="1525"/>
                <a:ext cx="91" cy="1292"/>
              </a:xfrm>
              <a:prstGeom prst="upArrow">
                <a:avLst>
                  <a:gd name="adj1" fmla="val 50000"/>
                  <a:gd name="adj2" fmla="val 354945"/>
                </a:avLst>
              </a:prstGeom>
              <a:solidFill>
                <a:srgbClr val="D1F7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7175" name="AutoShape 146"/>
          <p:cNvSpPr>
            <a:spLocks noChangeArrowheads="1"/>
          </p:cNvSpPr>
          <p:nvPr/>
        </p:nvSpPr>
        <p:spPr bwMode="auto">
          <a:xfrm>
            <a:off x="2159000" y="5734050"/>
            <a:ext cx="287867" cy="431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1F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76" name="AutoShape 147"/>
          <p:cNvSpPr>
            <a:spLocks noChangeArrowheads="1"/>
          </p:cNvSpPr>
          <p:nvPr/>
        </p:nvSpPr>
        <p:spPr bwMode="auto">
          <a:xfrm>
            <a:off x="4847167" y="5734050"/>
            <a:ext cx="287867" cy="431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1F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77" name="AutoShape 148"/>
          <p:cNvSpPr>
            <a:spLocks noChangeArrowheads="1"/>
          </p:cNvSpPr>
          <p:nvPr/>
        </p:nvSpPr>
        <p:spPr bwMode="auto">
          <a:xfrm>
            <a:off x="7825317" y="5734050"/>
            <a:ext cx="287867" cy="431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D1F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331E7-AA95-4649-99FD-604DBF8A0796}" type="slidenum">
              <a:rPr lang="fi-FI" altLang="en-US" smtClean="0"/>
              <a:pPr/>
              <a:t>6</a:t>
            </a:fld>
            <a:r>
              <a:rPr lang="fi-FI" altLang="en-US" smtClean="0"/>
              <a:t>/23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2 Semantic Ones</a:t>
            </a:r>
            <a:endParaRPr lang="zh-CN" altLang="en-US" smtClean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2.1 </a:t>
            </a:r>
            <a:r>
              <a:rPr lang="en-US" altLang="zh-CN" b="1" smtClean="0">
                <a:solidFill>
                  <a:srgbClr val="0000FF"/>
                </a:solidFill>
                <a:ea typeface="宋体" pitchFamily="2" charset="-122"/>
              </a:rPr>
              <a:t>Relation interconnection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FF"/>
                </a:solidFill>
                <a:ea typeface="宋体" pitchFamily="2" charset="-122"/>
              </a:rPr>
              <a:t>		--relation analysis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FF"/>
                </a:solidFill>
                <a:ea typeface="宋体" pitchFamily="2" charset="-122"/>
              </a:rPr>
              <a:t>         --part-whole relation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FF"/>
                </a:solidFill>
                <a:ea typeface="宋体" pitchFamily="2" charset="-122"/>
              </a:rPr>
              <a:t>2.2  Attribute interconnection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58561-102B-47F4-9CFA-350A8A860D7E}" type="slidenum">
              <a:rPr lang="fi-FI" altLang="en-US" smtClean="0"/>
              <a:pPr/>
              <a:t>7</a:t>
            </a:fld>
            <a:r>
              <a:rPr lang="fi-FI" altLang="en-US" smtClean="0"/>
              <a:t>/23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34434" y="122239"/>
            <a:ext cx="11330517" cy="11461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2.1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Relation interconnection(1/6)</a:t>
            </a:r>
            <a:endParaRPr lang="zh-CN" altLang="en-US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007534" y="3213101"/>
            <a:ext cx="9503833" cy="1368425"/>
            <a:chOff x="703" y="1661"/>
            <a:chExt cx="3086" cy="354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703" y="1661"/>
              <a:ext cx="3086" cy="354"/>
              <a:chOff x="703" y="1661"/>
              <a:chExt cx="3086" cy="354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03" y="1661"/>
                <a:ext cx="1470" cy="354"/>
                <a:chOff x="2340" y="13764"/>
                <a:chExt cx="3600" cy="1092"/>
              </a:xfrm>
            </p:grpSpPr>
            <p:sp>
              <p:nvSpPr>
                <p:cNvPr id="9242" name="AutoShape 5"/>
                <p:cNvSpPr>
                  <a:spLocks noChangeArrowheads="1"/>
                </p:cNvSpPr>
                <p:nvPr/>
              </p:nvSpPr>
              <p:spPr bwMode="auto">
                <a:xfrm>
                  <a:off x="2340" y="13764"/>
                  <a:ext cx="3600" cy="1092"/>
                </a:xfrm>
                <a:prstGeom prst="parallelogram">
                  <a:avLst>
                    <a:gd name="adj" fmla="val 82418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000">
                      <a:latin typeface="Times New Roman" pitchFamily="18" charset="0"/>
                      <a:ea typeface="宋体" pitchFamily="2" charset="-122"/>
                    </a:rPr>
                    <a:t>…… ……</a:t>
                  </a:r>
                  <a:endParaRPr lang="en-US" altLang="zh-CN">
                    <a:ea typeface="宋体" pitchFamily="2" charset="-122"/>
                  </a:endParaRPr>
                </a:p>
              </p:txBody>
            </p:sp>
            <p:sp>
              <p:nvSpPr>
                <p:cNvPr id="9243" name="Oval 6"/>
                <p:cNvSpPr>
                  <a:spLocks noChangeArrowheads="1"/>
                </p:cNvSpPr>
                <p:nvPr/>
              </p:nvSpPr>
              <p:spPr bwMode="auto">
                <a:xfrm>
                  <a:off x="3420" y="1392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44" name="Oval 7"/>
                <p:cNvSpPr>
                  <a:spLocks noChangeArrowheads="1"/>
                </p:cNvSpPr>
                <p:nvPr/>
              </p:nvSpPr>
              <p:spPr bwMode="auto">
                <a:xfrm>
                  <a:off x="4860" y="14076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45" name="Oval 8"/>
                <p:cNvSpPr>
                  <a:spLocks noChangeArrowheads="1"/>
                </p:cNvSpPr>
                <p:nvPr/>
              </p:nvSpPr>
              <p:spPr bwMode="auto">
                <a:xfrm>
                  <a:off x="4680" y="14544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46" name="Oval 9"/>
                <p:cNvSpPr>
                  <a:spLocks noChangeArrowheads="1"/>
                </p:cNvSpPr>
                <p:nvPr/>
              </p:nvSpPr>
              <p:spPr bwMode="auto">
                <a:xfrm>
                  <a:off x="3960" y="14544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47" name="Oval 10"/>
                <p:cNvSpPr>
                  <a:spLocks noChangeArrowheads="1"/>
                </p:cNvSpPr>
                <p:nvPr/>
              </p:nvSpPr>
              <p:spPr bwMode="auto">
                <a:xfrm>
                  <a:off x="3060" y="14544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48" name="Oval 11"/>
                <p:cNvSpPr>
                  <a:spLocks noChangeArrowheads="1"/>
                </p:cNvSpPr>
                <p:nvPr/>
              </p:nvSpPr>
              <p:spPr bwMode="auto">
                <a:xfrm>
                  <a:off x="4140" y="1392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49" name="Oval 12"/>
                <p:cNvSpPr>
                  <a:spLocks noChangeArrowheads="1"/>
                </p:cNvSpPr>
                <p:nvPr/>
              </p:nvSpPr>
              <p:spPr bwMode="auto">
                <a:xfrm>
                  <a:off x="3600" y="14388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50" name="Line 13"/>
                <p:cNvSpPr>
                  <a:spLocks noChangeShapeType="1"/>
                </p:cNvSpPr>
                <p:nvPr/>
              </p:nvSpPr>
              <p:spPr bwMode="auto">
                <a:xfrm>
                  <a:off x="3600" y="13998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1" name="Line 14"/>
                <p:cNvSpPr>
                  <a:spLocks noChangeShapeType="1"/>
                </p:cNvSpPr>
                <p:nvPr/>
              </p:nvSpPr>
              <p:spPr bwMode="auto">
                <a:xfrm>
                  <a:off x="4320" y="14076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40" y="14388"/>
                  <a:ext cx="36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3" name="Line 16"/>
                <p:cNvSpPr>
                  <a:spLocks noChangeShapeType="1"/>
                </p:cNvSpPr>
                <p:nvPr/>
              </p:nvSpPr>
              <p:spPr bwMode="auto">
                <a:xfrm>
                  <a:off x="4140" y="14700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860" y="1423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2319" y="1661"/>
                <a:ext cx="1470" cy="354"/>
                <a:chOff x="6120" y="13764"/>
                <a:chExt cx="3600" cy="1092"/>
              </a:xfrm>
            </p:grpSpPr>
            <p:sp>
              <p:nvSpPr>
                <p:cNvPr id="9226" name="AutoShape 19"/>
                <p:cNvSpPr>
                  <a:spLocks noChangeArrowheads="1"/>
                </p:cNvSpPr>
                <p:nvPr/>
              </p:nvSpPr>
              <p:spPr bwMode="auto">
                <a:xfrm>
                  <a:off x="6120" y="13764"/>
                  <a:ext cx="3600" cy="1092"/>
                </a:xfrm>
                <a:prstGeom prst="parallelogram">
                  <a:avLst>
                    <a:gd name="adj" fmla="val 82418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000">
                      <a:latin typeface="Times New Roman" pitchFamily="18" charset="0"/>
                      <a:ea typeface="宋体" pitchFamily="2" charset="-122"/>
                    </a:rPr>
                    <a:t>…… ……</a:t>
                  </a:r>
                  <a:endParaRPr lang="en-US" altLang="zh-CN">
                    <a:ea typeface="宋体" pitchFamily="2" charset="-122"/>
                  </a:endParaRPr>
                </a:p>
              </p:txBody>
            </p:sp>
            <p:sp>
              <p:nvSpPr>
                <p:cNvPr id="9227" name="Oval 20"/>
                <p:cNvSpPr>
                  <a:spLocks noChangeArrowheads="1"/>
                </p:cNvSpPr>
                <p:nvPr/>
              </p:nvSpPr>
              <p:spPr bwMode="auto">
                <a:xfrm>
                  <a:off x="7200" y="1392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28" name="Oval 21"/>
                <p:cNvSpPr>
                  <a:spLocks noChangeArrowheads="1"/>
                </p:cNvSpPr>
                <p:nvPr/>
              </p:nvSpPr>
              <p:spPr bwMode="auto">
                <a:xfrm>
                  <a:off x="8640" y="14076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29" name="Oval 22"/>
                <p:cNvSpPr>
                  <a:spLocks noChangeArrowheads="1"/>
                </p:cNvSpPr>
                <p:nvPr/>
              </p:nvSpPr>
              <p:spPr bwMode="auto">
                <a:xfrm>
                  <a:off x="8460" y="14544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30" name="Oval 23"/>
                <p:cNvSpPr>
                  <a:spLocks noChangeArrowheads="1"/>
                </p:cNvSpPr>
                <p:nvPr/>
              </p:nvSpPr>
              <p:spPr bwMode="auto">
                <a:xfrm>
                  <a:off x="7740" y="14544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31" name="Oval 24"/>
                <p:cNvSpPr>
                  <a:spLocks noChangeArrowheads="1"/>
                </p:cNvSpPr>
                <p:nvPr/>
              </p:nvSpPr>
              <p:spPr bwMode="auto">
                <a:xfrm>
                  <a:off x="6840" y="14544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32" name="Oval 25"/>
                <p:cNvSpPr>
                  <a:spLocks noChangeArrowheads="1"/>
                </p:cNvSpPr>
                <p:nvPr/>
              </p:nvSpPr>
              <p:spPr bwMode="auto">
                <a:xfrm>
                  <a:off x="7920" y="1392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33" name="Oval 26"/>
                <p:cNvSpPr>
                  <a:spLocks noChangeArrowheads="1"/>
                </p:cNvSpPr>
                <p:nvPr/>
              </p:nvSpPr>
              <p:spPr bwMode="auto">
                <a:xfrm>
                  <a:off x="7380" y="14388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234" name="Line 27"/>
                <p:cNvSpPr>
                  <a:spLocks noChangeShapeType="1"/>
                </p:cNvSpPr>
                <p:nvPr/>
              </p:nvSpPr>
              <p:spPr bwMode="auto">
                <a:xfrm>
                  <a:off x="7380" y="13998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20" y="14388"/>
                  <a:ext cx="36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6" name="Line 29"/>
                <p:cNvSpPr>
                  <a:spLocks noChangeShapeType="1"/>
                </p:cNvSpPr>
                <p:nvPr/>
              </p:nvSpPr>
              <p:spPr bwMode="auto">
                <a:xfrm>
                  <a:off x="7920" y="14700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8640" y="1423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8" name="Line 31"/>
                <p:cNvSpPr>
                  <a:spLocks noChangeShapeType="1"/>
                </p:cNvSpPr>
                <p:nvPr/>
              </p:nvSpPr>
              <p:spPr bwMode="auto">
                <a:xfrm>
                  <a:off x="7380" y="13998"/>
                  <a:ext cx="108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9" name="Line 32"/>
                <p:cNvSpPr>
                  <a:spLocks noChangeShapeType="1"/>
                </p:cNvSpPr>
                <p:nvPr/>
              </p:nvSpPr>
              <p:spPr bwMode="auto">
                <a:xfrm>
                  <a:off x="8100" y="13998"/>
                  <a:ext cx="36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0" name="Line 33"/>
                <p:cNvSpPr>
                  <a:spLocks noChangeShapeType="1"/>
                </p:cNvSpPr>
                <p:nvPr/>
              </p:nvSpPr>
              <p:spPr bwMode="auto">
                <a:xfrm>
                  <a:off x="8100" y="13998"/>
                  <a:ext cx="54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1" name="Line 34"/>
                <p:cNvSpPr>
                  <a:spLocks noChangeShapeType="1"/>
                </p:cNvSpPr>
                <p:nvPr/>
              </p:nvSpPr>
              <p:spPr bwMode="auto">
                <a:xfrm>
                  <a:off x="7020" y="1462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23" name="AutoShape 35"/>
            <p:cNvSpPr>
              <a:spLocks noChangeArrowheads="1"/>
            </p:cNvSpPr>
            <p:nvPr/>
          </p:nvSpPr>
          <p:spPr bwMode="auto">
            <a:xfrm>
              <a:off x="2025" y="1787"/>
              <a:ext cx="515" cy="51"/>
            </a:xfrm>
            <a:prstGeom prst="rightArrow">
              <a:avLst>
                <a:gd name="adj1" fmla="val 50000"/>
                <a:gd name="adj2" fmla="val 25245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221" name="Rectangle 38"/>
          <p:cNvSpPr>
            <a:spLocks noChangeArrowheads="1"/>
          </p:cNvSpPr>
          <p:nvPr/>
        </p:nvSpPr>
        <p:spPr bwMode="auto">
          <a:xfrm>
            <a:off x="1102784" y="1628775"/>
            <a:ext cx="9505949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Question</a:t>
            </a:r>
            <a:r>
              <a:rPr lang="en-US" altLang="zh-CN" sz="280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: If C1R1C2, C2R2C3, then C1 ? C3?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0E84E-3565-4EC9-B159-5ED7785A74F7}" type="slidenum">
              <a:rPr lang="fi-FI" altLang="en-US" smtClean="0"/>
              <a:pPr/>
              <a:t>8</a:t>
            </a:fld>
            <a:r>
              <a:rPr lang="fi-FI" altLang="en-US" smtClean="0"/>
              <a:t>/23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57984" cy="11461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2.1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Relation interconnection(2/6)</a:t>
            </a:r>
            <a:endParaRPr lang="zh-CN" altLang="en-US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56776" name="Group 72"/>
          <p:cNvGraphicFramePr>
            <a:graphicFrameLocks noGrp="1"/>
          </p:cNvGraphicFramePr>
          <p:nvPr>
            <p:ph sz="half" idx="2"/>
          </p:nvPr>
        </p:nvGraphicFramePr>
        <p:xfrm>
          <a:off x="624418" y="1484313"/>
          <a:ext cx="10957982" cy="4947920"/>
        </p:xfrm>
        <a:graphic>
          <a:graphicData uri="http://schemas.openxmlformats.org/drawingml/2006/table">
            <a:tbl>
              <a:tblPr/>
              <a:tblGrid>
                <a:gridCol w="575733"/>
                <a:gridCol w="2590800"/>
                <a:gridCol w="7791449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Property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Definition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Reflexive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xRx for all x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Irreflexive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xRx for all x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Symmetric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xRy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yRx for all x,y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Asymmetric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xRy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yRx for all x,y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Antisymmetric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xRy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yRx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x=y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all x,y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Transitive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xRy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yRz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xRz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all x,y,z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nt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Negatively transitive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yRz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xRz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all x,y,z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Connex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or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yRx for all x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Strictly connex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xRy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or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yRx for all x,y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3E54AC-B9A7-4877-974A-E3F8097AFE17}" type="slidenum">
              <a:rPr lang="fi-FI" altLang="en-US" smtClean="0"/>
              <a:pPr/>
              <a:t>9</a:t>
            </a:fld>
            <a:r>
              <a:rPr lang="fi-FI" altLang="en-US" smtClean="0"/>
              <a:t>/23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9711267" cy="431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2. 1 </a:t>
            </a:r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Relation interconnection(3/6)</a:t>
            </a:r>
            <a:endParaRPr lang="zh-CN" altLang="en-US" sz="280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66062" name="Group 142"/>
          <p:cNvGraphicFramePr>
            <a:graphicFrameLocks noGrp="1"/>
          </p:cNvGraphicFramePr>
          <p:nvPr>
            <p:ph idx="1"/>
          </p:nvPr>
        </p:nvGraphicFramePr>
        <p:xfrm>
          <a:off x="624417" y="908050"/>
          <a:ext cx="10972800" cy="4430716"/>
        </p:xfrm>
        <a:graphic>
          <a:graphicData uri="http://schemas.openxmlformats.org/drawingml/2006/table">
            <a:tbl>
              <a:tblPr/>
              <a:tblGrid>
                <a:gridCol w="878416"/>
                <a:gridCol w="10094384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strictly connex → reflexive, connex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transitive, connex→negatively transitive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antisymmetric,negatively transitive→ transitive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asymmetric→ irreflexive,antisymmetric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Symmetric,connex → negatively transitive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Symmetric, antisymmetric → transitive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Irreflexive, antisymmetric → asymmetric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Reflexive,irreflexive →  all properties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7" name="Text Box 144"/>
          <p:cNvSpPr txBox="1">
            <a:spLocks noChangeArrowheads="1"/>
          </p:cNvSpPr>
          <p:nvPr/>
        </p:nvSpPr>
        <p:spPr bwMode="auto">
          <a:xfrm>
            <a:off x="1678518" y="5589588"/>
            <a:ext cx="931333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Implications among properties of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宽&quot;,&quot;HeaderHeight&quot;:15.0,&quot;FooterHeight&quot;:9.0,&quot;SideMargin&quot;:5.5,&quot;TopMargin&quot;:0.0,&quot;BottomMargin&quot;:0.0,&quot;IntervalMargin&quot;:2.5,&quot;SettingType&quot;:&quot;System&quot;}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2C07"/>
      </a:accent1>
      <a:accent2>
        <a:srgbClr val="B8243D"/>
      </a:accent2>
      <a:accent3>
        <a:srgbClr val="F8E9D6"/>
      </a:accent3>
      <a:accent4>
        <a:srgbClr val="797979"/>
      </a:accent4>
      <a:accent5>
        <a:srgbClr val="A5A5A5"/>
      </a:accent5>
      <a:accent6>
        <a:srgbClr val="C9C9C9"/>
      </a:accent6>
      <a:hlink>
        <a:srgbClr val="933319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1695</Words>
  <Application>Microsoft Office PowerPoint</Application>
  <PresentationFormat>自定义</PresentationFormat>
  <Paragraphs>255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</vt:lpstr>
      <vt:lpstr>1_OfficePLUS</vt:lpstr>
      <vt:lpstr>2_OfficePLUS</vt:lpstr>
      <vt:lpstr>Artificial Intelligence  Chapter 19  Formal Concept Analysis: The Important Foundation of Knowledge Interconnection </vt:lpstr>
      <vt:lpstr>幻灯片 2</vt:lpstr>
      <vt:lpstr>幻灯片 3</vt:lpstr>
      <vt:lpstr>幻灯片 4</vt:lpstr>
      <vt:lpstr>1.Introduction(1/1)</vt:lpstr>
      <vt:lpstr>2 Semantic Ones</vt:lpstr>
      <vt:lpstr>2.1 Relation interconnection(1/6)</vt:lpstr>
      <vt:lpstr>2.1 Relation interconnection(2/6)</vt:lpstr>
      <vt:lpstr>2. 1 Relation interconnection(3/6)</vt:lpstr>
      <vt:lpstr>Winston, Chaffin和Herrmann(WCH)等根据功能、可分离性和同质性将部分关系区分为Component/Integral-object, Member/Collection, Place/Area和Feature/Activity等六类</vt:lpstr>
      <vt:lpstr>2.1 Relation interconnection(5/6)</vt:lpstr>
      <vt:lpstr>2.1 Relation interconnection(6/6)</vt:lpstr>
      <vt:lpstr>2. 2 Attribute interconnection</vt:lpstr>
      <vt:lpstr>属性分类</vt:lpstr>
      <vt:lpstr>幻灯片 15</vt:lpstr>
      <vt:lpstr>幻灯片 16</vt:lpstr>
      <vt:lpstr>幻灯片 17</vt:lpstr>
      <vt:lpstr>幻灯片 18</vt:lpstr>
      <vt:lpstr>幻灯片 19</vt:lpstr>
      <vt:lpstr>2.2.1 Some definitions of FCA</vt:lpstr>
      <vt:lpstr>Frames ---contexts</vt:lpstr>
      <vt:lpstr>幻灯片 22</vt:lpstr>
      <vt:lpstr>幻灯片 23</vt:lpstr>
      <vt:lpstr>Properties</vt:lpstr>
      <vt:lpstr>Dependencies between attributes</vt:lpstr>
      <vt:lpstr>Dependencies between attributes</vt:lpstr>
      <vt:lpstr>Dependencies between attributes</vt:lpstr>
      <vt:lpstr>Proposition:</vt:lpstr>
      <vt:lpstr>2.2.2 Attribute interconnection</vt:lpstr>
      <vt:lpstr>幻灯片 30</vt:lpstr>
      <vt:lpstr>幻灯片 31</vt:lpstr>
      <vt:lpstr>nominal attribute</vt:lpstr>
      <vt:lpstr>ordinal attribute</vt:lpstr>
      <vt:lpstr>bi-ordinal attribute</vt:lpstr>
      <vt:lpstr>3. Structure Ones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374</cp:revision>
  <dcterms:created xsi:type="dcterms:W3CDTF">2020-04-14T04:48:00Z</dcterms:created>
  <dcterms:modified xsi:type="dcterms:W3CDTF">2021-06-20T08:41:27Z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