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0" r:id="rId2"/>
    <p:sldMasterId id="2147483694" r:id="rId3"/>
  </p:sldMasterIdLst>
  <p:notesMasterIdLst>
    <p:notesMasterId r:id="rId33"/>
  </p:notesMasterIdLst>
  <p:handoutMasterIdLst>
    <p:handoutMasterId r:id="rId34"/>
  </p:handoutMasterIdLst>
  <p:sldIdLst>
    <p:sldId id="471" r:id="rId4"/>
    <p:sldId id="496" r:id="rId5"/>
    <p:sldId id="497" r:id="rId6"/>
    <p:sldId id="501" r:id="rId7"/>
    <p:sldId id="498" r:id="rId8"/>
    <p:sldId id="499" r:id="rId9"/>
    <p:sldId id="500" r:id="rId10"/>
    <p:sldId id="472" r:id="rId11"/>
    <p:sldId id="502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06" r:id="rId20"/>
    <p:sldId id="505" r:id="rId21"/>
    <p:sldId id="504" r:id="rId22"/>
    <p:sldId id="503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14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D"/>
    <a:srgbClr val="B8243D"/>
    <a:srgbClr val="F9F9F9"/>
    <a:srgbClr val="FAFAFA"/>
    <a:srgbClr val="F8F8F8"/>
    <a:srgbClr val="B1937F"/>
    <a:srgbClr val="DEDEDE"/>
    <a:srgbClr val="FFAA00"/>
    <a:srgbClr val="FFEFD5"/>
    <a:srgbClr val="631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5238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08"/>
    </p:cViewPr>
  </p:sorterViewPr>
  <p:notesViewPr>
    <p:cSldViewPr snapToGrid="0">
      <p:cViewPr varScale="1">
        <p:scale>
          <a:sx n="48" d="100"/>
          <a:sy n="48" d="100"/>
        </p:scale>
        <p:origin x="1828" y="5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gs" Target="tags/tag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2D54-41E9-4F9B-84F0-DB426FBA1FF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1FDD3-5682-4A22-B636-E57B56622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6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B1D4-5CAD-4F8D-8A42-777314ADBB20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EEA95-15FA-454A-B750-D2F7A7125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EEA95-15FA-454A-B750-D2F7A7125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7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9A7-3243-4C38-BB22-ADB739282BE8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FEF-A634-48EA-B26A-D00E273EA4BD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1" t="131845" r="108331" b="-39745"/>
          <a:stretch>
            <a:fillRect/>
          </a:stretch>
        </p:blipFill>
        <p:spPr>
          <a:xfrm rot="5400000">
            <a:off x="519051" y="427475"/>
            <a:ext cx="692701" cy="410003"/>
          </a:xfrm>
          <a:custGeom>
            <a:avLst/>
            <a:gdLst>
              <a:gd name="connsiteX0" fmla="*/ 0 w 1993902"/>
              <a:gd name="connsiteY0" fmla="*/ 0 h 1180172"/>
              <a:gd name="connsiteX1" fmla="*/ 1850785 w 1993902"/>
              <a:gd name="connsiteY1" fmla="*/ 0 h 1180172"/>
              <a:gd name="connsiteX2" fmla="*/ 1861313 w 1993902"/>
              <a:gd name="connsiteY2" fmla="*/ 17230 h 1180172"/>
              <a:gd name="connsiteX3" fmla="*/ 1993902 w 1993902"/>
              <a:gd name="connsiteY3" fmla="*/ 537837 h 1180172"/>
              <a:gd name="connsiteX4" fmla="*/ 1806287 w 1993902"/>
              <a:gd name="connsiteY4" fmla="*/ 1148496 h 1180172"/>
              <a:gd name="connsiteX5" fmla="*/ 1782462 w 1993902"/>
              <a:gd name="connsiteY5" fmla="*/ 1180172 h 1180172"/>
              <a:gd name="connsiteX6" fmla="*/ 8240 w 1993902"/>
              <a:gd name="connsiteY6" fmla="*/ 1180172 h 1180172"/>
              <a:gd name="connsiteX7" fmla="*/ 0 w 1993902"/>
              <a:gd name="connsiteY7" fmla="*/ 1169217 h 1180172"/>
              <a:gd name="connsiteX8" fmla="*/ 0 w 1993902"/>
              <a:gd name="connsiteY8" fmla="*/ 0 h 118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2" h="1180172">
                <a:moveTo>
                  <a:pt x="0" y="0"/>
                </a:moveTo>
                <a:lnTo>
                  <a:pt x="1850785" y="0"/>
                </a:lnTo>
                <a:lnTo>
                  <a:pt x="1861313" y="17230"/>
                </a:lnTo>
                <a:cubicBezTo>
                  <a:pt x="1945871" y="171987"/>
                  <a:pt x="1993902" y="349336"/>
                  <a:pt x="1993902" y="537837"/>
                </a:cubicBezTo>
                <a:cubicBezTo>
                  <a:pt x="1993902" y="764039"/>
                  <a:pt x="1924738" y="974180"/>
                  <a:pt x="1806287" y="1148496"/>
                </a:cubicBezTo>
                <a:lnTo>
                  <a:pt x="1782462" y="1180172"/>
                </a:lnTo>
                <a:lnTo>
                  <a:pt x="8240" y="1180172"/>
                </a:lnTo>
                <a:lnTo>
                  <a:pt x="0" y="11692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íṧļiḓé"/>
          <p:cNvSpPr/>
          <p:nvPr userDrawn="1"/>
        </p:nvSpPr>
        <p:spPr>
          <a:xfrm>
            <a:off x="5221718" y="1602668"/>
            <a:ext cx="1748578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AE33-E62E-49B7-AC0B-0504C9981B63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3" name="ïSḷïḓe"/>
          <p:cNvSpPr/>
          <p:nvPr userDrawn="1"/>
        </p:nvSpPr>
        <p:spPr>
          <a:xfrm>
            <a:off x="3150604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ïṣļiḑê"/>
          <p:cNvSpPr/>
          <p:nvPr userDrawn="1"/>
        </p:nvSpPr>
        <p:spPr>
          <a:xfrm>
            <a:off x="7292820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ṣlîḑe"/>
          <p:cNvSpPr/>
          <p:nvPr userDrawn="1"/>
        </p:nvSpPr>
        <p:spPr>
          <a:xfrm>
            <a:off x="9363928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îšḻïḋe"/>
          <p:cNvSpPr/>
          <p:nvPr userDrawn="1"/>
        </p:nvSpPr>
        <p:spPr>
          <a:xfrm>
            <a:off x="1079496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079500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150975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5"/>
          </p:nvPr>
        </p:nvSpPr>
        <p:spPr>
          <a:xfrm>
            <a:off x="7291336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9360214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8"/>
          <p:cNvSpPr>
            <a:spLocks noGrp="1"/>
          </p:cNvSpPr>
          <p:nvPr>
            <p:ph type="pic" sz="quarter" idx="17"/>
          </p:nvPr>
        </p:nvSpPr>
        <p:spPr>
          <a:xfrm>
            <a:off x="5222081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500" y="-9525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437-3CD5-4678-BD84-6B872B0DA1BF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84000" y="1348770"/>
            <a:ext cx="4537075" cy="47069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2470-19B5-4E61-AC09-C20465289DBC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47700" y="1385146"/>
            <a:ext cx="4699000" cy="215391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845300" y="4148413"/>
            <a:ext cx="4699000" cy="216058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6BED-AFC0-4CF7-ADDA-EBCE89A383CB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660400" y="2133000"/>
            <a:ext cx="5086502" cy="3599678"/>
          </a:xfrm>
          <a:custGeom>
            <a:avLst/>
            <a:gdLst>
              <a:gd name="connsiteX0" fmla="*/ 2330500 w 4680000"/>
              <a:gd name="connsiteY0" fmla="*/ 0 h 3312000"/>
              <a:gd name="connsiteX1" fmla="*/ 3584275 w 4680000"/>
              <a:gd name="connsiteY1" fmla="*/ 730115 h 3312000"/>
              <a:gd name="connsiteX2" fmla="*/ 3649592 w 4680000"/>
              <a:gd name="connsiteY2" fmla="*/ 847870 h 3312000"/>
              <a:gd name="connsiteX3" fmla="*/ 3839621 w 4680000"/>
              <a:gd name="connsiteY3" fmla="*/ 847870 h 3312000"/>
              <a:gd name="connsiteX4" fmla="*/ 4680000 w 4680000"/>
              <a:gd name="connsiteY4" fmla="*/ 1688249 h 3312000"/>
              <a:gd name="connsiteX5" fmla="*/ 3839621 w 4680000"/>
              <a:gd name="connsiteY5" fmla="*/ 2528628 h 3312000"/>
              <a:gd name="connsiteX6" fmla="*/ 3613816 w 4680000"/>
              <a:gd name="connsiteY6" fmla="*/ 2528628 h 3312000"/>
              <a:gd name="connsiteX7" fmla="*/ 3584275 w 4680000"/>
              <a:gd name="connsiteY7" fmla="*/ 2581886 h 3312000"/>
              <a:gd name="connsiteX8" fmla="*/ 2330500 w 4680000"/>
              <a:gd name="connsiteY8" fmla="*/ 3312000 h 3312000"/>
              <a:gd name="connsiteX9" fmla="*/ 1076726 w 4680000"/>
              <a:gd name="connsiteY9" fmla="*/ 2581886 h 3312000"/>
              <a:gd name="connsiteX10" fmla="*/ 1047185 w 4680000"/>
              <a:gd name="connsiteY10" fmla="*/ 2528628 h 3312000"/>
              <a:gd name="connsiteX11" fmla="*/ 840379 w 4680000"/>
              <a:gd name="connsiteY11" fmla="*/ 2528628 h 3312000"/>
              <a:gd name="connsiteX12" fmla="*/ 0 w 4680000"/>
              <a:gd name="connsiteY12" fmla="*/ 1688249 h 3312000"/>
              <a:gd name="connsiteX13" fmla="*/ 840379 w 4680000"/>
              <a:gd name="connsiteY13" fmla="*/ 847870 h 3312000"/>
              <a:gd name="connsiteX14" fmla="*/ 1011408 w 4680000"/>
              <a:gd name="connsiteY14" fmla="*/ 847870 h 3312000"/>
              <a:gd name="connsiteX15" fmla="*/ 1076726 w 4680000"/>
              <a:gd name="connsiteY15" fmla="*/ 730115 h 3312000"/>
              <a:gd name="connsiteX16" fmla="*/ 2330500 w 4680000"/>
              <a:gd name="connsiteY16" fmla="*/ 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80000" h="3312000">
                <a:moveTo>
                  <a:pt x="2330500" y="0"/>
                </a:moveTo>
                <a:cubicBezTo>
                  <a:pt x="2852410" y="0"/>
                  <a:pt x="3312557" y="289616"/>
                  <a:pt x="3584275" y="730115"/>
                </a:cubicBezTo>
                <a:lnTo>
                  <a:pt x="3649592" y="847870"/>
                </a:lnTo>
                <a:lnTo>
                  <a:pt x="3839621" y="847870"/>
                </a:lnTo>
                <a:cubicBezTo>
                  <a:pt x="4303750" y="847870"/>
                  <a:pt x="4680000" y="1224120"/>
                  <a:pt x="4680000" y="1688249"/>
                </a:cubicBezTo>
                <a:cubicBezTo>
                  <a:pt x="4680000" y="2152378"/>
                  <a:pt x="4303750" y="2528628"/>
                  <a:pt x="3839621" y="2528628"/>
                </a:cubicBezTo>
                <a:lnTo>
                  <a:pt x="3613816" y="2528628"/>
                </a:lnTo>
                <a:lnTo>
                  <a:pt x="3584275" y="2581886"/>
                </a:lnTo>
                <a:cubicBezTo>
                  <a:pt x="3312557" y="3022385"/>
                  <a:pt x="2852410" y="3312000"/>
                  <a:pt x="2330500" y="3312000"/>
                </a:cubicBezTo>
                <a:cubicBezTo>
                  <a:pt x="1808591" y="3312000"/>
                  <a:pt x="1348443" y="3022385"/>
                  <a:pt x="1076726" y="2581886"/>
                </a:cubicBezTo>
                <a:lnTo>
                  <a:pt x="1047185" y="2528628"/>
                </a:lnTo>
                <a:lnTo>
                  <a:pt x="840379" y="2528628"/>
                </a:lnTo>
                <a:cubicBezTo>
                  <a:pt x="376250" y="2528628"/>
                  <a:pt x="0" y="2152378"/>
                  <a:pt x="0" y="1688249"/>
                </a:cubicBezTo>
                <a:cubicBezTo>
                  <a:pt x="0" y="1224120"/>
                  <a:pt x="376250" y="847870"/>
                  <a:pt x="840379" y="847870"/>
                </a:cubicBezTo>
                <a:lnTo>
                  <a:pt x="1011408" y="847870"/>
                </a:lnTo>
                <a:lnTo>
                  <a:pt x="1076726" y="730115"/>
                </a:lnTo>
                <a:cubicBezTo>
                  <a:pt x="1348443" y="289616"/>
                  <a:pt x="1808591" y="0"/>
                  <a:pt x="2330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BEC-AAB7-4136-8395-728B6E9BF703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14"/>
          </p:nvPr>
        </p:nvSpPr>
        <p:spPr>
          <a:xfrm>
            <a:off x="47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3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307A-E1D0-4E5F-9521-7897950F09D3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65188" y="1412875"/>
            <a:ext cx="10487025" cy="201612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CBDC-171A-4289-A7B7-C5C1908C7928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888501" y="1337353"/>
          <a:ext cx="10416300" cy="504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931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0960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6933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图片占位符 2"/>
          <p:cNvSpPr>
            <a:spLocks noGrp="1"/>
          </p:cNvSpPr>
          <p:nvPr>
            <p:ph type="pic" sz="quarter" idx="16"/>
          </p:nvPr>
        </p:nvSpPr>
        <p:spPr>
          <a:xfrm>
            <a:off x="34904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t>2020/8/3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EF81-5D27-4797-BA31-C9CD1581CDEA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6420-11EE-4DCD-97D9-484F833C0C23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标题和内容">
    <p:bg>
      <p:bgPr>
        <a:blipFill dpi="0" rotWithShape="1">
          <a:blip r:embed="rId2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76C6-F5B5-42E8-9C3F-D24B4A188FE2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1" t="131845" r="108331" b="-39745"/>
          <a:stretch>
            <a:fillRect/>
          </a:stretch>
        </p:blipFill>
        <p:spPr>
          <a:xfrm rot="5400000">
            <a:off x="519051" y="427475"/>
            <a:ext cx="692701" cy="410003"/>
          </a:xfrm>
          <a:custGeom>
            <a:avLst/>
            <a:gdLst>
              <a:gd name="connsiteX0" fmla="*/ 0 w 1993902"/>
              <a:gd name="connsiteY0" fmla="*/ 0 h 1180172"/>
              <a:gd name="connsiteX1" fmla="*/ 1850785 w 1993902"/>
              <a:gd name="connsiteY1" fmla="*/ 0 h 1180172"/>
              <a:gd name="connsiteX2" fmla="*/ 1861313 w 1993902"/>
              <a:gd name="connsiteY2" fmla="*/ 17230 h 1180172"/>
              <a:gd name="connsiteX3" fmla="*/ 1993902 w 1993902"/>
              <a:gd name="connsiteY3" fmla="*/ 537837 h 1180172"/>
              <a:gd name="connsiteX4" fmla="*/ 1806287 w 1993902"/>
              <a:gd name="connsiteY4" fmla="*/ 1148496 h 1180172"/>
              <a:gd name="connsiteX5" fmla="*/ 1782462 w 1993902"/>
              <a:gd name="connsiteY5" fmla="*/ 1180172 h 1180172"/>
              <a:gd name="connsiteX6" fmla="*/ 8240 w 1993902"/>
              <a:gd name="connsiteY6" fmla="*/ 1180172 h 1180172"/>
              <a:gd name="connsiteX7" fmla="*/ 0 w 1993902"/>
              <a:gd name="connsiteY7" fmla="*/ 1169217 h 1180172"/>
              <a:gd name="connsiteX8" fmla="*/ 0 w 1993902"/>
              <a:gd name="connsiteY8" fmla="*/ 0 h 118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2" h="1180172">
                <a:moveTo>
                  <a:pt x="0" y="0"/>
                </a:moveTo>
                <a:lnTo>
                  <a:pt x="1850785" y="0"/>
                </a:lnTo>
                <a:lnTo>
                  <a:pt x="1861313" y="17230"/>
                </a:lnTo>
                <a:cubicBezTo>
                  <a:pt x="1945871" y="171987"/>
                  <a:pt x="1993902" y="349336"/>
                  <a:pt x="1993902" y="537837"/>
                </a:cubicBezTo>
                <a:cubicBezTo>
                  <a:pt x="1993902" y="764039"/>
                  <a:pt x="1924738" y="974180"/>
                  <a:pt x="1806287" y="1148496"/>
                </a:cubicBezTo>
                <a:lnTo>
                  <a:pt x="1782462" y="1180172"/>
                </a:lnTo>
                <a:lnTo>
                  <a:pt x="8240" y="1180172"/>
                </a:lnTo>
                <a:lnTo>
                  <a:pt x="0" y="11692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7" name="íṥľiḓê"/>
          <p:cNvSpPr/>
          <p:nvPr userDrawn="1"/>
        </p:nvSpPr>
        <p:spPr>
          <a:xfrm>
            <a:off x="1200007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îṧḷîde"/>
          <p:cNvSpPr/>
          <p:nvPr userDrawn="1"/>
        </p:nvSpPr>
        <p:spPr>
          <a:xfrm>
            <a:off x="3843846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íṥľiḓê"/>
          <p:cNvSpPr/>
          <p:nvPr userDrawn="1"/>
        </p:nvSpPr>
        <p:spPr>
          <a:xfrm>
            <a:off x="6487685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îşļíďé"/>
          <p:cNvSpPr/>
          <p:nvPr userDrawn="1"/>
        </p:nvSpPr>
        <p:spPr>
          <a:xfrm>
            <a:off x="9131524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图片占位符 27"/>
          <p:cNvSpPr>
            <a:spLocks noGrp="1"/>
          </p:cNvSpPr>
          <p:nvPr>
            <p:ph type="pic" sz="quarter" idx="13"/>
          </p:nvPr>
        </p:nvSpPr>
        <p:spPr>
          <a:xfrm>
            <a:off x="1200007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8"/>
          <p:cNvSpPr>
            <a:spLocks noGrp="1"/>
          </p:cNvSpPr>
          <p:nvPr>
            <p:ph type="pic" sz="quarter" idx="14"/>
          </p:nvPr>
        </p:nvSpPr>
        <p:spPr>
          <a:xfrm>
            <a:off x="3843846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30"/>
          <p:cNvSpPr>
            <a:spLocks noGrp="1"/>
          </p:cNvSpPr>
          <p:nvPr>
            <p:ph type="pic" sz="quarter" idx="15"/>
          </p:nvPr>
        </p:nvSpPr>
        <p:spPr>
          <a:xfrm>
            <a:off x="6487685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31"/>
          <p:cNvSpPr>
            <a:spLocks noGrp="1"/>
          </p:cNvSpPr>
          <p:nvPr>
            <p:ph type="pic" sz="quarter" idx="16"/>
          </p:nvPr>
        </p:nvSpPr>
        <p:spPr>
          <a:xfrm>
            <a:off x="9131524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1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70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700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991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84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6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BC23-DFCA-4ADB-B723-1BF0AE5E6F7F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03CB-AE2B-46B7-9FBD-E9AB8A25DF0B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92F9-8B61-4158-9498-F1A0E25AA045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CF98-EB99-4046-956E-C5961C63E6DD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A144-1ECC-47B3-84F8-B0A91898A30F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1" y="277510"/>
            <a:ext cx="2203682" cy="63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D99C-F0E1-46E5-8194-C48F10C829D5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58CC-26B5-4ACA-8290-65BB4E4851A2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74C6-1819-4215-ACCE-9EE885241B6D}" type="datetime1">
              <a:rPr lang="zh-CN" altLang="en-US" smtClean="0"/>
              <a:t>2020/8/3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81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011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2D4F-2241-454B-AF5D-961C997CB3B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88" r:id="rId13"/>
    <p:sldLayoutId id="2147483668" r:id="rId14"/>
    <p:sldLayoutId id="2147483669" r:id="rId15"/>
    <p:sldLayoutId id="2147483671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7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7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Neural%20Networks.pp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6.png"/><Relationship Id="rId7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18.png"/><Relationship Id="rId10" Type="http://schemas.openxmlformats.org/officeDocument/2006/relationships/slide" Target="slide16.xml"/><Relationship Id="rId4" Type="http://schemas.openxmlformats.org/officeDocument/2006/relationships/image" Target="../media/image17.png"/><Relationship Id="rId9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-16264"/>
            <a:ext cx="12192000" cy="6874264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>
          <a:xfrm>
            <a:off x="1" y="-38099"/>
            <a:ext cx="12191999" cy="2489708"/>
          </a:xfrm>
          <a:custGeom>
            <a:avLst/>
            <a:gdLst>
              <a:gd name="connsiteX0" fmla="*/ 0 w 12191999"/>
              <a:gd name="connsiteY0" fmla="*/ 0 h 3467100"/>
              <a:gd name="connsiteX1" fmla="*/ 12191999 w 12191999"/>
              <a:gd name="connsiteY1" fmla="*/ 0 h 3467100"/>
              <a:gd name="connsiteX2" fmla="*/ 12191999 w 12191999"/>
              <a:gd name="connsiteY2" fmla="*/ 2387141 h 3467100"/>
              <a:gd name="connsiteX3" fmla="*/ 11986303 w 12191999"/>
              <a:gd name="connsiteY3" fmla="*/ 2471405 h 3467100"/>
              <a:gd name="connsiteX4" fmla="*/ 6121399 w 12191999"/>
              <a:gd name="connsiteY4" fmla="*/ 3467100 h 3467100"/>
              <a:gd name="connsiteX5" fmla="*/ 256496 w 12191999"/>
              <a:gd name="connsiteY5" fmla="*/ 2471405 h 3467100"/>
              <a:gd name="connsiteX6" fmla="*/ 0 w 12191999"/>
              <a:gd name="connsiteY6" fmla="*/ 2366332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467100">
                <a:moveTo>
                  <a:pt x="0" y="0"/>
                </a:moveTo>
                <a:lnTo>
                  <a:pt x="12191999" y="0"/>
                </a:lnTo>
                <a:lnTo>
                  <a:pt x="12191999" y="2387141"/>
                </a:lnTo>
                <a:lnTo>
                  <a:pt x="11986303" y="2471405"/>
                </a:lnTo>
                <a:cubicBezTo>
                  <a:pt x="10392508" y="3093437"/>
                  <a:pt x="8349226" y="3467100"/>
                  <a:pt x="6121399" y="3467100"/>
                </a:cubicBezTo>
                <a:cubicBezTo>
                  <a:pt x="3893572" y="3467100"/>
                  <a:pt x="1850290" y="3093437"/>
                  <a:pt x="256496" y="2471405"/>
                </a:cubicBezTo>
                <a:lnTo>
                  <a:pt x="0" y="2366332"/>
                </a:lnTo>
                <a:close/>
              </a:path>
            </a:pathLst>
          </a:custGeom>
          <a:solidFill>
            <a:srgbClr val="B2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2" b="12558"/>
          <a:stretch>
            <a:fillRect/>
          </a:stretch>
        </p:blipFill>
        <p:spPr>
          <a:xfrm>
            <a:off x="1" y="-38099"/>
            <a:ext cx="12191999" cy="2459099"/>
          </a:xfrm>
          <a:custGeom>
            <a:avLst/>
            <a:gdLst>
              <a:gd name="connsiteX0" fmla="*/ 0 w 12192000"/>
              <a:gd name="connsiteY0" fmla="*/ 0 h 3906851"/>
              <a:gd name="connsiteX1" fmla="*/ 12192000 w 12192000"/>
              <a:gd name="connsiteY1" fmla="*/ 0 h 3906851"/>
              <a:gd name="connsiteX2" fmla="*/ 12192000 w 12192000"/>
              <a:gd name="connsiteY2" fmla="*/ 3011223 h 3906851"/>
              <a:gd name="connsiteX3" fmla="*/ 11986304 w 12192000"/>
              <a:gd name="connsiteY3" fmla="*/ 3081105 h 3906851"/>
              <a:gd name="connsiteX4" fmla="*/ 6121400 w 12192000"/>
              <a:gd name="connsiteY4" fmla="*/ 3906851 h 3906851"/>
              <a:gd name="connsiteX5" fmla="*/ 256497 w 12192000"/>
              <a:gd name="connsiteY5" fmla="*/ 3081105 h 3906851"/>
              <a:gd name="connsiteX6" fmla="*/ 0 w 12192000"/>
              <a:gd name="connsiteY6" fmla="*/ 2993965 h 390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906851">
                <a:moveTo>
                  <a:pt x="0" y="0"/>
                </a:moveTo>
                <a:lnTo>
                  <a:pt x="12192000" y="0"/>
                </a:lnTo>
                <a:lnTo>
                  <a:pt x="12192000" y="3011223"/>
                </a:lnTo>
                <a:lnTo>
                  <a:pt x="11986304" y="3081105"/>
                </a:lnTo>
                <a:cubicBezTo>
                  <a:pt x="10392509" y="3596966"/>
                  <a:pt x="8349227" y="3906851"/>
                  <a:pt x="6121400" y="3906851"/>
                </a:cubicBezTo>
                <a:cubicBezTo>
                  <a:pt x="3893573" y="3906851"/>
                  <a:pt x="1850291" y="3596966"/>
                  <a:pt x="256497" y="3081105"/>
                </a:cubicBezTo>
                <a:lnTo>
                  <a:pt x="0" y="2993965"/>
                </a:lnTo>
                <a:close/>
              </a:path>
            </a:pathLst>
          </a:custGeom>
        </p:spPr>
      </p:pic>
      <p:sp>
        <p:nvSpPr>
          <p:cNvPr id="27" name="任意多边形 26"/>
          <p:cNvSpPr/>
          <p:nvPr/>
        </p:nvSpPr>
        <p:spPr>
          <a:xfrm>
            <a:off x="-12700" y="-38100"/>
            <a:ext cx="12204700" cy="2223636"/>
          </a:xfrm>
          <a:custGeom>
            <a:avLst/>
            <a:gdLst>
              <a:gd name="connsiteX0" fmla="*/ 0 w 12192000"/>
              <a:gd name="connsiteY0" fmla="*/ 0 h 3797300"/>
              <a:gd name="connsiteX1" fmla="*/ 12192000 w 12192000"/>
              <a:gd name="connsiteY1" fmla="*/ 0 h 3797300"/>
              <a:gd name="connsiteX2" fmla="*/ 12192000 w 12192000"/>
              <a:gd name="connsiteY2" fmla="*/ 2926786 h 3797300"/>
              <a:gd name="connsiteX3" fmla="*/ 11986304 w 12192000"/>
              <a:gd name="connsiteY3" fmla="*/ 2994708 h 3797300"/>
              <a:gd name="connsiteX4" fmla="*/ 6121400 w 12192000"/>
              <a:gd name="connsiteY4" fmla="*/ 3797300 h 3797300"/>
              <a:gd name="connsiteX5" fmla="*/ 256497 w 12192000"/>
              <a:gd name="connsiteY5" fmla="*/ 2994708 h 3797300"/>
              <a:gd name="connsiteX6" fmla="*/ 0 w 12192000"/>
              <a:gd name="connsiteY6" fmla="*/ 2910012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97300">
                <a:moveTo>
                  <a:pt x="0" y="0"/>
                </a:moveTo>
                <a:lnTo>
                  <a:pt x="12192000" y="0"/>
                </a:lnTo>
                <a:lnTo>
                  <a:pt x="12192000" y="2926786"/>
                </a:lnTo>
                <a:lnTo>
                  <a:pt x="11986304" y="2994708"/>
                </a:lnTo>
                <a:cubicBezTo>
                  <a:pt x="10392509" y="3496104"/>
                  <a:pt x="8349227" y="3797300"/>
                  <a:pt x="6121400" y="3797300"/>
                </a:cubicBezTo>
                <a:cubicBezTo>
                  <a:pt x="3893573" y="3797300"/>
                  <a:pt x="1850291" y="3496104"/>
                  <a:pt x="256497" y="2994708"/>
                </a:cubicBezTo>
                <a:lnTo>
                  <a:pt x="0" y="2910012"/>
                </a:lnTo>
                <a:close/>
              </a:path>
            </a:pathLst>
          </a:custGeom>
          <a:gradFill>
            <a:gsLst>
              <a:gs pos="41000">
                <a:schemeClr val="bg1">
                  <a:alpha val="57000"/>
                </a:schemeClr>
              </a:gs>
              <a:gs pos="0">
                <a:schemeClr val="bg1">
                  <a:alpha val="87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16000" y="3401890"/>
            <a:ext cx="97396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Artificial Intelligence    Chapter 7</a:t>
            </a:r>
            <a:br>
              <a:rPr lang="en-US" altLang="ko-KR" sz="4400" dirty="0"/>
            </a:br>
            <a:r>
              <a:rPr lang="en-US" altLang="ko-KR" sz="4400" dirty="0"/>
              <a:t>Agents That Plan</a:t>
            </a:r>
          </a:p>
          <a:p>
            <a:pPr algn="ctr"/>
            <a:r>
              <a:rPr lang="en-US" altLang="ko-KR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彩云" panose="02010800040101010101" pitchFamily="2" charset="-122"/>
              </a:rPr>
              <a:t>&lt;</a:t>
            </a:r>
            <a:r>
              <a:rPr lang="zh-CN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能规划的</a:t>
            </a:r>
            <a:r>
              <a:rPr lang="en-US" altLang="zh-C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Agent</a:t>
            </a:r>
            <a:r>
              <a:rPr lang="en-US" altLang="ko-KR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彩云" panose="02010800040101010101" pitchFamily="2" charset="-122"/>
              </a:rPr>
              <a:t>&gt;</a:t>
            </a:r>
          </a:p>
          <a:p>
            <a:pPr algn="ctr"/>
            <a:endParaRPr lang="en-US" altLang="ko-KR" sz="44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algn="ctr"/>
            <a:endParaRPr lang="zh-CN" altLang="en-US" sz="44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61121" y="5533885"/>
            <a:ext cx="66975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088000" y="1773098"/>
            <a:ext cx="1701906" cy="1701906"/>
            <a:chOff x="5245047" y="2760751"/>
            <a:chExt cx="1701906" cy="1701906"/>
          </a:xfrm>
        </p:grpSpPr>
        <p:sp>
          <p:nvSpPr>
            <p:cNvPr id="3" name="椭圆 2"/>
            <p:cNvSpPr/>
            <p:nvPr/>
          </p:nvSpPr>
          <p:spPr>
            <a:xfrm>
              <a:off x="5245047" y="2760751"/>
              <a:ext cx="1701906" cy="17019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42" r="76079"/>
            <a:stretch>
              <a:fillRect/>
            </a:stretch>
          </p:blipFill>
          <p:spPr>
            <a:xfrm>
              <a:off x="5282163" y="2791359"/>
              <a:ext cx="1602274" cy="1504658"/>
            </a:xfrm>
            <a:custGeom>
              <a:avLst/>
              <a:gdLst>
                <a:gd name="connsiteX0" fmla="*/ 0 w 1602274"/>
                <a:gd name="connsiteY0" fmla="*/ 0 h 1504658"/>
                <a:gd name="connsiteX1" fmla="*/ 1602274 w 1602274"/>
                <a:gd name="connsiteY1" fmla="*/ 0 h 1504658"/>
                <a:gd name="connsiteX2" fmla="*/ 1602274 w 1602274"/>
                <a:gd name="connsiteY2" fmla="*/ 1504658 h 1504658"/>
                <a:gd name="connsiteX3" fmla="*/ 0 w 1602274"/>
                <a:gd name="connsiteY3" fmla="*/ 1504658 h 150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274" h="1504658">
                  <a:moveTo>
                    <a:pt x="0" y="0"/>
                  </a:moveTo>
                  <a:lnTo>
                    <a:pt x="1602274" y="0"/>
                  </a:lnTo>
                  <a:lnTo>
                    <a:pt x="1602274" y="1504658"/>
                  </a:lnTo>
                  <a:lnTo>
                    <a:pt x="0" y="150465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25169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61677-8198-4D06-B64E-8857832A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>
                <a:solidFill>
                  <a:srgbClr val="3333FF"/>
                </a:solidFill>
                <a:latin typeface="Times New Roman" panose="02020603050405020304" pitchFamily="18" charset="0"/>
              </a:rPr>
            </a:b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Computations</a:t>
            </a:r>
            <a:br>
              <a:rPr lang="zh-CN" altLang="en-US" b="1" dirty="0">
                <a:solidFill>
                  <a:srgbClr val="3333FF"/>
                </a:solidFill>
              </a:rPr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BBBC44-68CE-4084-8076-70202E7A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B93DA3-D2BD-40ED-A742-8A08420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246CD-FCCC-4DC0-ABFD-E11C2F97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11434BA-3D0F-4941-9FB3-D7BBF3DA0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01" y="1030200"/>
            <a:ext cx="10342599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Predict the consequences of the actions possible in </a:t>
            </a:r>
          </a:p>
          <a:p>
            <a:r>
              <a:rPr lang="en-US" altLang="ko-KR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any given situation.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EE68B038-A8FE-477F-A764-F5248C3BC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00" y="4513125"/>
            <a:ext cx="11087999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3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An agent must have a model of </a:t>
            </a:r>
            <a:r>
              <a:rPr lang="en-US" altLang="ko-KR" sz="3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 world</a:t>
            </a:r>
            <a:r>
              <a:rPr lang="en-US" altLang="ko-KR" sz="3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it inhabits and models of the </a:t>
            </a:r>
            <a:r>
              <a:rPr lang="en-US" altLang="ko-KR" sz="3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effects of its actions</a:t>
            </a:r>
            <a:r>
              <a:rPr lang="en-US" altLang="ko-KR" sz="3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on its model of the world. </a:t>
            </a:r>
            <a:endParaRPr lang="zh-CN" altLang="en-US" sz="3000" b="1" dirty="0">
              <a:solidFill>
                <a:srgbClr val="FF3300"/>
              </a:solidFill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FF52DDC-D4EF-4CD4-B994-0E8C18E6F2E1}"/>
              </a:ext>
            </a:extLst>
          </p:cNvPr>
          <p:cNvSpPr txBox="1">
            <a:spLocks noChangeArrowheads="1"/>
          </p:cNvSpPr>
          <p:nvPr/>
        </p:nvSpPr>
        <p:spPr>
          <a:xfrm>
            <a:off x="636213" y="2247900"/>
            <a:ext cx="11136300" cy="1977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3000" dirty="0"/>
              <a:t> If these consequence-predicting computations could be automatically learned or evolved, the agent would be able to select appropriate actions even in those environments that a designer might not have been able to foresee.</a:t>
            </a:r>
            <a:endParaRPr lang="zh-CN" altLang="en-US" sz="2600" dirty="0">
              <a:latin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7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11B22-C814-4AA9-8E9F-D185EDBA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094599" cy="59634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7.2 State-Space Graphs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FD9AA-CDE6-40FE-B526-776D05C8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47EB2-01B0-4EC2-A39F-F4AA248A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3713A6-F21B-4261-ABC7-CA8DB868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F11DA38-E86D-47C4-A0A8-221666ED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00" y="3712613"/>
            <a:ext cx="3276600" cy="31003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</p:pic>
      <p:grpSp>
        <p:nvGrpSpPr>
          <p:cNvPr id="7" name="Group 19">
            <a:extLst>
              <a:ext uri="{FF2B5EF4-FFF2-40B4-BE49-F238E27FC236}">
                <a16:creationId xmlns:a16="http://schemas.microsoft.com/office/drawing/2014/main" id="{3EE17A57-6BA1-4880-80C6-13F856A0E28A}"/>
              </a:ext>
            </a:extLst>
          </p:cNvPr>
          <p:cNvGrpSpPr>
            <a:grpSpLocks/>
          </p:cNvGrpSpPr>
          <p:nvPr/>
        </p:nvGrpSpPr>
        <p:grpSpPr bwMode="auto">
          <a:xfrm>
            <a:off x="1920000" y="1125000"/>
            <a:ext cx="3276600" cy="2819400"/>
            <a:chOff x="720" y="864"/>
            <a:chExt cx="2064" cy="1776"/>
          </a:xfrm>
          <a:solidFill>
            <a:schemeClr val="accent5">
              <a:lumMod val="7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9844C8-C3AD-4B1E-AC19-713F5A316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864"/>
              <a:ext cx="2064" cy="1776"/>
            </a:xfrm>
            <a:prstGeom prst="rect">
              <a:avLst/>
            </a:prstGeom>
            <a:grp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A036BEB8-86FA-49A8-BDAF-EA306427D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968"/>
              <a:ext cx="1680" cy="384"/>
              <a:chOff x="816" y="1968"/>
              <a:chExt cx="1680" cy="384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2CF667-138A-4762-AC6B-52969EA78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968"/>
                <a:ext cx="384" cy="384"/>
              </a:xfrm>
              <a:prstGeom prst="rect">
                <a:avLst/>
              </a:prstGeom>
              <a:grp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solidFill>
                      <a:schemeClr val="bg2"/>
                    </a:solidFill>
                    <a:latin typeface="Arial" panose="020B0604020202020204" pitchFamily="34" charset="0"/>
                    <a:ea typeface="华文彩云" panose="02010800040101010101" pitchFamily="2" charset="-122"/>
                  </a:rPr>
                  <a:t>A</a:t>
                </a: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D089D568-4B96-4049-A6F9-AEA593EF6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384" cy="384"/>
              </a:xfrm>
              <a:prstGeom prst="rect">
                <a:avLst/>
              </a:prstGeom>
              <a:grp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华文彩云" panose="02010800040101010101" pitchFamily="2" charset="-122"/>
                  </a:rPr>
                  <a:t>B</a:t>
                </a: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ACFBB0A-3994-4AF4-A843-4B0CCF3BC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68"/>
                <a:ext cx="384" cy="384"/>
              </a:xfrm>
              <a:prstGeom prst="rect">
                <a:avLst/>
              </a:prstGeom>
              <a:grpFill/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华文彩云" panose="02010800040101010101" pitchFamily="2" charset="-122"/>
                  </a:rPr>
                  <a:t>C</a:t>
                </a:r>
              </a:p>
            </p:txBody>
          </p:sp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id="{EDB35DDE-7E8F-4529-908C-CF8F188B6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352"/>
                <a:ext cx="1680" cy="0"/>
              </a:xfrm>
              <a:prstGeom prst="line">
                <a:avLst/>
              </a:prstGeom>
              <a:grpFill/>
              <a:ln w="28575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" name="Text Box 16">
            <a:extLst>
              <a:ext uri="{FF2B5EF4-FFF2-40B4-BE49-F238E27FC236}">
                <a16:creationId xmlns:a16="http://schemas.microsoft.com/office/drawing/2014/main" id="{3D9448D9-0382-4294-967A-8E07793FB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143" y="4230577"/>
            <a:ext cx="6304857" cy="14773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1" eaLnBrk="1" latinLnBrk="1" hangingPunct="1">
              <a:spcBef>
                <a:spcPct val="20000"/>
              </a:spcBef>
            </a:pPr>
            <a:r>
              <a:rPr lang="en-US" altLang="ko-KR" sz="3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The task is to stack blocks so that A is on top of B and B is on top of C and C is on the floor.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585546F5-F4AB-4A8F-AFBB-38102DBD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200" y="966297"/>
            <a:ext cx="4114800" cy="2895600"/>
          </a:xfrm>
          <a:prstGeom prst="wedgeRoundRectCallout">
            <a:avLst>
              <a:gd name="adj1" fmla="val -44097"/>
              <a:gd name="adj2" fmla="val 57894"/>
              <a:gd name="adj3" fmla="val 16667"/>
            </a:avLst>
          </a:prstGeom>
          <a:solidFill>
            <a:schemeClr val="accent5">
              <a:lumMod val="7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34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Grid-space world containing 3 toy blocks (A, B, C).All initially are on the floor.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40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1997A-0C50-4F11-A5B1-1CFCA4B0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>
                <a:solidFill>
                  <a:srgbClr val="B8243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B8243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Robots</a:t>
            </a:r>
            <a:br>
              <a:rPr lang="zh-CN" altLang="en-US" dirty="0">
                <a:solidFill>
                  <a:srgbClr val="B8243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solidFill>
                <a:srgbClr val="B8243D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00932-C296-495E-8684-63DF8514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4DB791-674B-47A4-85CD-7F6856A9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7C90EF-E0A4-49BC-9117-E39ADDD8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810BCC-C116-484C-99DC-A2E7FAE6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00" y="978827"/>
            <a:ext cx="32353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2520ABD-951A-4320-B011-77424F16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75" y="1676400"/>
            <a:ext cx="70065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latinLnBrk="1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4000" b="1" dirty="0">
                <a:latin typeface="Times New Roman" panose="02020603050405020304" pitchFamily="18" charset="0"/>
              </a:rPr>
              <a:t>built by humans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4000" b="1" dirty="0">
                <a:latin typeface="Times New Roman" panose="02020603050405020304" pitchFamily="18" charset="0"/>
              </a:rPr>
              <a:t>coordinated body movements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1A6513C-D6A6-4ABB-A657-73FD3A34D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47" y="4319825"/>
            <a:ext cx="9050753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4000" b="1" dirty="0">
                <a:latin typeface="Times New Roman" panose="02020603050405020304" pitchFamily="18" charset="0"/>
              </a:rPr>
              <a:t>no real social interaction or language</a:t>
            </a:r>
          </a:p>
          <a:p>
            <a:pPr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4000" b="1" dirty="0">
                <a:latin typeface="Times New Roman" panose="02020603050405020304" pitchFamily="18" charset="0"/>
              </a:rPr>
              <a:t>no consciousness or self-awareness</a:t>
            </a:r>
          </a:p>
          <a:p>
            <a:endParaRPr lang="zh-CN" altLang="en-US" b="1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632FA61-4321-4A3E-8AA8-F9B83C6CC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50" y="3317557"/>
            <a:ext cx="605165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4000" b="1" dirty="0">
                <a:latin typeface="Times New Roman" panose="02020603050405020304" pitchFamily="18" charset="0"/>
              </a:rPr>
              <a:t>little learning capabilities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976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  <p:bldP spid="8" grpId="0" build="p" autoUpdateAnimBg="0"/>
      <p:bldP spid="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EDBC41-0CA4-4BFE-BA62-B7384C39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03C8B8-F159-440D-BDC1-2ED22A5B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A3852E-F025-431A-8162-DE40B1F6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6BFD023-253D-4C75-80D4-FEFDBB6E7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00" y="3745200"/>
            <a:ext cx="9936000" cy="2631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3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Two </a:t>
            </a:r>
            <a:r>
              <a:rPr lang="en-US" altLang="ko-KR" sz="3000" b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models</a:t>
            </a:r>
            <a:r>
              <a:rPr lang="en-US" altLang="ko-KR" sz="30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:one</a:t>
            </a:r>
            <a:r>
              <a:rPr lang="en-US" altLang="ko-KR" sz="3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represents the world state before the action, one represents the world state after the action is taken.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3000" b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Schema:</a:t>
            </a:r>
            <a:r>
              <a:rPr lang="en-US" altLang="ko-KR" sz="30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move</a:t>
            </a:r>
            <a:r>
              <a:rPr lang="en-US" altLang="ko-KR" sz="3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(x, y) – x can be A, B, C and  y can be A, B, C and floor.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3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Operators :</a:t>
            </a:r>
            <a:r>
              <a:rPr lang="en-US" altLang="ko-KR" sz="3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move(A, C) , move(A, B) …</a:t>
            </a:r>
          </a:p>
          <a:p>
            <a:endParaRPr lang="zh-CN" altLang="en-US" dirty="0">
              <a:solidFill>
                <a:srgbClr val="FF3300"/>
              </a:solidFill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A68CCC1-2A26-4F8C-98E5-9466B01C08FC}"/>
              </a:ext>
            </a:extLst>
          </p:cNvPr>
          <p:cNvGrpSpPr>
            <a:grpSpLocks/>
          </p:cNvGrpSpPr>
          <p:nvPr/>
        </p:nvGrpSpPr>
        <p:grpSpPr bwMode="auto">
          <a:xfrm>
            <a:off x="1288800" y="621000"/>
            <a:ext cx="3276600" cy="2819400"/>
            <a:chOff x="3360" y="288"/>
            <a:chExt cx="2064" cy="177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5DE6813D-3A08-45E1-9840-2ABDB564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8"/>
              <a:ext cx="2064" cy="1776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B7608C6D-5E8C-49D1-9D01-3394204DB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44"/>
              <a:ext cx="384" cy="384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chemeClr val="bg2"/>
                  </a:solidFill>
                  <a:latin typeface="Arial" panose="020B0604020202020204" pitchFamily="34" charset="0"/>
                  <a:ea typeface="华文彩云" panose="02010800040101010101" pitchFamily="2" charset="-122"/>
                </a:rPr>
                <a:t>A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44D8B52-92AF-4AD1-9A19-48C094DB4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344"/>
              <a:ext cx="384" cy="384"/>
            </a:xfrm>
            <a:prstGeom prst="rect">
              <a:avLst/>
            </a:prstGeom>
            <a:solidFill>
              <a:srgbClr val="3333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chemeClr val="bg2"/>
                  </a:solidFill>
                  <a:latin typeface="Arial" panose="020B0604020202020204" pitchFamily="34" charset="0"/>
                  <a:ea typeface="华文彩云" panose="02010800040101010101" pitchFamily="2" charset="-122"/>
                </a:rPr>
                <a:t>B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5A64E5D6-CF04-4BD1-8811-3ED771CB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44"/>
              <a:ext cx="384" cy="384"/>
            </a:xfrm>
            <a:prstGeom prst="rect">
              <a:avLst/>
            </a:prstGeom>
            <a:solidFill>
              <a:srgbClr val="FF3300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chemeClr val="bg2"/>
                  </a:solidFill>
                  <a:latin typeface="Arial" panose="020B0604020202020204" pitchFamily="34" charset="0"/>
                  <a:ea typeface="华文彩云" panose="02010800040101010101" pitchFamily="2" charset="-122"/>
                </a:rPr>
                <a:t>C</a:t>
              </a:r>
            </a:p>
          </p:txBody>
        </p:sp>
      </p:grpSp>
      <p:pic>
        <p:nvPicPr>
          <p:cNvPr id="12" name="Picture 9">
            <a:extLst>
              <a:ext uri="{FF2B5EF4-FFF2-40B4-BE49-F238E27FC236}">
                <a16:creationId xmlns:a16="http://schemas.microsoft.com/office/drawing/2014/main" id="{AB727184-AC1A-4E67-AD38-08FE21A42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00" y="621000"/>
            <a:ext cx="3276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11">
            <a:extLst>
              <a:ext uri="{FF2B5EF4-FFF2-40B4-BE49-F238E27FC236}">
                <a16:creationId xmlns:a16="http://schemas.microsoft.com/office/drawing/2014/main" id="{55BBD716-F38A-4321-AF32-4BDDED216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00" y="2602200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FBE1CD2-21AF-4429-83B2-007649D9E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925" y="1959263"/>
            <a:ext cx="565150" cy="549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b="1">
                <a:solidFill>
                  <a:srgbClr val="FF3300"/>
                </a:solidFill>
                <a:latin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88947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1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31BD84-5C81-4838-A016-F00BF67E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86963-38AF-4C65-9F68-3196C840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BBFFD8-9384-4B60-91E5-8D930D38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248FA9-6BFF-47FF-B408-6C8EA5A6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00" y="805981"/>
            <a:ext cx="8229600" cy="5668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37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6B531-A25B-49BA-A830-5F3CCA39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8254599" cy="596348"/>
          </a:xfrm>
        </p:spPr>
        <p:txBody>
          <a:bodyPr>
            <a:normAutofit fontScale="90000"/>
          </a:bodyPr>
          <a:lstStyle/>
          <a:p>
            <a:b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monkey and bananas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problem</a:t>
            </a:r>
            <a:b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3C984-5F9A-48D7-B59F-7B15B2DE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06EDB-4ECA-4D03-9A0A-00E9A5BE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F7B2E-8687-4E0B-922A-5F7930FF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F9C70D8-9CA9-4CB8-A985-FE095726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50" y="2997000"/>
            <a:ext cx="25336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58541FFC-D23E-4BCC-9FCA-8A033C72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109663"/>
            <a:ext cx="11544300" cy="1884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kumimoji="0"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The problem statement: A monkey is in a laboratory room containing a box, a knife and a bunch of bananas. </a:t>
            </a:r>
          </a:p>
          <a:p>
            <a:pPr>
              <a:lnSpc>
                <a:spcPct val="89000"/>
              </a:lnSpc>
              <a:spcBef>
                <a:spcPct val="50000"/>
              </a:spcBef>
              <a:spcAft>
                <a:spcPct val="10000"/>
              </a:spcAft>
            </a:pPr>
            <a:r>
              <a:rPr kumimoji="0"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The bananas are hanging from the ceiling out of the reach of the monkey. How can the monkey obtain the bananas?</a:t>
            </a:r>
            <a:endParaRPr lang="zh-CN" altLang="en-US" sz="2800" b="1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3FC7246-EDD4-4B16-8A93-5B7408D6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00" y="3073200"/>
            <a:ext cx="3200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1BCB7BF0-64F7-49C5-8893-950D22E12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400" y="3378000"/>
            <a:ext cx="928688" cy="15557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0" lang="zh-CN" altLang="en-US" sz="96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58702375-A107-485A-8D5A-0CA06CDEE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000" y="4825800"/>
            <a:ext cx="1447800" cy="609600"/>
          </a:xfrm>
          <a:prstGeom prst="rightArrow">
            <a:avLst>
              <a:gd name="adj1" fmla="val 50000"/>
              <a:gd name="adj2" fmla="val 59375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8B44044B-2F73-434D-9A7F-A3E6ED71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400" y="5054400"/>
            <a:ext cx="1447800" cy="609600"/>
          </a:xfrm>
          <a:prstGeom prst="rightArrow">
            <a:avLst>
              <a:gd name="adj1" fmla="val 50000"/>
              <a:gd name="adj2" fmla="val 59375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4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9D007-8705-46DF-832A-94A8F66C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526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7.2 State-Space Graphs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F6A557-EF92-4AD0-80A2-1398DDB8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62F69A-6783-4643-A70A-47B1CC5B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153DE-6F55-4C19-BA4A-C731715F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FD379B-3487-46BC-B7BD-58FB979E598A}"/>
              </a:ext>
            </a:extLst>
          </p:cNvPr>
          <p:cNvSpPr txBox="1">
            <a:spLocks noChangeArrowheads="1"/>
          </p:cNvSpPr>
          <p:nvPr/>
        </p:nvSpPr>
        <p:spPr>
          <a:xfrm>
            <a:off x="865401" y="1551113"/>
            <a:ext cx="88392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/>
              <a:t>Directed graph</a:t>
            </a:r>
          </a:p>
          <a:p>
            <a:pPr lvl="1"/>
            <a:r>
              <a:rPr lang="en-US" altLang="ko-KR" sz="3000"/>
              <a:t>A most useful structure for keeping track of the effects of several alternative sequences of actions.</a:t>
            </a:r>
          </a:p>
          <a:p>
            <a:pPr lvl="1"/>
            <a:r>
              <a:rPr lang="en-US" altLang="ko-KR" sz="3000" b="1"/>
              <a:t>Node</a:t>
            </a:r>
          </a:p>
          <a:p>
            <a:pPr lvl="2"/>
            <a:r>
              <a:rPr lang="en-US" altLang="ko-KR" sz="3000"/>
              <a:t>Representations of the individual worlds</a:t>
            </a:r>
          </a:p>
          <a:p>
            <a:pPr lvl="2"/>
            <a:r>
              <a:rPr lang="en-US" altLang="ko-KR" sz="3000"/>
              <a:t>Iconic or feature</a:t>
            </a:r>
          </a:p>
          <a:p>
            <a:pPr lvl="1"/>
            <a:r>
              <a:rPr lang="en-US" altLang="ko-KR" sz="3000" b="1"/>
              <a:t>Arc</a:t>
            </a:r>
          </a:p>
          <a:p>
            <a:pPr lvl="2"/>
            <a:r>
              <a:rPr lang="en-US" altLang="ko-KR" sz="3000"/>
              <a:t>Operators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7469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DC0F3-6981-4E44-B6A7-8F14F27C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5950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7.2 State-Space Graphs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194AC-942A-49DA-8CA4-0B7EB00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4CED17-71F0-476A-8444-043355D7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70059B-109C-4DD6-A243-8194B966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E8B086-26AD-41E1-BA79-0C9C283DE623}"/>
              </a:ext>
            </a:extLst>
          </p:cNvPr>
          <p:cNvSpPr txBox="1">
            <a:spLocks noChangeArrowheads="1"/>
          </p:cNvSpPr>
          <p:nvPr/>
        </p:nvSpPr>
        <p:spPr>
          <a:xfrm>
            <a:off x="1400318" y="1317675"/>
            <a:ext cx="10128300" cy="2561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State-space graph</a:t>
            </a:r>
          </a:p>
          <a:p>
            <a:pPr lvl="1"/>
            <a:r>
              <a:rPr lang="en-US" altLang="ko-KR" sz="3200" dirty="0"/>
              <a:t>A graph representing all of the possible actions and situations</a:t>
            </a:r>
          </a:p>
          <a:p>
            <a:pPr lvl="1"/>
            <a:r>
              <a:rPr lang="en-US" altLang="ko-KR" sz="3200" dirty="0"/>
              <a:t>Any of the nodes in the graph can be taken to represent a goal situations.</a:t>
            </a:r>
          </a:p>
        </p:txBody>
      </p:sp>
    </p:spTree>
    <p:extLst>
      <p:ext uri="{BB962C8B-B14F-4D97-AF65-F5344CB8AC3E}">
        <p14:creationId xmlns:p14="http://schemas.microsoft.com/office/powerpoint/2010/main" val="81016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81692-DE93-4997-91D2-5B37CBCF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0" y="621000"/>
            <a:ext cx="7822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State-space graph is a graph of world models and actions.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789FF3-A7EB-4DFF-825C-EC901FCF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6D4F7-C005-429F-9DAB-53AF4186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030B6-F53A-4CF2-B5BC-5CDA891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E4CCBD-FBF6-4A57-A507-5D949C87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99" y="1217348"/>
            <a:ext cx="6948799" cy="554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7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ADDBE-2F2C-46A4-967D-B93729AD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814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7.2 State-Space Graphs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CEEB8-2896-44AB-87E7-1C68F06D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DE5EF6-B99C-4BB3-868F-8BE33370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D23D77-220C-4459-A206-84FB3A1B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638E32-60D8-47DC-9992-9C62CECEFEF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0" y="1413000"/>
            <a:ext cx="7772400" cy="434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dirty="0"/>
              <a:t>Plan</a:t>
            </a:r>
          </a:p>
          <a:p>
            <a:pPr lvl="1"/>
            <a:r>
              <a:rPr lang="en-US" altLang="ko-KR" sz="3000" dirty="0"/>
              <a:t>A sequence of the operators labeling the arcs along a path to a goal.</a:t>
            </a:r>
          </a:p>
          <a:p>
            <a:pPr lvl="1"/>
            <a:r>
              <a:rPr lang="en-US" altLang="ko-KR" sz="3000" dirty="0"/>
              <a:t>Planning is searching for such a sequence.</a:t>
            </a:r>
          </a:p>
          <a:p>
            <a:r>
              <a:rPr lang="en-US" altLang="ko-KR" sz="3000" b="1" dirty="0"/>
              <a:t>Projecting</a:t>
            </a:r>
          </a:p>
          <a:p>
            <a:pPr lvl="1"/>
            <a:r>
              <a:rPr lang="en-US" altLang="ko-KR" sz="3000" dirty="0"/>
              <a:t>The process of predicting a sequence of world states resulting from a sequence of actions.</a:t>
            </a:r>
          </a:p>
        </p:txBody>
      </p:sp>
    </p:spTree>
    <p:extLst>
      <p:ext uri="{BB962C8B-B14F-4D97-AF65-F5344CB8AC3E}">
        <p14:creationId xmlns:p14="http://schemas.microsoft.com/office/powerpoint/2010/main" val="5438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3FAE3-A8C6-4E3A-8CD5-2EAA6F67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10678899" cy="95852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Question </a:t>
            </a:r>
            <a:r>
              <a:rPr lang="en-US" altLang="zh-CN" sz="3200" dirty="0" err="1"/>
              <a:t>one:what</a:t>
            </a:r>
            <a:r>
              <a:rPr lang="en-US" altLang="zh-CN" sz="3200" dirty="0"/>
              <a:t> is artificial intelligence?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02306F-E8B2-4B64-AA0D-7F2CD3A5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1277B6-4B3A-4AE9-8026-0E52E1F2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0F5C9-B902-4F16-BA4B-F204079E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8442CF2-8D7D-47D3-A101-2DEBC3037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00" y="1125000"/>
            <a:ext cx="10944000" cy="23329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Arial Unicode MS" charset="-128"/>
              </a:rPr>
              <a:t>Definition one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Arial Unicode MS" charset="-128"/>
              </a:rPr>
              <a:t>: 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charset="-128"/>
              </a:rPr>
              <a:t>AI is the science and engineering of making intelligent machines, especially intelligent </a:t>
            </a:r>
          </a:p>
          <a:p>
            <a:pPr>
              <a:spcBef>
                <a:spcPct val="2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Arial Unicode MS" charset="-128"/>
              </a:rPr>
              <a:t>computer programs.</a:t>
            </a:r>
            <a:r>
              <a:rPr lang="zh-CN" altLang="zh-CN" sz="2800" dirty="0">
                <a:latin typeface="Times New Roman" panose="02020603050405020304" pitchFamily="18" charset="0"/>
                <a:ea typeface="Arial Unicode MS" charset="-128"/>
              </a:rPr>
              <a:t> It is related to the similar task of using computers to understand human intelligence, but 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charset="-128"/>
              </a:rPr>
              <a:t>AI does not have to confine itself to methods that are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charset="-128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Arial Unicode MS" charset="-128"/>
              </a:rPr>
              <a:t>biologically observable.         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-John McCarthy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DA1AC44-A7CA-4572-AA3E-554D46A6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00" y="3861000"/>
            <a:ext cx="1094400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Arial Unicode MS" charset="-128"/>
              </a:rPr>
              <a:t>Definition two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charset="-128"/>
              </a:rPr>
              <a:t>: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AI, broadly defined, is concerned with intelligent behavior in artifacts. Intelligent behavior, in turn, involves perception, reasoning, communication, and acting in complex environments.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3EE97-0FD3-4CFA-8BA3-FDE54E90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9262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7.3 Searching Explicit State Spaces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83AB11-4117-4A16-A492-49BCB625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A264C6-A362-4574-9D3A-D0708DE0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2FDF4-1AD0-4645-BA61-EEA7D282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E4818CD-4B7B-4CEA-950A-3B97F3FE163C}"/>
              </a:ext>
            </a:extLst>
          </p:cNvPr>
          <p:cNvSpPr txBox="1">
            <a:spLocks noChangeArrowheads="1"/>
          </p:cNvSpPr>
          <p:nvPr/>
        </p:nvSpPr>
        <p:spPr>
          <a:xfrm>
            <a:off x="1488000" y="1341000"/>
            <a:ext cx="9144000" cy="475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Search methods for explicit graphs involve propagating                     over the nodes of the graph.</a:t>
            </a:r>
          </a:p>
          <a:p>
            <a:pPr lvl="1"/>
            <a:r>
              <a:rPr lang="en-US" altLang="ko-KR" b="1" dirty="0"/>
              <a:t>Label the start node with a 0.</a:t>
            </a:r>
          </a:p>
          <a:p>
            <a:pPr lvl="1"/>
            <a:r>
              <a:rPr lang="en-US" altLang="ko-KR" b="1" dirty="0"/>
              <a:t>Propagate successively larger integers out in waves along the arcs until an integer hits the goal.</a:t>
            </a:r>
          </a:p>
          <a:p>
            <a:pPr lvl="1"/>
            <a:r>
              <a:rPr lang="en-US" altLang="ko-KR" b="1" dirty="0"/>
              <a:t>Trace a path back from the goal to the start along a decreasing sequence of numbers.</a:t>
            </a:r>
          </a:p>
          <a:p>
            <a:r>
              <a:rPr lang="en-US" altLang="ko-KR" b="1" dirty="0"/>
              <a:t>Expansion</a:t>
            </a:r>
          </a:p>
          <a:p>
            <a:pPr lvl="1"/>
            <a:r>
              <a:rPr lang="en-US" altLang="ko-KR" b="1" dirty="0"/>
              <a:t>Puts marks on all of the marked node’s unmarked neighbors.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69ED6E1-8643-4061-8CCE-4BF02CAE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000" y="1845000"/>
            <a:ext cx="1447800" cy="4572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markers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5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32E9-E206-48A4-BABC-6BF93F88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094599" cy="596348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A Breadth-First Search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C6FC7-B0AB-41F5-8015-60C80F0B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CAEB81-7C7E-4019-A399-DC2E8A1C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32E13B-06C8-41F6-BB11-1B34E00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3ADB38E-AF50-447A-9586-3339E35A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00" y="939139"/>
            <a:ext cx="8496000" cy="558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60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E81D4-943A-4146-95A9-DA41E342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8686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7.4 Feature-Based State Spaces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2AA076-D838-4B9D-AC3C-C84ADD1C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98176F-F6BC-4472-8147-4C91AA89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DEF4D5-7EFE-4CBB-8CF7-19632CFE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3AEF13-A33A-4A51-8D2B-04C1FE6C8A54}"/>
              </a:ext>
            </a:extLst>
          </p:cNvPr>
          <p:cNvSpPr txBox="1">
            <a:spLocks noChangeArrowheads="1"/>
          </p:cNvSpPr>
          <p:nvPr/>
        </p:nvSpPr>
        <p:spPr>
          <a:xfrm>
            <a:off x="1333500" y="1183150"/>
            <a:ext cx="8839200" cy="5105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>
                <a:solidFill>
                  <a:srgbClr val="3333FF"/>
                </a:solidFill>
              </a:rPr>
              <a:t>Feature-Based graphs need a way to describe how an action affects features</a:t>
            </a:r>
            <a:r>
              <a:rPr lang="en-US" altLang="ko-KR" sz="3000" b="1">
                <a:solidFill>
                  <a:srgbClr val="FF3300"/>
                </a:solidFill>
              </a:rPr>
              <a:t>.</a:t>
            </a:r>
          </a:p>
          <a:p>
            <a:pPr lvl="1"/>
            <a:r>
              <a:rPr lang="en-US" altLang="ko-KR" sz="3000" b="1">
                <a:solidFill>
                  <a:srgbClr val="FF3300"/>
                </a:solidFill>
              </a:rPr>
              <a:t>STRIPS [Fikes &amp; Nilsson, 1971]</a:t>
            </a:r>
          </a:p>
          <a:p>
            <a:pPr lvl="2"/>
            <a:r>
              <a:rPr lang="en-US" altLang="ko-KR" sz="3000" b="1">
                <a:solidFill>
                  <a:srgbClr val="3333FF"/>
                </a:solidFill>
              </a:rPr>
              <a:t>Define an operator by 3 lists</a:t>
            </a:r>
          </a:p>
          <a:p>
            <a:pPr lvl="2"/>
            <a:r>
              <a:rPr lang="en-US" altLang="ko-KR" sz="3000" b="1">
                <a:solidFill>
                  <a:srgbClr val="3333FF"/>
                </a:solidFill>
              </a:rPr>
              <a:t>Precondition list specifies those features that must have value 1 and 0 in order that the action can be applied. </a:t>
            </a:r>
          </a:p>
          <a:p>
            <a:pPr lvl="2"/>
            <a:r>
              <a:rPr lang="en-US" altLang="ko-KR" sz="3000" b="1">
                <a:solidFill>
                  <a:srgbClr val="3333FF"/>
                </a:solidFill>
              </a:rPr>
              <a:t>Delete list specifies those features that will have their values changed from 1 to 0.</a:t>
            </a:r>
          </a:p>
          <a:p>
            <a:pPr lvl="2"/>
            <a:r>
              <a:rPr lang="en-US" altLang="ko-KR" sz="3000" b="1">
                <a:solidFill>
                  <a:srgbClr val="3333FF"/>
                </a:solidFill>
              </a:rPr>
              <a:t>Add list specifies those features that will have their values changed from 0 to 1.</a:t>
            </a:r>
            <a:endParaRPr lang="en-US" altLang="ko-KR" sz="3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534A8-52C4-4D8D-A7ED-45D3B4F8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8398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7.4 Feature-Based State Spaces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24AABC-C1A9-4F5D-8CFE-A5A43B65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AE9CB-4B84-4760-A709-81BFEF7F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3936BC-7B3A-4AE9-8017-2AA69D03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3070D1-6C4D-4AFA-BB1A-263BA2EEF0B3}"/>
              </a:ext>
            </a:extLst>
          </p:cNvPr>
          <p:cNvSpPr txBox="1">
            <a:spLocks noChangeArrowheads="1"/>
          </p:cNvSpPr>
          <p:nvPr/>
        </p:nvSpPr>
        <p:spPr>
          <a:xfrm>
            <a:off x="1416000" y="1311274"/>
            <a:ext cx="8686800" cy="51816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>
                <a:solidFill>
                  <a:srgbClr val="FF3300"/>
                </a:solidFill>
                <a:hlinkClick r:id="rId3" action="ppaction://hlinkpres?slideindex=1&amp;slidetitle="/>
              </a:rPr>
              <a:t>Neural Networks</a:t>
            </a:r>
            <a:r>
              <a:rPr lang="en-US" altLang="ko-KR" sz="3000" b="1">
                <a:solidFill>
                  <a:srgbClr val="3333FF"/>
                </a:solidFill>
              </a:rPr>
              <a:t>:</a:t>
            </a:r>
          </a:p>
          <a:p>
            <a:pPr lvl="1"/>
            <a:r>
              <a:rPr lang="en-US" altLang="ko-KR" sz="3000" b="1">
                <a:solidFill>
                  <a:srgbClr val="3333FF"/>
                </a:solidFill>
              </a:rPr>
              <a:t>Train a neural network to learn to predict the value of a feature vector at time </a:t>
            </a:r>
            <a:r>
              <a:rPr lang="en-US" altLang="ko-KR" sz="3000" b="1" i="1">
                <a:solidFill>
                  <a:srgbClr val="3333FF"/>
                </a:solidFill>
              </a:rPr>
              <a:t>t</a:t>
            </a:r>
            <a:r>
              <a:rPr lang="en-US" altLang="ko-KR" sz="3000" b="1">
                <a:solidFill>
                  <a:srgbClr val="3333FF"/>
                </a:solidFill>
              </a:rPr>
              <a:t> from its value at time  </a:t>
            </a:r>
            <a:r>
              <a:rPr lang="en-US" altLang="ko-KR" sz="3000" b="1" i="1">
                <a:solidFill>
                  <a:srgbClr val="3333FF"/>
                </a:solidFill>
              </a:rPr>
              <a:t>t-1</a:t>
            </a:r>
            <a:r>
              <a:rPr lang="en-US" altLang="ko-KR" sz="3000" b="1">
                <a:solidFill>
                  <a:srgbClr val="3333FF"/>
                </a:solidFill>
              </a:rPr>
              <a:t> and the action taken at time </a:t>
            </a:r>
            <a:r>
              <a:rPr lang="en-US" altLang="ko-KR" sz="3000" b="1" i="1">
                <a:solidFill>
                  <a:srgbClr val="3333FF"/>
                </a:solidFill>
              </a:rPr>
              <a:t>t-1</a:t>
            </a:r>
            <a:r>
              <a:rPr lang="en-US" altLang="ko-KR" sz="3000" b="1">
                <a:solidFill>
                  <a:srgbClr val="3333FF"/>
                </a:solidFill>
              </a:rPr>
              <a:t>. [Jordan &amp; Rumelhart 1992].</a:t>
            </a:r>
          </a:p>
          <a:p>
            <a:pPr lvl="1"/>
            <a:r>
              <a:rPr lang="en-US" altLang="ko-KR" sz="3000" b="1">
                <a:solidFill>
                  <a:srgbClr val="3333FF"/>
                </a:solidFill>
              </a:rPr>
              <a:t>After training, the prediction network can be used to compute the feature vectors that would result from various actions.</a:t>
            </a:r>
          </a:p>
          <a:p>
            <a:pPr lvl="1"/>
            <a:r>
              <a:rPr lang="en-US" altLang="ko-KR" sz="3000" b="1">
                <a:solidFill>
                  <a:srgbClr val="3333FF"/>
                </a:solidFill>
              </a:rPr>
              <a:t>Computed features in turn could be used as new inputs to the network to predict the feature vector two steps ahead, and so on.</a:t>
            </a:r>
            <a:endParaRPr lang="en-US" altLang="ko-KR" sz="3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975C7-60DE-4947-B7AC-F2368433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379E9-00F5-41AC-A39F-57B07799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E915A-3F51-4B9A-82EA-C10D7DD4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C85CEC9-D426-4F22-A3D6-966E78E1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00" y="625815"/>
            <a:ext cx="8382000" cy="61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723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36D9-226D-4F65-A73E-04507F2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094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7.5 Graph Notation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A18954-58D2-444B-BF57-46B4F909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52FA0-D76A-4531-9A73-BC80C643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8187C6-302F-4CAC-8FA1-F116CA45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84CD95-C596-45BC-8861-99C81D9E252C}"/>
              </a:ext>
            </a:extLst>
          </p:cNvPr>
          <p:cNvSpPr txBox="1">
            <a:spLocks noChangeArrowheads="1"/>
          </p:cNvSpPr>
          <p:nvPr/>
        </p:nvSpPr>
        <p:spPr>
          <a:xfrm>
            <a:off x="1488000" y="1341000"/>
            <a:ext cx="8534400" cy="502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FF3300"/>
                </a:solidFill>
              </a:rPr>
              <a:t>A graph consists of a set of nodes.</a:t>
            </a:r>
          </a:p>
          <a:p>
            <a:pPr lvl="1"/>
            <a:r>
              <a:rPr lang="en-US" altLang="ko-KR" sz="2800" b="1">
                <a:solidFill>
                  <a:srgbClr val="3333FF"/>
                </a:solidFill>
              </a:rPr>
              <a:t>Arcs connect certain pairs of nodes</a:t>
            </a:r>
            <a:r>
              <a:rPr lang="en-US" altLang="ko-KR" sz="2800" b="1">
                <a:solidFill>
                  <a:srgbClr val="FF3300"/>
                </a:solidFill>
              </a:rPr>
              <a:t>.</a:t>
            </a:r>
          </a:p>
          <a:p>
            <a:pPr lvl="1"/>
            <a:r>
              <a:rPr lang="en-US" altLang="ko-KR" sz="2800" b="1">
                <a:solidFill>
                  <a:srgbClr val="3333FF"/>
                </a:solidFill>
              </a:rPr>
              <a:t>A directed graph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Arcs are directed from one member of the pair to the other.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Successor (child) 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Parent</a:t>
            </a:r>
          </a:p>
          <a:p>
            <a:pPr lvl="1"/>
            <a:r>
              <a:rPr lang="en-US" altLang="ko-KR" sz="2800" b="1">
                <a:solidFill>
                  <a:srgbClr val="3333FF"/>
                </a:solidFill>
              </a:rPr>
              <a:t>An undirected graph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Edges are undirected arcs.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Contain only edges.</a:t>
            </a:r>
            <a:endParaRPr lang="en-US" altLang="ko-KR" sz="2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3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315089-6358-4A95-B4C1-972570F6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494377-3B33-435B-B217-184F5935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50946B-B922-4F14-82BD-C5B864A1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BA598E-9A13-4207-90C1-08BC2D2A9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0" y="765000"/>
            <a:ext cx="8382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4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D5790-02D1-48E6-9735-5A779741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5446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7.5 Graph Notation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64C186-5AD1-4D47-966A-E658AAA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61CBC-2205-46F4-82D3-768A0B80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B6C37-25A9-4F0F-9B9F-793FF738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09BC08-6A54-4263-B70F-560011A68CF0}"/>
              </a:ext>
            </a:extLst>
          </p:cNvPr>
          <p:cNvSpPr txBox="1">
            <a:spLocks noChangeArrowheads="1"/>
          </p:cNvSpPr>
          <p:nvPr/>
        </p:nvSpPr>
        <p:spPr>
          <a:xfrm>
            <a:off x="1519931" y="1234500"/>
            <a:ext cx="8610600" cy="495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solidFill>
                  <a:srgbClr val="FF3300"/>
                </a:solidFill>
              </a:rPr>
              <a:t>Tree is a special case of a graph.</a:t>
            </a:r>
          </a:p>
          <a:p>
            <a:pPr lvl="1"/>
            <a:r>
              <a:rPr lang="en-US" altLang="ko-KR" sz="2800" b="1">
                <a:solidFill>
                  <a:srgbClr val="3333FF"/>
                </a:solidFill>
              </a:rPr>
              <a:t>A directed tree: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A root node has no parent.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Each has exactly one parent except root.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A leaf node has no successors.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Depth of any node is defined to be the depth of its parent plus 1. ( The root node is of depth zero.)</a:t>
            </a:r>
          </a:p>
          <a:p>
            <a:pPr lvl="1"/>
            <a:r>
              <a:rPr lang="en-US" altLang="ko-KR" sz="2800" b="1">
                <a:solidFill>
                  <a:srgbClr val="3333FF"/>
                </a:solidFill>
              </a:rPr>
              <a:t>An undirected tree:</a:t>
            </a:r>
          </a:p>
          <a:p>
            <a:pPr lvl="2"/>
            <a:r>
              <a:rPr lang="en-US" altLang="ko-KR" sz="2800" b="1">
                <a:solidFill>
                  <a:srgbClr val="FF3300"/>
                </a:solidFill>
              </a:rPr>
              <a:t>There is only one path along edges between any pair of nodes.</a:t>
            </a:r>
            <a:endParaRPr lang="en-US" altLang="ko-KR" sz="2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A058F-A3BC-455A-99DA-B42A0667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6094599" cy="5963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7.5 Graph Notation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4760D7-0693-4233-A9D4-FCD0C0C8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8CC3BC-E176-4DB6-B583-4EC8D00F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ECA9D8-F98A-4338-8A8A-2546C998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FA1B62-7AB4-46E4-B8A3-7B7B27C78008}"/>
              </a:ext>
            </a:extLst>
          </p:cNvPr>
          <p:cNvSpPr txBox="1">
            <a:spLocks noChangeArrowheads="1"/>
          </p:cNvSpPr>
          <p:nvPr/>
        </p:nvSpPr>
        <p:spPr>
          <a:xfrm>
            <a:off x="1488000" y="1557000"/>
            <a:ext cx="8458200" cy="464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>
                <a:solidFill>
                  <a:srgbClr val="FF3300"/>
                </a:solidFill>
              </a:rPr>
              <a:t>A path of length</a:t>
            </a:r>
            <a:r>
              <a:rPr lang="en-US" altLang="ko-KR" sz="2600" b="1" i="1">
                <a:solidFill>
                  <a:srgbClr val="FF3300"/>
                </a:solidFill>
              </a:rPr>
              <a:t> k</a:t>
            </a:r>
            <a:r>
              <a:rPr lang="en-US" altLang="ko-KR" sz="2600" b="1">
                <a:solidFill>
                  <a:srgbClr val="FF3300"/>
                </a:solidFill>
              </a:rPr>
              <a:t> from node </a:t>
            </a:r>
            <a:r>
              <a:rPr lang="en-US" altLang="ko-KR" sz="2600" b="1" i="1">
                <a:solidFill>
                  <a:srgbClr val="FF3300"/>
                </a:solidFill>
              </a:rPr>
              <a:t>n</a:t>
            </a:r>
            <a:r>
              <a:rPr lang="en-US" altLang="ko-KR" sz="2600" b="1" i="1" baseline="-25000">
                <a:solidFill>
                  <a:srgbClr val="FF3300"/>
                </a:solidFill>
              </a:rPr>
              <a:t>1</a:t>
            </a:r>
            <a:r>
              <a:rPr lang="en-US" altLang="ko-KR" sz="2600" b="1">
                <a:solidFill>
                  <a:srgbClr val="FF3300"/>
                </a:solidFill>
              </a:rPr>
              <a:t> to node</a:t>
            </a:r>
            <a:r>
              <a:rPr lang="en-US" altLang="ko-KR" sz="2600" b="1" i="1">
                <a:solidFill>
                  <a:srgbClr val="FF3300"/>
                </a:solidFill>
              </a:rPr>
              <a:t> n</a:t>
            </a:r>
            <a:r>
              <a:rPr lang="en-US" altLang="ko-KR" sz="2600" b="1" i="1" baseline="-25000">
                <a:solidFill>
                  <a:srgbClr val="FF3300"/>
                </a:solidFill>
              </a:rPr>
              <a:t>k</a:t>
            </a:r>
            <a:r>
              <a:rPr lang="en-US" altLang="ko-KR" sz="2600" b="1">
                <a:solidFill>
                  <a:srgbClr val="FF3300"/>
                </a:solidFill>
              </a:rPr>
              <a:t>.</a:t>
            </a:r>
          </a:p>
          <a:p>
            <a:pPr lvl="1"/>
            <a:r>
              <a:rPr lang="en-US" altLang="ko-KR" sz="2600" b="1">
                <a:solidFill>
                  <a:srgbClr val="FF3300"/>
                </a:solidFill>
              </a:rPr>
              <a:t>A sequence of nodes with each </a:t>
            </a:r>
            <a:r>
              <a:rPr lang="en-US" altLang="ko-KR" sz="2600" b="1" i="1">
                <a:solidFill>
                  <a:srgbClr val="FF3300"/>
                </a:solidFill>
              </a:rPr>
              <a:t>n</a:t>
            </a:r>
            <a:r>
              <a:rPr lang="en-US" altLang="ko-KR" sz="2600" b="1" i="1" baseline="-25000">
                <a:solidFill>
                  <a:srgbClr val="FF3300"/>
                </a:solidFill>
              </a:rPr>
              <a:t>i+1</a:t>
            </a:r>
            <a:r>
              <a:rPr lang="en-US" altLang="ko-KR" sz="2600" b="1">
                <a:solidFill>
                  <a:srgbClr val="FF3300"/>
                </a:solidFill>
              </a:rPr>
              <a:t> a successor of n</a:t>
            </a:r>
            <a:r>
              <a:rPr lang="en-US" altLang="ko-KR" sz="2600" b="1" baseline="-25000">
                <a:solidFill>
                  <a:srgbClr val="FF3300"/>
                </a:solidFill>
              </a:rPr>
              <a:t>i</a:t>
            </a:r>
            <a:r>
              <a:rPr lang="en-US" altLang="ko-KR" sz="2600" b="1">
                <a:solidFill>
                  <a:srgbClr val="FF3300"/>
                </a:solidFill>
              </a:rPr>
              <a:t> for </a:t>
            </a:r>
            <a:r>
              <a:rPr lang="en-US" altLang="ko-KR" sz="2600" b="1" i="1">
                <a:solidFill>
                  <a:srgbClr val="FF3300"/>
                </a:solidFill>
              </a:rPr>
              <a:t>i=1,…,k-1</a:t>
            </a:r>
          </a:p>
          <a:p>
            <a:r>
              <a:rPr lang="en-US" altLang="ko-KR" sz="2600" b="1">
                <a:solidFill>
                  <a:srgbClr val="3333FF"/>
                </a:solidFill>
              </a:rPr>
              <a:t>Accessible:</a:t>
            </a:r>
          </a:p>
          <a:p>
            <a:pPr lvl="1"/>
            <a:r>
              <a:rPr lang="en-US" altLang="ko-KR" sz="2600" b="1">
                <a:solidFill>
                  <a:srgbClr val="FF3300"/>
                </a:solidFill>
              </a:rPr>
              <a:t>Exist a path from one node to other node. </a:t>
            </a:r>
          </a:p>
          <a:p>
            <a:r>
              <a:rPr lang="en-US" altLang="ko-KR" sz="2600" b="1">
                <a:solidFill>
                  <a:srgbClr val="FF3300"/>
                </a:solidFill>
              </a:rPr>
              <a:t>Descent, Ancestor</a:t>
            </a:r>
          </a:p>
          <a:p>
            <a:r>
              <a:rPr lang="en-US" altLang="ko-KR" sz="2600" b="1">
                <a:solidFill>
                  <a:srgbClr val="3333FF"/>
                </a:solidFill>
              </a:rPr>
              <a:t>Optimal path:</a:t>
            </a:r>
          </a:p>
          <a:p>
            <a:pPr lvl="1"/>
            <a:r>
              <a:rPr lang="en-US" altLang="ko-KR" sz="2600" b="1">
                <a:solidFill>
                  <a:srgbClr val="FF3300"/>
                </a:solidFill>
              </a:rPr>
              <a:t>Path having minimal cost between two nodes.</a:t>
            </a:r>
          </a:p>
          <a:p>
            <a:r>
              <a:rPr lang="en-US" altLang="ko-KR" sz="2600" b="1">
                <a:solidFill>
                  <a:srgbClr val="3333FF"/>
                </a:solidFill>
              </a:rPr>
              <a:t>A spanning tree:</a:t>
            </a:r>
          </a:p>
          <a:p>
            <a:pPr lvl="1"/>
            <a:r>
              <a:rPr lang="en-US" altLang="ko-KR" sz="2600" b="1">
                <a:solidFill>
                  <a:srgbClr val="FF3300"/>
                </a:solidFill>
              </a:rPr>
              <a:t>A tree including all nodes in a graph</a:t>
            </a:r>
            <a:endParaRPr lang="en-US" altLang="ko-KR" sz="26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92094-2845-4787-B5C5-B82076C8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Exercise: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4F50B8-85E3-4E5E-BB00-16218204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03CCEF-29B6-4917-A937-693C83FD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AED9F7-FA5F-471A-8F35-F0401E60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DFA4E4-C17A-4508-9619-604237A6B630}"/>
              </a:ext>
            </a:extLst>
          </p:cNvPr>
          <p:cNvSpPr txBox="1">
            <a:spLocks noChangeArrowheads="1"/>
          </p:cNvSpPr>
          <p:nvPr/>
        </p:nvSpPr>
        <p:spPr>
          <a:xfrm>
            <a:off x="1488000" y="2135650"/>
            <a:ext cx="8878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defRPr>
            </a:lvl1pPr>
          </a:lstStyle>
          <a:p>
            <a:r>
              <a:rPr lang="zh-CN" altLang="en-US" b="1">
                <a:solidFill>
                  <a:schemeClr val="tx1"/>
                </a:solidFill>
              </a:rPr>
              <a:t>7.3:</a:t>
            </a:r>
            <a:r>
              <a:rPr lang="en-US" altLang="zh-CN" b="1">
                <a:solidFill>
                  <a:schemeClr val="tx1"/>
                </a:solidFill>
              </a:rPr>
              <a:t>missionary and Cannibals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6B25-9FB1-4163-AECF-7FD22349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4870599" cy="596348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B8243D"/>
                </a:solidFill>
                <a:latin typeface="思源黑体 CN Bold"/>
              </a:rPr>
              <a:t>Insects</a:t>
            </a:r>
            <a:b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7BF55D-E7D5-48A1-A9C0-7896BFB9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C6FE97-F100-41C9-B6A7-16CCBB86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A388D-E095-41FD-9DB4-BFF54B6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Picture 1027">
            <a:extLst>
              <a:ext uri="{FF2B5EF4-FFF2-40B4-BE49-F238E27FC236}">
                <a16:creationId xmlns:a16="http://schemas.microsoft.com/office/drawing/2014/main" id="{550C5331-978B-4B9F-91F5-FFC9BD25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00" y="990600"/>
            <a:ext cx="3200400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28">
            <a:extLst>
              <a:ext uri="{FF2B5EF4-FFF2-40B4-BE49-F238E27FC236}">
                <a16:creationId xmlns:a16="http://schemas.microsoft.com/office/drawing/2014/main" id="{3D8873C0-52FE-4F60-A675-696323954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400" y="3581400"/>
            <a:ext cx="9525600" cy="31051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capable of learning and memorizing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primitive social interactions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simple visual and olfactory perception{</a:t>
            </a:r>
            <a:r>
              <a:rPr kumimoji="0"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嗅觉} (</a:t>
            </a:r>
            <a:r>
              <a:rPr kumimoji="0"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compound eyes)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coordinated movements of legs to master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different types  of terrains{</a:t>
            </a:r>
            <a:r>
              <a:rPr kumimoji="0"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地形}</a:t>
            </a:r>
          </a:p>
          <a:p>
            <a:endParaRPr lang="zh-CN" altLang="en-US" b="1" dirty="0"/>
          </a:p>
        </p:txBody>
      </p:sp>
      <p:pic>
        <p:nvPicPr>
          <p:cNvPr id="8" name="Picture 1026">
            <a:extLst>
              <a:ext uri="{FF2B5EF4-FFF2-40B4-BE49-F238E27FC236}">
                <a16:creationId xmlns:a16="http://schemas.microsoft.com/office/drawing/2014/main" id="{C496673E-E53F-4584-9CD4-DD1D4FA80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84" y="990600"/>
            <a:ext cx="3200400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20FC-8497-4D29-A3F9-441C1FAF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Reptiles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D80F3-327B-4B39-973F-2AED42D6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35141-6BB3-4DB0-B820-9C41BC13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23493-2186-4A4C-92AF-57F78545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DE196B8-7A18-42CD-80FD-2800697F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100655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6F96AD6D-D4C1-45D6-9172-A60BDB980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000" y="3792654"/>
            <a:ext cx="7772400" cy="2422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good capability of vision (eye movements)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able to learn certain behaviors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hunting abilities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still very primitive social interactions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31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15410-D85B-4727-9628-3E793703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Higher Mammals</a:t>
            </a:r>
            <a:b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30464-C707-4A63-B1E4-CBDBFF3C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73E02-9BFD-4C51-8231-5D9A4BCD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49A79-FACD-4D0A-9686-A661D31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E7C0178-1CC3-4E55-A7F7-5587A608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00" y="1282314"/>
            <a:ext cx="3429000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AC5F3-1ADE-4EAC-821D-B43DB5C5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19" y="1137114"/>
            <a:ext cx="2187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5AADF135-DD4F-4D21-A91B-C4D7AF2E8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892" y="3671630"/>
            <a:ext cx="8991812" cy="25701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very powerful senses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produce sounds but no language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complex social interactions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probably consciousness and basic feelings 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800" b="1" dirty="0">
                <a:latin typeface="Arial" panose="020B0604020202020204" pitchFamily="34" charset="0"/>
              </a:rPr>
              <a:t>that are  related to our own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30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E44E9-8386-4342-8E31-455C5015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Humans</a:t>
            </a:r>
            <a:b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773A2B-0FA8-4E94-AB1D-7B7ED053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41D188-26DC-4099-96E9-0CBB3D4B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1D9E3-3941-4604-875A-763CC726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Picture 1027">
            <a:extLst>
              <a:ext uri="{FF2B5EF4-FFF2-40B4-BE49-F238E27FC236}">
                <a16:creationId xmlns:a16="http://schemas.microsoft.com/office/drawing/2014/main" id="{AC705B06-CF32-49DB-8619-DC7ED10B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50" y="990600"/>
            <a:ext cx="187483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28">
            <a:extLst>
              <a:ext uri="{FF2B5EF4-FFF2-40B4-BE49-F238E27FC236}">
                <a16:creationId xmlns:a16="http://schemas.microsoft.com/office/drawing/2014/main" id="{135B148B-EE1F-41B0-849F-A52E1D18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50" y="990600"/>
            <a:ext cx="3352800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29">
            <a:extLst>
              <a:ext uri="{FF2B5EF4-FFF2-40B4-BE49-F238E27FC236}">
                <a16:creationId xmlns:a16="http://schemas.microsoft.com/office/drawing/2014/main" id="{66CA6210-84B2-4CFB-AA95-190B15D9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850" y="3657600"/>
            <a:ext cx="8702675" cy="2935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complex social behaviors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able to learn high-level syntactic languages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extremely long phase of learning (upbringing)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consciousness, self-awareness, abstract thinking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800" b="1" dirty="0">
                <a:latin typeface="Arial" panose="020B0604020202020204" pitchFamily="34" charset="0"/>
              </a:rPr>
              <a:t>awareness of past and future, planning capability</a:t>
            </a:r>
          </a:p>
          <a:p>
            <a:endParaRPr lang="zh-CN" altLang="en-US" b="1" dirty="0"/>
          </a:p>
        </p:txBody>
      </p:sp>
      <p:pic>
        <p:nvPicPr>
          <p:cNvPr id="9" name="Picture 1030">
            <a:extLst>
              <a:ext uri="{FF2B5EF4-FFF2-40B4-BE49-F238E27FC236}">
                <a16:creationId xmlns:a16="http://schemas.microsoft.com/office/drawing/2014/main" id="{D535C490-4717-4566-8B39-EF81DFD0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50" y="685800"/>
            <a:ext cx="28003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56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1687E-0DE8-4AD2-B281-8983A41D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7102599" cy="596348"/>
          </a:xfrm>
        </p:spPr>
        <p:txBody>
          <a:bodyPr>
            <a:normAutofit fontScale="90000"/>
          </a:bodyPr>
          <a:lstStyle/>
          <a:p>
            <a:b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Question two: what is agent?</a:t>
            </a:r>
            <a:b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96FE80-DA3D-49BE-8295-B6B12D8D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43500" y="6492875"/>
            <a:ext cx="2743200" cy="365125"/>
          </a:xfrm>
          <a:solidFill>
            <a:schemeClr val="bg1"/>
          </a:solidFill>
        </p:spPr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71C4BF-C48B-40DB-8EA6-FDCB50B6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3900" y="6483350"/>
            <a:ext cx="4114800" cy="365125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861AF3-E813-4010-B156-1B06DB1D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6900" y="6492874"/>
            <a:ext cx="2743200" cy="365125"/>
          </a:xfrm>
          <a:solidFill>
            <a:schemeClr val="bg1"/>
          </a:solidFill>
        </p:spPr>
        <p:txBody>
          <a:bodyPr/>
          <a:lstStyle/>
          <a:p>
            <a:fld id="{E60F2D4F-2241-454B-AF5D-961C997CB3B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Text Box 1028">
            <a:extLst>
              <a:ext uri="{FF2B5EF4-FFF2-40B4-BE49-F238E27FC236}">
                <a16:creationId xmlns:a16="http://schemas.microsoft.com/office/drawing/2014/main" id="{DCF639B9-8E22-4BB6-B26E-9496123D2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01" y="1290083"/>
            <a:ext cx="10126599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[Wooldridge and Jennings 1995, page 2]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"... a hardware or (more usually) software-based computer system that enjoys the following properties: 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15" name="Text Box 1029">
            <a:extLst>
              <a:ext uri="{FF2B5EF4-FFF2-40B4-BE49-F238E27FC236}">
                <a16:creationId xmlns:a16="http://schemas.microsoft.com/office/drawing/2014/main" id="{810613AA-4A36-466F-B204-0C46B92F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01" y="2259013"/>
            <a:ext cx="10918599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autonomy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agents operate without the direct intervention of humans or others, and have some kind of control over their actions and internal state;</a:t>
            </a:r>
            <a:r>
              <a:rPr lang="en-US" altLang="zh-CN" sz="2200" b="1" dirty="0">
                <a:latin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sp>
        <p:nvSpPr>
          <p:cNvPr id="16" name="Text Box 1030">
            <a:extLst>
              <a:ext uri="{FF2B5EF4-FFF2-40B4-BE49-F238E27FC236}">
                <a16:creationId xmlns:a16="http://schemas.microsoft.com/office/drawing/2014/main" id="{2ADC4B6E-8D8E-4DA1-A4FC-BCD09750A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01" y="3200400"/>
            <a:ext cx="9637559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social ability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: agents interact with other agents (and possibly humans) via some kind of agent-communication language;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7" name="Text Box 1031">
            <a:extLst>
              <a:ext uri="{FF2B5EF4-FFF2-40B4-BE49-F238E27FC236}">
                <a16:creationId xmlns:a16="http://schemas.microsoft.com/office/drawing/2014/main" id="{06FE261C-7F06-4C35-BEE8-5BF71892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01" y="4213225"/>
            <a:ext cx="1113459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彩云" panose="02010800040101010101" pitchFamily="2" charset="-122"/>
              </a:rPr>
              <a:t>reactivity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彩云" panose="02010800040101010101" pitchFamily="2" charset="-122"/>
              </a:rPr>
              <a:t>: </a:t>
            </a:r>
            <a:r>
              <a:rPr lang="en-US" altLang="zh-CN" sz="2400" b="1" i="1" dirty="0">
                <a:latin typeface="Times New Roman" panose="02020603050405020304" pitchFamily="18" charset="0"/>
                <a:ea typeface="华文彩云" panose="02010800040101010101" pitchFamily="2" charset="-122"/>
              </a:rPr>
              <a:t>agents perceive their environment, (which may be the physical world, a user via a graphical user interface, a collection of other agents, the INTERNET, or perhaps all of these combined), and respond in a timely fashion to changes that occur in it;</a:t>
            </a:r>
            <a:r>
              <a:rPr lang="en-US" altLang="zh-CN" sz="2400" b="1" dirty="0">
                <a:latin typeface="Times New Roman" panose="02020603050405020304" pitchFamily="18" charset="0"/>
                <a:ea typeface="华文彩云" panose="0201080004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华文彩云" panose="02010800040101010101" pitchFamily="2" charset="-122"/>
            </a:endParaRPr>
          </a:p>
        </p:txBody>
      </p:sp>
      <p:sp>
        <p:nvSpPr>
          <p:cNvPr id="18" name="Text Box 1032">
            <a:extLst>
              <a:ext uri="{FF2B5EF4-FFF2-40B4-BE49-F238E27FC236}">
                <a16:creationId xmlns:a16="http://schemas.microsoft.com/office/drawing/2014/main" id="{493EB660-EDD3-408E-8FF5-552CC22B8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01" y="5421973"/>
            <a:ext cx="10702599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pro-activeness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</a:rPr>
              <a:t>it do not simply act in response to their environment, it is able to exhibit goal-directed behavior by taking the initiative."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6264"/>
            <a:ext cx="12211000" cy="687426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-23144" y="11599"/>
            <a:ext cx="3633082" cy="6846401"/>
            <a:chOff x="-23144" y="11599"/>
            <a:chExt cx="4489426" cy="6853172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123" y="18370"/>
              <a:ext cx="1652159" cy="684640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342" y="11599"/>
              <a:ext cx="1652159" cy="6846401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7"/>
            <a:stretch/>
          </p:blipFill>
          <p:spPr>
            <a:xfrm>
              <a:off x="-23144" y="11599"/>
              <a:ext cx="1305081" cy="6846401"/>
            </a:xfrm>
            <a:prstGeom prst="rect">
              <a:avLst/>
            </a:prstGeom>
          </p:spPr>
        </p:pic>
      </p:grpSp>
      <p:sp>
        <p:nvSpPr>
          <p:cNvPr id="37" name="矩形 36"/>
          <p:cNvSpPr/>
          <p:nvPr/>
        </p:nvSpPr>
        <p:spPr>
          <a:xfrm>
            <a:off x="0" y="-22051"/>
            <a:ext cx="3576000" cy="6886822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00" y="-682148"/>
            <a:ext cx="2203682" cy="63403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00" y="-916111"/>
            <a:ext cx="2204181" cy="520337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576000" y="-26952"/>
            <a:ext cx="0" cy="6911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0300" y="2133000"/>
            <a:ext cx="3633084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Outline</a:t>
            </a:r>
            <a:endParaRPr lang="en-US" altLang="zh-CN" sz="66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BC311109-E944-419E-B8AE-74B0BDDB7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384" y="669624"/>
            <a:ext cx="7440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hlinkClick r:id="rId6" action="ppaction://hlinksldjump"/>
              </a:rPr>
              <a:t>7.1 Memory Versus Computation</a:t>
            </a:r>
            <a:endParaRPr lang="zh-CN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3FA726C4-C855-4099-855E-85C84B90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300" y="1845000"/>
            <a:ext cx="7869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7.2 State-Space Graphs</a:t>
            </a:r>
            <a:r>
              <a:rPr lang="en-US" altLang="ko-K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zh-CN" altLang="en-US" sz="40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状态空间</a:t>
            </a:r>
            <a:r>
              <a:rPr lang="en-US" altLang="ko-K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&gt;</a:t>
            </a:r>
            <a:endParaRPr lang="zh-CN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E6D820F4-F7D4-489C-ADA0-D3F995DC5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576" y="3037013"/>
            <a:ext cx="7764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hlinkClick r:id="rId8" action="ppaction://hlinksldjump"/>
              </a:rPr>
              <a:t>7.3 Searching Explicit State Spaces</a:t>
            </a:r>
            <a:endParaRPr lang="zh-CN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80CC8E4F-FF81-49E2-B699-0FA82A71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300" y="4160478"/>
            <a:ext cx="6931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hlinkClick r:id="rId9" action="ppaction://hlinksldjump"/>
              </a:rPr>
              <a:t>7.4 Feature-Based State Spaces</a:t>
            </a:r>
            <a:endParaRPr lang="zh-CN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7F982005-FA3E-4A7C-A5BF-3C71CE28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472" y="5380900"/>
            <a:ext cx="4405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hlinkClick r:id="rId10" action="ppaction://hlinksldjump"/>
              </a:rPr>
              <a:t>7.5 Graph Notation</a:t>
            </a:r>
            <a:endParaRPr lang="zh-CN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1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825AC-1109-4601-B072-8D5761A8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7606599" cy="596348"/>
          </a:xfrm>
        </p:spPr>
        <p:txBody>
          <a:bodyPr>
            <a:normAutofit fontScale="90000"/>
          </a:bodyPr>
          <a:lstStyle/>
          <a:p>
            <a:br>
              <a:rPr lang="en-US" altLang="ko-K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7.1 Memory Versus  Computation</a:t>
            </a:r>
            <a:br>
              <a:rPr lang="zh-CN" alt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9CB680-F185-4ECF-8335-9E3760B0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CFE7EB-FBC8-4824-B621-8BC2AA55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8CFC3A-44B7-474C-A3E0-608E4C9C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5F20F0D-8C3C-446F-9DB0-A5323B8D1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000" y="990600"/>
            <a:ext cx="9144000" cy="2424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 sz="3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Memory-based implementation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基于存储的实现&gt;</a:t>
            </a:r>
            <a:endParaRPr lang="en-US" altLang="ko-KR" sz="3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3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 action is selected by designer.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3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Agent would require large amounts of memory.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3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Designer would require foresight in anticipating appropriate reactions for all possible situations.</a:t>
            </a:r>
            <a:endParaRPr lang="zh-CN" altLang="en-US" sz="30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62006FD0-B1E7-4D91-AFC5-8B23B6A65041}"/>
              </a:ext>
            </a:extLst>
          </p:cNvPr>
          <p:cNvSpPr txBox="1">
            <a:spLocks noChangeArrowheads="1"/>
          </p:cNvSpPr>
          <p:nvPr/>
        </p:nvSpPr>
        <p:spPr>
          <a:xfrm>
            <a:off x="1272000" y="3733800"/>
            <a:ext cx="9144000" cy="30480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3300"/>
                </a:solidFill>
              </a:rPr>
              <a:t>Computation-based implementation</a:t>
            </a:r>
            <a:r>
              <a:rPr lang="en-US" altLang="ko-KR" b="1" dirty="0">
                <a:solidFill>
                  <a:srgbClr val="3333FF"/>
                </a:solidFill>
              </a:rPr>
              <a:t>&lt;</a:t>
            </a:r>
            <a:r>
              <a:rPr lang="zh-CN" altLang="en-US" b="1" dirty="0">
                <a:solidFill>
                  <a:srgbClr val="3333FF"/>
                </a:solidFill>
                <a:ea typeface="宋体" panose="02010600030101010101" pitchFamily="2" charset="-122"/>
              </a:rPr>
              <a:t>基于计算的实现</a:t>
            </a:r>
            <a:r>
              <a:rPr lang="en-US" altLang="ko-KR" b="1" dirty="0">
                <a:solidFill>
                  <a:srgbClr val="3333FF"/>
                </a:solidFill>
              </a:rPr>
              <a:t>&gt;</a:t>
            </a:r>
          </a:p>
          <a:p>
            <a:pPr lvl="1"/>
            <a:r>
              <a:rPr lang="en-US" altLang="ko-KR" sz="2800" b="1" dirty="0">
                <a:solidFill>
                  <a:srgbClr val="FF3300"/>
                </a:solidFill>
              </a:rPr>
              <a:t>It will reduce the agent’s memory requirements and the burden on the designer.</a:t>
            </a:r>
          </a:p>
          <a:p>
            <a:pPr lvl="1"/>
            <a:r>
              <a:rPr lang="en-US" altLang="ko-KR" sz="2800" b="1" dirty="0">
                <a:solidFill>
                  <a:srgbClr val="FF3300"/>
                </a:solidFill>
              </a:rPr>
              <a:t>The designer specifies the computation instead of all possible situations.</a:t>
            </a:r>
          </a:p>
          <a:p>
            <a:pPr lvl="1">
              <a:buFontTx/>
              <a:buNone/>
            </a:pPr>
            <a:r>
              <a:rPr lang="en-US" altLang="ko-KR" sz="2800" b="1" dirty="0">
                <a:solidFill>
                  <a:srgbClr val="FF3300"/>
                </a:solidFill>
              </a:rPr>
              <a:t> -Automatically learned or evolved,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0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宽&quot;,&quot;HeaderHeight&quot;:15.0,&quot;FooterHeight&quot;:9.0,&quot;SideMargin&quot;:5.5,&quot;TopMargin&quot;:0.0,&quot;BottomMargin&quot;:0.0,&quot;IntervalMargin&quot;:2.5,&quot;SettingType&quot;:&quot;System&quot;}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02C07"/>
      </a:accent1>
      <a:accent2>
        <a:srgbClr val="B8243D"/>
      </a:accent2>
      <a:accent3>
        <a:srgbClr val="F8E9D6"/>
      </a:accent3>
      <a:accent4>
        <a:srgbClr val="797979"/>
      </a:accent4>
      <a:accent5>
        <a:srgbClr val="A5A5A5"/>
      </a:accent5>
      <a:accent6>
        <a:srgbClr val="C9C9C9"/>
      </a:accent6>
      <a:hlink>
        <a:srgbClr val="933319"/>
      </a:hlink>
      <a:folHlink>
        <a:srgbClr val="BFBFB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1497</Words>
  <Application>Microsoft Office PowerPoint</Application>
  <PresentationFormat>宽屏</PresentationFormat>
  <Paragraphs>231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Gulim</vt:lpstr>
      <vt:lpstr>思源黑体 CN Bold</vt:lpstr>
      <vt:lpstr>思源黑体 CN Heavy</vt:lpstr>
      <vt:lpstr>Arial</vt:lpstr>
      <vt:lpstr>Arial Black</vt:lpstr>
      <vt:lpstr>Calibri</vt:lpstr>
      <vt:lpstr>Times New Roman</vt:lpstr>
      <vt:lpstr>Wingdings</vt:lpstr>
      <vt:lpstr>Office 主题</vt:lpstr>
      <vt:lpstr>1_OfficePLUS</vt:lpstr>
      <vt:lpstr>2_OfficePLUS</vt:lpstr>
      <vt:lpstr>PowerPoint 演示文稿</vt:lpstr>
      <vt:lpstr>Question one:what is artificial intelligence? </vt:lpstr>
      <vt:lpstr> Insects </vt:lpstr>
      <vt:lpstr>Reptiles</vt:lpstr>
      <vt:lpstr> Higher Mammals </vt:lpstr>
      <vt:lpstr> Humans </vt:lpstr>
      <vt:lpstr> Question two: what is agent? </vt:lpstr>
      <vt:lpstr>PowerPoint 演示文稿</vt:lpstr>
      <vt:lpstr> 7.1 Memory Versus  Computation </vt:lpstr>
      <vt:lpstr> Computations </vt:lpstr>
      <vt:lpstr>7.2 State-Space Graphs</vt:lpstr>
      <vt:lpstr> Robots </vt:lpstr>
      <vt:lpstr>PowerPoint 演示文稿</vt:lpstr>
      <vt:lpstr>PowerPoint 演示文稿</vt:lpstr>
      <vt:lpstr> The “monkey and bananas” problem </vt:lpstr>
      <vt:lpstr>7.2 State-Space Graphs</vt:lpstr>
      <vt:lpstr>7.2 State-Space Graphs</vt:lpstr>
      <vt:lpstr>State-space graph is a graph of world models and actions. </vt:lpstr>
      <vt:lpstr>7.2 State-Space Graphs</vt:lpstr>
      <vt:lpstr>7.3 Searching Explicit State Spaces</vt:lpstr>
      <vt:lpstr> A Breadth-First Search </vt:lpstr>
      <vt:lpstr>7.4 Feature-Based State Spaces</vt:lpstr>
      <vt:lpstr>7.4 Feature-Based State Spaces</vt:lpstr>
      <vt:lpstr>PowerPoint 演示文稿</vt:lpstr>
      <vt:lpstr>7.5 Graph Notation</vt:lpstr>
      <vt:lpstr>PowerPoint 演示文稿</vt:lpstr>
      <vt:lpstr>7.5 Graph Notation</vt:lpstr>
      <vt:lpstr>7.5 Graph Notation</vt:lpstr>
      <vt:lpstr> Exercise: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379</cp:revision>
  <dcterms:created xsi:type="dcterms:W3CDTF">2020-04-14T04:48:00Z</dcterms:created>
  <dcterms:modified xsi:type="dcterms:W3CDTF">2020-08-03T07:30:52Z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