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0" r:id="rId2"/>
    <p:sldMasterId id="2147483694" r:id="rId3"/>
  </p:sldMasterIdLst>
  <p:notesMasterIdLst>
    <p:notesMasterId r:id="rId32"/>
  </p:notesMasterIdLst>
  <p:handoutMasterIdLst>
    <p:handoutMasterId r:id="rId33"/>
  </p:handoutMasterIdLst>
  <p:sldIdLst>
    <p:sldId id="471" r:id="rId4"/>
    <p:sldId id="528" r:id="rId5"/>
    <p:sldId id="512" r:id="rId6"/>
    <p:sldId id="481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9F9F9"/>
    <a:srgbClr val="FFFFFD"/>
    <a:srgbClr val="FAFAFA"/>
    <a:srgbClr val="F8F8F8"/>
    <a:srgbClr val="B1937F"/>
    <a:srgbClr val="DEDEDE"/>
    <a:srgbClr val="B8243D"/>
    <a:srgbClr val="FFAA00"/>
    <a:srgbClr val="FFEF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2" autoAdjust="0"/>
    <p:restoredTop sz="94660"/>
  </p:normalViewPr>
  <p:slideViewPr>
    <p:cSldViewPr>
      <p:cViewPr varScale="1">
        <p:scale>
          <a:sx n="68" d="100"/>
          <a:sy n="68" d="100"/>
        </p:scale>
        <p:origin x="-102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08"/>
    </p:cViewPr>
  </p:sorterViewPr>
  <p:notesViewPr>
    <p:cSldViewPr snapToGrid="0">
      <p:cViewPr varScale="1">
        <p:scale>
          <a:sx n="48" d="100"/>
          <a:sy n="48" d="100"/>
        </p:scale>
        <p:origin x="1828" y="52"/>
      </p:cViewPr>
      <p:guideLst/>
    </p:cSldViewPr>
  </p:notes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2D54-41E9-4F9B-84F0-DB426FBA1FF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1FDD3-5682-4A22-B636-E57B56622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27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B1D4-5CAD-4F8D-8A42-777314ADBB2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EEA95-15FA-454A-B750-D2F7A7125C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0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EEA95-15FA-454A-B750-D2F7A7125C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97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9A7-3243-4C38-BB22-ADB739282BE8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FEF-A634-48EA-B26A-D00E273EA4BD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ṧļiḓé"/>
          <p:cNvSpPr/>
          <p:nvPr userDrawn="1"/>
        </p:nvSpPr>
        <p:spPr>
          <a:xfrm>
            <a:off x="5221718" y="1602668"/>
            <a:ext cx="1748578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AE33-E62E-49B7-AC0B-0504C9981B63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3" name="ïSḷïḓe"/>
          <p:cNvSpPr/>
          <p:nvPr userDrawn="1"/>
        </p:nvSpPr>
        <p:spPr>
          <a:xfrm>
            <a:off x="3150604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ïṣļiḑê"/>
          <p:cNvSpPr/>
          <p:nvPr userDrawn="1"/>
        </p:nvSpPr>
        <p:spPr>
          <a:xfrm>
            <a:off x="7292820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ṣlîḑe"/>
          <p:cNvSpPr/>
          <p:nvPr userDrawn="1"/>
        </p:nvSpPr>
        <p:spPr>
          <a:xfrm>
            <a:off x="9363928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îšḻïḋe"/>
          <p:cNvSpPr/>
          <p:nvPr userDrawn="1"/>
        </p:nvSpPr>
        <p:spPr>
          <a:xfrm>
            <a:off x="1079496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079500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150975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5"/>
          </p:nvPr>
        </p:nvSpPr>
        <p:spPr>
          <a:xfrm>
            <a:off x="7291336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9360214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8"/>
          <p:cNvSpPr>
            <a:spLocks noGrp="1"/>
          </p:cNvSpPr>
          <p:nvPr>
            <p:ph type="pic" sz="quarter" idx="17"/>
          </p:nvPr>
        </p:nvSpPr>
        <p:spPr>
          <a:xfrm>
            <a:off x="5222081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04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500" y="-9525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437-3CD5-4678-BD84-6B872B0DA1BF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84000" y="1348770"/>
            <a:ext cx="4537075" cy="47069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2470-19B5-4E61-AC09-C20465289DBC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47700" y="1385146"/>
            <a:ext cx="4699000" cy="215391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845300" y="4148413"/>
            <a:ext cx="4699000" cy="216058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6BED-AFC0-4CF7-ADDA-EBCE89A383CB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660400" y="2133000"/>
            <a:ext cx="5086502" cy="3599678"/>
          </a:xfrm>
          <a:custGeom>
            <a:avLst/>
            <a:gdLst>
              <a:gd name="connsiteX0" fmla="*/ 2330500 w 4680000"/>
              <a:gd name="connsiteY0" fmla="*/ 0 h 3312000"/>
              <a:gd name="connsiteX1" fmla="*/ 3584275 w 4680000"/>
              <a:gd name="connsiteY1" fmla="*/ 730115 h 3312000"/>
              <a:gd name="connsiteX2" fmla="*/ 3649592 w 4680000"/>
              <a:gd name="connsiteY2" fmla="*/ 847870 h 3312000"/>
              <a:gd name="connsiteX3" fmla="*/ 3839621 w 4680000"/>
              <a:gd name="connsiteY3" fmla="*/ 847870 h 3312000"/>
              <a:gd name="connsiteX4" fmla="*/ 4680000 w 4680000"/>
              <a:gd name="connsiteY4" fmla="*/ 1688249 h 3312000"/>
              <a:gd name="connsiteX5" fmla="*/ 3839621 w 4680000"/>
              <a:gd name="connsiteY5" fmla="*/ 2528628 h 3312000"/>
              <a:gd name="connsiteX6" fmla="*/ 3613816 w 4680000"/>
              <a:gd name="connsiteY6" fmla="*/ 2528628 h 3312000"/>
              <a:gd name="connsiteX7" fmla="*/ 3584275 w 4680000"/>
              <a:gd name="connsiteY7" fmla="*/ 2581886 h 3312000"/>
              <a:gd name="connsiteX8" fmla="*/ 2330500 w 4680000"/>
              <a:gd name="connsiteY8" fmla="*/ 3312000 h 3312000"/>
              <a:gd name="connsiteX9" fmla="*/ 1076726 w 4680000"/>
              <a:gd name="connsiteY9" fmla="*/ 2581886 h 3312000"/>
              <a:gd name="connsiteX10" fmla="*/ 1047185 w 4680000"/>
              <a:gd name="connsiteY10" fmla="*/ 2528628 h 3312000"/>
              <a:gd name="connsiteX11" fmla="*/ 840379 w 4680000"/>
              <a:gd name="connsiteY11" fmla="*/ 2528628 h 3312000"/>
              <a:gd name="connsiteX12" fmla="*/ 0 w 4680000"/>
              <a:gd name="connsiteY12" fmla="*/ 1688249 h 3312000"/>
              <a:gd name="connsiteX13" fmla="*/ 840379 w 4680000"/>
              <a:gd name="connsiteY13" fmla="*/ 847870 h 3312000"/>
              <a:gd name="connsiteX14" fmla="*/ 1011408 w 4680000"/>
              <a:gd name="connsiteY14" fmla="*/ 847870 h 3312000"/>
              <a:gd name="connsiteX15" fmla="*/ 1076726 w 4680000"/>
              <a:gd name="connsiteY15" fmla="*/ 730115 h 3312000"/>
              <a:gd name="connsiteX16" fmla="*/ 2330500 w 4680000"/>
              <a:gd name="connsiteY1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80000" h="3312000">
                <a:moveTo>
                  <a:pt x="2330500" y="0"/>
                </a:moveTo>
                <a:cubicBezTo>
                  <a:pt x="2852410" y="0"/>
                  <a:pt x="3312557" y="289616"/>
                  <a:pt x="3584275" y="730115"/>
                </a:cubicBezTo>
                <a:lnTo>
                  <a:pt x="3649592" y="847870"/>
                </a:lnTo>
                <a:lnTo>
                  <a:pt x="3839621" y="847870"/>
                </a:lnTo>
                <a:cubicBezTo>
                  <a:pt x="4303750" y="847870"/>
                  <a:pt x="4680000" y="1224120"/>
                  <a:pt x="4680000" y="1688249"/>
                </a:cubicBezTo>
                <a:cubicBezTo>
                  <a:pt x="4680000" y="2152378"/>
                  <a:pt x="4303750" y="2528628"/>
                  <a:pt x="3839621" y="2528628"/>
                </a:cubicBezTo>
                <a:lnTo>
                  <a:pt x="3613816" y="2528628"/>
                </a:lnTo>
                <a:lnTo>
                  <a:pt x="3584275" y="2581886"/>
                </a:lnTo>
                <a:cubicBezTo>
                  <a:pt x="3312557" y="3022385"/>
                  <a:pt x="2852410" y="3312000"/>
                  <a:pt x="2330500" y="3312000"/>
                </a:cubicBezTo>
                <a:cubicBezTo>
                  <a:pt x="1808591" y="3312000"/>
                  <a:pt x="1348443" y="3022385"/>
                  <a:pt x="1076726" y="2581886"/>
                </a:cubicBezTo>
                <a:lnTo>
                  <a:pt x="1047185" y="2528628"/>
                </a:lnTo>
                <a:lnTo>
                  <a:pt x="840379" y="2528628"/>
                </a:lnTo>
                <a:cubicBezTo>
                  <a:pt x="376250" y="2528628"/>
                  <a:pt x="0" y="2152378"/>
                  <a:pt x="0" y="1688249"/>
                </a:cubicBezTo>
                <a:cubicBezTo>
                  <a:pt x="0" y="1224120"/>
                  <a:pt x="376250" y="847870"/>
                  <a:pt x="840379" y="847870"/>
                </a:cubicBezTo>
                <a:lnTo>
                  <a:pt x="1011408" y="847870"/>
                </a:lnTo>
                <a:lnTo>
                  <a:pt x="1076726" y="730115"/>
                </a:lnTo>
                <a:cubicBezTo>
                  <a:pt x="1348443" y="289616"/>
                  <a:pt x="1808591" y="0"/>
                  <a:pt x="2330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BEC-AAB7-4136-8395-728B6E9BF703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4"/>
          </p:nvPr>
        </p:nvSpPr>
        <p:spPr>
          <a:xfrm>
            <a:off x="47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3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307A-E1D0-4E5F-9521-7897950F09D3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65188" y="1412875"/>
            <a:ext cx="10487025" cy="2016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CBDC-171A-4289-A7B7-C5C1908C7928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888501" y="1337353"/>
          <a:ext cx="10416300" cy="504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931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0960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6933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2"/>
          <p:cNvSpPr>
            <a:spLocks noGrp="1"/>
          </p:cNvSpPr>
          <p:nvPr>
            <p:ph type="pic" sz="quarter" idx="16"/>
          </p:nvPr>
        </p:nvSpPr>
        <p:spPr>
          <a:xfrm>
            <a:off x="34904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EF81-5D27-4797-BA31-C9CD1581CDEA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6420-11EE-4DCD-97D9-484F833C0C23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76C6-F5B5-42E8-9C3F-D24B4A188FE2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7" name="íṥľiḓê"/>
          <p:cNvSpPr/>
          <p:nvPr userDrawn="1"/>
        </p:nvSpPr>
        <p:spPr>
          <a:xfrm>
            <a:off x="1200007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îṧḷîde"/>
          <p:cNvSpPr/>
          <p:nvPr userDrawn="1"/>
        </p:nvSpPr>
        <p:spPr>
          <a:xfrm>
            <a:off x="3843846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íṥľiḓê"/>
          <p:cNvSpPr/>
          <p:nvPr userDrawn="1"/>
        </p:nvSpPr>
        <p:spPr>
          <a:xfrm>
            <a:off x="6487685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îşļíďé"/>
          <p:cNvSpPr/>
          <p:nvPr userDrawn="1"/>
        </p:nvSpPr>
        <p:spPr>
          <a:xfrm>
            <a:off x="9131524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图片占位符 27"/>
          <p:cNvSpPr>
            <a:spLocks noGrp="1"/>
          </p:cNvSpPr>
          <p:nvPr>
            <p:ph type="pic" sz="quarter" idx="13"/>
          </p:nvPr>
        </p:nvSpPr>
        <p:spPr>
          <a:xfrm>
            <a:off x="1200007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8"/>
          <p:cNvSpPr>
            <a:spLocks noGrp="1"/>
          </p:cNvSpPr>
          <p:nvPr>
            <p:ph type="pic" sz="quarter" idx="14"/>
          </p:nvPr>
        </p:nvSpPr>
        <p:spPr>
          <a:xfrm>
            <a:off x="3843846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30"/>
          <p:cNvSpPr>
            <a:spLocks noGrp="1"/>
          </p:cNvSpPr>
          <p:nvPr>
            <p:ph type="pic" sz="quarter" idx="15"/>
          </p:nvPr>
        </p:nvSpPr>
        <p:spPr>
          <a:xfrm>
            <a:off x="6487685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31"/>
          <p:cNvSpPr>
            <a:spLocks noGrp="1"/>
          </p:cNvSpPr>
          <p:nvPr>
            <p:ph type="pic" sz="quarter" idx="16"/>
          </p:nvPr>
        </p:nvSpPr>
        <p:spPr>
          <a:xfrm>
            <a:off x="9131524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1971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2470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33700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28991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1784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066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BC23-DFCA-4ADB-B723-1BF0AE5E6F7F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03CB-AE2B-46B7-9FBD-E9AB8A25DF0B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92F9-8B61-4158-9498-F1A0E25AA045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CF98-EB99-4046-956E-C5961C63E6DD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A144-1ECC-47B3-84F8-B0A91898A30F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871" y="277510"/>
            <a:ext cx="2203682" cy="63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D99C-F0E1-46E5-8194-C48F10C829D5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58CC-26B5-4ACA-8290-65BB4E4851A2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74C6-1819-4215-ACCE-9EE885241B6D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81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011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88" r:id="rId13"/>
    <p:sldLayoutId id="2147483668" r:id="rId14"/>
    <p:sldLayoutId id="2147483669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7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48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67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-16264"/>
            <a:ext cx="12192000" cy="6874264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" y="-38100"/>
            <a:ext cx="12191999" cy="3467100"/>
          </a:xfrm>
          <a:custGeom>
            <a:avLst/>
            <a:gdLst>
              <a:gd name="connsiteX0" fmla="*/ 0 w 12191999"/>
              <a:gd name="connsiteY0" fmla="*/ 0 h 3467100"/>
              <a:gd name="connsiteX1" fmla="*/ 12191999 w 12191999"/>
              <a:gd name="connsiteY1" fmla="*/ 0 h 3467100"/>
              <a:gd name="connsiteX2" fmla="*/ 12191999 w 12191999"/>
              <a:gd name="connsiteY2" fmla="*/ 2387141 h 3467100"/>
              <a:gd name="connsiteX3" fmla="*/ 11986303 w 12191999"/>
              <a:gd name="connsiteY3" fmla="*/ 2471405 h 3467100"/>
              <a:gd name="connsiteX4" fmla="*/ 6121399 w 12191999"/>
              <a:gd name="connsiteY4" fmla="*/ 3467100 h 3467100"/>
              <a:gd name="connsiteX5" fmla="*/ 256496 w 12191999"/>
              <a:gd name="connsiteY5" fmla="*/ 2471405 h 3467100"/>
              <a:gd name="connsiteX6" fmla="*/ 0 w 12191999"/>
              <a:gd name="connsiteY6" fmla="*/ 2366332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467100">
                <a:moveTo>
                  <a:pt x="0" y="0"/>
                </a:moveTo>
                <a:lnTo>
                  <a:pt x="12191999" y="0"/>
                </a:lnTo>
                <a:lnTo>
                  <a:pt x="12191999" y="2387141"/>
                </a:lnTo>
                <a:lnTo>
                  <a:pt x="11986303" y="2471405"/>
                </a:lnTo>
                <a:cubicBezTo>
                  <a:pt x="10392508" y="3093437"/>
                  <a:pt x="8349226" y="3467100"/>
                  <a:pt x="6121399" y="3467100"/>
                </a:cubicBezTo>
                <a:cubicBezTo>
                  <a:pt x="3893572" y="3467100"/>
                  <a:pt x="1850290" y="3093437"/>
                  <a:pt x="256496" y="2471405"/>
                </a:cubicBezTo>
                <a:lnTo>
                  <a:pt x="0" y="2366332"/>
                </a:lnTo>
                <a:close/>
              </a:path>
            </a:pathLst>
          </a:custGeom>
          <a:solidFill>
            <a:srgbClr val="B2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782" b="12558"/>
          <a:stretch>
            <a:fillRect/>
          </a:stretch>
        </p:blipFill>
        <p:spPr>
          <a:xfrm>
            <a:off x="0" y="-38100"/>
            <a:ext cx="12192000" cy="3241580"/>
          </a:xfrm>
          <a:custGeom>
            <a:avLst/>
            <a:gdLst>
              <a:gd name="connsiteX0" fmla="*/ 0 w 12192000"/>
              <a:gd name="connsiteY0" fmla="*/ 0 h 3906851"/>
              <a:gd name="connsiteX1" fmla="*/ 12192000 w 12192000"/>
              <a:gd name="connsiteY1" fmla="*/ 0 h 3906851"/>
              <a:gd name="connsiteX2" fmla="*/ 12192000 w 12192000"/>
              <a:gd name="connsiteY2" fmla="*/ 3011223 h 3906851"/>
              <a:gd name="connsiteX3" fmla="*/ 11986304 w 12192000"/>
              <a:gd name="connsiteY3" fmla="*/ 3081105 h 3906851"/>
              <a:gd name="connsiteX4" fmla="*/ 6121400 w 12192000"/>
              <a:gd name="connsiteY4" fmla="*/ 3906851 h 3906851"/>
              <a:gd name="connsiteX5" fmla="*/ 256497 w 12192000"/>
              <a:gd name="connsiteY5" fmla="*/ 3081105 h 3906851"/>
              <a:gd name="connsiteX6" fmla="*/ 0 w 12192000"/>
              <a:gd name="connsiteY6" fmla="*/ 2993965 h 390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906851">
                <a:moveTo>
                  <a:pt x="0" y="0"/>
                </a:moveTo>
                <a:lnTo>
                  <a:pt x="12192000" y="0"/>
                </a:lnTo>
                <a:lnTo>
                  <a:pt x="12192000" y="3011223"/>
                </a:lnTo>
                <a:lnTo>
                  <a:pt x="11986304" y="3081105"/>
                </a:lnTo>
                <a:cubicBezTo>
                  <a:pt x="10392509" y="3596966"/>
                  <a:pt x="8349227" y="3906851"/>
                  <a:pt x="6121400" y="3906851"/>
                </a:cubicBezTo>
                <a:cubicBezTo>
                  <a:pt x="3893573" y="3906851"/>
                  <a:pt x="1850291" y="3596966"/>
                  <a:pt x="256497" y="3081105"/>
                </a:cubicBezTo>
                <a:lnTo>
                  <a:pt x="0" y="2993965"/>
                </a:lnTo>
                <a:close/>
              </a:path>
            </a:pathLst>
          </a:custGeom>
        </p:spPr>
      </p:pic>
      <p:sp>
        <p:nvSpPr>
          <p:cNvPr id="27" name="任意多边形 26"/>
          <p:cNvSpPr/>
          <p:nvPr/>
        </p:nvSpPr>
        <p:spPr>
          <a:xfrm>
            <a:off x="-12700" y="-38100"/>
            <a:ext cx="12204700" cy="3226110"/>
          </a:xfrm>
          <a:custGeom>
            <a:avLst/>
            <a:gdLst>
              <a:gd name="connsiteX0" fmla="*/ 0 w 12192000"/>
              <a:gd name="connsiteY0" fmla="*/ 0 h 3797300"/>
              <a:gd name="connsiteX1" fmla="*/ 12192000 w 12192000"/>
              <a:gd name="connsiteY1" fmla="*/ 0 h 3797300"/>
              <a:gd name="connsiteX2" fmla="*/ 12192000 w 12192000"/>
              <a:gd name="connsiteY2" fmla="*/ 2926786 h 3797300"/>
              <a:gd name="connsiteX3" fmla="*/ 11986304 w 12192000"/>
              <a:gd name="connsiteY3" fmla="*/ 2994708 h 3797300"/>
              <a:gd name="connsiteX4" fmla="*/ 6121400 w 12192000"/>
              <a:gd name="connsiteY4" fmla="*/ 3797300 h 3797300"/>
              <a:gd name="connsiteX5" fmla="*/ 256497 w 12192000"/>
              <a:gd name="connsiteY5" fmla="*/ 2994708 h 3797300"/>
              <a:gd name="connsiteX6" fmla="*/ 0 w 12192000"/>
              <a:gd name="connsiteY6" fmla="*/ 2910012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97300">
                <a:moveTo>
                  <a:pt x="0" y="0"/>
                </a:moveTo>
                <a:lnTo>
                  <a:pt x="12192000" y="0"/>
                </a:lnTo>
                <a:lnTo>
                  <a:pt x="12192000" y="2926786"/>
                </a:lnTo>
                <a:lnTo>
                  <a:pt x="11986304" y="2994708"/>
                </a:lnTo>
                <a:cubicBezTo>
                  <a:pt x="10392509" y="3496104"/>
                  <a:pt x="8349227" y="3797300"/>
                  <a:pt x="6121400" y="3797300"/>
                </a:cubicBezTo>
                <a:cubicBezTo>
                  <a:pt x="3893573" y="3797300"/>
                  <a:pt x="1850291" y="3496104"/>
                  <a:pt x="256497" y="2994708"/>
                </a:cubicBezTo>
                <a:lnTo>
                  <a:pt x="0" y="2910012"/>
                </a:lnTo>
                <a:close/>
              </a:path>
            </a:pathLst>
          </a:custGeom>
          <a:gradFill>
            <a:gsLst>
              <a:gs pos="41000">
                <a:schemeClr val="bg1">
                  <a:alpha val="57000"/>
                </a:schemeClr>
              </a:gs>
              <a:gs pos="0">
                <a:schemeClr val="bg1">
                  <a:alpha val="87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761121" y="5533885"/>
            <a:ext cx="66975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245047" y="2760751"/>
            <a:ext cx="1701906" cy="1701906"/>
            <a:chOff x="5245047" y="2760751"/>
            <a:chExt cx="1701906" cy="1701906"/>
          </a:xfrm>
        </p:grpSpPr>
        <p:sp>
          <p:nvSpPr>
            <p:cNvPr id="3" name="椭圆 2"/>
            <p:cNvSpPr/>
            <p:nvPr/>
          </p:nvSpPr>
          <p:spPr>
            <a:xfrm>
              <a:off x="5245047" y="2760751"/>
              <a:ext cx="1701906" cy="17019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842" r="76079"/>
            <a:stretch>
              <a:fillRect/>
            </a:stretch>
          </p:blipFill>
          <p:spPr>
            <a:xfrm>
              <a:off x="5282163" y="2791359"/>
              <a:ext cx="1602274" cy="1504658"/>
            </a:xfrm>
            <a:custGeom>
              <a:avLst/>
              <a:gdLst>
                <a:gd name="connsiteX0" fmla="*/ 0 w 1602274"/>
                <a:gd name="connsiteY0" fmla="*/ 0 h 1504658"/>
                <a:gd name="connsiteX1" fmla="*/ 1602274 w 1602274"/>
                <a:gd name="connsiteY1" fmla="*/ 0 h 1504658"/>
                <a:gd name="connsiteX2" fmla="*/ 1602274 w 1602274"/>
                <a:gd name="connsiteY2" fmla="*/ 1504658 h 1504658"/>
                <a:gd name="connsiteX3" fmla="*/ 0 w 1602274"/>
                <a:gd name="connsiteY3" fmla="*/ 1504658 h 150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274" h="1504658">
                  <a:moveTo>
                    <a:pt x="0" y="0"/>
                  </a:moveTo>
                  <a:lnTo>
                    <a:pt x="1602274" y="0"/>
                  </a:lnTo>
                  <a:lnTo>
                    <a:pt x="1602274" y="1504658"/>
                  </a:lnTo>
                  <a:lnTo>
                    <a:pt x="0" y="1504658"/>
                  </a:lnTo>
                  <a:close/>
                </a:path>
              </a:pathLst>
            </a:custGeom>
          </p:spPr>
        </p:pic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xmlns="" id="{DFF781A7-1EDD-4289-9A79-A81767CCE6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8000" y="2565000"/>
            <a:ext cx="11664000" cy="3429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ko-KR" sz="5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Artificial </a:t>
            </a:r>
            <a:r>
              <a:rPr lang="en-US" altLang="ko-KR" sz="5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Intelligence</a:t>
            </a:r>
            <a:br>
              <a:rPr lang="en-US" altLang="ko-KR" sz="5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ko-KR" sz="5400" b="1" dirty="0">
                <a:latin typeface="Times New Roman" panose="02020603050405020304" pitchFamily="18" charset="0"/>
              </a:rPr>
              <a:t/>
            </a:r>
            <a:br>
              <a:rPr lang="en-US" altLang="ko-KR" sz="5400" b="1" dirty="0">
                <a:latin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</a:rPr>
              <a:t>Simulated Annealing Algorithm</a:t>
            </a:r>
            <a:endParaRPr lang="en-US" altLang="ko-KR" sz="4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6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1162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 Cycle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000" y="2205000"/>
            <a:ext cx="41778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x</a:t>
            </a:r>
            <a:r>
              <a:rPr lang="en-US" altLang="zh-CN" baseline="-30000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= (a, d, c, b, e), </a:t>
            </a:r>
          </a:p>
          <a:p>
            <a:pPr>
              <a:buFontTx/>
              <a:buNone/>
            </a:pPr>
            <a:r>
              <a:rPr lang="en-US" altLang="zh-CN" dirty="0"/>
              <a:t>f(x</a:t>
            </a:r>
            <a:r>
              <a:rPr lang="en-US" altLang="zh-CN" baseline="-30000" dirty="0"/>
              <a:t>n</a:t>
            </a:r>
            <a:r>
              <a:rPr lang="en-US" altLang="zh-CN" dirty="0"/>
              <a:t>) = 45, </a:t>
            </a:r>
          </a:p>
          <a:p>
            <a:pPr>
              <a:buFontTx/>
              <a:buNone/>
            </a:pPr>
            <a:r>
              <a:rPr lang="en-US" altLang="zh-CN" dirty="0"/>
              <a:t>f(x</a:t>
            </a:r>
            <a:r>
              <a:rPr lang="en-US" altLang="zh-CN" baseline="-30000" dirty="0"/>
              <a:t>n</a:t>
            </a:r>
            <a:r>
              <a:rPr lang="en-US" altLang="zh-CN" dirty="0"/>
              <a:t>) &gt; f(x</a:t>
            </a:r>
            <a:r>
              <a:rPr lang="en-US" altLang="zh-CN" baseline="-30000" dirty="0"/>
              <a:t>b</a:t>
            </a:r>
            <a:r>
              <a:rPr lang="en-US" altLang="zh-CN" dirty="0"/>
              <a:t>), </a:t>
            </a:r>
          </a:p>
          <a:p>
            <a:pPr>
              <a:buFontTx/>
              <a:buNone/>
            </a:pPr>
            <a:r>
              <a:rPr lang="en-US" altLang="zh-CN" dirty="0"/>
              <a:t>P = P – {x</a:t>
            </a:r>
            <a:r>
              <a:rPr lang="en-US" altLang="zh-CN" baseline="-30000" dirty="0"/>
              <a:t>n</a:t>
            </a:r>
            <a:r>
              <a:rPr lang="en-US" altLang="zh-CN" dirty="0"/>
              <a:t>} </a:t>
            </a:r>
          </a:p>
          <a:p>
            <a:pPr>
              <a:buFontTx/>
              <a:buNone/>
            </a:pPr>
            <a:r>
              <a:rPr lang="en-US" altLang="zh-CN" dirty="0"/>
              <a:t>   = {(a, e, c, d, b</a:t>
            </a:r>
            <a:r>
              <a:rPr lang="en-US" altLang="zh-CN" dirty="0" smtClean="0"/>
              <a:t>),</a:t>
            </a:r>
          </a:p>
          <a:p>
            <a:pPr>
              <a:buFontTx/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(a, b, d, c, e),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 (</a:t>
            </a:r>
            <a:r>
              <a:rPr lang="en-US" altLang="zh-CN" dirty="0"/>
              <a:t>a, b, e, d, c), </a:t>
            </a:r>
          </a:p>
          <a:p>
            <a:pPr>
              <a:buFontTx/>
              <a:buNone/>
            </a:pPr>
            <a:r>
              <a:rPr lang="en-US" altLang="zh-CN" dirty="0"/>
              <a:t>        (a, b, c, e, d)} </a:t>
            </a:r>
            <a:endParaRPr lang="zh-CN" alt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999" y="2205000"/>
            <a:ext cx="5347251" cy="312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algorithm(7/14)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29162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third cycle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000" y="2205000"/>
            <a:ext cx="3961800" cy="43513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(a, e, c, d, b),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 44,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&gt; 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 = P – {x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= {(a, b, d, c, e),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b, e, d, c),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b, c, e, d)}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99" y="2205000"/>
            <a:ext cx="5347251" cy="312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algorithm(8/14)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11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Fourth Cycle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000" y="2277000"/>
            <a:ext cx="4609800" cy="43513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(a, b, d, c, e),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 44,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&gt; 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 = P – {x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} =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{(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b, e, d, 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(a, b, c, e, d)}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9" y="1629000"/>
            <a:ext cx="5470593" cy="319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algorithm(9/14)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31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Fifth Cycle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000" y="2205000"/>
            <a:ext cx="5689800" cy="384733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(a, b, e, d, c),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 34,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&lt; 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(a, b, e, d, c),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 = {(a, e, b, d, 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(a, d, e, b, c),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c, e, d, b),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b, d, e, c),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 (a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b, c, d, e), (a, b, e, c, d)}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3999" y="1701000"/>
            <a:ext cx="5593935" cy="32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algorithm(10/14)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31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Sixth Cycle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000" y="2205000"/>
            <a:ext cx="56178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x</a:t>
            </a:r>
            <a:r>
              <a:rPr lang="en-US" altLang="zh-CN" baseline="-30000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= (a, e, b, d, c), </a:t>
            </a:r>
          </a:p>
          <a:p>
            <a:pPr>
              <a:buFontTx/>
              <a:buNone/>
            </a:pPr>
            <a:r>
              <a:rPr lang="en-US" altLang="zh-CN" dirty="0"/>
              <a:t>f(x</a:t>
            </a:r>
            <a:r>
              <a:rPr lang="en-US" altLang="zh-CN" baseline="-30000" dirty="0"/>
              <a:t>n</a:t>
            </a:r>
            <a:r>
              <a:rPr lang="en-US" altLang="zh-CN" dirty="0"/>
              <a:t>) = 44, </a:t>
            </a:r>
          </a:p>
          <a:p>
            <a:pPr>
              <a:buFontTx/>
              <a:buNone/>
            </a:pPr>
            <a:r>
              <a:rPr lang="en-US" altLang="zh-CN" dirty="0"/>
              <a:t>f(x</a:t>
            </a:r>
            <a:r>
              <a:rPr lang="en-US" altLang="zh-CN" baseline="-30000" dirty="0"/>
              <a:t>n</a:t>
            </a:r>
            <a:r>
              <a:rPr lang="en-US" altLang="zh-CN" dirty="0"/>
              <a:t>) &gt; f(x</a:t>
            </a:r>
            <a:r>
              <a:rPr lang="en-US" altLang="zh-CN" baseline="-30000" dirty="0"/>
              <a:t>b</a:t>
            </a:r>
            <a:r>
              <a:rPr lang="en-US" altLang="zh-CN" dirty="0"/>
              <a:t>), </a:t>
            </a:r>
          </a:p>
          <a:p>
            <a:pPr>
              <a:buFontTx/>
              <a:buNone/>
            </a:pPr>
            <a:r>
              <a:rPr lang="en-US" altLang="zh-CN" dirty="0"/>
              <a:t>P = P – {x</a:t>
            </a:r>
            <a:r>
              <a:rPr lang="en-US" altLang="zh-CN" baseline="-30000" dirty="0"/>
              <a:t>n</a:t>
            </a:r>
            <a:r>
              <a:rPr lang="en-US" altLang="zh-CN" dirty="0"/>
              <a:t>} </a:t>
            </a:r>
          </a:p>
          <a:p>
            <a:pPr>
              <a:buFontTx/>
              <a:buNone/>
            </a:pPr>
            <a:r>
              <a:rPr lang="en-US" altLang="zh-CN" dirty="0"/>
              <a:t>   = {(a, d, e, b, c), (a, c, e, d, b</a:t>
            </a:r>
            <a:r>
              <a:rPr lang="en-US" altLang="zh-CN" dirty="0" smtClean="0"/>
              <a:t>),</a:t>
            </a:r>
          </a:p>
          <a:p>
            <a:pPr>
              <a:buFontTx/>
              <a:buNone/>
            </a:pPr>
            <a:r>
              <a:rPr lang="en-US" altLang="zh-CN" dirty="0" smtClean="0"/>
              <a:t>      </a:t>
            </a:r>
            <a:r>
              <a:rPr lang="en-US" altLang="zh-CN" dirty="0"/>
              <a:t>(a, b, d, e, c), </a:t>
            </a:r>
            <a:r>
              <a:rPr lang="en-US" altLang="zh-CN" dirty="0" smtClean="0"/>
              <a:t>(</a:t>
            </a:r>
            <a:r>
              <a:rPr lang="en-US" altLang="zh-CN" dirty="0"/>
              <a:t>a, b, c, d, e),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(</a:t>
            </a:r>
            <a:r>
              <a:rPr lang="en-US" altLang="zh-CN" dirty="0"/>
              <a:t>a, b, e, c, d)} </a:t>
            </a:r>
            <a:endParaRPr lang="zh-CN" altLang="en-US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00" y="1701000"/>
            <a:ext cx="5100568" cy="297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algorithm(11/14)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31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Seventh cycle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33662"/>
            <a:ext cx="3817800" cy="3775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x</a:t>
            </a:r>
            <a:r>
              <a:rPr lang="en-US" altLang="zh-CN" baseline="-30000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= (a, d, e, b, c), </a:t>
            </a:r>
          </a:p>
          <a:p>
            <a:pPr>
              <a:buFontTx/>
              <a:buNone/>
            </a:pPr>
            <a:r>
              <a:rPr lang="en-US" altLang="zh-CN" dirty="0"/>
              <a:t>f(x</a:t>
            </a:r>
            <a:r>
              <a:rPr lang="en-US" altLang="zh-CN" baseline="-30000" dirty="0"/>
              <a:t>n</a:t>
            </a:r>
            <a:r>
              <a:rPr lang="en-US" altLang="zh-CN" dirty="0"/>
              <a:t>) = 39, f(x</a:t>
            </a:r>
            <a:r>
              <a:rPr lang="en-US" altLang="zh-CN" baseline="-30000" dirty="0"/>
              <a:t>n</a:t>
            </a:r>
            <a:r>
              <a:rPr lang="en-US" altLang="zh-CN" dirty="0"/>
              <a:t>) &gt; f(x</a:t>
            </a:r>
            <a:r>
              <a:rPr lang="en-US" altLang="zh-CN" baseline="-30000" dirty="0"/>
              <a:t>b</a:t>
            </a:r>
            <a:r>
              <a:rPr lang="en-US" altLang="zh-CN" dirty="0"/>
              <a:t>), </a:t>
            </a:r>
          </a:p>
          <a:p>
            <a:pPr>
              <a:buFontTx/>
              <a:buNone/>
            </a:pPr>
            <a:r>
              <a:rPr lang="en-US" altLang="zh-CN" dirty="0"/>
              <a:t>P = P – {x</a:t>
            </a:r>
            <a:r>
              <a:rPr lang="en-US" altLang="zh-CN" baseline="-30000" dirty="0"/>
              <a:t>n</a:t>
            </a:r>
            <a:r>
              <a:rPr lang="en-US" altLang="zh-CN" dirty="0"/>
              <a:t>} </a:t>
            </a:r>
          </a:p>
          <a:p>
            <a:pPr>
              <a:buFontTx/>
              <a:buNone/>
            </a:pPr>
            <a:r>
              <a:rPr lang="en-US" altLang="zh-CN" dirty="0"/>
              <a:t>   = {(a, c, e, d, b),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(</a:t>
            </a:r>
            <a:r>
              <a:rPr lang="en-US" altLang="zh-CN" dirty="0"/>
              <a:t>a, b, d, e, c</a:t>
            </a:r>
            <a:r>
              <a:rPr lang="en-US" altLang="zh-CN" dirty="0" smtClean="0"/>
              <a:t>),</a:t>
            </a:r>
          </a:p>
          <a:p>
            <a:pPr>
              <a:buFontTx/>
              <a:buNone/>
            </a:pPr>
            <a:r>
              <a:rPr lang="en-US" altLang="zh-CN" dirty="0" smtClean="0"/>
              <a:t>      </a:t>
            </a:r>
            <a:r>
              <a:rPr lang="en-US" altLang="zh-CN" dirty="0"/>
              <a:t>(a, b, c, d, e), </a:t>
            </a:r>
          </a:p>
          <a:p>
            <a:pPr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(</a:t>
            </a:r>
            <a:r>
              <a:rPr lang="en-US" altLang="zh-CN" dirty="0"/>
              <a:t>a, b, e, c, d)} </a:t>
            </a:r>
            <a:endParaRPr lang="zh-CN" altLang="en-US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99" y="2061000"/>
            <a:ext cx="5470593" cy="319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algorithm(12/14)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31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Eighth cycle--11th cycle</a:t>
            </a:r>
            <a:endParaRPr lang="zh-CN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000" y="2349000"/>
            <a:ext cx="5616000" cy="3847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(a, c, e, d, b),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 38,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&gt; f(x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 = P – {x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{(a, b, d, e, c),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a, b, c, d, e),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a, b, e, c, 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>
              <a:buFontTx/>
              <a:buNone/>
            </a:pPr>
            <a:r>
              <a:rPr lang="en-US" altLang="zh-CN" dirty="0" smtClean="0"/>
              <a:t>…. </a:t>
            </a:r>
            <a:endParaRPr lang="zh-CN" alt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00" y="1629000"/>
            <a:ext cx="5223909" cy="30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algorithm(13/14)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8000" y="537300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 = P – {x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 = {}</a:t>
            </a:r>
          </a:p>
          <a:p>
            <a:pPr algn="just"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= (a, b, e, d, c), f(x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= 34。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algorithm(14/14)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128000" y="2277000"/>
            <a:ext cx="3383999" cy="1874837"/>
          </a:xfrm>
          <a:custGeom>
            <a:avLst/>
            <a:gdLst/>
            <a:ahLst/>
            <a:cxnLst>
              <a:cxn ang="0">
                <a:pos x="0" y="1181"/>
              </a:cxn>
              <a:cxn ang="0">
                <a:pos x="288" y="989"/>
              </a:cxn>
              <a:cxn ang="0">
                <a:pos x="480" y="749"/>
              </a:cxn>
              <a:cxn ang="0">
                <a:pos x="720" y="269"/>
              </a:cxn>
              <a:cxn ang="0">
                <a:pos x="897" y="23"/>
              </a:cxn>
              <a:cxn ang="0">
                <a:pos x="1059" y="131"/>
              </a:cxn>
              <a:cxn ang="0">
                <a:pos x="1194" y="311"/>
              </a:cxn>
              <a:cxn ang="0">
                <a:pos x="1296" y="509"/>
              </a:cxn>
              <a:cxn ang="0">
                <a:pos x="1440" y="749"/>
              </a:cxn>
              <a:cxn ang="0">
                <a:pos x="1584" y="989"/>
              </a:cxn>
              <a:cxn ang="0">
                <a:pos x="1761" y="959"/>
              </a:cxn>
              <a:cxn ang="0">
                <a:pos x="1872" y="701"/>
              </a:cxn>
              <a:cxn ang="0">
                <a:pos x="2013" y="698"/>
              </a:cxn>
              <a:cxn ang="0">
                <a:pos x="2112" y="845"/>
              </a:cxn>
              <a:cxn ang="0">
                <a:pos x="2247" y="941"/>
              </a:cxn>
              <a:cxn ang="0">
                <a:pos x="2400" y="605"/>
              </a:cxn>
              <a:cxn ang="0">
                <a:pos x="2544" y="317"/>
              </a:cxn>
              <a:cxn ang="0">
                <a:pos x="2679" y="374"/>
              </a:cxn>
              <a:cxn ang="0">
                <a:pos x="2832" y="653"/>
              </a:cxn>
              <a:cxn ang="0">
                <a:pos x="2922" y="869"/>
              </a:cxn>
              <a:cxn ang="0">
                <a:pos x="3057" y="1022"/>
              </a:cxn>
              <a:cxn ang="0">
                <a:pos x="3216" y="1037"/>
              </a:cxn>
              <a:cxn ang="0">
                <a:pos x="3408" y="1085"/>
              </a:cxn>
              <a:cxn ang="0">
                <a:pos x="3642" y="1094"/>
              </a:cxn>
            </a:cxnLst>
            <a:rect l="0" t="0" r="r" b="b"/>
            <a:pathLst>
              <a:path w="3642" h="1181">
                <a:moveTo>
                  <a:pt x="0" y="1181"/>
                </a:moveTo>
                <a:cubicBezTo>
                  <a:pt x="104" y="1121"/>
                  <a:pt x="208" y="1061"/>
                  <a:pt x="288" y="989"/>
                </a:cubicBezTo>
                <a:cubicBezTo>
                  <a:pt x="368" y="917"/>
                  <a:pt x="408" y="869"/>
                  <a:pt x="480" y="749"/>
                </a:cubicBezTo>
                <a:cubicBezTo>
                  <a:pt x="552" y="629"/>
                  <a:pt x="650" y="390"/>
                  <a:pt x="720" y="269"/>
                </a:cubicBezTo>
                <a:cubicBezTo>
                  <a:pt x="790" y="148"/>
                  <a:pt x="840" y="46"/>
                  <a:pt x="897" y="23"/>
                </a:cubicBezTo>
                <a:cubicBezTo>
                  <a:pt x="954" y="0"/>
                  <a:pt x="1010" y="83"/>
                  <a:pt x="1059" y="131"/>
                </a:cubicBezTo>
                <a:cubicBezTo>
                  <a:pt x="1108" y="179"/>
                  <a:pt x="1154" y="248"/>
                  <a:pt x="1194" y="311"/>
                </a:cubicBezTo>
                <a:cubicBezTo>
                  <a:pt x="1234" y="374"/>
                  <a:pt x="1255" y="436"/>
                  <a:pt x="1296" y="509"/>
                </a:cubicBezTo>
                <a:cubicBezTo>
                  <a:pt x="1337" y="582"/>
                  <a:pt x="1392" y="669"/>
                  <a:pt x="1440" y="749"/>
                </a:cubicBezTo>
                <a:cubicBezTo>
                  <a:pt x="1488" y="829"/>
                  <a:pt x="1530" y="954"/>
                  <a:pt x="1584" y="989"/>
                </a:cubicBezTo>
                <a:cubicBezTo>
                  <a:pt x="1638" y="1024"/>
                  <a:pt x="1713" y="1007"/>
                  <a:pt x="1761" y="959"/>
                </a:cubicBezTo>
                <a:cubicBezTo>
                  <a:pt x="1809" y="911"/>
                  <a:pt x="1830" y="744"/>
                  <a:pt x="1872" y="701"/>
                </a:cubicBezTo>
                <a:cubicBezTo>
                  <a:pt x="1914" y="658"/>
                  <a:pt x="1973" y="674"/>
                  <a:pt x="2013" y="698"/>
                </a:cubicBezTo>
                <a:cubicBezTo>
                  <a:pt x="2053" y="722"/>
                  <a:pt x="2073" y="805"/>
                  <a:pt x="2112" y="845"/>
                </a:cubicBezTo>
                <a:cubicBezTo>
                  <a:pt x="2151" y="885"/>
                  <a:pt x="2199" y="981"/>
                  <a:pt x="2247" y="941"/>
                </a:cubicBezTo>
                <a:cubicBezTo>
                  <a:pt x="2295" y="901"/>
                  <a:pt x="2351" y="709"/>
                  <a:pt x="2400" y="605"/>
                </a:cubicBezTo>
                <a:cubicBezTo>
                  <a:pt x="2449" y="501"/>
                  <a:pt x="2498" y="355"/>
                  <a:pt x="2544" y="317"/>
                </a:cubicBezTo>
                <a:cubicBezTo>
                  <a:pt x="2590" y="279"/>
                  <a:pt x="2631" y="318"/>
                  <a:pt x="2679" y="374"/>
                </a:cubicBezTo>
                <a:cubicBezTo>
                  <a:pt x="2727" y="430"/>
                  <a:pt x="2792" y="571"/>
                  <a:pt x="2832" y="653"/>
                </a:cubicBezTo>
                <a:cubicBezTo>
                  <a:pt x="2872" y="735"/>
                  <a:pt x="2884" y="807"/>
                  <a:pt x="2922" y="869"/>
                </a:cubicBezTo>
                <a:cubicBezTo>
                  <a:pt x="2960" y="931"/>
                  <a:pt x="3008" y="994"/>
                  <a:pt x="3057" y="1022"/>
                </a:cubicBezTo>
                <a:cubicBezTo>
                  <a:pt x="3106" y="1050"/>
                  <a:pt x="3158" y="1027"/>
                  <a:pt x="3216" y="1037"/>
                </a:cubicBezTo>
                <a:cubicBezTo>
                  <a:pt x="3274" y="1047"/>
                  <a:pt x="3337" y="1075"/>
                  <a:pt x="3408" y="1085"/>
                </a:cubicBezTo>
                <a:cubicBezTo>
                  <a:pt x="3479" y="1095"/>
                  <a:pt x="3593" y="1092"/>
                  <a:pt x="3642" y="109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5952000" y="1557000"/>
            <a:ext cx="4320000" cy="1887600"/>
            <a:chOff x="1920" y="2112"/>
            <a:chExt cx="2610" cy="1488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387" y="2281"/>
              <a:ext cx="47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920" y="3421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2231" y="211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193" y="2281"/>
              <a:ext cx="2101" cy="1076"/>
            </a:xfrm>
            <a:custGeom>
              <a:avLst/>
              <a:gdLst/>
              <a:ahLst/>
              <a:cxnLst>
                <a:cxn ang="0">
                  <a:pos x="0" y="1500"/>
                </a:cxn>
                <a:cxn ang="0">
                  <a:pos x="930" y="1380"/>
                </a:cxn>
                <a:cxn ang="0">
                  <a:pos x="1290" y="1200"/>
                </a:cxn>
                <a:cxn ang="0">
                  <a:pos x="1365" y="495"/>
                </a:cxn>
                <a:cxn ang="0">
                  <a:pos x="1410" y="90"/>
                </a:cxn>
                <a:cxn ang="0">
                  <a:pos x="1515" y="60"/>
                </a:cxn>
                <a:cxn ang="0">
                  <a:pos x="1575" y="450"/>
                </a:cxn>
                <a:cxn ang="0">
                  <a:pos x="1650" y="1005"/>
                </a:cxn>
                <a:cxn ang="0">
                  <a:pos x="1755" y="1260"/>
                </a:cxn>
                <a:cxn ang="0">
                  <a:pos x="2055" y="1440"/>
                </a:cxn>
                <a:cxn ang="0">
                  <a:pos x="2535" y="1530"/>
                </a:cxn>
              </a:cxnLst>
              <a:rect l="0" t="0" r="r" b="b"/>
              <a:pathLst>
                <a:path w="2535" h="1530">
                  <a:moveTo>
                    <a:pt x="0" y="1500"/>
                  </a:moveTo>
                  <a:cubicBezTo>
                    <a:pt x="153" y="1480"/>
                    <a:pt x="715" y="1430"/>
                    <a:pt x="930" y="1380"/>
                  </a:cubicBezTo>
                  <a:cubicBezTo>
                    <a:pt x="1145" y="1330"/>
                    <a:pt x="1218" y="1347"/>
                    <a:pt x="1290" y="1200"/>
                  </a:cubicBezTo>
                  <a:cubicBezTo>
                    <a:pt x="1362" y="1053"/>
                    <a:pt x="1345" y="680"/>
                    <a:pt x="1365" y="495"/>
                  </a:cubicBezTo>
                  <a:cubicBezTo>
                    <a:pt x="1385" y="310"/>
                    <a:pt x="1385" y="162"/>
                    <a:pt x="1410" y="90"/>
                  </a:cubicBezTo>
                  <a:cubicBezTo>
                    <a:pt x="1435" y="18"/>
                    <a:pt x="1487" y="0"/>
                    <a:pt x="1515" y="60"/>
                  </a:cubicBezTo>
                  <a:cubicBezTo>
                    <a:pt x="1543" y="120"/>
                    <a:pt x="1553" y="293"/>
                    <a:pt x="1575" y="450"/>
                  </a:cubicBezTo>
                  <a:cubicBezTo>
                    <a:pt x="1597" y="607"/>
                    <a:pt x="1620" y="870"/>
                    <a:pt x="1650" y="1005"/>
                  </a:cubicBezTo>
                  <a:cubicBezTo>
                    <a:pt x="1680" y="1140"/>
                    <a:pt x="1687" y="1187"/>
                    <a:pt x="1755" y="1260"/>
                  </a:cubicBezTo>
                  <a:cubicBezTo>
                    <a:pt x="1823" y="1333"/>
                    <a:pt x="1925" y="1395"/>
                    <a:pt x="2055" y="1440"/>
                  </a:cubicBezTo>
                  <a:cubicBezTo>
                    <a:pt x="2185" y="1485"/>
                    <a:pt x="2435" y="1511"/>
                    <a:pt x="2535" y="153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300" y="2745"/>
              <a:ext cx="47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3449" y="2376"/>
              <a:ext cx="47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2976" y="3220"/>
              <a:ext cx="48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2653" y="3262"/>
              <a:ext cx="48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2330" y="3305"/>
              <a:ext cx="48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225" y="3115"/>
              <a:ext cx="48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312" y="2429"/>
              <a:ext cx="48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3360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352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688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024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264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408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45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6022200" y="6008988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V="1">
            <a:off x="6292075" y="4077000"/>
            <a:ext cx="0" cy="227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>
            <a:off x="6661963" y="4242100"/>
            <a:ext cx="4503737" cy="1628775"/>
          </a:xfrm>
          <a:custGeom>
            <a:avLst/>
            <a:gdLst/>
            <a:ahLst/>
            <a:cxnLst>
              <a:cxn ang="0">
                <a:pos x="0" y="1385"/>
              </a:cxn>
              <a:cxn ang="0">
                <a:pos x="360" y="1265"/>
              </a:cxn>
              <a:cxn ang="0">
                <a:pos x="600" y="905"/>
              </a:cxn>
              <a:cxn ang="0">
                <a:pos x="885" y="200"/>
              </a:cxn>
              <a:cxn ang="0">
                <a:pos x="1215" y="5"/>
              </a:cxn>
              <a:cxn ang="0">
                <a:pos x="1500" y="170"/>
              </a:cxn>
              <a:cxn ang="0">
                <a:pos x="1725" y="710"/>
              </a:cxn>
              <a:cxn ang="0">
                <a:pos x="1935" y="1040"/>
              </a:cxn>
              <a:cxn ang="0">
                <a:pos x="2220" y="1295"/>
              </a:cxn>
              <a:cxn ang="0">
                <a:pos x="2670" y="1400"/>
              </a:cxn>
              <a:cxn ang="0">
                <a:pos x="3150" y="1160"/>
              </a:cxn>
              <a:cxn ang="0">
                <a:pos x="3435" y="695"/>
              </a:cxn>
              <a:cxn ang="0">
                <a:pos x="3660" y="710"/>
              </a:cxn>
              <a:cxn ang="0">
                <a:pos x="3765" y="920"/>
              </a:cxn>
              <a:cxn ang="0">
                <a:pos x="3870" y="1085"/>
              </a:cxn>
              <a:cxn ang="0">
                <a:pos x="4155" y="1325"/>
              </a:cxn>
              <a:cxn ang="0">
                <a:pos x="4365" y="1400"/>
              </a:cxn>
              <a:cxn ang="0">
                <a:pos x="4755" y="1430"/>
              </a:cxn>
            </a:cxnLst>
            <a:rect l="0" t="0" r="r" b="b"/>
            <a:pathLst>
              <a:path w="4755" h="1430">
                <a:moveTo>
                  <a:pt x="0" y="1385"/>
                </a:moveTo>
                <a:cubicBezTo>
                  <a:pt x="130" y="1365"/>
                  <a:pt x="260" y="1345"/>
                  <a:pt x="360" y="1265"/>
                </a:cubicBezTo>
                <a:cubicBezTo>
                  <a:pt x="460" y="1185"/>
                  <a:pt x="513" y="1082"/>
                  <a:pt x="600" y="905"/>
                </a:cubicBezTo>
                <a:cubicBezTo>
                  <a:pt x="687" y="728"/>
                  <a:pt x="782" y="350"/>
                  <a:pt x="885" y="200"/>
                </a:cubicBezTo>
                <a:cubicBezTo>
                  <a:pt x="988" y="50"/>
                  <a:pt x="1113" y="10"/>
                  <a:pt x="1215" y="5"/>
                </a:cubicBezTo>
                <a:cubicBezTo>
                  <a:pt x="1317" y="0"/>
                  <a:pt x="1415" y="52"/>
                  <a:pt x="1500" y="170"/>
                </a:cubicBezTo>
                <a:cubicBezTo>
                  <a:pt x="1585" y="288"/>
                  <a:pt x="1653" y="565"/>
                  <a:pt x="1725" y="710"/>
                </a:cubicBezTo>
                <a:cubicBezTo>
                  <a:pt x="1797" y="855"/>
                  <a:pt x="1852" y="942"/>
                  <a:pt x="1935" y="1040"/>
                </a:cubicBezTo>
                <a:cubicBezTo>
                  <a:pt x="2018" y="1138"/>
                  <a:pt x="2098" y="1235"/>
                  <a:pt x="2220" y="1295"/>
                </a:cubicBezTo>
                <a:cubicBezTo>
                  <a:pt x="2342" y="1355"/>
                  <a:pt x="2515" y="1422"/>
                  <a:pt x="2670" y="1400"/>
                </a:cubicBezTo>
                <a:cubicBezTo>
                  <a:pt x="2825" y="1378"/>
                  <a:pt x="3023" y="1277"/>
                  <a:pt x="3150" y="1160"/>
                </a:cubicBezTo>
                <a:cubicBezTo>
                  <a:pt x="3277" y="1043"/>
                  <a:pt x="3350" y="770"/>
                  <a:pt x="3435" y="695"/>
                </a:cubicBezTo>
                <a:cubicBezTo>
                  <a:pt x="3520" y="620"/>
                  <a:pt x="3605" y="673"/>
                  <a:pt x="3660" y="710"/>
                </a:cubicBezTo>
                <a:cubicBezTo>
                  <a:pt x="3715" y="747"/>
                  <a:pt x="3730" y="857"/>
                  <a:pt x="3765" y="920"/>
                </a:cubicBezTo>
                <a:cubicBezTo>
                  <a:pt x="3800" y="983"/>
                  <a:pt x="3805" y="1018"/>
                  <a:pt x="3870" y="1085"/>
                </a:cubicBezTo>
                <a:cubicBezTo>
                  <a:pt x="3935" y="1152"/>
                  <a:pt x="4073" y="1273"/>
                  <a:pt x="4155" y="1325"/>
                </a:cubicBezTo>
                <a:cubicBezTo>
                  <a:pt x="4237" y="1377"/>
                  <a:pt x="4265" y="1383"/>
                  <a:pt x="4365" y="1400"/>
                </a:cubicBezTo>
                <a:cubicBezTo>
                  <a:pt x="4465" y="1417"/>
                  <a:pt x="4674" y="1424"/>
                  <a:pt x="4755" y="143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6788963" y="4931075"/>
            <a:ext cx="554037" cy="530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0370363" y="5221588"/>
            <a:ext cx="554037" cy="530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00" y="162900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is an extension of the local search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An improved local search algorithm based on metal degradation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First proposed by Metropolis in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1953</a:t>
            </a:r>
          </a:p>
          <a:p>
            <a:pPr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successfully applied simulated annealing algorithm to combinatorial optimization problems in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1983.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0741B55E-6EE4-4E0A-9394-4F4D9F58B059}"/>
              </a:ext>
            </a:extLst>
          </p:cNvPr>
          <p:cNvSpPr txBox="1">
            <a:spLocks/>
          </p:cNvSpPr>
          <p:nvPr/>
        </p:nvSpPr>
        <p:spPr>
          <a:xfrm>
            <a:off x="624000" y="549000"/>
            <a:ext cx="11088000" cy="596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</a:t>
            </a:r>
            <a:r>
              <a:rPr lang="en-US" altLang="ko-KR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. Simulated Annealing(SA)</a:t>
            </a:r>
            <a:endParaRPr lang="zh-CN" altLang="en-US" sz="4800" b="1" dirty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000" y="333000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2.1 Basic concepts(1/2)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Dissolution </a:t>
            </a:r>
            <a:r>
              <a:rPr lang="en-US" altLang="zh-CN" b="1" dirty="0" smtClean="0">
                <a:solidFill>
                  <a:srgbClr val="0000CC"/>
                </a:solidFill>
              </a:rPr>
              <a:t>Process</a:t>
            </a:r>
            <a:r>
              <a:rPr lang="en-US" altLang="zh-CN" dirty="0" smtClean="0"/>
              <a:t>: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The </a:t>
            </a:r>
            <a:r>
              <a:rPr lang="en-US" altLang="zh-CN" dirty="0" smtClean="0"/>
              <a:t>arrangement of particles changes from an </a:t>
            </a:r>
            <a:r>
              <a:rPr lang="en-US" altLang="zh-CN" b="1" dirty="0" smtClean="0">
                <a:solidFill>
                  <a:srgbClr val="FF0000"/>
                </a:solidFill>
              </a:rPr>
              <a:t>ordered</a:t>
            </a:r>
            <a:r>
              <a:rPr lang="en-US" altLang="zh-CN" dirty="0" smtClean="0"/>
              <a:t> state to a completely </a:t>
            </a:r>
            <a:r>
              <a:rPr lang="en-US" altLang="zh-CN" b="1" dirty="0" smtClean="0">
                <a:solidFill>
                  <a:srgbClr val="FF0000"/>
                </a:solidFill>
              </a:rPr>
              <a:t>disordered</a:t>
            </a:r>
            <a:r>
              <a:rPr lang="en-US" altLang="zh-CN" dirty="0" smtClean="0"/>
              <a:t> </a:t>
            </a:r>
            <a:r>
              <a:rPr lang="en-US" altLang="zh-CN" dirty="0" smtClean="0"/>
              <a:t>state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Annealing </a:t>
            </a:r>
            <a:r>
              <a:rPr lang="en-US" altLang="zh-CN" b="1" dirty="0" smtClean="0">
                <a:solidFill>
                  <a:srgbClr val="0000CC"/>
                </a:solidFill>
              </a:rPr>
              <a:t>process</a:t>
            </a:r>
            <a:r>
              <a:rPr lang="en-US" altLang="zh-CN" dirty="0" smtClean="0"/>
              <a:t>: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From </a:t>
            </a:r>
            <a:r>
              <a:rPr lang="en-US" altLang="zh-CN" b="1" dirty="0" smtClean="0">
                <a:solidFill>
                  <a:srgbClr val="FF0000"/>
                </a:solidFill>
              </a:rPr>
              <a:t>disorder</a:t>
            </a:r>
            <a:r>
              <a:rPr lang="en-US" altLang="zh-CN" dirty="0" smtClean="0"/>
              <a:t> to </a:t>
            </a:r>
            <a:r>
              <a:rPr lang="en-US" altLang="zh-CN" b="1" dirty="0" smtClean="0">
                <a:solidFill>
                  <a:srgbClr val="FF0000"/>
                </a:solidFill>
              </a:rPr>
              <a:t>order</a:t>
            </a:r>
            <a:r>
              <a:rPr lang="en-US" altLang="zh-CN" dirty="0" smtClean="0"/>
              <a:t> direction, until the temperature is very low, the particles </a:t>
            </a:r>
            <a:r>
              <a:rPr lang="en-US" altLang="zh-CN" b="1" dirty="0" smtClean="0">
                <a:solidFill>
                  <a:srgbClr val="FF0000"/>
                </a:solidFill>
              </a:rPr>
              <a:t>rearranged</a:t>
            </a:r>
            <a:r>
              <a:rPr lang="en-US" altLang="zh-CN" dirty="0" smtClean="0"/>
              <a:t> in a certain structure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102342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Travelling Salesman Problem(TSP)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36788" y="40370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●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2513" y="2943225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●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88113" y="40370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●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0475" y="507206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●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2613025" y="3251200"/>
            <a:ext cx="1296988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5508625" y="4321175"/>
            <a:ext cx="129698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046538" y="3217863"/>
            <a:ext cx="2728912" cy="103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598738" y="4321175"/>
            <a:ext cx="2759075" cy="1001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628900" y="4270375"/>
            <a:ext cx="4154488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70338" y="3251200"/>
            <a:ext cx="1447800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119563" y="4378325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●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956050" y="3268663"/>
            <a:ext cx="527050" cy="1252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598738" y="4295775"/>
            <a:ext cx="180975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4559300" y="4672013"/>
            <a:ext cx="812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559300" y="4303713"/>
            <a:ext cx="22383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905000" y="39862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54425" y="2667000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121150" y="4587875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191125" y="5322888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819900" y="40370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733675" y="3386138"/>
            <a:ext cx="723900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056188" y="3937000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13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759200" y="4221163"/>
            <a:ext cx="723900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578225" y="4789488"/>
            <a:ext cx="723900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638550" y="3602038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211638" y="3519488"/>
            <a:ext cx="723900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010150" y="326866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432425" y="4303713"/>
            <a:ext cx="723900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9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6005513" y="4587875"/>
            <a:ext cx="723900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529138" y="4538663"/>
            <a:ext cx="722312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984000" y="2853000"/>
          <a:ext cx="3180409" cy="1278400"/>
        </p:xfrm>
        <a:graphic>
          <a:graphicData uri="http://schemas.openxmlformats.org/presentationml/2006/ole">
            <p:oleObj spid="_x0000_s150531" r:id="rId3" imgW="710891" imgH="393529" progId="Equation.3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80000" y="4860225"/>
            <a:ext cx="5479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 &gt; 0 is the Boltzmann constant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7248000" y="2421000"/>
          <a:ext cx="4104941" cy="1728000"/>
        </p:xfrm>
        <a:graphic>
          <a:graphicData uri="http://schemas.openxmlformats.org/presentationml/2006/ole">
            <p:oleObj spid="_x0000_s150532" r:id="rId4" imgW="977476" imgH="634725" progId="Equation.3">
              <p:embed/>
            </p:oleObj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7464000" y="4494550"/>
          <a:ext cx="3838483" cy="1310450"/>
        </p:xfrm>
        <a:graphic>
          <a:graphicData uri="http://schemas.openxmlformats.org/presentationml/2006/ole">
            <p:oleObj spid="_x0000_s150533" r:id="rId5" imgW="1079500" imgH="596900" progId="Equation.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336000" y="1579559"/>
            <a:ext cx="41386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Metropolis rules</a:t>
            </a:r>
            <a:endParaRPr lang="zh-CN" altLang="en-US" sz="4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84000" y="1507559"/>
            <a:ext cx="502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Boltzmann statistics</a:t>
            </a:r>
            <a:endParaRPr lang="zh-CN" altLang="en-US" sz="4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08000" y="261000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2.1 Basic concepts(2/2)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00" y="261000"/>
            <a:ext cx="113760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2.2 Change 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Boltzmann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statistics  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--Two 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different states of energy at the same 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temperature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--At 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temperatures</a:t>
            </a:r>
          </a:p>
          <a:p>
            <a:pPr lvl="1">
              <a:buNone/>
            </a:pP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--Low 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temperature 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conditions</a:t>
            </a:r>
          </a:p>
          <a:p>
            <a:pPr lvl="1">
              <a:spcBef>
                <a:spcPts val="1800"/>
              </a:spcBef>
              <a:buNone/>
            </a:pP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--When 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the temperature drops</a:t>
            </a:r>
            <a:endParaRPr lang="zh-CN" alt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00" y="0"/>
            <a:ext cx="10515600" cy="1325563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Two different states of energy at the same temperature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000" y="1413000"/>
            <a:ext cx="7772400" cy="475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E(i)＜E(j) 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62300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344000" y="1989000"/>
          <a:ext cx="5105400" cy="3879850"/>
        </p:xfrm>
        <a:graphic>
          <a:graphicData uri="http://schemas.openxmlformats.org/presentationml/2006/ole">
            <p:oleObj spid="_x0000_s151554" r:id="rId3" imgW="2819400" imgH="2146300" progId="Equation.3">
              <p:embed/>
            </p:oleObj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48400" y="3124200"/>
            <a:ext cx="2895600" cy="914400"/>
          </a:xfrm>
          <a:prstGeom prst="wedgeRoundRectCallout">
            <a:avLst>
              <a:gd name="adj1" fmla="val -47204"/>
              <a:gd name="adj2" fmla="val 11284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E(i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)＜E(j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)，</a:t>
            </a:r>
            <a:r>
              <a:rPr kumimoji="1" lang="en-US" altLang="zh-CN" sz="2400" dirty="0" smtClean="0">
                <a:latin typeface="Times New Roman" pitchFamily="18" charset="0"/>
                <a:ea typeface="宋体" charset="-122"/>
              </a:rPr>
              <a:t> ＜ 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zh-CN" altLang="en-US" sz="2400" dirty="0">
              <a:solidFill>
                <a:schemeClr val="folHlin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457200"/>
            <a:ext cx="77724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5280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272000" y="2133000"/>
          <a:ext cx="6381913" cy="2502000"/>
        </p:xfrm>
        <a:graphic>
          <a:graphicData uri="http://schemas.openxmlformats.org/presentationml/2006/ole">
            <p:oleObj spid="_x0000_s152578" r:id="rId3" imgW="2438400" imgH="1193800" progId="Equation.3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624000" y="477000"/>
            <a:ext cx="534415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At high temperatures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533400"/>
            <a:ext cx="7772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/>
              <a:t>--  Sm </a:t>
            </a:r>
            <a:r>
              <a:rPr lang="en-US" altLang="zh-CN" sz="2800" dirty="0" smtClean="0"/>
              <a:t>represent the set of minimum energy states of the </a:t>
            </a:r>
            <a:r>
              <a:rPr lang="en-US" altLang="zh-CN" sz="2800" dirty="0" smtClean="0"/>
              <a:t>system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/>
              <a:t>-- </a:t>
            </a:r>
            <a:r>
              <a:rPr lang="en-US" altLang="zh-CN" sz="2800" dirty="0" smtClean="0"/>
              <a:t>Em is the minimum energy of the </a:t>
            </a:r>
            <a:r>
              <a:rPr lang="en-US" altLang="zh-CN" sz="2800" dirty="0" smtClean="0"/>
              <a:t>system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4330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00200" y="1295400"/>
          <a:ext cx="4876800" cy="2292350"/>
        </p:xfrm>
        <a:graphic>
          <a:graphicData uri="http://schemas.openxmlformats.org/presentationml/2006/ole">
            <p:oleObj spid="_x0000_s153602" r:id="rId3" imgW="2057400" imgH="1193800" progId="Equation.3">
              <p:embed/>
            </p:oleObj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41960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4000" y="333000"/>
            <a:ext cx="7006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Low temperature conditions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762000" y="304800"/>
          <a:ext cx="8001000" cy="6172200"/>
        </p:xfrm>
        <a:graphic>
          <a:graphicData uri="http://schemas.openxmlformats.org/presentationml/2006/ole">
            <p:oleObj spid="_x0000_s154626" r:id="rId3" imgW="3517900" imgH="45720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2856000" y="0"/>
          <a:ext cx="8610600" cy="6705600"/>
        </p:xfrm>
        <a:graphic>
          <a:graphicData uri="http://schemas.openxmlformats.org/presentationml/2006/ole">
            <p:oleObj spid="_x0000_s155650" r:id="rId3" imgW="3162300" imgH="4483100" progId="Equation.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0" y="261000"/>
            <a:ext cx="30399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</a:p>
          <a:p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endParaRPr lang="en-US" altLang="zh-CN" sz="40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temperature </a:t>
            </a:r>
          </a:p>
          <a:p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drops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1344000" y="1269000"/>
          <a:ext cx="6324556" cy="1989600"/>
        </p:xfrm>
        <a:graphic>
          <a:graphicData uri="http://schemas.openxmlformats.org/presentationml/2006/ole">
            <p:oleObj spid="_x0000_s156674" r:id="rId3" imgW="2044700" imgH="76200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conditions 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for reaching the minimum energy 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state??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00" y="18900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Contents: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08000" y="1557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E72C020-3251-439E-ACE2-B9087DA0B0FC}"/>
              </a:ext>
            </a:extLst>
          </p:cNvPr>
          <p:cNvSpPr txBox="1">
            <a:spLocks/>
          </p:cNvSpPr>
          <p:nvPr/>
        </p:nvSpPr>
        <p:spPr>
          <a:xfrm>
            <a:off x="408000" y="4365000"/>
            <a:ext cx="8542599" cy="596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3. TSP based on SA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0741B55E-6EE4-4E0A-9394-4F4D9F58B059}"/>
              </a:ext>
            </a:extLst>
          </p:cNvPr>
          <p:cNvSpPr txBox="1">
            <a:spLocks/>
          </p:cNvSpPr>
          <p:nvPr/>
        </p:nvSpPr>
        <p:spPr>
          <a:xfrm>
            <a:off x="408000" y="3069000"/>
            <a:ext cx="11088000" cy="596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</a:t>
            </a:r>
            <a:r>
              <a:rPr lang="en-US" altLang="ko-KR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. Simulated Annealing(SA)</a:t>
            </a:r>
            <a:endParaRPr lang="zh-CN" altLang="en-US" sz="4800" b="1" dirty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00" y="5373000"/>
            <a:ext cx="25042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Times New Roman" panose="02020603050405020304" pitchFamily="18" charset="0"/>
              </a:rPr>
              <a:t>4. Discuss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203F907-6C5D-4848-B45D-F2BF493E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FD33F49-2F1B-49FF-B600-0D27FE8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063B91-888A-4E61-BA18-5CFA8C1F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algorithm(1/14)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113665" name="Object 1"/>
          <p:cNvGraphicFramePr>
            <a:graphicFrameLocks noChangeAspect="1"/>
          </p:cNvGraphicFramePr>
          <p:nvPr/>
        </p:nvGraphicFramePr>
        <p:xfrm>
          <a:off x="2064000" y="4028125"/>
          <a:ext cx="6011358" cy="1056875"/>
        </p:xfrm>
        <a:graphic>
          <a:graphicData uri="http://schemas.openxmlformats.org/presentationml/2006/ole">
            <p:oleObj spid="_x0000_s113665" r:id="rId3" imgW="1511300" imgH="266700" progId="Equations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696000" y="1629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--Basic Idea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000" y="2925000"/>
            <a:ext cx="108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--</a:t>
            </a:r>
            <a:r>
              <a:rPr lang="en-US" altLang="zh-CN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Combinatorial optimization problem</a:t>
            </a:r>
            <a:endParaRPr lang="en-US" altLang="ko-KR" sz="4800" b="1" dirty="0" smtClean="0">
              <a:solidFill>
                <a:srgbClr val="0000CC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1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2565000"/>
            <a:ext cx="7772400" cy="353100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/>
              <a:t>For example.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/>
              <a:t>Four Queens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S=(2, 4, 1, 3)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624000" y="3789000"/>
            <a:ext cx="2895600" cy="2447925"/>
            <a:chOff x="-3" y="-3"/>
            <a:chExt cx="1086" cy="1542"/>
          </a:xfrm>
        </p:grpSpPr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0"/>
              <a:ext cx="1080" cy="1536"/>
              <a:chOff x="0" y="0"/>
              <a:chExt cx="1080" cy="1536"/>
            </a:xfrm>
          </p:grpSpPr>
          <p:grpSp>
            <p:nvGrpSpPr>
              <p:cNvPr id="11" name="Group 72"/>
              <p:cNvGrpSpPr>
                <a:grpSpLocks/>
              </p:cNvGrpSpPr>
              <p:nvPr/>
            </p:nvGrpSpPr>
            <p:grpSpPr bwMode="auto">
              <a:xfrm>
                <a:off x="0" y="0"/>
                <a:ext cx="270" cy="384"/>
                <a:chOff x="0" y="0"/>
                <a:chExt cx="270" cy="384"/>
              </a:xfrm>
            </p:grpSpPr>
            <p:sp>
              <p:nvSpPr>
                <p:cNvPr id="57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74"/>
              <p:cNvGrpSpPr>
                <a:grpSpLocks/>
              </p:cNvGrpSpPr>
              <p:nvPr/>
            </p:nvGrpSpPr>
            <p:grpSpPr bwMode="auto">
              <a:xfrm>
                <a:off x="270" y="0"/>
                <a:ext cx="270" cy="384"/>
                <a:chOff x="270" y="0"/>
                <a:chExt cx="270" cy="384"/>
              </a:xfrm>
            </p:grpSpPr>
            <p:sp>
              <p:nvSpPr>
                <p:cNvPr id="55" name="Rectangle 56"/>
                <p:cNvSpPr>
                  <a:spLocks noChangeArrowheads="1"/>
                </p:cNvSpPr>
                <p:nvPr/>
              </p:nvSpPr>
              <p:spPr bwMode="auto">
                <a:xfrm>
                  <a:off x="313" y="0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56" name="Rectangle 73"/>
                <p:cNvSpPr>
                  <a:spLocks noChangeArrowheads="1"/>
                </p:cNvSpPr>
                <p:nvPr/>
              </p:nvSpPr>
              <p:spPr bwMode="auto">
                <a:xfrm>
                  <a:off x="270" y="0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76"/>
              <p:cNvGrpSpPr>
                <a:grpSpLocks/>
              </p:cNvGrpSpPr>
              <p:nvPr/>
            </p:nvGrpSpPr>
            <p:grpSpPr bwMode="auto">
              <a:xfrm>
                <a:off x="540" y="0"/>
                <a:ext cx="270" cy="384"/>
                <a:chOff x="540" y="0"/>
                <a:chExt cx="270" cy="384"/>
              </a:xfrm>
            </p:grpSpPr>
            <p:sp>
              <p:nvSpPr>
                <p:cNvPr id="53" name="Rectangle 57"/>
                <p:cNvSpPr>
                  <a:spLocks noChangeArrowheads="1"/>
                </p:cNvSpPr>
                <p:nvPr/>
              </p:nvSpPr>
              <p:spPr bwMode="auto">
                <a:xfrm>
                  <a:off x="583" y="0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4" name="Rectangle 75"/>
                <p:cNvSpPr>
                  <a:spLocks noChangeArrowheads="1"/>
                </p:cNvSpPr>
                <p:nvPr/>
              </p:nvSpPr>
              <p:spPr bwMode="auto">
                <a:xfrm>
                  <a:off x="540" y="0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78"/>
              <p:cNvGrpSpPr>
                <a:grpSpLocks/>
              </p:cNvGrpSpPr>
              <p:nvPr/>
            </p:nvGrpSpPr>
            <p:grpSpPr bwMode="auto">
              <a:xfrm>
                <a:off x="810" y="0"/>
                <a:ext cx="270" cy="384"/>
                <a:chOff x="810" y="0"/>
                <a:chExt cx="270" cy="384"/>
              </a:xfrm>
            </p:grpSpPr>
            <p:sp>
              <p:nvSpPr>
                <p:cNvPr id="51" name="Rectangle 58"/>
                <p:cNvSpPr>
                  <a:spLocks noChangeArrowheads="1"/>
                </p:cNvSpPr>
                <p:nvPr/>
              </p:nvSpPr>
              <p:spPr bwMode="auto">
                <a:xfrm>
                  <a:off x="853" y="0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2" name="Rectangle 77"/>
                <p:cNvSpPr>
                  <a:spLocks noChangeArrowheads="1"/>
                </p:cNvSpPr>
                <p:nvPr/>
              </p:nvSpPr>
              <p:spPr bwMode="auto">
                <a:xfrm>
                  <a:off x="810" y="0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0"/>
              <p:cNvGrpSpPr>
                <a:grpSpLocks/>
              </p:cNvGrpSpPr>
              <p:nvPr/>
            </p:nvGrpSpPr>
            <p:grpSpPr bwMode="auto">
              <a:xfrm>
                <a:off x="0" y="384"/>
                <a:ext cx="270" cy="384"/>
                <a:chOff x="0" y="384"/>
                <a:chExt cx="270" cy="384"/>
              </a:xfrm>
            </p:grpSpPr>
            <p:sp>
              <p:nvSpPr>
                <p:cNvPr id="49" name="Rectangle 5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0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82"/>
              <p:cNvGrpSpPr>
                <a:grpSpLocks/>
              </p:cNvGrpSpPr>
              <p:nvPr/>
            </p:nvGrpSpPr>
            <p:grpSpPr bwMode="auto">
              <a:xfrm>
                <a:off x="270" y="384"/>
                <a:ext cx="270" cy="384"/>
                <a:chOff x="270" y="384"/>
                <a:chExt cx="270" cy="384"/>
              </a:xfrm>
            </p:grpSpPr>
            <p:sp>
              <p:nvSpPr>
                <p:cNvPr id="47" name="Rectangle 60"/>
                <p:cNvSpPr>
                  <a:spLocks noChangeArrowheads="1"/>
                </p:cNvSpPr>
                <p:nvPr/>
              </p:nvSpPr>
              <p:spPr bwMode="auto">
                <a:xfrm>
                  <a:off x="313" y="384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8" name="Rectangle 81"/>
                <p:cNvSpPr>
                  <a:spLocks noChangeArrowheads="1"/>
                </p:cNvSpPr>
                <p:nvPr/>
              </p:nvSpPr>
              <p:spPr bwMode="auto">
                <a:xfrm>
                  <a:off x="270" y="384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84"/>
              <p:cNvGrpSpPr>
                <a:grpSpLocks/>
              </p:cNvGrpSpPr>
              <p:nvPr/>
            </p:nvGrpSpPr>
            <p:grpSpPr bwMode="auto">
              <a:xfrm>
                <a:off x="540" y="384"/>
                <a:ext cx="270" cy="384"/>
                <a:chOff x="540" y="384"/>
                <a:chExt cx="270" cy="384"/>
              </a:xfrm>
            </p:grpSpPr>
            <p:sp>
              <p:nvSpPr>
                <p:cNvPr id="45" name="Rectangle 61"/>
                <p:cNvSpPr>
                  <a:spLocks noChangeArrowheads="1"/>
                </p:cNvSpPr>
                <p:nvPr/>
              </p:nvSpPr>
              <p:spPr bwMode="auto">
                <a:xfrm>
                  <a:off x="583" y="384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6" name="Rectangle 83"/>
                <p:cNvSpPr>
                  <a:spLocks noChangeArrowheads="1"/>
                </p:cNvSpPr>
                <p:nvPr/>
              </p:nvSpPr>
              <p:spPr bwMode="auto">
                <a:xfrm>
                  <a:off x="540" y="384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86"/>
              <p:cNvGrpSpPr>
                <a:grpSpLocks/>
              </p:cNvGrpSpPr>
              <p:nvPr/>
            </p:nvGrpSpPr>
            <p:grpSpPr bwMode="auto">
              <a:xfrm>
                <a:off x="810" y="384"/>
                <a:ext cx="270" cy="384"/>
                <a:chOff x="810" y="384"/>
                <a:chExt cx="270" cy="384"/>
              </a:xfrm>
            </p:grpSpPr>
            <p:sp>
              <p:nvSpPr>
                <p:cNvPr id="43" name="Rectangle 62"/>
                <p:cNvSpPr>
                  <a:spLocks noChangeArrowheads="1"/>
                </p:cNvSpPr>
                <p:nvPr/>
              </p:nvSpPr>
              <p:spPr bwMode="auto">
                <a:xfrm>
                  <a:off x="853" y="384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44" name="Rectangle 85"/>
                <p:cNvSpPr>
                  <a:spLocks noChangeArrowheads="1"/>
                </p:cNvSpPr>
                <p:nvPr/>
              </p:nvSpPr>
              <p:spPr bwMode="auto">
                <a:xfrm>
                  <a:off x="810" y="384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88"/>
              <p:cNvGrpSpPr>
                <a:grpSpLocks/>
              </p:cNvGrpSpPr>
              <p:nvPr/>
            </p:nvGrpSpPr>
            <p:grpSpPr bwMode="auto">
              <a:xfrm>
                <a:off x="0" y="768"/>
                <a:ext cx="270" cy="384"/>
                <a:chOff x="0" y="768"/>
                <a:chExt cx="270" cy="384"/>
              </a:xfrm>
            </p:grpSpPr>
            <p:sp>
              <p:nvSpPr>
                <p:cNvPr id="41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42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90"/>
              <p:cNvGrpSpPr>
                <a:grpSpLocks/>
              </p:cNvGrpSpPr>
              <p:nvPr/>
            </p:nvGrpSpPr>
            <p:grpSpPr bwMode="auto">
              <a:xfrm>
                <a:off x="270" y="768"/>
                <a:ext cx="270" cy="384"/>
                <a:chOff x="270" y="768"/>
                <a:chExt cx="270" cy="384"/>
              </a:xfrm>
            </p:grpSpPr>
            <p:sp>
              <p:nvSpPr>
                <p:cNvPr id="39" name="Rectangle 64"/>
                <p:cNvSpPr>
                  <a:spLocks noChangeArrowheads="1"/>
                </p:cNvSpPr>
                <p:nvPr/>
              </p:nvSpPr>
              <p:spPr bwMode="auto">
                <a:xfrm>
                  <a:off x="313" y="768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0" name="Rectangle 89"/>
                <p:cNvSpPr>
                  <a:spLocks noChangeArrowheads="1"/>
                </p:cNvSpPr>
                <p:nvPr/>
              </p:nvSpPr>
              <p:spPr bwMode="auto">
                <a:xfrm>
                  <a:off x="270" y="768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92"/>
              <p:cNvGrpSpPr>
                <a:grpSpLocks/>
              </p:cNvGrpSpPr>
              <p:nvPr/>
            </p:nvGrpSpPr>
            <p:grpSpPr bwMode="auto">
              <a:xfrm>
                <a:off x="540" y="768"/>
                <a:ext cx="270" cy="384"/>
                <a:chOff x="540" y="768"/>
                <a:chExt cx="270" cy="384"/>
              </a:xfrm>
            </p:grpSpPr>
            <p:sp>
              <p:nvSpPr>
                <p:cNvPr id="37" name="Rectangle 65"/>
                <p:cNvSpPr>
                  <a:spLocks noChangeArrowheads="1"/>
                </p:cNvSpPr>
                <p:nvPr/>
              </p:nvSpPr>
              <p:spPr bwMode="auto">
                <a:xfrm>
                  <a:off x="583" y="768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8" name="Rectangle 91"/>
                <p:cNvSpPr>
                  <a:spLocks noChangeArrowheads="1"/>
                </p:cNvSpPr>
                <p:nvPr/>
              </p:nvSpPr>
              <p:spPr bwMode="auto">
                <a:xfrm>
                  <a:off x="540" y="768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94"/>
              <p:cNvGrpSpPr>
                <a:grpSpLocks/>
              </p:cNvGrpSpPr>
              <p:nvPr/>
            </p:nvGrpSpPr>
            <p:grpSpPr bwMode="auto">
              <a:xfrm>
                <a:off x="810" y="768"/>
                <a:ext cx="270" cy="384"/>
                <a:chOff x="810" y="768"/>
                <a:chExt cx="270" cy="384"/>
              </a:xfrm>
            </p:grpSpPr>
            <p:sp>
              <p:nvSpPr>
                <p:cNvPr id="35" name="Rectangle 66"/>
                <p:cNvSpPr>
                  <a:spLocks noChangeArrowheads="1"/>
                </p:cNvSpPr>
                <p:nvPr/>
              </p:nvSpPr>
              <p:spPr bwMode="auto">
                <a:xfrm>
                  <a:off x="853" y="768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Rectangle 93"/>
                <p:cNvSpPr>
                  <a:spLocks noChangeArrowheads="1"/>
                </p:cNvSpPr>
                <p:nvPr/>
              </p:nvSpPr>
              <p:spPr bwMode="auto">
                <a:xfrm>
                  <a:off x="810" y="768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96"/>
              <p:cNvGrpSpPr>
                <a:grpSpLocks/>
              </p:cNvGrpSpPr>
              <p:nvPr/>
            </p:nvGrpSpPr>
            <p:grpSpPr bwMode="auto">
              <a:xfrm>
                <a:off x="0" y="1152"/>
                <a:ext cx="270" cy="384"/>
                <a:chOff x="0" y="1152"/>
                <a:chExt cx="270" cy="384"/>
              </a:xfrm>
            </p:grpSpPr>
            <p:sp>
              <p:nvSpPr>
                <p:cNvPr id="33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" name="Rectangle 95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98"/>
              <p:cNvGrpSpPr>
                <a:grpSpLocks/>
              </p:cNvGrpSpPr>
              <p:nvPr/>
            </p:nvGrpSpPr>
            <p:grpSpPr bwMode="auto">
              <a:xfrm>
                <a:off x="270" y="1152"/>
                <a:ext cx="270" cy="384"/>
                <a:chOff x="270" y="1152"/>
                <a:chExt cx="270" cy="384"/>
              </a:xfrm>
            </p:grpSpPr>
            <p:sp>
              <p:nvSpPr>
                <p:cNvPr id="31" name="Rectangle 68"/>
                <p:cNvSpPr>
                  <a:spLocks noChangeArrowheads="1"/>
                </p:cNvSpPr>
                <p:nvPr/>
              </p:nvSpPr>
              <p:spPr bwMode="auto">
                <a:xfrm>
                  <a:off x="313" y="1152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2" name="Rectangle 97"/>
                <p:cNvSpPr>
                  <a:spLocks noChangeArrowheads="1"/>
                </p:cNvSpPr>
                <p:nvPr/>
              </p:nvSpPr>
              <p:spPr bwMode="auto">
                <a:xfrm>
                  <a:off x="270" y="1152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00"/>
              <p:cNvGrpSpPr>
                <a:grpSpLocks/>
              </p:cNvGrpSpPr>
              <p:nvPr/>
            </p:nvGrpSpPr>
            <p:grpSpPr bwMode="auto">
              <a:xfrm>
                <a:off x="540" y="1152"/>
                <a:ext cx="270" cy="384"/>
                <a:chOff x="540" y="1152"/>
                <a:chExt cx="270" cy="384"/>
              </a:xfrm>
            </p:grpSpPr>
            <p:sp>
              <p:nvSpPr>
                <p:cNvPr id="29" name="Rectangle 69"/>
                <p:cNvSpPr>
                  <a:spLocks noChangeArrowheads="1"/>
                </p:cNvSpPr>
                <p:nvPr/>
              </p:nvSpPr>
              <p:spPr bwMode="auto">
                <a:xfrm>
                  <a:off x="583" y="1152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Q</a:t>
                  </a:r>
                </a:p>
              </p:txBody>
            </p:sp>
            <p:sp>
              <p:nvSpPr>
                <p:cNvPr id="30" name="Rectangle 99"/>
                <p:cNvSpPr>
                  <a:spLocks noChangeArrowheads="1"/>
                </p:cNvSpPr>
                <p:nvPr/>
              </p:nvSpPr>
              <p:spPr bwMode="auto">
                <a:xfrm>
                  <a:off x="540" y="1152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102"/>
              <p:cNvGrpSpPr>
                <a:grpSpLocks/>
              </p:cNvGrpSpPr>
              <p:nvPr/>
            </p:nvGrpSpPr>
            <p:grpSpPr bwMode="auto">
              <a:xfrm>
                <a:off x="810" y="1152"/>
                <a:ext cx="270" cy="384"/>
                <a:chOff x="810" y="1152"/>
                <a:chExt cx="270" cy="384"/>
              </a:xfrm>
            </p:grpSpPr>
            <p:sp>
              <p:nvSpPr>
                <p:cNvPr id="27" name="Rectangle 70"/>
                <p:cNvSpPr>
                  <a:spLocks noChangeArrowheads="1"/>
                </p:cNvSpPr>
                <p:nvPr/>
              </p:nvSpPr>
              <p:spPr bwMode="auto">
                <a:xfrm>
                  <a:off x="853" y="1152"/>
                  <a:ext cx="1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 </a:t>
                  </a:r>
                </a:p>
                <a:p>
                  <a:pPr eaLnBrk="0" hangingPunct="0"/>
                  <a:endParaRPr kumimoji="1"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8" name="Rectangle 101"/>
                <p:cNvSpPr>
                  <a:spLocks noChangeArrowheads="1"/>
                </p:cNvSpPr>
                <p:nvPr/>
              </p:nvSpPr>
              <p:spPr bwMode="auto">
                <a:xfrm>
                  <a:off x="810" y="1152"/>
                  <a:ext cx="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" name="Rectangle 104"/>
            <p:cNvSpPr>
              <a:spLocks noChangeArrowheads="1"/>
            </p:cNvSpPr>
            <p:nvPr/>
          </p:nvSpPr>
          <p:spPr bwMode="auto">
            <a:xfrm>
              <a:off x="-3" y="-3"/>
              <a:ext cx="1086" cy="15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624000" y="261000"/>
            <a:ext cx="1008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</a:t>
            </a:r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(2/14)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742950" lvl="1" indent="-742950"/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40000" y="1413000"/>
            <a:ext cx="4027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0000CC"/>
                </a:solidFill>
              </a:rPr>
              <a:t>--Neighborhood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08000" y="20610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N(S) = {(4, 2, 1, 3),</a:t>
            </a:r>
          </a:p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             (1, 4, 2, 3), </a:t>
            </a:r>
          </a:p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             (3, 4, 1, 2), </a:t>
            </a:r>
          </a:p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             (2, 1, 4, 3), </a:t>
            </a:r>
          </a:p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             (2, 3, 1, 4), </a:t>
            </a:r>
          </a:p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             (2, 4, 3, 1)} 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48000" y="1197000"/>
            <a:ext cx="7441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 = (x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…x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…,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j-1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…,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4000" y="5733000"/>
            <a:ext cx="7314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S' = (x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…x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…,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j-1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…, x</a:t>
            </a:r>
            <a:r>
              <a:rPr lang="en-US" altLang="zh-CN" sz="2800" baseline="-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079875" y="3568700"/>
            <a:ext cx="71438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843088" y="4278313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452813" y="5005388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162175" y="4987925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40113" y="2132013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162175" y="2132013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536700" y="3551238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771900" y="4278313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801938" y="2114550"/>
            <a:ext cx="71437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454150" y="4167188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3830638" y="3665538"/>
            <a:ext cx="274637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3503613" y="4375150"/>
            <a:ext cx="280987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233613" y="2159000"/>
            <a:ext cx="561975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871788" y="2159000"/>
            <a:ext cx="561975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1893888" y="4383088"/>
            <a:ext cx="2762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 flipV="1">
            <a:off x="1582738" y="3648075"/>
            <a:ext cx="27305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503613" y="2219325"/>
            <a:ext cx="192087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3919538" y="3136900"/>
            <a:ext cx="185737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1582738" y="3162300"/>
            <a:ext cx="16510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16125" y="2219325"/>
            <a:ext cx="166688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 flipV="1">
            <a:off x="3076575" y="5048250"/>
            <a:ext cx="369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2233613" y="5057775"/>
            <a:ext cx="38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1779588" y="2659063"/>
            <a:ext cx="217487" cy="469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 flipV="1">
            <a:off x="2668588" y="5057775"/>
            <a:ext cx="363537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3708400" y="2668588"/>
            <a:ext cx="192088" cy="433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114425" y="3370263"/>
            <a:ext cx="587375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785938" y="492125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3357563" y="504190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j+1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697288" y="418465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4000500" y="3405188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j-1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1927225" y="1757363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i-1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2543175" y="175260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3246438" y="1792288"/>
            <a:ext cx="587375" cy="4683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i+1</a:t>
            </a:r>
          </a:p>
        </p:txBody>
      </p:sp>
      <p:sp>
        <p:nvSpPr>
          <p:cNvPr id="41" name="Oval 36"/>
          <p:cNvSpPr>
            <a:spLocks noChangeArrowheads="1"/>
          </p:cNvSpPr>
          <p:nvPr/>
        </p:nvSpPr>
        <p:spPr bwMode="auto">
          <a:xfrm>
            <a:off x="7874000" y="3621088"/>
            <a:ext cx="71438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5637213" y="4330700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Oval 38"/>
          <p:cNvSpPr>
            <a:spLocks noChangeArrowheads="1"/>
          </p:cNvSpPr>
          <p:nvPr/>
        </p:nvSpPr>
        <p:spPr bwMode="auto">
          <a:xfrm>
            <a:off x="7246938" y="5057775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Oval 39"/>
          <p:cNvSpPr>
            <a:spLocks noChangeArrowheads="1"/>
          </p:cNvSpPr>
          <p:nvPr/>
        </p:nvSpPr>
        <p:spPr bwMode="auto">
          <a:xfrm>
            <a:off x="5957888" y="5040313"/>
            <a:ext cx="71437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7234238" y="2184400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" name="Oval 41"/>
          <p:cNvSpPr>
            <a:spLocks noChangeArrowheads="1"/>
          </p:cNvSpPr>
          <p:nvPr/>
        </p:nvSpPr>
        <p:spPr bwMode="auto">
          <a:xfrm>
            <a:off x="5957888" y="2184400"/>
            <a:ext cx="71437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2"/>
          <p:cNvSpPr>
            <a:spLocks noChangeArrowheads="1"/>
          </p:cNvSpPr>
          <p:nvPr/>
        </p:nvSpPr>
        <p:spPr bwMode="auto">
          <a:xfrm>
            <a:off x="5330825" y="3603625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Oval 43"/>
          <p:cNvSpPr>
            <a:spLocks noChangeArrowheads="1"/>
          </p:cNvSpPr>
          <p:nvPr/>
        </p:nvSpPr>
        <p:spPr bwMode="auto">
          <a:xfrm>
            <a:off x="7567613" y="4330700"/>
            <a:ext cx="71437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4"/>
          <p:cNvSpPr>
            <a:spLocks noChangeArrowheads="1"/>
          </p:cNvSpPr>
          <p:nvPr/>
        </p:nvSpPr>
        <p:spPr bwMode="auto">
          <a:xfrm>
            <a:off x="6596063" y="2166938"/>
            <a:ext cx="73025" cy="98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5248275" y="4219575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H="1" flipV="1">
            <a:off x="5689600" y="4433888"/>
            <a:ext cx="274638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 flipH="1" flipV="1">
            <a:off x="5376863" y="3698875"/>
            <a:ext cx="27305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7299325" y="2270125"/>
            <a:ext cx="19050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7713663" y="3187700"/>
            <a:ext cx="185737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V="1">
            <a:off x="5376863" y="3214688"/>
            <a:ext cx="16510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 flipV="1">
            <a:off x="5810250" y="2270125"/>
            <a:ext cx="16668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 flipH="1" flipV="1">
            <a:off x="6870700" y="5100638"/>
            <a:ext cx="3714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H="1">
            <a:off x="6027738" y="5110163"/>
            <a:ext cx="38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 flipV="1">
            <a:off x="5573713" y="2711450"/>
            <a:ext cx="217487" cy="468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 flipH="1" flipV="1">
            <a:off x="6462713" y="5110163"/>
            <a:ext cx="363537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7502525" y="2720975"/>
            <a:ext cx="192088" cy="433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57"/>
          <p:cNvSpPr txBox="1">
            <a:spLocks noChangeArrowheads="1"/>
          </p:cNvSpPr>
          <p:nvPr/>
        </p:nvSpPr>
        <p:spPr bwMode="auto">
          <a:xfrm>
            <a:off x="4908550" y="342265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5580063" y="4972050"/>
            <a:ext cx="588962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7151688" y="5094288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j+1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7491413" y="4235450"/>
            <a:ext cx="588962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7794625" y="3457575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j-1</a:t>
            </a: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5721350" y="1809750"/>
            <a:ext cx="587375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i-1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6337300" y="1804988"/>
            <a:ext cx="588963" cy="46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7040563" y="1844675"/>
            <a:ext cx="587375" cy="46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i+1</a:t>
            </a:r>
          </a:p>
        </p:txBody>
      </p:sp>
      <p:sp>
        <p:nvSpPr>
          <p:cNvPr id="70" name="AutoShape 65"/>
          <p:cNvSpPr>
            <a:spLocks noChangeArrowheads="1"/>
          </p:cNvSpPr>
          <p:nvPr/>
        </p:nvSpPr>
        <p:spPr bwMode="auto">
          <a:xfrm>
            <a:off x="4513263" y="3517900"/>
            <a:ext cx="574675" cy="276225"/>
          </a:xfrm>
          <a:prstGeom prst="rightArrow">
            <a:avLst>
              <a:gd name="adj1" fmla="val 50000"/>
              <a:gd name="adj2" fmla="val 520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>
            <a:off x="6021388" y="2262188"/>
            <a:ext cx="1539875" cy="208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" name="Line 67"/>
          <p:cNvSpPr>
            <a:spLocks noChangeShapeType="1"/>
          </p:cNvSpPr>
          <p:nvPr/>
        </p:nvSpPr>
        <p:spPr bwMode="auto">
          <a:xfrm flipH="1" flipV="1">
            <a:off x="7259638" y="2270125"/>
            <a:ext cx="339725" cy="205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" name="Line 68"/>
          <p:cNvSpPr>
            <a:spLocks noChangeShapeType="1"/>
          </p:cNvSpPr>
          <p:nvPr/>
        </p:nvSpPr>
        <p:spPr bwMode="auto">
          <a:xfrm flipH="1" flipV="1">
            <a:off x="6653213" y="2254250"/>
            <a:ext cx="12080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" name="Line 69"/>
          <p:cNvSpPr>
            <a:spLocks noChangeShapeType="1"/>
          </p:cNvSpPr>
          <p:nvPr/>
        </p:nvSpPr>
        <p:spPr bwMode="auto">
          <a:xfrm>
            <a:off x="6640513" y="2270125"/>
            <a:ext cx="639762" cy="278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96000" y="333000"/>
            <a:ext cx="1008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</a:t>
            </a:r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(3/14)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742950" lvl="1" indent="-742950"/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884613" y="3460750"/>
            <a:ext cx="74612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587500" y="4127500"/>
            <a:ext cx="74613" cy="936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241675" y="4811713"/>
            <a:ext cx="74613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916113" y="4795838"/>
            <a:ext cx="73025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228975" y="2109788"/>
            <a:ext cx="73025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916113" y="2109788"/>
            <a:ext cx="73025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271588" y="3444875"/>
            <a:ext cx="74612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570288" y="4127500"/>
            <a:ext cx="73025" cy="936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571750" y="2093913"/>
            <a:ext cx="74613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85863" y="4022725"/>
            <a:ext cx="604837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629025" y="3551238"/>
            <a:ext cx="2825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294063" y="4217988"/>
            <a:ext cx="288925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987550" y="2135188"/>
            <a:ext cx="5778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644775" y="2135188"/>
            <a:ext cx="5778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1639888" y="4225925"/>
            <a:ext cx="28257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319213" y="3535363"/>
            <a:ext cx="280987" cy="592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294063" y="2190750"/>
            <a:ext cx="19685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721100" y="3054350"/>
            <a:ext cx="1905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1319213" y="3078163"/>
            <a:ext cx="169862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765300" y="2190750"/>
            <a:ext cx="169863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2854325" y="48514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1987550" y="4860925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1522413" y="2605088"/>
            <a:ext cx="222250" cy="441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2435225" y="4860925"/>
            <a:ext cx="373063" cy="7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503613" y="2614613"/>
            <a:ext cx="19685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838200" y="3273425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528763" y="4732338"/>
            <a:ext cx="603250" cy="438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143250" y="4845050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j+1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492500" y="4038600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803650" y="330676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j-1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1673225" y="175736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i-1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306638" y="1752600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3028950" y="1790700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i+1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7783513" y="3509963"/>
            <a:ext cx="74612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5486400" y="4176713"/>
            <a:ext cx="74613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7140575" y="4860925"/>
            <a:ext cx="74613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5815013" y="4845050"/>
            <a:ext cx="73025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7126288" y="2159000"/>
            <a:ext cx="74612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5815013" y="2159000"/>
            <a:ext cx="73025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5170488" y="3494088"/>
            <a:ext cx="74612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7415213" y="4291013"/>
            <a:ext cx="74612" cy="920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6470650" y="2141538"/>
            <a:ext cx="74613" cy="936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084763" y="4071938"/>
            <a:ext cx="604837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 flipV="1">
            <a:off x="5538788" y="4275138"/>
            <a:ext cx="28257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 flipV="1">
            <a:off x="5218113" y="3582988"/>
            <a:ext cx="280987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5218113" y="3127375"/>
            <a:ext cx="1698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V="1">
            <a:off x="5664200" y="2239963"/>
            <a:ext cx="169863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 flipV="1">
            <a:off x="6753225" y="4900613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 flipH="1">
            <a:off x="5886450" y="49101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V="1">
            <a:off x="5419725" y="2654300"/>
            <a:ext cx="223838" cy="441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H="1" flipV="1">
            <a:off x="6332538" y="4910138"/>
            <a:ext cx="374650" cy="7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402513" y="2679700"/>
            <a:ext cx="196850" cy="390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4737100" y="3322638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427663" y="477996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7042150" y="489426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j+1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7391400" y="408781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7702550" y="3355975"/>
            <a:ext cx="603250" cy="4397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j-1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5572125" y="1804988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i-1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6205538" y="180181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6927850" y="1839913"/>
            <a:ext cx="603250" cy="439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/>
          <a:lstStyle/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i+1</a:t>
            </a:r>
          </a:p>
        </p:txBody>
      </p:sp>
      <p:sp>
        <p:nvSpPr>
          <p:cNvPr id="66" name="AutoShape 63"/>
          <p:cNvSpPr>
            <a:spLocks noChangeArrowheads="1"/>
          </p:cNvSpPr>
          <p:nvPr/>
        </p:nvSpPr>
        <p:spPr bwMode="auto">
          <a:xfrm>
            <a:off x="4152000" y="3141000"/>
            <a:ext cx="590550" cy="260350"/>
          </a:xfrm>
          <a:prstGeom prst="rightArrow">
            <a:avLst>
              <a:gd name="adj1" fmla="val 50000"/>
              <a:gd name="adj2" fmla="val 5670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H="1" flipV="1">
            <a:off x="7612063" y="3095625"/>
            <a:ext cx="19685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 flipH="1" flipV="1">
            <a:off x="7186613" y="2241550"/>
            <a:ext cx="19526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905500" y="2206625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6550025" y="2224088"/>
            <a:ext cx="1246188" cy="131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7165975" y="2255838"/>
            <a:ext cx="301625" cy="203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 flipH="1">
            <a:off x="7205663" y="4389438"/>
            <a:ext cx="223837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</a:t>
            </a:r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(4/14)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524000"/>
            <a:ext cx="6363200" cy="4191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--Initial solution</a:t>
            </a:r>
            <a:r>
              <a:rPr lang="en-US" altLang="zh-CN" dirty="0" smtClean="0"/>
              <a:t>: x</a:t>
            </a:r>
            <a:r>
              <a:rPr lang="en-US" altLang="zh-CN" baseline="-30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= (a, b, c, d, 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                            </a:t>
            </a:r>
            <a:endParaRPr lang="en-US" altLang="zh-CN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/>
              <a:t>           f(x</a:t>
            </a:r>
            <a:r>
              <a:rPr lang="en-US" altLang="zh-CN" baseline="-30000" dirty="0" smtClean="0"/>
              <a:t>b</a:t>
            </a:r>
            <a:r>
              <a:rPr lang="en-US" altLang="zh-CN" dirty="0"/>
              <a:t>) = f(x</a:t>
            </a:r>
            <a:r>
              <a:rPr lang="en-US" altLang="zh-CN" baseline="-30000" dirty="0"/>
              <a:t>0</a:t>
            </a:r>
            <a:r>
              <a:rPr lang="en-US" altLang="zh-CN" dirty="0"/>
              <a:t>) = 38 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--Neighborhood of  </a:t>
            </a:r>
            <a:r>
              <a:rPr lang="en-US" altLang="zh-CN" dirty="0" smtClean="0"/>
              <a:t>x</a:t>
            </a:r>
            <a:r>
              <a:rPr lang="en-US" altLang="zh-CN" baseline="-30000" dirty="0" smtClean="0"/>
              <a:t>0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/>
              <a:t>P </a:t>
            </a:r>
            <a:r>
              <a:rPr lang="en-US" altLang="zh-CN" dirty="0"/>
              <a:t>= {(a, c, b, d, e), (a, d, c, b, e), </a:t>
            </a:r>
            <a:endParaRPr lang="en-US" altLang="zh-CN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/>
              <a:t>        (</a:t>
            </a:r>
            <a:r>
              <a:rPr lang="en-US" altLang="zh-CN" dirty="0"/>
              <a:t>a, e, c, d, b), (a, b, d, c, e</a:t>
            </a:r>
            <a:r>
              <a:rPr lang="en-US" altLang="zh-CN" dirty="0" smtClean="0"/>
              <a:t>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(a, b, e, d, c), (a, b, c, e, d)} 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6188" y="1845000"/>
            <a:ext cx="5180354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24000" y="261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algorithm(5/14)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8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Cycle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00" y="2205000"/>
            <a:ext cx="5904000" cy="43513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(a, c, b, d, e),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 42,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&gt; f(x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 = P – {x</a:t>
            </a:r>
            <a:r>
              <a:rPr lang="en-US" altLang="zh-CN" sz="3200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= {(a, d, c, b, e), (a, e, c, d, b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(a, b, d, c, e),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b, e, d, c),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b, c, e, d)}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7999" y="1773000"/>
            <a:ext cx="5593935" cy="32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64000" y="333000"/>
            <a:ext cx="10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zh-CN" sz="4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+mj-cs"/>
              </a:rPr>
              <a:t>1.Local search algorithm(6/14)</a:t>
            </a:r>
            <a:endParaRPr lang="en-US" altLang="ko-KR" sz="4800" b="1" dirty="0" smtClean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宽&quot;,&quot;HeaderHeight&quot;:15.0,&quot;FooterHeight&quot;:9.0,&quot;SideMargin&quot;:5.5,&quot;TopMargin&quot;:0.0,&quot;BottomMargin&quot;:0.0,&quot;IntervalMargin&quot;:2.5,&quot;SettingType&quot;:&quot;System&quot;}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02C07"/>
      </a:accent1>
      <a:accent2>
        <a:srgbClr val="B8243D"/>
      </a:accent2>
      <a:accent3>
        <a:srgbClr val="F8E9D6"/>
      </a:accent3>
      <a:accent4>
        <a:srgbClr val="797979"/>
      </a:accent4>
      <a:accent5>
        <a:srgbClr val="A5A5A5"/>
      </a:accent5>
      <a:accent6>
        <a:srgbClr val="C9C9C9"/>
      </a:accent6>
      <a:hlink>
        <a:srgbClr val="933319"/>
      </a:hlink>
      <a:folHlink>
        <a:srgbClr val="BFBFB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1444</Words>
  <Application>Microsoft Office PowerPoint</Application>
  <PresentationFormat>自定义</PresentationFormat>
  <Paragraphs>292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Office 主题</vt:lpstr>
      <vt:lpstr>1_OfficePLUS</vt:lpstr>
      <vt:lpstr>2_OfficePLUS</vt:lpstr>
      <vt:lpstr>A Equation(公式3.1)</vt:lpstr>
      <vt:lpstr>Microsoft 公式 3.0</vt:lpstr>
      <vt:lpstr>Artificial Intelligence  Simulated Annealing Algorithm</vt:lpstr>
      <vt:lpstr>Travelling Salesman Problem(TSP)</vt:lpstr>
      <vt:lpstr>Contents:</vt:lpstr>
      <vt:lpstr>幻灯片 4</vt:lpstr>
      <vt:lpstr>幻灯片 5</vt:lpstr>
      <vt:lpstr>幻灯片 6</vt:lpstr>
      <vt:lpstr>幻灯片 7</vt:lpstr>
      <vt:lpstr>幻灯片 8</vt:lpstr>
      <vt:lpstr>First Cycle</vt:lpstr>
      <vt:lpstr>Second Cycle</vt:lpstr>
      <vt:lpstr>third cycle</vt:lpstr>
      <vt:lpstr>Fourth Cycle</vt:lpstr>
      <vt:lpstr>Fifth Cycle</vt:lpstr>
      <vt:lpstr>Sixth Cycle</vt:lpstr>
      <vt:lpstr>Seventh cycle</vt:lpstr>
      <vt:lpstr>Eighth cycle--11th cycle</vt:lpstr>
      <vt:lpstr>幻灯片 17</vt:lpstr>
      <vt:lpstr>幻灯片 18</vt:lpstr>
      <vt:lpstr>2.1 Basic concepts(1/2)</vt:lpstr>
      <vt:lpstr>2.1 Basic concepts(2/2)</vt:lpstr>
      <vt:lpstr>2.2 Change of Boltzmann statistics  with T</vt:lpstr>
      <vt:lpstr>Two different states of energy at the same temperature</vt:lpstr>
      <vt:lpstr>幻灯片 23</vt:lpstr>
      <vt:lpstr>幻灯片 24</vt:lpstr>
      <vt:lpstr>幻灯片 25</vt:lpstr>
      <vt:lpstr>幻灯片 26</vt:lpstr>
      <vt:lpstr>幻灯片 27</vt:lpstr>
      <vt:lpstr>3.Discussion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445</cp:revision>
  <dcterms:created xsi:type="dcterms:W3CDTF">2020-04-14T04:48:00Z</dcterms:created>
  <dcterms:modified xsi:type="dcterms:W3CDTF">2021-04-06T08:05:50Z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