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90" r:id="rId2"/>
    <p:sldMasterId id="2147483694" r:id="rId3"/>
  </p:sldMasterIdLst>
  <p:notesMasterIdLst>
    <p:notesMasterId r:id="rId29"/>
  </p:notesMasterIdLst>
  <p:handoutMasterIdLst>
    <p:handoutMasterId r:id="rId30"/>
  </p:handoutMasterIdLst>
  <p:sldIdLst>
    <p:sldId id="471" r:id="rId4"/>
    <p:sldId id="526" r:id="rId5"/>
    <p:sldId id="512" r:id="rId6"/>
    <p:sldId id="481" r:id="rId7"/>
    <p:sldId id="483" r:id="rId8"/>
    <p:sldId id="484" r:id="rId9"/>
    <p:sldId id="485" r:id="rId10"/>
    <p:sldId id="486" r:id="rId11"/>
    <p:sldId id="487" r:id="rId12"/>
    <p:sldId id="513" r:id="rId13"/>
    <p:sldId id="514" r:id="rId14"/>
    <p:sldId id="491" r:id="rId15"/>
    <p:sldId id="492" r:id="rId16"/>
    <p:sldId id="493" r:id="rId17"/>
    <p:sldId id="515" r:id="rId18"/>
    <p:sldId id="517" r:id="rId19"/>
    <p:sldId id="518" r:id="rId20"/>
    <p:sldId id="519" r:id="rId21"/>
    <p:sldId id="522" r:id="rId22"/>
    <p:sldId id="523" r:id="rId23"/>
    <p:sldId id="524" r:id="rId24"/>
    <p:sldId id="499" r:id="rId25"/>
    <p:sldId id="525" r:id="rId26"/>
    <p:sldId id="500" r:id="rId27"/>
    <p:sldId id="527" r:id="rId28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9F9F9"/>
    <a:srgbClr val="FFFFFD"/>
    <a:srgbClr val="FAFAFA"/>
    <a:srgbClr val="F8F8F8"/>
    <a:srgbClr val="B1937F"/>
    <a:srgbClr val="DEDEDE"/>
    <a:srgbClr val="B8243D"/>
    <a:srgbClr val="FFAA00"/>
    <a:srgbClr val="FFEFD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2" autoAdjust="0"/>
    <p:restoredTop sz="94660"/>
  </p:normalViewPr>
  <p:slideViewPr>
    <p:cSldViewPr>
      <p:cViewPr varScale="1">
        <p:scale>
          <a:sx n="53" d="100"/>
          <a:sy n="53" d="100"/>
        </p:scale>
        <p:origin x="-102" y="-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708"/>
    </p:cViewPr>
  </p:sorterViewPr>
  <p:notesViewPr>
    <p:cSldViewPr snapToGrid="0">
      <p:cViewPr varScale="1">
        <p:scale>
          <a:sx n="48" d="100"/>
          <a:sy n="48" d="100"/>
        </p:scale>
        <p:origin x="1828" y="52"/>
      </p:cViewPr>
      <p:guideLst/>
    </p:cSldViewPr>
  </p:notesViewPr>
  <p:gridSpacing cx="73728263" cy="737282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C2D54-41E9-4F9B-84F0-DB426FBA1FF0}" type="datetimeFigureOut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1FDD3-5682-4A22-B636-E57B56622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02760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2B1D4-5CAD-4F8D-8A42-777314ADBB20}" type="datetimeFigureOut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EEA95-15FA-454A-B750-D2F7A7125C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5022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EEA95-15FA-454A-B750-D2F7A7125CA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21974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4B28E4F-6740-422B-8CE2-C07A9C130EA0}" type="slidenum">
              <a:rPr lang="en-US" altLang="zh-CN">
                <a:ea typeface="宋体" charset="-122"/>
              </a:rPr>
              <a:pPr/>
              <a:t>15</a:t>
            </a:fld>
            <a:endParaRPr lang="en-US" altLang="zh-CN">
              <a:ea typeface="宋体" charset="-122"/>
            </a:endParaRPr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59A7-3243-4C38-BB22-ADB739282BE8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2FEF-A634-48EA-B26A-D00E273EA4BD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0841" t="131845" r="108331" b="-39745"/>
          <a:stretch>
            <a:fillRect/>
          </a:stretch>
        </p:blipFill>
        <p:spPr>
          <a:xfrm rot="5400000">
            <a:off x="519051" y="427475"/>
            <a:ext cx="692701" cy="410003"/>
          </a:xfrm>
          <a:custGeom>
            <a:avLst/>
            <a:gdLst>
              <a:gd name="connsiteX0" fmla="*/ 0 w 1993902"/>
              <a:gd name="connsiteY0" fmla="*/ 0 h 1180172"/>
              <a:gd name="connsiteX1" fmla="*/ 1850785 w 1993902"/>
              <a:gd name="connsiteY1" fmla="*/ 0 h 1180172"/>
              <a:gd name="connsiteX2" fmla="*/ 1861313 w 1993902"/>
              <a:gd name="connsiteY2" fmla="*/ 17230 h 1180172"/>
              <a:gd name="connsiteX3" fmla="*/ 1993902 w 1993902"/>
              <a:gd name="connsiteY3" fmla="*/ 537837 h 1180172"/>
              <a:gd name="connsiteX4" fmla="*/ 1806287 w 1993902"/>
              <a:gd name="connsiteY4" fmla="*/ 1148496 h 1180172"/>
              <a:gd name="connsiteX5" fmla="*/ 1782462 w 1993902"/>
              <a:gd name="connsiteY5" fmla="*/ 1180172 h 1180172"/>
              <a:gd name="connsiteX6" fmla="*/ 8240 w 1993902"/>
              <a:gd name="connsiteY6" fmla="*/ 1180172 h 1180172"/>
              <a:gd name="connsiteX7" fmla="*/ 0 w 1993902"/>
              <a:gd name="connsiteY7" fmla="*/ 1169217 h 1180172"/>
              <a:gd name="connsiteX8" fmla="*/ 0 w 1993902"/>
              <a:gd name="connsiteY8" fmla="*/ 0 h 118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3902" h="1180172">
                <a:moveTo>
                  <a:pt x="0" y="0"/>
                </a:moveTo>
                <a:lnTo>
                  <a:pt x="1850785" y="0"/>
                </a:lnTo>
                <a:lnTo>
                  <a:pt x="1861313" y="17230"/>
                </a:lnTo>
                <a:cubicBezTo>
                  <a:pt x="1945871" y="171987"/>
                  <a:pt x="1993902" y="349336"/>
                  <a:pt x="1993902" y="537837"/>
                </a:cubicBezTo>
                <a:cubicBezTo>
                  <a:pt x="1993902" y="764039"/>
                  <a:pt x="1924738" y="974180"/>
                  <a:pt x="1806287" y="1148496"/>
                </a:cubicBezTo>
                <a:lnTo>
                  <a:pt x="1782462" y="1180172"/>
                </a:lnTo>
                <a:lnTo>
                  <a:pt x="8240" y="1180172"/>
                </a:lnTo>
                <a:lnTo>
                  <a:pt x="0" y="116921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íṧļiḓé"/>
          <p:cNvSpPr/>
          <p:nvPr userDrawn="1"/>
        </p:nvSpPr>
        <p:spPr>
          <a:xfrm>
            <a:off x="5221718" y="1602668"/>
            <a:ext cx="1748578" cy="3101976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17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3175" cap="flat" cmpd="sng" algn="ctr">
                <a:solidFill>
                  <a:srgbClr val="D1DADD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AE33-E62E-49B7-AC0B-0504C9981B63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  <p:sp>
        <p:nvSpPr>
          <p:cNvPr id="13" name="ïSḷïḓe"/>
          <p:cNvSpPr/>
          <p:nvPr userDrawn="1"/>
        </p:nvSpPr>
        <p:spPr>
          <a:xfrm>
            <a:off x="3150604" y="1604494"/>
            <a:ext cx="1748580" cy="3101976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17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3175" cap="flat" cmpd="sng" algn="ctr">
                <a:solidFill>
                  <a:srgbClr val="D1DADD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ïṣļiḑê"/>
          <p:cNvSpPr/>
          <p:nvPr userDrawn="1"/>
        </p:nvSpPr>
        <p:spPr>
          <a:xfrm>
            <a:off x="7292820" y="1604494"/>
            <a:ext cx="1748580" cy="3101976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17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3175" cap="flat" cmpd="sng" algn="ctr">
                <a:solidFill>
                  <a:srgbClr val="D1DADD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ïṣlîḑe"/>
          <p:cNvSpPr/>
          <p:nvPr userDrawn="1"/>
        </p:nvSpPr>
        <p:spPr>
          <a:xfrm>
            <a:off x="9363928" y="1604494"/>
            <a:ext cx="1748580" cy="3101976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17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3175" cap="flat" cmpd="sng" algn="ctr">
                <a:solidFill>
                  <a:srgbClr val="D1DADD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6" name="îšḻïḋe"/>
          <p:cNvSpPr/>
          <p:nvPr userDrawn="1"/>
        </p:nvSpPr>
        <p:spPr>
          <a:xfrm>
            <a:off x="1079496" y="1604494"/>
            <a:ext cx="1748580" cy="3101976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317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3175" cap="flat" cmpd="sng" algn="ctr">
                <a:solidFill>
                  <a:srgbClr val="D1DADD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1079500" y="1603375"/>
            <a:ext cx="1747838" cy="31019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8"/>
          <p:cNvSpPr>
            <a:spLocks noGrp="1"/>
          </p:cNvSpPr>
          <p:nvPr>
            <p:ph type="pic" sz="quarter" idx="14"/>
          </p:nvPr>
        </p:nvSpPr>
        <p:spPr>
          <a:xfrm>
            <a:off x="3150975" y="1603375"/>
            <a:ext cx="1747838" cy="31019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8"/>
          <p:cNvSpPr>
            <a:spLocks noGrp="1"/>
          </p:cNvSpPr>
          <p:nvPr>
            <p:ph type="pic" sz="quarter" idx="15"/>
          </p:nvPr>
        </p:nvSpPr>
        <p:spPr>
          <a:xfrm>
            <a:off x="7291336" y="1602669"/>
            <a:ext cx="1747838" cy="31019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8"/>
          <p:cNvSpPr>
            <a:spLocks noGrp="1"/>
          </p:cNvSpPr>
          <p:nvPr>
            <p:ph type="pic" sz="quarter" idx="16"/>
          </p:nvPr>
        </p:nvSpPr>
        <p:spPr>
          <a:xfrm>
            <a:off x="9360214" y="1602669"/>
            <a:ext cx="1747838" cy="31019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0" name="图片占位符 8"/>
          <p:cNvSpPr>
            <a:spLocks noGrp="1"/>
          </p:cNvSpPr>
          <p:nvPr>
            <p:ph type="pic" sz="quarter" idx="17"/>
          </p:nvPr>
        </p:nvSpPr>
        <p:spPr>
          <a:xfrm>
            <a:off x="5222081" y="1603375"/>
            <a:ext cx="1747838" cy="310197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8042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9500" y="-9525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437-3CD5-4678-BD84-6B872B0DA1BF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984000" y="1348770"/>
            <a:ext cx="4537075" cy="4706937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2470-19B5-4E61-AC09-C20465289DBC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647700" y="1385146"/>
            <a:ext cx="4699000" cy="215391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4"/>
          </p:nvPr>
        </p:nvSpPr>
        <p:spPr>
          <a:xfrm>
            <a:off x="6845300" y="4148413"/>
            <a:ext cx="4699000" cy="2160587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6BED-AFC0-4CF7-ADDA-EBCE89A383CB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660400" y="2133000"/>
            <a:ext cx="5086502" cy="3599678"/>
          </a:xfrm>
          <a:custGeom>
            <a:avLst/>
            <a:gdLst>
              <a:gd name="connsiteX0" fmla="*/ 2330500 w 4680000"/>
              <a:gd name="connsiteY0" fmla="*/ 0 h 3312000"/>
              <a:gd name="connsiteX1" fmla="*/ 3584275 w 4680000"/>
              <a:gd name="connsiteY1" fmla="*/ 730115 h 3312000"/>
              <a:gd name="connsiteX2" fmla="*/ 3649592 w 4680000"/>
              <a:gd name="connsiteY2" fmla="*/ 847870 h 3312000"/>
              <a:gd name="connsiteX3" fmla="*/ 3839621 w 4680000"/>
              <a:gd name="connsiteY3" fmla="*/ 847870 h 3312000"/>
              <a:gd name="connsiteX4" fmla="*/ 4680000 w 4680000"/>
              <a:gd name="connsiteY4" fmla="*/ 1688249 h 3312000"/>
              <a:gd name="connsiteX5" fmla="*/ 3839621 w 4680000"/>
              <a:gd name="connsiteY5" fmla="*/ 2528628 h 3312000"/>
              <a:gd name="connsiteX6" fmla="*/ 3613816 w 4680000"/>
              <a:gd name="connsiteY6" fmla="*/ 2528628 h 3312000"/>
              <a:gd name="connsiteX7" fmla="*/ 3584275 w 4680000"/>
              <a:gd name="connsiteY7" fmla="*/ 2581886 h 3312000"/>
              <a:gd name="connsiteX8" fmla="*/ 2330500 w 4680000"/>
              <a:gd name="connsiteY8" fmla="*/ 3312000 h 3312000"/>
              <a:gd name="connsiteX9" fmla="*/ 1076726 w 4680000"/>
              <a:gd name="connsiteY9" fmla="*/ 2581886 h 3312000"/>
              <a:gd name="connsiteX10" fmla="*/ 1047185 w 4680000"/>
              <a:gd name="connsiteY10" fmla="*/ 2528628 h 3312000"/>
              <a:gd name="connsiteX11" fmla="*/ 840379 w 4680000"/>
              <a:gd name="connsiteY11" fmla="*/ 2528628 h 3312000"/>
              <a:gd name="connsiteX12" fmla="*/ 0 w 4680000"/>
              <a:gd name="connsiteY12" fmla="*/ 1688249 h 3312000"/>
              <a:gd name="connsiteX13" fmla="*/ 840379 w 4680000"/>
              <a:gd name="connsiteY13" fmla="*/ 847870 h 3312000"/>
              <a:gd name="connsiteX14" fmla="*/ 1011408 w 4680000"/>
              <a:gd name="connsiteY14" fmla="*/ 847870 h 3312000"/>
              <a:gd name="connsiteX15" fmla="*/ 1076726 w 4680000"/>
              <a:gd name="connsiteY15" fmla="*/ 730115 h 3312000"/>
              <a:gd name="connsiteX16" fmla="*/ 2330500 w 4680000"/>
              <a:gd name="connsiteY16" fmla="*/ 0 h 33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80000" h="3312000">
                <a:moveTo>
                  <a:pt x="2330500" y="0"/>
                </a:moveTo>
                <a:cubicBezTo>
                  <a:pt x="2852410" y="0"/>
                  <a:pt x="3312557" y="289616"/>
                  <a:pt x="3584275" y="730115"/>
                </a:cubicBezTo>
                <a:lnTo>
                  <a:pt x="3649592" y="847870"/>
                </a:lnTo>
                <a:lnTo>
                  <a:pt x="3839621" y="847870"/>
                </a:lnTo>
                <a:cubicBezTo>
                  <a:pt x="4303750" y="847870"/>
                  <a:pt x="4680000" y="1224120"/>
                  <a:pt x="4680000" y="1688249"/>
                </a:cubicBezTo>
                <a:cubicBezTo>
                  <a:pt x="4680000" y="2152378"/>
                  <a:pt x="4303750" y="2528628"/>
                  <a:pt x="3839621" y="2528628"/>
                </a:cubicBezTo>
                <a:lnTo>
                  <a:pt x="3613816" y="2528628"/>
                </a:lnTo>
                <a:lnTo>
                  <a:pt x="3584275" y="2581886"/>
                </a:lnTo>
                <a:cubicBezTo>
                  <a:pt x="3312557" y="3022385"/>
                  <a:pt x="2852410" y="3312000"/>
                  <a:pt x="2330500" y="3312000"/>
                </a:cubicBezTo>
                <a:cubicBezTo>
                  <a:pt x="1808591" y="3312000"/>
                  <a:pt x="1348443" y="3022385"/>
                  <a:pt x="1076726" y="2581886"/>
                </a:cubicBezTo>
                <a:lnTo>
                  <a:pt x="1047185" y="2528628"/>
                </a:lnTo>
                <a:lnTo>
                  <a:pt x="840379" y="2528628"/>
                </a:lnTo>
                <a:cubicBezTo>
                  <a:pt x="376250" y="2528628"/>
                  <a:pt x="0" y="2152378"/>
                  <a:pt x="0" y="1688249"/>
                </a:cubicBezTo>
                <a:cubicBezTo>
                  <a:pt x="0" y="1224120"/>
                  <a:pt x="376250" y="847870"/>
                  <a:pt x="840379" y="847870"/>
                </a:cubicBezTo>
                <a:lnTo>
                  <a:pt x="1011408" y="847870"/>
                </a:lnTo>
                <a:lnTo>
                  <a:pt x="1076726" y="730115"/>
                </a:lnTo>
                <a:cubicBezTo>
                  <a:pt x="1348443" y="289616"/>
                  <a:pt x="1808591" y="0"/>
                  <a:pt x="23305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5BEC-AAB7-4136-8395-728B6E9BF703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28000" y="1196975"/>
            <a:ext cx="2784475" cy="237648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图片占位符 2"/>
          <p:cNvSpPr>
            <a:spLocks noGrp="1"/>
          </p:cNvSpPr>
          <p:nvPr>
            <p:ph type="pic" sz="quarter" idx="14"/>
          </p:nvPr>
        </p:nvSpPr>
        <p:spPr>
          <a:xfrm>
            <a:off x="4728000" y="1196975"/>
            <a:ext cx="2784475" cy="237648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2"/>
          <p:cNvSpPr>
            <a:spLocks noGrp="1"/>
          </p:cNvSpPr>
          <p:nvPr>
            <p:ph type="pic" sz="quarter" idx="15"/>
          </p:nvPr>
        </p:nvSpPr>
        <p:spPr>
          <a:xfrm>
            <a:off x="8328000" y="1196975"/>
            <a:ext cx="2784475" cy="2376488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307A-E1D0-4E5F-9521-7897950F09D3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865188" y="1412875"/>
            <a:ext cx="10487025" cy="2016125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CBDC-171A-4289-A7B7-C5C1908C7928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 userDrawn="1"/>
        </p:nvGraphicFramePr>
        <p:xfrm>
          <a:off x="888501" y="1337353"/>
          <a:ext cx="10416300" cy="5047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04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040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040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2364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364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7409" marR="87409" marT="43705" marB="43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893100" y="3847210"/>
            <a:ext cx="2605600" cy="25271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图片占位符 2"/>
          <p:cNvSpPr>
            <a:spLocks noGrp="1"/>
          </p:cNvSpPr>
          <p:nvPr>
            <p:ph type="pic" sz="quarter" idx="14"/>
          </p:nvPr>
        </p:nvSpPr>
        <p:spPr>
          <a:xfrm>
            <a:off x="6096000" y="3847210"/>
            <a:ext cx="2605600" cy="25271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9" name="图片占位符 2"/>
          <p:cNvSpPr>
            <a:spLocks noGrp="1"/>
          </p:cNvSpPr>
          <p:nvPr>
            <p:ph type="pic" sz="quarter" idx="15"/>
          </p:nvPr>
        </p:nvSpPr>
        <p:spPr>
          <a:xfrm>
            <a:off x="8693300" y="1333900"/>
            <a:ext cx="2605600" cy="25271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0" name="图片占位符 2"/>
          <p:cNvSpPr>
            <a:spLocks noGrp="1"/>
          </p:cNvSpPr>
          <p:nvPr>
            <p:ph type="pic" sz="quarter" idx="16"/>
          </p:nvPr>
        </p:nvSpPr>
        <p:spPr>
          <a:xfrm>
            <a:off x="3490400" y="1333900"/>
            <a:ext cx="2605600" cy="25271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8A6-4659-4FC5-835A-CA38B0335403}" type="datetime1">
              <a:rPr lang="zh-CN" altLang="en-US" smtClean="0"/>
              <a:pPr/>
              <a:t>2021/3/28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EF81-5D27-4797-BA31-C9CD1581CDEA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6420-11EE-4DCD-97D9-484F833C0C23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标题和内容">
    <p:bg>
      <p:bgPr>
        <a:blipFill dpi="0" rotWithShape="1">
          <a:blip r:embed="rId2" cstate="print">
            <a:alphaModFix amt="4000"/>
            <a:lum/>
          </a:blip>
          <a:srcRect/>
          <a:tile tx="0" ty="0" sx="100000" sy="100000" flip="none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2145" y="1385145"/>
            <a:ext cx="4087710" cy="408771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65401" y="382479"/>
            <a:ext cx="4481299" cy="596348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此处有标题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76C6-F5B5-42E8-9C3F-D24B4A188FE2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0841" t="131845" r="108331" b="-39745"/>
          <a:stretch>
            <a:fillRect/>
          </a:stretch>
        </p:blipFill>
        <p:spPr>
          <a:xfrm rot="5400000">
            <a:off x="519051" y="427475"/>
            <a:ext cx="692701" cy="410003"/>
          </a:xfrm>
          <a:custGeom>
            <a:avLst/>
            <a:gdLst>
              <a:gd name="connsiteX0" fmla="*/ 0 w 1993902"/>
              <a:gd name="connsiteY0" fmla="*/ 0 h 1180172"/>
              <a:gd name="connsiteX1" fmla="*/ 1850785 w 1993902"/>
              <a:gd name="connsiteY1" fmla="*/ 0 h 1180172"/>
              <a:gd name="connsiteX2" fmla="*/ 1861313 w 1993902"/>
              <a:gd name="connsiteY2" fmla="*/ 17230 h 1180172"/>
              <a:gd name="connsiteX3" fmla="*/ 1993902 w 1993902"/>
              <a:gd name="connsiteY3" fmla="*/ 537837 h 1180172"/>
              <a:gd name="connsiteX4" fmla="*/ 1806287 w 1993902"/>
              <a:gd name="connsiteY4" fmla="*/ 1148496 h 1180172"/>
              <a:gd name="connsiteX5" fmla="*/ 1782462 w 1993902"/>
              <a:gd name="connsiteY5" fmla="*/ 1180172 h 1180172"/>
              <a:gd name="connsiteX6" fmla="*/ 8240 w 1993902"/>
              <a:gd name="connsiteY6" fmla="*/ 1180172 h 1180172"/>
              <a:gd name="connsiteX7" fmla="*/ 0 w 1993902"/>
              <a:gd name="connsiteY7" fmla="*/ 1169217 h 1180172"/>
              <a:gd name="connsiteX8" fmla="*/ 0 w 1993902"/>
              <a:gd name="connsiteY8" fmla="*/ 0 h 118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3902" h="1180172">
                <a:moveTo>
                  <a:pt x="0" y="0"/>
                </a:moveTo>
                <a:lnTo>
                  <a:pt x="1850785" y="0"/>
                </a:lnTo>
                <a:lnTo>
                  <a:pt x="1861313" y="17230"/>
                </a:lnTo>
                <a:cubicBezTo>
                  <a:pt x="1945871" y="171987"/>
                  <a:pt x="1993902" y="349336"/>
                  <a:pt x="1993902" y="537837"/>
                </a:cubicBezTo>
                <a:cubicBezTo>
                  <a:pt x="1993902" y="764039"/>
                  <a:pt x="1924738" y="974180"/>
                  <a:pt x="1806287" y="1148496"/>
                </a:cubicBezTo>
                <a:lnTo>
                  <a:pt x="1782462" y="1180172"/>
                </a:lnTo>
                <a:lnTo>
                  <a:pt x="8240" y="1180172"/>
                </a:lnTo>
                <a:lnTo>
                  <a:pt x="0" y="116921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660400" y="305121"/>
            <a:ext cx="177800" cy="62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8000" y="458241"/>
            <a:ext cx="2138000" cy="504713"/>
          </a:xfrm>
          <a:prstGeom prst="rect">
            <a:avLst/>
          </a:prstGeom>
        </p:spPr>
      </p:pic>
      <p:sp>
        <p:nvSpPr>
          <p:cNvPr id="17" name="íṥľiḓê"/>
          <p:cNvSpPr/>
          <p:nvPr userDrawn="1"/>
        </p:nvSpPr>
        <p:spPr>
          <a:xfrm>
            <a:off x="1200007" y="1767866"/>
            <a:ext cx="1860468" cy="1810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9" name="îṧḷîde"/>
          <p:cNvSpPr/>
          <p:nvPr userDrawn="1"/>
        </p:nvSpPr>
        <p:spPr>
          <a:xfrm>
            <a:off x="3843846" y="1767866"/>
            <a:ext cx="1860468" cy="1810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0" name="íṥľiḓê"/>
          <p:cNvSpPr/>
          <p:nvPr userDrawn="1"/>
        </p:nvSpPr>
        <p:spPr>
          <a:xfrm>
            <a:off x="6487685" y="1767866"/>
            <a:ext cx="1860468" cy="1810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îşļíďé"/>
          <p:cNvSpPr/>
          <p:nvPr userDrawn="1"/>
        </p:nvSpPr>
        <p:spPr>
          <a:xfrm>
            <a:off x="9131524" y="1767866"/>
            <a:ext cx="1860468" cy="18107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2" name="图片占位符 27"/>
          <p:cNvSpPr>
            <a:spLocks noGrp="1"/>
          </p:cNvSpPr>
          <p:nvPr>
            <p:ph type="pic" sz="quarter" idx="13"/>
          </p:nvPr>
        </p:nvSpPr>
        <p:spPr>
          <a:xfrm>
            <a:off x="1200007" y="1767867"/>
            <a:ext cx="1860468" cy="1810713"/>
          </a:xfrm>
          <a:custGeom>
            <a:avLst/>
            <a:gdLst>
              <a:gd name="connsiteX0" fmla="*/ 301792 w 1860468"/>
              <a:gd name="connsiteY0" fmla="*/ 0 h 1810713"/>
              <a:gd name="connsiteX1" fmla="*/ 1558676 w 1860468"/>
              <a:gd name="connsiteY1" fmla="*/ 0 h 1810713"/>
              <a:gd name="connsiteX2" fmla="*/ 1860468 w 1860468"/>
              <a:gd name="connsiteY2" fmla="*/ 301792 h 1810713"/>
              <a:gd name="connsiteX3" fmla="*/ 1860468 w 1860468"/>
              <a:gd name="connsiteY3" fmla="*/ 1508921 h 1810713"/>
              <a:gd name="connsiteX4" fmla="*/ 1558676 w 1860468"/>
              <a:gd name="connsiteY4" fmla="*/ 1810713 h 1810713"/>
              <a:gd name="connsiteX5" fmla="*/ 301792 w 1860468"/>
              <a:gd name="connsiteY5" fmla="*/ 1810713 h 1810713"/>
              <a:gd name="connsiteX6" fmla="*/ 0 w 1860468"/>
              <a:gd name="connsiteY6" fmla="*/ 1508921 h 1810713"/>
              <a:gd name="connsiteX7" fmla="*/ 0 w 1860468"/>
              <a:gd name="connsiteY7" fmla="*/ 301792 h 1810713"/>
              <a:gd name="connsiteX8" fmla="*/ 301792 w 1860468"/>
              <a:gd name="connsiteY8" fmla="*/ 0 h 18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0468" h="1810713">
                <a:moveTo>
                  <a:pt x="301792" y="0"/>
                </a:moveTo>
                <a:lnTo>
                  <a:pt x="1558676" y="0"/>
                </a:lnTo>
                <a:cubicBezTo>
                  <a:pt x="1725351" y="0"/>
                  <a:pt x="1860468" y="135117"/>
                  <a:pt x="1860468" y="301792"/>
                </a:cubicBezTo>
                <a:lnTo>
                  <a:pt x="1860468" y="1508921"/>
                </a:lnTo>
                <a:cubicBezTo>
                  <a:pt x="1860468" y="1675596"/>
                  <a:pt x="1725351" y="1810713"/>
                  <a:pt x="1558676" y="1810713"/>
                </a:cubicBezTo>
                <a:lnTo>
                  <a:pt x="301792" y="1810713"/>
                </a:lnTo>
                <a:cubicBezTo>
                  <a:pt x="135117" y="1810713"/>
                  <a:pt x="0" y="1675596"/>
                  <a:pt x="0" y="1508921"/>
                </a:cubicBezTo>
                <a:lnTo>
                  <a:pt x="0" y="301792"/>
                </a:lnTo>
                <a:cubicBezTo>
                  <a:pt x="0" y="135117"/>
                  <a:pt x="135117" y="0"/>
                  <a:pt x="3017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3" name="图片占位符 28"/>
          <p:cNvSpPr>
            <a:spLocks noGrp="1"/>
          </p:cNvSpPr>
          <p:nvPr>
            <p:ph type="pic" sz="quarter" idx="14"/>
          </p:nvPr>
        </p:nvSpPr>
        <p:spPr>
          <a:xfrm>
            <a:off x="3843846" y="1767867"/>
            <a:ext cx="1860468" cy="1810713"/>
          </a:xfrm>
          <a:custGeom>
            <a:avLst/>
            <a:gdLst>
              <a:gd name="connsiteX0" fmla="*/ 301792 w 1860468"/>
              <a:gd name="connsiteY0" fmla="*/ 0 h 1810713"/>
              <a:gd name="connsiteX1" fmla="*/ 1558676 w 1860468"/>
              <a:gd name="connsiteY1" fmla="*/ 0 h 1810713"/>
              <a:gd name="connsiteX2" fmla="*/ 1860468 w 1860468"/>
              <a:gd name="connsiteY2" fmla="*/ 301792 h 1810713"/>
              <a:gd name="connsiteX3" fmla="*/ 1860468 w 1860468"/>
              <a:gd name="connsiteY3" fmla="*/ 1508921 h 1810713"/>
              <a:gd name="connsiteX4" fmla="*/ 1558676 w 1860468"/>
              <a:gd name="connsiteY4" fmla="*/ 1810713 h 1810713"/>
              <a:gd name="connsiteX5" fmla="*/ 301792 w 1860468"/>
              <a:gd name="connsiteY5" fmla="*/ 1810713 h 1810713"/>
              <a:gd name="connsiteX6" fmla="*/ 0 w 1860468"/>
              <a:gd name="connsiteY6" fmla="*/ 1508921 h 1810713"/>
              <a:gd name="connsiteX7" fmla="*/ 0 w 1860468"/>
              <a:gd name="connsiteY7" fmla="*/ 301792 h 1810713"/>
              <a:gd name="connsiteX8" fmla="*/ 301792 w 1860468"/>
              <a:gd name="connsiteY8" fmla="*/ 0 h 18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0468" h="1810713">
                <a:moveTo>
                  <a:pt x="301792" y="0"/>
                </a:moveTo>
                <a:lnTo>
                  <a:pt x="1558676" y="0"/>
                </a:lnTo>
                <a:cubicBezTo>
                  <a:pt x="1725351" y="0"/>
                  <a:pt x="1860468" y="135117"/>
                  <a:pt x="1860468" y="301792"/>
                </a:cubicBezTo>
                <a:lnTo>
                  <a:pt x="1860468" y="1508921"/>
                </a:lnTo>
                <a:cubicBezTo>
                  <a:pt x="1860468" y="1675596"/>
                  <a:pt x="1725351" y="1810713"/>
                  <a:pt x="1558676" y="1810713"/>
                </a:cubicBezTo>
                <a:lnTo>
                  <a:pt x="301792" y="1810713"/>
                </a:lnTo>
                <a:cubicBezTo>
                  <a:pt x="135117" y="1810713"/>
                  <a:pt x="0" y="1675596"/>
                  <a:pt x="0" y="1508921"/>
                </a:cubicBezTo>
                <a:lnTo>
                  <a:pt x="0" y="301792"/>
                </a:lnTo>
                <a:cubicBezTo>
                  <a:pt x="0" y="135117"/>
                  <a:pt x="135117" y="0"/>
                  <a:pt x="3017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4" name="图片占位符 30"/>
          <p:cNvSpPr>
            <a:spLocks noGrp="1"/>
          </p:cNvSpPr>
          <p:nvPr>
            <p:ph type="pic" sz="quarter" idx="15"/>
          </p:nvPr>
        </p:nvSpPr>
        <p:spPr>
          <a:xfrm>
            <a:off x="6487685" y="1767867"/>
            <a:ext cx="1860468" cy="1810713"/>
          </a:xfrm>
          <a:custGeom>
            <a:avLst/>
            <a:gdLst>
              <a:gd name="connsiteX0" fmla="*/ 301792 w 1860468"/>
              <a:gd name="connsiteY0" fmla="*/ 0 h 1810713"/>
              <a:gd name="connsiteX1" fmla="*/ 1558676 w 1860468"/>
              <a:gd name="connsiteY1" fmla="*/ 0 h 1810713"/>
              <a:gd name="connsiteX2" fmla="*/ 1860468 w 1860468"/>
              <a:gd name="connsiteY2" fmla="*/ 301792 h 1810713"/>
              <a:gd name="connsiteX3" fmla="*/ 1860468 w 1860468"/>
              <a:gd name="connsiteY3" fmla="*/ 1508921 h 1810713"/>
              <a:gd name="connsiteX4" fmla="*/ 1558676 w 1860468"/>
              <a:gd name="connsiteY4" fmla="*/ 1810713 h 1810713"/>
              <a:gd name="connsiteX5" fmla="*/ 301792 w 1860468"/>
              <a:gd name="connsiteY5" fmla="*/ 1810713 h 1810713"/>
              <a:gd name="connsiteX6" fmla="*/ 0 w 1860468"/>
              <a:gd name="connsiteY6" fmla="*/ 1508921 h 1810713"/>
              <a:gd name="connsiteX7" fmla="*/ 0 w 1860468"/>
              <a:gd name="connsiteY7" fmla="*/ 301792 h 1810713"/>
              <a:gd name="connsiteX8" fmla="*/ 301792 w 1860468"/>
              <a:gd name="connsiteY8" fmla="*/ 0 h 18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0468" h="1810713">
                <a:moveTo>
                  <a:pt x="301792" y="0"/>
                </a:moveTo>
                <a:lnTo>
                  <a:pt x="1558676" y="0"/>
                </a:lnTo>
                <a:cubicBezTo>
                  <a:pt x="1725351" y="0"/>
                  <a:pt x="1860468" y="135117"/>
                  <a:pt x="1860468" y="301792"/>
                </a:cubicBezTo>
                <a:lnTo>
                  <a:pt x="1860468" y="1508921"/>
                </a:lnTo>
                <a:cubicBezTo>
                  <a:pt x="1860468" y="1675596"/>
                  <a:pt x="1725351" y="1810713"/>
                  <a:pt x="1558676" y="1810713"/>
                </a:cubicBezTo>
                <a:lnTo>
                  <a:pt x="301792" y="1810713"/>
                </a:lnTo>
                <a:cubicBezTo>
                  <a:pt x="135117" y="1810713"/>
                  <a:pt x="0" y="1675596"/>
                  <a:pt x="0" y="1508921"/>
                </a:cubicBezTo>
                <a:lnTo>
                  <a:pt x="0" y="301792"/>
                </a:lnTo>
                <a:cubicBezTo>
                  <a:pt x="0" y="135117"/>
                  <a:pt x="135117" y="0"/>
                  <a:pt x="3017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图片占位符 31"/>
          <p:cNvSpPr>
            <a:spLocks noGrp="1"/>
          </p:cNvSpPr>
          <p:nvPr>
            <p:ph type="pic" sz="quarter" idx="16"/>
          </p:nvPr>
        </p:nvSpPr>
        <p:spPr>
          <a:xfrm>
            <a:off x="9131524" y="1767867"/>
            <a:ext cx="1860468" cy="1810713"/>
          </a:xfrm>
          <a:custGeom>
            <a:avLst/>
            <a:gdLst>
              <a:gd name="connsiteX0" fmla="*/ 301792 w 1860468"/>
              <a:gd name="connsiteY0" fmla="*/ 0 h 1810713"/>
              <a:gd name="connsiteX1" fmla="*/ 1558676 w 1860468"/>
              <a:gd name="connsiteY1" fmla="*/ 0 h 1810713"/>
              <a:gd name="connsiteX2" fmla="*/ 1860468 w 1860468"/>
              <a:gd name="connsiteY2" fmla="*/ 301792 h 1810713"/>
              <a:gd name="connsiteX3" fmla="*/ 1860468 w 1860468"/>
              <a:gd name="connsiteY3" fmla="*/ 1508921 h 1810713"/>
              <a:gd name="connsiteX4" fmla="*/ 1558676 w 1860468"/>
              <a:gd name="connsiteY4" fmla="*/ 1810713 h 1810713"/>
              <a:gd name="connsiteX5" fmla="*/ 301792 w 1860468"/>
              <a:gd name="connsiteY5" fmla="*/ 1810713 h 1810713"/>
              <a:gd name="connsiteX6" fmla="*/ 0 w 1860468"/>
              <a:gd name="connsiteY6" fmla="*/ 1508921 h 1810713"/>
              <a:gd name="connsiteX7" fmla="*/ 0 w 1860468"/>
              <a:gd name="connsiteY7" fmla="*/ 301792 h 1810713"/>
              <a:gd name="connsiteX8" fmla="*/ 301792 w 1860468"/>
              <a:gd name="connsiteY8" fmla="*/ 0 h 18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0468" h="1810713">
                <a:moveTo>
                  <a:pt x="301792" y="0"/>
                </a:moveTo>
                <a:lnTo>
                  <a:pt x="1558676" y="0"/>
                </a:lnTo>
                <a:cubicBezTo>
                  <a:pt x="1725351" y="0"/>
                  <a:pt x="1860468" y="135117"/>
                  <a:pt x="1860468" y="301792"/>
                </a:cubicBezTo>
                <a:lnTo>
                  <a:pt x="1860468" y="1508921"/>
                </a:lnTo>
                <a:cubicBezTo>
                  <a:pt x="1860468" y="1675596"/>
                  <a:pt x="1725351" y="1810713"/>
                  <a:pt x="1558676" y="1810713"/>
                </a:cubicBezTo>
                <a:lnTo>
                  <a:pt x="301792" y="1810713"/>
                </a:lnTo>
                <a:cubicBezTo>
                  <a:pt x="135117" y="1810713"/>
                  <a:pt x="0" y="1675596"/>
                  <a:pt x="0" y="1508921"/>
                </a:cubicBezTo>
                <a:lnTo>
                  <a:pt x="0" y="301792"/>
                </a:lnTo>
                <a:cubicBezTo>
                  <a:pt x="0" y="135117"/>
                  <a:pt x="135117" y="0"/>
                  <a:pt x="3017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1971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9448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066800"/>
            <a:ext cx="56388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6800" y="1066800"/>
            <a:ext cx="56388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AF59E-5FE6-41CC-BA9D-1BE4B34081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9448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56388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46800" y="1066800"/>
            <a:ext cx="56388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304800" y="3695700"/>
            <a:ext cx="114808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CD9E1-74AD-4EB7-B78D-EABEE5A487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724701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337004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289913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517849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0666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BC23-DFCA-4ADB-B723-1BF0AE5E6F7F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03CB-AE2B-46B7-9FBD-E9AB8A25DF0B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92F9-8B61-4158-9498-F1A0E25AA045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CF98-EB99-4046-956E-C5961C63E6DD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A144-1ECC-47B3-84F8-B0A91898A30F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6871" y="277510"/>
            <a:ext cx="2203682" cy="634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D99C-F0E1-46E5-8194-C48F10C829D5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58CC-26B5-4ACA-8290-65BB4E4851A2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77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E74C6-1819-4215-ACCE-9EE885241B6D}" type="datetime1">
              <a:rPr lang="zh-CN" altLang="en-US" smtClean="0"/>
              <a:pPr/>
              <a:t>2021/3/28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48100" y="6483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011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F2D4F-2241-454B-AF5D-961C997CB3B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88" r:id="rId13"/>
    <p:sldLayoutId id="2147483668" r:id="rId14"/>
    <p:sldLayoutId id="2147483669" r:id="rId15"/>
    <p:sldLayoutId id="2147483671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87" r:id="rId22"/>
    <p:sldLayoutId id="2147483697" r:id="rId23"/>
    <p:sldLayoutId id="2147483698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9480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9678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-16264"/>
            <a:ext cx="12192000" cy="6874264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1" y="-38100"/>
            <a:ext cx="12191999" cy="3467100"/>
          </a:xfrm>
          <a:custGeom>
            <a:avLst/>
            <a:gdLst>
              <a:gd name="connsiteX0" fmla="*/ 0 w 12191999"/>
              <a:gd name="connsiteY0" fmla="*/ 0 h 3467100"/>
              <a:gd name="connsiteX1" fmla="*/ 12191999 w 12191999"/>
              <a:gd name="connsiteY1" fmla="*/ 0 h 3467100"/>
              <a:gd name="connsiteX2" fmla="*/ 12191999 w 12191999"/>
              <a:gd name="connsiteY2" fmla="*/ 2387141 h 3467100"/>
              <a:gd name="connsiteX3" fmla="*/ 11986303 w 12191999"/>
              <a:gd name="connsiteY3" fmla="*/ 2471405 h 3467100"/>
              <a:gd name="connsiteX4" fmla="*/ 6121399 w 12191999"/>
              <a:gd name="connsiteY4" fmla="*/ 3467100 h 3467100"/>
              <a:gd name="connsiteX5" fmla="*/ 256496 w 12191999"/>
              <a:gd name="connsiteY5" fmla="*/ 2471405 h 3467100"/>
              <a:gd name="connsiteX6" fmla="*/ 0 w 12191999"/>
              <a:gd name="connsiteY6" fmla="*/ 2366332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467100">
                <a:moveTo>
                  <a:pt x="0" y="0"/>
                </a:moveTo>
                <a:lnTo>
                  <a:pt x="12191999" y="0"/>
                </a:lnTo>
                <a:lnTo>
                  <a:pt x="12191999" y="2387141"/>
                </a:lnTo>
                <a:lnTo>
                  <a:pt x="11986303" y="2471405"/>
                </a:lnTo>
                <a:cubicBezTo>
                  <a:pt x="10392508" y="3093437"/>
                  <a:pt x="8349226" y="3467100"/>
                  <a:pt x="6121399" y="3467100"/>
                </a:cubicBezTo>
                <a:cubicBezTo>
                  <a:pt x="3893572" y="3467100"/>
                  <a:pt x="1850290" y="3093437"/>
                  <a:pt x="256496" y="2471405"/>
                </a:cubicBezTo>
                <a:lnTo>
                  <a:pt x="0" y="2366332"/>
                </a:lnTo>
                <a:close/>
              </a:path>
            </a:pathLst>
          </a:custGeom>
          <a:solidFill>
            <a:srgbClr val="B24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9782" b="12558"/>
          <a:stretch>
            <a:fillRect/>
          </a:stretch>
        </p:blipFill>
        <p:spPr>
          <a:xfrm>
            <a:off x="0" y="-38100"/>
            <a:ext cx="12192000" cy="3241580"/>
          </a:xfrm>
          <a:custGeom>
            <a:avLst/>
            <a:gdLst>
              <a:gd name="connsiteX0" fmla="*/ 0 w 12192000"/>
              <a:gd name="connsiteY0" fmla="*/ 0 h 3906851"/>
              <a:gd name="connsiteX1" fmla="*/ 12192000 w 12192000"/>
              <a:gd name="connsiteY1" fmla="*/ 0 h 3906851"/>
              <a:gd name="connsiteX2" fmla="*/ 12192000 w 12192000"/>
              <a:gd name="connsiteY2" fmla="*/ 3011223 h 3906851"/>
              <a:gd name="connsiteX3" fmla="*/ 11986304 w 12192000"/>
              <a:gd name="connsiteY3" fmla="*/ 3081105 h 3906851"/>
              <a:gd name="connsiteX4" fmla="*/ 6121400 w 12192000"/>
              <a:gd name="connsiteY4" fmla="*/ 3906851 h 3906851"/>
              <a:gd name="connsiteX5" fmla="*/ 256497 w 12192000"/>
              <a:gd name="connsiteY5" fmla="*/ 3081105 h 3906851"/>
              <a:gd name="connsiteX6" fmla="*/ 0 w 12192000"/>
              <a:gd name="connsiteY6" fmla="*/ 2993965 h 390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906851">
                <a:moveTo>
                  <a:pt x="0" y="0"/>
                </a:moveTo>
                <a:lnTo>
                  <a:pt x="12192000" y="0"/>
                </a:lnTo>
                <a:lnTo>
                  <a:pt x="12192000" y="3011223"/>
                </a:lnTo>
                <a:lnTo>
                  <a:pt x="11986304" y="3081105"/>
                </a:lnTo>
                <a:cubicBezTo>
                  <a:pt x="10392509" y="3596966"/>
                  <a:pt x="8349227" y="3906851"/>
                  <a:pt x="6121400" y="3906851"/>
                </a:cubicBezTo>
                <a:cubicBezTo>
                  <a:pt x="3893573" y="3906851"/>
                  <a:pt x="1850291" y="3596966"/>
                  <a:pt x="256497" y="3081105"/>
                </a:cubicBezTo>
                <a:lnTo>
                  <a:pt x="0" y="2993965"/>
                </a:lnTo>
                <a:close/>
              </a:path>
            </a:pathLst>
          </a:custGeom>
        </p:spPr>
      </p:pic>
      <p:sp>
        <p:nvSpPr>
          <p:cNvPr id="27" name="任意多边形 26"/>
          <p:cNvSpPr/>
          <p:nvPr/>
        </p:nvSpPr>
        <p:spPr>
          <a:xfrm>
            <a:off x="-12700" y="-38100"/>
            <a:ext cx="12204700" cy="3226110"/>
          </a:xfrm>
          <a:custGeom>
            <a:avLst/>
            <a:gdLst>
              <a:gd name="connsiteX0" fmla="*/ 0 w 12192000"/>
              <a:gd name="connsiteY0" fmla="*/ 0 h 3797300"/>
              <a:gd name="connsiteX1" fmla="*/ 12192000 w 12192000"/>
              <a:gd name="connsiteY1" fmla="*/ 0 h 3797300"/>
              <a:gd name="connsiteX2" fmla="*/ 12192000 w 12192000"/>
              <a:gd name="connsiteY2" fmla="*/ 2926786 h 3797300"/>
              <a:gd name="connsiteX3" fmla="*/ 11986304 w 12192000"/>
              <a:gd name="connsiteY3" fmla="*/ 2994708 h 3797300"/>
              <a:gd name="connsiteX4" fmla="*/ 6121400 w 12192000"/>
              <a:gd name="connsiteY4" fmla="*/ 3797300 h 3797300"/>
              <a:gd name="connsiteX5" fmla="*/ 256497 w 12192000"/>
              <a:gd name="connsiteY5" fmla="*/ 2994708 h 3797300"/>
              <a:gd name="connsiteX6" fmla="*/ 0 w 12192000"/>
              <a:gd name="connsiteY6" fmla="*/ 2910012 h 379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97300">
                <a:moveTo>
                  <a:pt x="0" y="0"/>
                </a:moveTo>
                <a:lnTo>
                  <a:pt x="12192000" y="0"/>
                </a:lnTo>
                <a:lnTo>
                  <a:pt x="12192000" y="2926786"/>
                </a:lnTo>
                <a:lnTo>
                  <a:pt x="11986304" y="2994708"/>
                </a:lnTo>
                <a:cubicBezTo>
                  <a:pt x="10392509" y="3496104"/>
                  <a:pt x="8349227" y="3797300"/>
                  <a:pt x="6121400" y="3797300"/>
                </a:cubicBezTo>
                <a:cubicBezTo>
                  <a:pt x="3893573" y="3797300"/>
                  <a:pt x="1850291" y="3496104"/>
                  <a:pt x="256497" y="2994708"/>
                </a:cubicBezTo>
                <a:lnTo>
                  <a:pt x="0" y="2910012"/>
                </a:lnTo>
                <a:close/>
              </a:path>
            </a:pathLst>
          </a:custGeom>
          <a:gradFill>
            <a:gsLst>
              <a:gs pos="41000">
                <a:schemeClr val="bg1">
                  <a:alpha val="57000"/>
                </a:schemeClr>
              </a:gs>
              <a:gs pos="0">
                <a:schemeClr val="bg1">
                  <a:alpha val="87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5761121" y="5533885"/>
            <a:ext cx="66975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245047" y="2760751"/>
            <a:ext cx="1701906" cy="1701906"/>
            <a:chOff x="5245047" y="2760751"/>
            <a:chExt cx="1701906" cy="1701906"/>
          </a:xfrm>
        </p:grpSpPr>
        <p:sp>
          <p:nvSpPr>
            <p:cNvPr id="3" name="椭圆 2"/>
            <p:cNvSpPr/>
            <p:nvPr/>
          </p:nvSpPr>
          <p:spPr>
            <a:xfrm>
              <a:off x="5245047" y="2760751"/>
              <a:ext cx="1701906" cy="17019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4842" r="76079"/>
            <a:stretch>
              <a:fillRect/>
            </a:stretch>
          </p:blipFill>
          <p:spPr>
            <a:xfrm>
              <a:off x="5282163" y="2791359"/>
              <a:ext cx="1602274" cy="1504658"/>
            </a:xfrm>
            <a:custGeom>
              <a:avLst/>
              <a:gdLst>
                <a:gd name="connsiteX0" fmla="*/ 0 w 1602274"/>
                <a:gd name="connsiteY0" fmla="*/ 0 h 1504658"/>
                <a:gd name="connsiteX1" fmla="*/ 1602274 w 1602274"/>
                <a:gd name="connsiteY1" fmla="*/ 0 h 1504658"/>
                <a:gd name="connsiteX2" fmla="*/ 1602274 w 1602274"/>
                <a:gd name="connsiteY2" fmla="*/ 1504658 h 1504658"/>
                <a:gd name="connsiteX3" fmla="*/ 0 w 1602274"/>
                <a:gd name="connsiteY3" fmla="*/ 1504658 h 150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2274" h="1504658">
                  <a:moveTo>
                    <a:pt x="0" y="0"/>
                  </a:moveTo>
                  <a:lnTo>
                    <a:pt x="1602274" y="0"/>
                  </a:lnTo>
                  <a:lnTo>
                    <a:pt x="1602274" y="1504658"/>
                  </a:lnTo>
                  <a:lnTo>
                    <a:pt x="0" y="1504658"/>
                  </a:lnTo>
                  <a:close/>
                </a:path>
              </a:pathLst>
            </a:custGeom>
          </p:spPr>
        </p:pic>
      </p:grpSp>
      <p:sp>
        <p:nvSpPr>
          <p:cNvPr id="21" name="Rectangle 5">
            <a:extLst>
              <a:ext uri="{FF2B5EF4-FFF2-40B4-BE49-F238E27FC236}">
                <a16:creationId xmlns:a16="http://schemas.microsoft.com/office/drawing/2014/main" xmlns="" id="{DFF781A7-1EDD-4289-9A79-A81767CCE6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6000" y="2912172"/>
            <a:ext cx="11664000" cy="34290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algn="ctr"/>
            <a:r>
              <a:rPr lang="en-US" altLang="ko-KR" sz="5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Artificial Intelligence</a:t>
            </a:r>
            <a:br>
              <a:rPr lang="en-US" altLang="ko-KR" sz="5400" b="1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ko-KR" sz="5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Chapter 12</a:t>
            </a:r>
            <a:br>
              <a:rPr lang="en-US" altLang="ko-KR" sz="5400" b="1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ko-KR" sz="4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Adversarial Search</a:t>
            </a:r>
          </a:p>
        </p:txBody>
      </p:sp>
    </p:spTree>
    <p:extLst>
      <p:ext uri="{BB962C8B-B14F-4D97-AF65-F5344CB8AC3E}">
        <p14:creationId xmlns:p14="http://schemas.microsoft.com/office/powerpoint/2010/main" xmlns="" val="12516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0638"/>
            <a:ext cx="6000751" cy="49530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ko-KR" sz="3600" b="1" dirty="0" smtClean="0">
                <a:solidFill>
                  <a:srgbClr val="FF0000"/>
                </a:solidFill>
              </a:rPr>
              <a:t>Evaluation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function</a:t>
            </a:r>
            <a:r>
              <a:rPr lang="en-US" altLang="ko-KR" sz="3600" dirty="0" smtClean="0"/>
              <a:t> </a:t>
            </a:r>
            <a:r>
              <a:rPr lang="en-US" altLang="ko-KR" sz="3600" i="1" dirty="0" smtClean="0"/>
              <a:t>e</a:t>
            </a:r>
            <a:r>
              <a:rPr lang="en-US" altLang="ko-KR" sz="3600" dirty="0" smtClean="0"/>
              <a:t>(</a:t>
            </a:r>
            <a:r>
              <a:rPr lang="en-US" altLang="ko-KR" sz="3600" i="1" dirty="0" smtClean="0"/>
              <a:t>p</a:t>
            </a:r>
            <a:r>
              <a:rPr lang="en-US" altLang="ko-KR" sz="3600" dirty="0" smtClean="0"/>
              <a:t>) of a position </a:t>
            </a:r>
            <a:r>
              <a:rPr lang="en-US" altLang="ko-KR" sz="3600" i="1" dirty="0" smtClean="0"/>
              <a:t>p</a:t>
            </a:r>
          </a:p>
          <a:p>
            <a:pPr lvl="1">
              <a:buNone/>
            </a:pPr>
            <a:endParaRPr lang="en-US" altLang="ko-KR" sz="3600" dirty="0" smtClean="0"/>
          </a:p>
          <a:p>
            <a:pPr lvl="1">
              <a:lnSpc>
                <a:spcPct val="130000"/>
              </a:lnSpc>
              <a:spcAft>
                <a:spcPct val="20000"/>
              </a:spcAft>
              <a:buSzTx/>
              <a:buFont typeface="Wingdings" pitchFamily="2" charset="2"/>
              <a:buChar char="v"/>
            </a:pPr>
            <a:r>
              <a:rPr lang="en-US" altLang="zh-CN" sz="3600" b="1" dirty="0" smtClean="0"/>
              <a:t> </a:t>
            </a:r>
            <a:r>
              <a:rPr lang="en-US" altLang="zh-CN" sz="3600" b="1" dirty="0" smtClean="0"/>
              <a:t>h1(P)</a:t>
            </a:r>
            <a:r>
              <a:rPr lang="en-US" altLang="zh-CN" sz="3600" b="1" baseline="-25000" dirty="0" smtClean="0"/>
              <a:t>MAX</a:t>
            </a:r>
            <a:r>
              <a:rPr lang="zh-CN" altLang="en-US" sz="3600" b="1" baseline="-25000" dirty="0" smtClean="0"/>
              <a:t>赢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= +</a:t>
            </a:r>
            <a:r>
              <a:rPr lang="en-US" altLang="zh-CN" sz="3600" b="1" dirty="0" smtClean="0">
                <a:latin typeface="Times New Roman" pitchFamily="18" charset="0"/>
              </a:rPr>
              <a:t>∞</a:t>
            </a:r>
            <a:r>
              <a:rPr lang="en-US" altLang="zh-CN" sz="3600" b="1" dirty="0" smtClean="0"/>
              <a:t> </a:t>
            </a:r>
          </a:p>
          <a:p>
            <a:pPr lvl="1">
              <a:lnSpc>
                <a:spcPct val="130000"/>
              </a:lnSpc>
              <a:spcAft>
                <a:spcPct val="20000"/>
              </a:spcAft>
              <a:buSzTx/>
              <a:buFont typeface="Wingdings" pitchFamily="2" charset="2"/>
              <a:buChar char="v"/>
            </a:pPr>
            <a:r>
              <a:rPr lang="en-US" altLang="zh-CN" sz="3600" b="1" dirty="0" smtClean="0"/>
              <a:t> h1(P)</a:t>
            </a:r>
            <a:r>
              <a:rPr lang="en-US" altLang="zh-CN" sz="3600" b="1" baseline="-25000" dirty="0" smtClean="0"/>
              <a:t>MAX</a:t>
            </a:r>
            <a:r>
              <a:rPr lang="zh-CN" altLang="en-US" sz="3600" b="1" baseline="-25000" dirty="0" smtClean="0"/>
              <a:t>输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= -</a:t>
            </a:r>
            <a:r>
              <a:rPr lang="en-US" altLang="zh-CN" sz="3600" b="1" dirty="0" smtClean="0">
                <a:latin typeface="Times New Roman" pitchFamily="18" charset="0"/>
              </a:rPr>
              <a:t>∞</a:t>
            </a:r>
            <a:r>
              <a:rPr lang="en-US" altLang="zh-CN" sz="3600" b="1" dirty="0" smtClean="0"/>
              <a:t> </a:t>
            </a:r>
          </a:p>
          <a:p>
            <a:pPr lvl="1">
              <a:lnSpc>
                <a:spcPct val="130000"/>
              </a:lnSpc>
              <a:spcAft>
                <a:spcPct val="20000"/>
              </a:spcAft>
              <a:buSzTx/>
              <a:buFont typeface="Wingdings" pitchFamily="2" charset="2"/>
              <a:buChar char="v"/>
            </a:pPr>
            <a:r>
              <a:rPr lang="en-US" altLang="zh-CN" sz="3600" b="1" dirty="0" smtClean="0"/>
              <a:t> h1</a:t>
            </a:r>
            <a:r>
              <a:rPr lang="en-US" altLang="zh-CN" sz="3600" b="1" dirty="0" smtClean="0">
                <a:solidFill>
                  <a:srgbClr val="CC0066"/>
                </a:solidFill>
              </a:rPr>
              <a:t>(P)</a:t>
            </a:r>
            <a:r>
              <a:rPr lang="zh-CN" altLang="en-US" sz="3600" b="1" baseline="-25000" dirty="0" smtClean="0">
                <a:solidFill>
                  <a:srgbClr val="CC0066"/>
                </a:solidFill>
              </a:rPr>
              <a:t>平</a:t>
            </a:r>
            <a:r>
              <a:rPr lang="zh-CN" altLang="en-US" sz="3600" b="1" baseline="-25000" dirty="0" smtClean="0"/>
              <a:t> 　</a:t>
            </a:r>
            <a:r>
              <a:rPr lang="en-US" altLang="zh-CN" sz="3600" b="1" dirty="0" smtClean="0"/>
              <a:t>= </a:t>
            </a:r>
            <a:r>
              <a:rPr lang="zh-CN" altLang="en-US" sz="3600" b="1" dirty="0" smtClean="0"/>
              <a:t>０</a:t>
            </a:r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6193367" y="2563814"/>
            <a:ext cx="577851" cy="288925"/>
            <a:chOff x="1156" y="2432"/>
            <a:chExt cx="273" cy="182"/>
          </a:xfrm>
        </p:grpSpPr>
        <p:sp>
          <p:nvSpPr>
            <p:cNvPr id="48191" name="Line 96"/>
            <p:cNvSpPr>
              <a:spLocks noChangeShapeType="1"/>
            </p:cNvSpPr>
            <p:nvPr/>
          </p:nvSpPr>
          <p:spPr bwMode="auto">
            <a:xfrm flipV="1">
              <a:off x="1156" y="2432"/>
              <a:ext cx="273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92" name="Line 97"/>
            <p:cNvSpPr>
              <a:spLocks noChangeShapeType="1"/>
            </p:cNvSpPr>
            <p:nvPr/>
          </p:nvSpPr>
          <p:spPr bwMode="auto">
            <a:xfrm>
              <a:off x="1202" y="2432"/>
              <a:ext cx="226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022" name="Oval 134"/>
          <p:cNvSpPr>
            <a:spLocks noChangeArrowheads="1"/>
          </p:cNvSpPr>
          <p:nvPr/>
        </p:nvSpPr>
        <p:spPr bwMode="auto">
          <a:xfrm>
            <a:off x="9457267" y="2563814"/>
            <a:ext cx="383117" cy="287337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57"/>
          <p:cNvGrpSpPr>
            <a:grpSpLocks/>
          </p:cNvGrpSpPr>
          <p:nvPr/>
        </p:nvGrpSpPr>
        <p:grpSpPr bwMode="auto">
          <a:xfrm>
            <a:off x="6191251" y="1628775"/>
            <a:ext cx="2783416" cy="1862138"/>
            <a:chOff x="2925" y="1026"/>
            <a:chExt cx="1315" cy="1173"/>
          </a:xfrm>
        </p:grpSpPr>
        <p:grpSp>
          <p:nvGrpSpPr>
            <p:cNvPr id="4" name="Group 156"/>
            <p:cNvGrpSpPr>
              <a:grpSpLocks/>
            </p:cNvGrpSpPr>
            <p:nvPr/>
          </p:nvGrpSpPr>
          <p:grpSpPr bwMode="auto">
            <a:xfrm>
              <a:off x="2925" y="1026"/>
              <a:ext cx="1135" cy="816"/>
              <a:chOff x="2925" y="1026"/>
              <a:chExt cx="1135" cy="816"/>
            </a:xfrm>
          </p:grpSpPr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2925" y="1026"/>
                <a:ext cx="1134" cy="816"/>
                <a:chOff x="748" y="890"/>
                <a:chExt cx="1134" cy="816"/>
              </a:xfrm>
            </p:grpSpPr>
            <p:sp>
              <p:nvSpPr>
                <p:cNvPr id="48187" name="Line 49"/>
                <p:cNvSpPr>
                  <a:spLocks noChangeShapeType="1"/>
                </p:cNvSpPr>
                <p:nvPr/>
              </p:nvSpPr>
              <p:spPr bwMode="auto">
                <a:xfrm>
                  <a:off x="748" y="1162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88" name="Line 50"/>
                <p:cNvSpPr>
                  <a:spLocks noChangeShapeType="1"/>
                </p:cNvSpPr>
                <p:nvPr/>
              </p:nvSpPr>
              <p:spPr bwMode="auto">
                <a:xfrm>
                  <a:off x="748" y="1434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89" name="Line 51"/>
                <p:cNvSpPr>
                  <a:spLocks noChangeShapeType="1"/>
                </p:cNvSpPr>
                <p:nvPr/>
              </p:nvSpPr>
              <p:spPr bwMode="auto">
                <a:xfrm>
                  <a:off x="1111" y="890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90" name="Line 52"/>
                <p:cNvSpPr>
                  <a:spLocks noChangeShapeType="1"/>
                </p:cNvSpPr>
                <p:nvPr/>
              </p:nvSpPr>
              <p:spPr bwMode="auto">
                <a:xfrm>
                  <a:off x="1519" y="890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53"/>
              <p:cNvGrpSpPr>
                <a:grpSpLocks/>
              </p:cNvGrpSpPr>
              <p:nvPr/>
            </p:nvGrpSpPr>
            <p:grpSpPr bwMode="auto">
              <a:xfrm>
                <a:off x="3333" y="1343"/>
                <a:ext cx="273" cy="182"/>
                <a:chOff x="1156" y="2432"/>
                <a:chExt cx="273" cy="182"/>
              </a:xfrm>
            </p:grpSpPr>
            <p:sp>
              <p:nvSpPr>
                <p:cNvPr id="48185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1156" y="2432"/>
                  <a:ext cx="273" cy="182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86" name="Line 55"/>
                <p:cNvSpPr>
                  <a:spLocks noChangeShapeType="1"/>
                </p:cNvSpPr>
                <p:nvPr/>
              </p:nvSpPr>
              <p:spPr bwMode="auto">
                <a:xfrm>
                  <a:off x="1202" y="2432"/>
                  <a:ext cx="226" cy="182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8180" name="Oval 56"/>
              <p:cNvSpPr>
                <a:spLocks noChangeArrowheads="1"/>
              </p:cNvSpPr>
              <p:nvPr/>
            </p:nvSpPr>
            <p:spPr bwMode="auto">
              <a:xfrm>
                <a:off x="3379" y="1071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81" name="Oval 88"/>
              <p:cNvSpPr>
                <a:spLocks noChangeArrowheads="1"/>
              </p:cNvSpPr>
              <p:nvPr/>
            </p:nvSpPr>
            <p:spPr bwMode="auto">
              <a:xfrm>
                <a:off x="2970" y="1072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" name="Group 92"/>
              <p:cNvGrpSpPr>
                <a:grpSpLocks/>
              </p:cNvGrpSpPr>
              <p:nvPr/>
            </p:nvGrpSpPr>
            <p:grpSpPr bwMode="auto">
              <a:xfrm>
                <a:off x="3787" y="1072"/>
                <a:ext cx="273" cy="182"/>
                <a:chOff x="1156" y="2432"/>
                <a:chExt cx="273" cy="182"/>
              </a:xfrm>
            </p:grpSpPr>
            <p:sp>
              <p:nvSpPr>
                <p:cNvPr id="48183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1156" y="2432"/>
                  <a:ext cx="273" cy="182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84" name="Line 94"/>
                <p:cNvSpPr>
                  <a:spLocks noChangeShapeType="1"/>
                </p:cNvSpPr>
                <p:nvPr/>
              </p:nvSpPr>
              <p:spPr bwMode="auto">
                <a:xfrm>
                  <a:off x="1202" y="2432"/>
                  <a:ext cx="226" cy="182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8177" name="Text Box 137"/>
            <p:cNvSpPr txBox="1">
              <a:spLocks noChangeArrowheads="1"/>
            </p:cNvSpPr>
            <p:nvPr/>
          </p:nvSpPr>
          <p:spPr bwMode="auto">
            <a:xfrm>
              <a:off x="2925" y="1933"/>
              <a:ext cx="1315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800" b="0">
                  <a:latin typeface="宋体" charset="-122"/>
                </a:rPr>
                <a:t>h1(P)</a:t>
              </a:r>
              <a:r>
                <a:rPr lang="en-US" altLang="zh-CN" sz="1800" b="0" baseline="-25000">
                  <a:latin typeface="宋体" charset="-122"/>
                </a:rPr>
                <a:t>MAX</a:t>
              </a:r>
              <a:r>
                <a:rPr lang="zh-CN" altLang="en-US" sz="1800" b="0" baseline="-25000">
                  <a:latin typeface="宋体" charset="-122"/>
                </a:rPr>
                <a:t>赢</a:t>
              </a:r>
              <a:r>
                <a:rPr lang="zh-CN" altLang="en-US" sz="1800" b="0">
                  <a:latin typeface="宋体" charset="-122"/>
                </a:rPr>
                <a:t> </a:t>
              </a:r>
              <a:r>
                <a:rPr lang="en-US" altLang="zh-CN" sz="1800" b="0">
                  <a:latin typeface="宋体" charset="-122"/>
                </a:rPr>
                <a:t>= +∞</a:t>
              </a:r>
            </a:p>
          </p:txBody>
        </p:sp>
      </p:grpSp>
      <p:grpSp>
        <p:nvGrpSpPr>
          <p:cNvPr id="8" name="Group 140"/>
          <p:cNvGrpSpPr>
            <a:grpSpLocks/>
          </p:cNvGrpSpPr>
          <p:nvPr/>
        </p:nvGrpSpPr>
        <p:grpSpPr bwMode="auto">
          <a:xfrm>
            <a:off x="9169401" y="1628775"/>
            <a:ext cx="2783417" cy="1862138"/>
            <a:chOff x="4241" y="981"/>
            <a:chExt cx="1315" cy="1173"/>
          </a:xfrm>
        </p:grpSpPr>
        <p:grpSp>
          <p:nvGrpSpPr>
            <p:cNvPr id="9" name="Group 135"/>
            <p:cNvGrpSpPr>
              <a:grpSpLocks/>
            </p:cNvGrpSpPr>
            <p:nvPr/>
          </p:nvGrpSpPr>
          <p:grpSpPr bwMode="auto">
            <a:xfrm>
              <a:off x="4286" y="981"/>
              <a:ext cx="1135" cy="816"/>
              <a:chOff x="4286" y="981"/>
              <a:chExt cx="1135" cy="816"/>
            </a:xfrm>
          </p:grpSpPr>
          <p:grpSp>
            <p:nvGrpSpPr>
              <p:cNvPr id="10" name="Group 100"/>
              <p:cNvGrpSpPr>
                <a:grpSpLocks/>
              </p:cNvGrpSpPr>
              <p:nvPr/>
            </p:nvGrpSpPr>
            <p:grpSpPr bwMode="auto">
              <a:xfrm>
                <a:off x="4286" y="981"/>
                <a:ext cx="1134" cy="816"/>
                <a:chOff x="748" y="890"/>
                <a:chExt cx="1134" cy="816"/>
              </a:xfrm>
            </p:grpSpPr>
            <p:sp>
              <p:nvSpPr>
                <p:cNvPr id="48172" name="Line 101"/>
                <p:cNvSpPr>
                  <a:spLocks noChangeShapeType="1"/>
                </p:cNvSpPr>
                <p:nvPr/>
              </p:nvSpPr>
              <p:spPr bwMode="auto">
                <a:xfrm>
                  <a:off x="748" y="1162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73" name="Line 102"/>
                <p:cNvSpPr>
                  <a:spLocks noChangeShapeType="1"/>
                </p:cNvSpPr>
                <p:nvPr/>
              </p:nvSpPr>
              <p:spPr bwMode="auto">
                <a:xfrm>
                  <a:off x="748" y="1434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74" name="Line 103"/>
                <p:cNvSpPr>
                  <a:spLocks noChangeShapeType="1"/>
                </p:cNvSpPr>
                <p:nvPr/>
              </p:nvSpPr>
              <p:spPr bwMode="auto">
                <a:xfrm>
                  <a:off x="1111" y="890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75" name="Line 104"/>
                <p:cNvSpPr>
                  <a:spLocks noChangeShapeType="1"/>
                </p:cNvSpPr>
                <p:nvPr/>
              </p:nvSpPr>
              <p:spPr bwMode="auto">
                <a:xfrm>
                  <a:off x="1519" y="890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105"/>
              <p:cNvGrpSpPr>
                <a:grpSpLocks/>
              </p:cNvGrpSpPr>
              <p:nvPr/>
            </p:nvGrpSpPr>
            <p:grpSpPr bwMode="auto">
              <a:xfrm>
                <a:off x="4694" y="1298"/>
                <a:ext cx="273" cy="182"/>
                <a:chOff x="1156" y="2432"/>
                <a:chExt cx="273" cy="182"/>
              </a:xfrm>
            </p:grpSpPr>
            <p:sp>
              <p:nvSpPr>
                <p:cNvPr id="48170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1156" y="2432"/>
                  <a:ext cx="273" cy="182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71" name="Line 107"/>
                <p:cNvSpPr>
                  <a:spLocks noChangeShapeType="1"/>
                </p:cNvSpPr>
                <p:nvPr/>
              </p:nvSpPr>
              <p:spPr bwMode="auto">
                <a:xfrm>
                  <a:off x="1202" y="2432"/>
                  <a:ext cx="226" cy="182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8161" name="Oval 108"/>
              <p:cNvSpPr>
                <a:spLocks noChangeArrowheads="1"/>
              </p:cNvSpPr>
              <p:nvPr/>
            </p:nvSpPr>
            <p:spPr bwMode="auto">
              <a:xfrm>
                <a:off x="4377" y="1298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62" name="Oval 109"/>
              <p:cNvSpPr>
                <a:spLocks noChangeArrowheads="1"/>
              </p:cNvSpPr>
              <p:nvPr/>
            </p:nvSpPr>
            <p:spPr bwMode="auto">
              <a:xfrm>
                <a:off x="4377" y="1026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" name="Group 110"/>
              <p:cNvGrpSpPr>
                <a:grpSpLocks/>
              </p:cNvGrpSpPr>
              <p:nvPr/>
            </p:nvGrpSpPr>
            <p:grpSpPr bwMode="auto">
              <a:xfrm>
                <a:off x="5148" y="1298"/>
                <a:ext cx="273" cy="182"/>
                <a:chOff x="1156" y="2432"/>
                <a:chExt cx="273" cy="182"/>
              </a:xfrm>
            </p:grpSpPr>
            <p:sp>
              <p:nvSpPr>
                <p:cNvPr id="48168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1156" y="2432"/>
                  <a:ext cx="273" cy="182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69" name="Line 112"/>
                <p:cNvSpPr>
                  <a:spLocks noChangeShapeType="1"/>
                </p:cNvSpPr>
                <p:nvPr/>
              </p:nvSpPr>
              <p:spPr bwMode="auto">
                <a:xfrm>
                  <a:off x="1202" y="2432"/>
                  <a:ext cx="226" cy="182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113"/>
              <p:cNvGrpSpPr>
                <a:grpSpLocks/>
              </p:cNvGrpSpPr>
              <p:nvPr/>
            </p:nvGrpSpPr>
            <p:grpSpPr bwMode="auto">
              <a:xfrm>
                <a:off x="5148" y="1027"/>
                <a:ext cx="273" cy="182"/>
                <a:chOff x="1156" y="2432"/>
                <a:chExt cx="273" cy="182"/>
              </a:xfrm>
            </p:grpSpPr>
            <p:sp>
              <p:nvSpPr>
                <p:cNvPr id="48166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1156" y="2432"/>
                  <a:ext cx="273" cy="182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67" name="Line 115"/>
                <p:cNvSpPr>
                  <a:spLocks noChangeShapeType="1"/>
                </p:cNvSpPr>
                <p:nvPr/>
              </p:nvSpPr>
              <p:spPr bwMode="auto">
                <a:xfrm>
                  <a:off x="1202" y="2432"/>
                  <a:ext cx="226" cy="182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8165" name="Oval 133"/>
              <p:cNvSpPr>
                <a:spLocks noChangeArrowheads="1"/>
              </p:cNvSpPr>
              <p:nvPr/>
            </p:nvSpPr>
            <p:spPr bwMode="auto">
              <a:xfrm>
                <a:off x="5193" y="1570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58" name="Text Box 138"/>
            <p:cNvSpPr txBox="1">
              <a:spLocks noChangeArrowheads="1"/>
            </p:cNvSpPr>
            <p:nvPr/>
          </p:nvSpPr>
          <p:spPr bwMode="auto">
            <a:xfrm>
              <a:off x="4241" y="1888"/>
              <a:ext cx="1315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800" b="0">
                  <a:latin typeface="宋体" charset="-122"/>
                </a:rPr>
                <a:t>h1(P)</a:t>
              </a:r>
              <a:r>
                <a:rPr lang="en-US" altLang="zh-CN" sz="1800" b="0" baseline="-25000">
                  <a:latin typeface="宋体" charset="-122"/>
                </a:rPr>
                <a:t>MAX</a:t>
              </a:r>
              <a:r>
                <a:rPr lang="zh-CN" altLang="en-US" sz="1800" b="0" baseline="-25000">
                  <a:latin typeface="宋体" charset="-122"/>
                </a:rPr>
                <a:t>输</a:t>
              </a:r>
              <a:r>
                <a:rPr lang="zh-CN" altLang="en-US" sz="1800" b="0">
                  <a:latin typeface="宋体" charset="-122"/>
                </a:rPr>
                <a:t> </a:t>
              </a:r>
              <a:r>
                <a:rPr lang="en-US" altLang="zh-CN" sz="1800" b="0">
                  <a:latin typeface="宋体" charset="-122"/>
                </a:rPr>
                <a:t>= -∞</a:t>
              </a:r>
            </a:p>
          </p:txBody>
        </p:sp>
      </p:grpSp>
      <p:grpSp>
        <p:nvGrpSpPr>
          <p:cNvPr id="14" name="Group 154"/>
          <p:cNvGrpSpPr>
            <a:grpSpLocks/>
          </p:cNvGrpSpPr>
          <p:nvPr/>
        </p:nvGrpSpPr>
        <p:grpSpPr bwMode="auto">
          <a:xfrm>
            <a:off x="7535333" y="3933825"/>
            <a:ext cx="2880784" cy="1962150"/>
            <a:chOff x="3560" y="2478"/>
            <a:chExt cx="1361" cy="1236"/>
          </a:xfrm>
        </p:grpSpPr>
        <p:sp>
          <p:nvSpPr>
            <p:cNvPr id="48137" name="Text Box 141"/>
            <p:cNvSpPr txBox="1">
              <a:spLocks noChangeArrowheads="1"/>
            </p:cNvSpPr>
            <p:nvPr/>
          </p:nvSpPr>
          <p:spPr bwMode="auto">
            <a:xfrm>
              <a:off x="3651" y="3431"/>
              <a:ext cx="127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sz="1800" b="0">
                  <a:latin typeface="宋体" charset="-122"/>
                </a:rPr>
                <a:t>h1(P)</a:t>
              </a:r>
              <a:r>
                <a:rPr lang="zh-CN" altLang="en-US" sz="1800" b="0" baseline="-25000">
                  <a:latin typeface="宋体" charset="-122"/>
                </a:rPr>
                <a:t>平</a:t>
              </a:r>
              <a:r>
                <a:rPr lang="zh-CN" altLang="en-US" sz="1800" b="0">
                  <a:latin typeface="宋体" charset="-122"/>
                </a:rPr>
                <a:t> </a:t>
              </a:r>
              <a:r>
                <a:rPr lang="en-US" altLang="zh-CN" sz="1800" b="0">
                  <a:latin typeface="宋体" charset="-122"/>
                </a:rPr>
                <a:t>= </a:t>
              </a:r>
              <a:r>
                <a:rPr lang="zh-CN" altLang="en-US" sz="1800" b="0">
                  <a:latin typeface="宋体" charset="-122"/>
                </a:rPr>
                <a:t>０</a:t>
              </a:r>
            </a:p>
          </p:txBody>
        </p:sp>
        <p:grpSp>
          <p:nvGrpSpPr>
            <p:cNvPr id="15" name="Group 153"/>
            <p:cNvGrpSpPr>
              <a:grpSpLocks/>
            </p:cNvGrpSpPr>
            <p:nvPr/>
          </p:nvGrpSpPr>
          <p:grpSpPr bwMode="auto">
            <a:xfrm>
              <a:off x="3560" y="2478"/>
              <a:ext cx="1134" cy="816"/>
              <a:chOff x="3560" y="2478"/>
              <a:chExt cx="1134" cy="816"/>
            </a:xfrm>
          </p:grpSpPr>
          <p:grpSp>
            <p:nvGrpSpPr>
              <p:cNvPr id="16" name="Group 69"/>
              <p:cNvGrpSpPr>
                <a:grpSpLocks/>
              </p:cNvGrpSpPr>
              <p:nvPr/>
            </p:nvGrpSpPr>
            <p:grpSpPr bwMode="auto">
              <a:xfrm>
                <a:off x="3560" y="2478"/>
                <a:ext cx="1134" cy="816"/>
                <a:chOff x="748" y="890"/>
                <a:chExt cx="1134" cy="816"/>
              </a:xfrm>
            </p:grpSpPr>
            <p:sp>
              <p:nvSpPr>
                <p:cNvPr id="48153" name="Line 70"/>
                <p:cNvSpPr>
                  <a:spLocks noChangeShapeType="1"/>
                </p:cNvSpPr>
                <p:nvPr/>
              </p:nvSpPr>
              <p:spPr bwMode="auto">
                <a:xfrm>
                  <a:off x="748" y="1162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54" name="Line 71"/>
                <p:cNvSpPr>
                  <a:spLocks noChangeShapeType="1"/>
                </p:cNvSpPr>
                <p:nvPr/>
              </p:nvSpPr>
              <p:spPr bwMode="auto">
                <a:xfrm>
                  <a:off x="748" y="1434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55" name="Line 72"/>
                <p:cNvSpPr>
                  <a:spLocks noChangeShapeType="1"/>
                </p:cNvSpPr>
                <p:nvPr/>
              </p:nvSpPr>
              <p:spPr bwMode="auto">
                <a:xfrm>
                  <a:off x="1111" y="890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56" name="Line 73"/>
                <p:cNvSpPr>
                  <a:spLocks noChangeShapeType="1"/>
                </p:cNvSpPr>
                <p:nvPr/>
              </p:nvSpPr>
              <p:spPr bwMode="auto">
                <a:xfrm>
                  <a:off x="1519" y="890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74"/>
              <p:cNvGrpSpPr>
                <a:grpSpLocks/>
              </p:cNvGrpSpPr>
              <p:nvPr/>
            </p:nvGrpSpPr>
            <p:grpSpPr bwMode="auto">
              <a:xfrm>
                <a:off x="3968" y="2796"/>
                <a:ext cx="273" cy="182"/>
                <a:chOff x="1156" y="2432"/>
                <a:chExt cx="273" cy="182"/>
              </a:xfrm>
            </p:grpSpPr>
            <p:sp>
              <p:nvSpPr>
                <p:cNvPr id="48151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1156" y="2432"/>
                  <a:ext cx="273" cy="182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52" name="Line 76"/>
                <p:cNvSpPr>
                  <a:spLocks noChangeShapeType="1"/>
                </p:cNvSpPr>
                <p:nvPr/>
              </p:nvSpPr>
              <p:spPr bwMode="auto">
                <a:xfrm>
                  <a:off x="1202" y="2432"/>
                  <a:ext cx="226" cy="182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8141" name="Oval 77"/>
              <p:cNvSpPr>
                <a:spLocks noChangeArrowheads="1"/>
              </p:cNvSpPr>
              <p:nvPr/>
            </p:nvSpPr>
            <p:spPr bwMode="auto">
              <a:xfrm>
                <a:off x="3605" y="2478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42" name="Oval 142"/>
              <p:cNvSpPr>
                <a:spLocks noChangeArrowheads="1"/>
              </p:cNvSpPr>
              <p:nvPr/>
            </p:nvSpPr>
            <p:spPr bwMode="auto">
              <a:xfrm>
                <a:off x="4422" y="2478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43" name="Oval 143"/>
              <p:cNvSpPr>
                <a:spLocks noChangeArrowheads="1"/>
              </p:cNvSpPr>
              <p:nvPr/>
            </p:nvSpPr>
            <p:spPr bwMode="auto">
              <a:xfrm>
                <a:off x="4422" y="2796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44" name="Oval 144"/>
              <p:cNvSpPr>
                <a:spLocks noChangeArrowheads="1"/>
              </p:cNvSpPr>
              <p:nvPr/>
            </p:nvSpPr>
            <p:spPr bwMode="auto">
              <a:xfrm>
                <a:off x="4014" y="3068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" name="Group 145"/>
              <p:cNvGrpSpPr>
                <a:grpSpLocks/>
              </p:cNvGrpSpPr>
              <p:nvPr/>
            </p:nvGrpSpPr>
            <p:grpSpPr bwMode="auto">
              <a:xfrm>
                <a:off x="3968" y="2478"/>
                <a:ext cx="273" cy="182"/>
                <a:chOff x="1156" y="2432"/>
                <a:chExt cx="273" cy="182"/>
              </a:xfrm>
            </p:grpSpPr>
            <p:sp>
              <p:nvSpPr>
                <p:cNvPr id="48149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1156" y="2432"/>
                  <a:ext cx="273" cy="182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50" name="Line 147"/>
                <p:cNvSpPr>
                  <a:spLocks noChangeShapeType="1"/>
                </p:cNvSpPr>
                <p:nvPr/>
              </p:nvSpPr>
              <p:spPr bwMode="auto">
                <a:xfrm>
                  <a:off x="1202" y="2432"/>
                  <a:ext cx="226" cy="182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148"/>
              <p:cNvGrpSpPr>
                <a:grpSpLocks/>
              </p:cNvGrpSpPr>
              <p:nvPr/>
            </p:nvGrpSpPr>
            <p:grpSpPr bwMode="auto">
              <a:xfrm>
                <a:off x="3560" y="3068"/>
                <a:ext cx="273" cy="182"/>
                <a:chOff x="1156" y="2432"/>
                <a:chExt cx="273" cy="182"/>
              </a:xfrm>
            </p:grpSpPr>
            <p:sp>
              <p:nvSpPr>
                <p:cNvPr id="48147" name="Line 149"/>
                <p:cNvSpPr>
                  <a:spLocks noChangeShapeType="1"/>
                </p:cNvSpPr>
                <p:nvPr/>
              </p:nvSpPr>
              <p:spPr bwMode="auto">
                <a:xfrm flipV="1">
                  <a:off x="1156" y="2432"/>
                  <a:ext cx="273" cy="182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48" name="Line 150"/>
                <p:cNvSpPr>
                  <a:spLocks noChangeShapeType="1"/>
                </p:cNvSpPr>
                <p:nvPr/>
              </p:nvSpPr>
              <p:spPr bwMode="auto">
                <a:xfrm>
                  <a:off x="1202" y="2432"/>
                  <a:ext cx="226" cy="182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66" name="标题 1">
            <a:extLst>
              <a:ext uri="{FF2B5EF4-FFF2-40B4-BE49-F238E27FC236}">
                <a16:creationId xmlns:a16="http://schemas.microsoft.com/office/drawing/2014/main" xmlns="" id="{0741B55E-6EE4-4E0A-9394-4F4D9F58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0" y="261000"/>
            <a:ext cx="11928000" cy="596348"/>
          </a:xfrm>
        </p:spPr>
        <p:txBody>
          <a:bodyPr>
            <a:noAutofit/>
          </a:bodyPr>
          <a:lstStyle/>
          <a:p>
            <a:r>
              <a:rPr lang="en-US" altLang="ko-KR" sz="4800" b="1" dirty="0" smtClean="0">
                <a:solidFill>
                  <a:srgbClr val="FF0000"/>
                </a:solidFill>
              </a:rPr>
              <a:t>Evaluation </a:t>
            </a:r>
            <a:r>
              <a:rPr lang="en-US" altLang="ko-KR" sz="4800" b="1" dirty="0" smtClean="0">
                <a:solidFill>
                  <a:srgbClr val="FF0000"/>
                </a:solidFill>
              </a:rPr>
              <a:t>function</a:t>
            </a:r>
            <a:r>
              <a:rPr lang="en-US" altLang="ko-KR" sz="4800" dirty="0" smtClean="0"/>
              <a:t> </a:t>
            </a:r>
            <a:r>
              <a:rPr lang="en-US" altLang="ko-KR" sz="4800" dirty="0" smtClean="0"/>
              <a:t>of </a:t>
            </a:r>
            <a:r>
              <a:rPr lang="en-US" altLang="ko-KR" sz="4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Tic-Tac-Toe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8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  <p:bldP spid="380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823201" y="1268413"/>
            <a:ext cx="2400300" cy="1295400"/>
            <a:chOff x="748" y="2115"/>
            <a:chExt cx="1134" cy="816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748" y="2115"/>
              <a:ext cx="1134" cy="816"/>
              <a:chOff x="748" y="2115"/>
              <a:chExt cx="1134" cy="816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748" y="2115"/>
                <a:ext cx="1134" cy="816"/>
                <a:chOff x="748" y="890"/>
                <a:chExt cx="1134" cy="816"/>
              </a:xfrm>
            </p:grpSpPr>
            <p:sp>
              <p:nvSpPr>
                <p:cNvPr id="49190" name="Line 9"/>
                <p:cNvSpPr>
                  <a:spLocks noChangeShapeType="1"/>
                </p:cNvSpPr>
                <p:nvPr/>
              </p:nvSpPr>
              <p:spPr bwMode="auto">
                <a:xfrm>
                  <a:off x="748" y="1162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9191" name="Line 10"/>
                <p:cNvSpPr>
                  <a:spLocks noChangeShapeType="1"/>
                </p:cNvSpPr>
                <p:nvPr/>
              </p:nvSpPr>
              <p:spPr bwMode="auto">
                <a:xfrm>
                  <a:off x="748" y="1434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9192" name="Line 11"/>
                <p:cNvSpPr>
                  <a:spLocks noChangeShapeType="1"/>
                </p:cNvSpPr>
                <p:nvPr/>
              </p:nvSpPr>
              <p:spPr bwMode="auto">
                <a:xfrm>
                  <a:off x="1111" y="890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9193" name="Line 12"/>
                <p:cNvSpPr>
                  <a:spLocks noChangeShapeType="1"/>
                </p:cNvSpPr>
                <p:nvPr/>
              </p:nvSpPr>
              <p:spPr bwMode="auto">
                <a:xfrm>
                  <a:off x="1519" y="890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1156" y="2432"/>
                <a:ext cx="273" cy="182"/>
                <a:chOff x="1156" y="2432"/>
                <a:chExt cx="273" cy="182"/>
              </a:xfrm>
            </p:grpSpPr>
            <p:sp>
              <p:nvSpPr>
                <p:cNvPr id="4918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156" y="2432"/>
                  <a:ext cx="273" cy="182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9189" name="Line 15"/>
                <p:cNvSpPr>
                  <a:spLocks noChangeShapeType="1"/>
                </p:cNvSpPr>
                <p:nvPr/>
              </p:nvSpPr>
              <p:spPr bwMode="auto">
                <a:xfrm>
                  <a:off x="1202" y="2432"/>
                  <a:ext cx="226" cy="182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9185" name="Oval 16"/>
            <p:cNvSpPr>
              <a:spLocks noChangeArrowheads="1"/>
            </p:cNvSpPr>
            <p:nvPr/>
          </p:nvSpPr>
          <p:spPr bwMode="auto">
            <a:xfrm>
              <a:off x="1202" y="2160"/>
              <a:ext cx="181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7344834" y="1268414"/>
            <a:ext cx="3649133" cy="1881187"/>
            <a:chOff x="3470" y="799"/>
            <a:chExt cx="1724" cy="1185"/>
          </a:xfrm>
        </p:grpSpPr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3697" y="799"/>
              <a:ext cx="1089" cy="817"/>
              <a:chOff x="3697" y="799"/>
              <a:chExt cx="1089" cy="817"/>
            </a:xfrm>
          </p:grpSpPr>
          <p:sp>
            <p:nvSpPr>
              <p:cNvPr id="49178" name="Line 19"/>
              <p:cNvSpPr>
                <a:spLocks noChangeShapeType="1"/>
              </p:cNvSpPr>
              <p:nvPr/>
            </p:nvSpPr>
            <p:spPr bwMode="auto">
              <a:xfrm>
                <a:off x="3878" y="799"/>
                <a:ext cx="0" cy="81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79" name="Line 20"/>
              <p:cNvSpPr>
                <a:spLocks noChangeShapeType="1"/>
              </p:cNvSpPr>
              <p:nvPr/>
            </p:nvSpPr>
            <p:spPr bwMode="auto">
              <a:xfrm>
                <a:off x="3697" y="1480"/>
                <a:ext cx="10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80" name="Line 21"/>
              <p:cNvSpPr>
                <a:spLocks noChangeShapeType="1"/>
              </p:cNvSpPr>
              <p:nvPr/>
            </p:nvSpPr>
            <p:spPr bwMode="auto">
              <a:xfrm>
                <a:off x="4649" y="799"/>
                <a:ext cx="0" cy="81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81" name="Line 22"/>
              <p:cNvSpPr>
                <a:spLocks noChangeShapeType="1"/>
              </p:cNvSpPr>
              <p:nvPr/>
            </p:nvSpPr>
            <p:spPr bwMode="auto">
              <a:xfrm flipV="1">
                <a:off x="3697" y="844"/>
                <a:ext cx="1089" cy="72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82" name="Line 23"/>
              <p:cNvSpPr>
                <a:spLocks noChangeShapeType="1"/>
              </p:cNvSpPr>
              <p:nvPr/>
            </p:nvSpPr>
            <p:spPr bwMode="auto">
              <a:xfrm>
                <a:off x="3742" y="799"/>
                <a:ext cx="1044" cy="81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83" name="Line 24"/>
              <p:cNvSpPr>
                <a:spLocks noChangeShapeType="1"/>
              </p:cNvSpPr>
              <p:nvPr/>
            </p:nvSpPr>
            <p:spPr bwMode="auto">
              <a:xfrm>
                <a:off x="3697" y="1207"/>
                <a:ext cx="1089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9177" name="Text Box 25"/>
            <p:cNvSpPr txBox="1">
              <a:spLocks noChangeArrowheads="1"/>
            </p:cNvSpPr>
            <p:nvPr/>
          </p:nvSpPr>
          <p:spPr bwMode="auto">
            <a:xfrm>
              <a:off x="3470" y="1751"/>
              <a:ext cx="17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h(p)</a:t>
              </a:r>
              <a:r>
                <a:rPr lang="en-US" altLang="zh-CN" baseline="-25000"/>
                <a:t>MAX</a:t>
              </a:r>
              <a:r>
                <a:rPr lang="en-US" altLang="zh-CN"/>
                <a:t> =  6 – 4 = 2</a:t>
              </a:r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7823201" y="3860800"/>
            <a:ext cx="2400300" cy="1295400"/>
            <a:chOff x="748" y="2115"/>
            <a:chExt cx="1134" cy="816"/>
          </a:xfrm>
        </p:grpSpPr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748" y="2115"/>
              <a:ext cx="1134" cy="816"/>
              <a:chOff x="748" y="2115"/>
              <a:chExt cx="1134" cy="816"/>
            </a:xfrm>
          </p:grpSpPr>
          <p:grpSp>
            <p:nvGrpSpPr>
              <p:cNvPr id="10" name="Group 28"/>
              <p:cNvGrpSpPr>
                <a:grpSpLocks/>
              </p:cNvGrpSpPr>
              <p:nvPr/>
            </p:nvGrpSpPr>
            <p:grpSpPr bwMode="auto">
              <a:xfrm>
                <a:off x="748" y="2115"/>
                <a:ext cx="1134" cy="816"/>
                <a:chOff x="748" y="890"/>
                <a:chExt cx="1134" cy="816"/>
              </a:xfrm>
            </p:grpSpPr>
            <p:sp>
              <p:nvSpPr>
                <p:cNvPr id="49172" name="Line 29"/>
                <p:cNvSpPr>
                  <a:spLocks noChangeShapeType="1"/>
                </p:cNvSpPr>
                <p:nvPr/>
              </p:nvSpPr>
              <p:spPr bwMode="auto">
                <a:xfrm>
                  <a:off x="748" y="1162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9173" name="Line 30"/>
                <p:cNvSpPr>
                  <a:spLocks noChangeShapeType="1"/>
                </p:cNvSpPr>
                <p:nvPr/>
              </p:nvSpPr>
              <p:spPr bwMode="auto">
                <a:xfrm>
                  <a:off x="748" y="1434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9174" name="Line 31"/>
                <p:cNvSpPr>
                  <a:spLocks noChangeShapeType="1"/>
                </p:cNvSpPr>
                <p:nvPr/>
              </p:nvSpPr>
              <p:spPr bwMode="auto">
                <a:xfrm>
                  <a:off x="1111" y="890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9175" name="Line 32"/>
                <p:cNvSpPr>
                  <a:spLocks noChangeShapeType="1"/>
                </p:cNvSpPr>
                <p:nvPr/>
              </p:nvSpPr>
              <p:spPr bwMode="auto">
                <a:xfrm>
                  <a:off x="1519" y="890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33"/>
              <p:cNvGrpSpPr>
                <a:grpSpLocks/>
              </p:cNvGrpSpPr>
              <p:nvPr/>
            </p:nvGrpSpPr>
            <p:grpSpPr bwMode="auto">
              <a:xfrm>
                <a:off x="1156" y="2432"/>
                <a:ext cx="273" cy="182"/>
                <a:chOff x="1156" y="2432"/>
                <a:chExt cx="273" cy="182"/>
              </a:xfrm>
            </p:grpSpPr>
            <p:sp>
              <p:nvSpPr>
                <p:cNvPr id="49170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156" y="2432"/>
                  <a:ext cx="273" cy="182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9171" name="Line 35"/>
                <p:cNvSpPr>
                  <a:spLocks noChangeShapeType="1"/>
                </p:cNvSpPr>
                <p:nvPr/>
              </p:nvSpPr>
              <p:spPr bwMode="auto">
                <a:xfrm>
                  <a:off x="1202" y="2432"/>
                  <a:ext cx="226" cy="182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9167" name="Oval 36"/>
            <p:cNvSpPr>
              <a:spLocks noChangeArrowheads="1"/>
            </p:cNvSpPr>
            <p:nvPr/>
          </p:nvSpPr>
          <p:spPr bwMode="auto">
            <a:xfrm>
              <a:off x="1202" y="2160"/>
              <a:ext cx="181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7247467" y="3860801"/>
            <a:ext cx="3937000" cy="1738313"/>
            <a:chOff x="2653" y="255"/>
            <a:chExt cx="1860" cy="1095"/>
          </a:xfrm>
        </p:grpSpPr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2925" y="255"/>
              <a:ext cx="1134" cy="817"/>
              <a:chOff x="2381" y="709"/>
              <a:chExt cx="1134" cy="817"/>
            </a:xfrm>
          </p:grpSpPr>
          <p:sp>
            <p:nvSpPr>
              <p:cNvPr id="49162" name="Line 39"/>
              <p:cNvSpPr>
                <a:spLocks noChangeShapeType="1"/>
              </p:cNvSpPr>
              <p:nvPr/>
            </p:nvSpPr>
            <p:spPr bwMode="auto">
              <a:xfrm>
                <a:off x="2381" y="845"/>
                <a:ext cx="113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63" name="Line 40"/>
              <p:cNvSpPr>
                <a:spLocks noChangeShapeType="1"/>
              </p:cNvSpPr>
              <p:nvPr/>
            </p:nvSpPr>
            <p:spPr bwMode="auto">
              <a:xfrm>
                <a:off x="2381" y="1344"/>
                <a:ext cx="113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64" name="Line 41"/>
              <p:cNvSpPr>
                <a:spLocks noChangeShapeType="1"/>
              </p:cNvSpPr>
              <p:nvPr/>
            </p:nvSpPr>
            <p:spPr bwMode="auto">
              <a:xfrm>
                <a:off x="2562" y="709"/>
                <a:ext cx="0" cy="81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65" name="Line 42"/>
              <p:cNvSpPr>
                <a:spLocks noChangeShapeType="1"/>
              </p:cNvSpPr>
              <p:nvPr/>
            </p:nvSpPr>
            <p:spPr bwMode="auto">
              <a:xfrm>
                <a:off x="3369" y="709"/>
                <a:ext cx="0" cy="81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9161" name="Text Box 43"/>
            <p:cNvSpPr txBox="1">
              <a:spLocks noChangeArrowheads="1"/>
            </p:cNvSpPr>
            <p:nvPr/>
          </p:nvSpPr>
          <p:spPr bwMode="auto">
            <a:xfrm>
              <a:off x="2653" y="1117"/>
              <a:ext cx="186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h(p)</a:t>
              </a:r>
              <a:r>
                <a:rPr lang="en-US" altLang="zh-CN" baseline="-25000"/>
                <a:t>M</a:t>
              </a:r>
              <a:r>
                <a:rPr lang="zh-CN" altLang="en-US" baseline="-25000"/>
                <a:t>ＩＮ</a:t>
              </a:r>
              <a:r>
                <a:rPr lang="zh-CN" altLang="en-US"/>
                <a:t> </a:t>
              </a:r>
              <a:r>
                <a:rPr lang="en-US" altLang="zh-CN"/>
                <a:t>=  4 – 6 = - 2</a:t>
              </a:r>
            </a:p>
          </p:txBody>
        </p:sp>
      </p:grpSp>
      <p:sp>
        <p:nvSpPr>
          <p:cNvPr id="44" name="矩形 43"/>
          <p:cNvSpPr/>
          <p:nvPr/>
        </p:nvSpPr>
        <p:spPr>
          <a:xfrm>
            <a:off x="-456000" y="621000"/>
            <a:ext cx="7248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is not a winning for either player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2"/>
            <a:endParaRPr lang="en-US" altLang="ko-KR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ko-KR" sz="4000" i="1" dirty="0" smtClean="0">
                <a:latin typeface="Times New Roman" pitchFamily="18" charset="0"/>
                <a:cs typeface="Times New Roman" pitchFamily="18" charset="0"/>
              </a:rPr>
              <a:t>  e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4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) = (no. of complete rows, columns, or diagonals that are still open for </a:t>
            </a:r>
            <a:r>
              <a:rPr lang="en-US" altLang="ko-KR" sz="4000" i="1" dirty="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) - (no. of complete rows, columns, or diagonals that are still open for </a:t>
            </a:r>
            <a:r>
              <a:rPr lang="en-US" altLang="ko-KR" sz="4000" i="1" dirty="0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16C80E1-F051-44B9-A8A2-AD519C88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D709853-A910-4FD0-8C3F-608185A7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41F0CED-047E-4823-A35C-DFF716D1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69A85D4-D6F3-4DE9-AC9B-6C2AA7CE19DF}"/>
              </a:ext>
            </a:extLst>
          </p:cNvPr>
          <p:cNvSpPr txBox="1">
            <a:spLocks noChangeArrowheads="1"/>
          </p:cNvSpPr>
          <p:nvPr/>
        </p:nvSpPr>
        <p:spPr>
          <a:xfrm>
            <a:off x="7304400" y="640800"/>
            <a:ext cx="3094038" cy="76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First move</a:t>
            </a:r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xmlns="" id="{F801ABE1-666E-4DBE-979E-4F9AD0DCC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056000" y="567775"/>
            <a:ext cx="6324600" cy="624522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" name="Line 16">
            <a:extLst>
              <a:ext uri="{FF2B5EF4-FFF2-40B4-BE49-F238E27FC236}">
                <a16:creationId xmlns:a16="http://schemas.microsoft.com/office/drawing/2014/main" xmlns="" id="{1D5AA6CB-6AD0-44FF-9971-22B353BF1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1200" y="2012400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17">
            <a:extLst>
              <a:ext uri="{FF2B5EF4-FFF2-40B4-BE49-F238E27FC236}">
                <a16:creationId xmlns:a16="http://schemas.microsoft.com/office/drawing/2014/main" xmlns="" id="{431A2B1A-F780-403A-B247-0C1834407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8400" y="2012400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8">
            <a:extLst>
              <a:ext uri="{FF2B5EF4-FFF2-40B4-BE49-F238E27FC236}">
                <a16:creationId xmlns:a16="http://schemas.microsoft.com/office/drawing/2014/main" xmlns="" id="{D5584B9E-7CFE-457F-85F4-DBB920775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2600" y="23172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9">
            <a:extLst>
              <a:ext uri="{FF2B5EF4-FFF2-40B4-BE49-F238E27FC236}">
                <a16:creationId xmlns:a16="http://schemas.microsoft.com/office/drawing/2014/main" xmlns="" id="{ABA709AE-7307-49F2-95A6-4A01695BC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2600" y="26982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6758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C1D8ED7-01F4-4736-8862-1CB96FA5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6893BA32-60EA-4520-ABE5-D6D0C70C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3D00257-3210-452E-B98E-BF0AAC46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E632D34-DEFB-4409-BCDE-E1DEB11A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C3A258D-ACE4-4C93-B327-EC77D5D90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47700" y="299684"/>
            <a:ext cx="8305800" cy="615156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006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9F1F406-A701-42BC-9C62-A65140F7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F0C0EB17-C579-44F1-BDC2-B1F117A9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2905845-6E4D-43C5-92BF-2153CE35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8B2FCC9-DE9F-4015-A750-B97F403D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5289C34-22BB-4EBE-BE54-F1BF419B1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09600" y="265113"/>
            <a:ext cx="6970713" cy="6278562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70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2284" y="188914"/>
            <a:ext cx="10363200" cy="731837"/>
          </a:xfrm>
        </p:spPr>
        <p:txBody>
          <a:bodyPr/>
          <a:lstStyle/>
          <a:p>
            <a:pPr algn="ctr">
              <a:defRPr/>
            </a:pPr>
            <a:r>
              <a:rPr lang="en-US" altLang="zh-CN" dirty="0" smtClean="0">
                <a:latin typeface="Times New Roman" pitchFamily="18" charset="0"/>
              </a:rPr>
              <a:t>MAX-MIN Algorithm</a:t>
            </a:r>
            <a:endParaRPr lang="zh-CN" altLang="en-US" b="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284" y="1268413"/>
            <a:ext cx="10363200" cy="482441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Function</a:t>
            </a:r>
            <a:r>
              <a:rPr lang="en-US" altLang="zh-CN" sz="2000" dirty="0" smtClean="0">
                <a:latin typeface="Times New Roman" pitchFamily="18" charset="0"/>
              </a:rPr>
              <a:t> MAX-MIN-DECISION(</a:t>
            </a:r>
            <a:r>
              <a:rPr lang="en-US" altLang="zh-CN" sz="2000" i="1" dirty="0" smtClean="0">
                <a:latin typeface="Times New Roman" pitchFamily="18" charset="0"/>
              </a:rPr>
              <a:t>state</a:t>
            </a:r>
            <a:r>
              <a:rPr lang="en-US" altLang="zh-CN" sz="2000" dirty="0" smtClean="0">
                <a:latin typeface="Times New Roman" pitchFamily="18" charset="0"/>
              </a:rPr>
              <a:t>) </a:t>
            </a:r>
            <a:r>
              <a:rPr lang="en-US" altLang="zh-CN" sz="2000" b="1" dirty="0" smtClean="0">
                <a:latin typeface="Times New Roman" pitchFamily="18" charset="0"/>
              </a:rPr>
              <a:t>returns </a:t>
            </a:r>
            <a:r>
              <a:rPr lang="en-US" altLang="zh-CN" sz="2000" i="1" dirty="0" smtClean="0">
                <a:latin typeface="Times New Roman" pitchFamily="18" charset="0"/>
              </a:rPr>
              <a:t>an action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	</a:t>
            </a:r>
            <a:r>
              <a:rPr lang="en-US" altLang="zh-CN" sz="2000" b="1" dirty="0" smtClean="0">
                <a:latin typeface="Times New Roman" pitchFamily="18" charset="0"/>
              </a:rPr>
              <a:t>inputs: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i="1" dirty="0" smtClean="0">
                <a:latin typeface="Times New Roman" pitchFamily="18" charset="0"/>
              </a:rPr>
              <a:t>state </a:t>
            </a:r>
            <a:r>
              <a:rPr lang="en-US" altLang="zh-CN" sz="2000" dirty="0" smtClean="0">
                <a:latin typeface="Times New Roman" pitchFamily="18" charset="0"/>
              </a:rPr>
              <a:t>(current state in game)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	v← MAX-VALUE(state)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	return</a:t>
            </a:r>
            <a:r>
              <a:rPr lang="en-US" altLang="zh-CN" sz="2000" dirty="0" smtClean="0">
                <a:latin typeface="Times New Roman" pitchFamily="18" charset="0"/>
              </a:rPr>
              <a:t> the </a:t>
            </a:r>
            <a:r>
              <a:rPr lang="en-US" altLang="zh-CN" sz="2000" i="1" dirty="0" smtClean="0">
                <a:latin typeface="Times New Roman" pitchFamily="18" charset="0"/>
              </a:rPr>
              <a:t>action</a:t>
            </a:r>
            <a:r>
              <a:rPr lang="en-US" altLang="zh-CN" sz="2000" dirty="0" smtClean="0">
                <a:latin typeface="Times New Roman" pitchFamily="18" charset="0"/>
              </a:rPr>
              <a:t> in SUCCESSORS(</a:t>
            </a:r>
            <a:r>
              <a:rPr lang="en-US" altLang="zh-CN" sz="2000" i="1" dirty="0" smtClean="0">
                <a:latin typeface="Times New Roman" pitchFamily="18" charset="0"/>
              </a:rPr>
              <a:t>state</a:t>
            </a:r>
            <a:r>
              <a:rPr lang="en-US" altLang="zh-CN" sz="2000" dirty="0" smtClean="0">
                <a:latin typeface="Times New Roman" pitchFamily="18" charset="0"/>
              </a:rPr>
              <a:t>) with value v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Function</a:t>
            </a:r>
            <a:r>
              <a:rPr lang="en-US" altLang="zh-CN" sz="2000" dirty="0" smtClean="0">
                <a:latin typeface="Times New Roman" pitchFamily="18" charset="0"/>
              </a:rPr>
              <a:t> MAX-VALUE(</a:t>
            </a:r>
            <a:r>
              <a:rPr lang="en-US" altLang="zh-CN" sz="2000" i="1" dirty="0" smtClean="0">
                <a:latin typeface="Times New Roman" pitchFamily="18" charset="0"/>
              </a:rPr>
              <a:t>state</a:t>
            </a:r>
            <a:r>
              <a:rPr lang="en-US" altLang="zh-CN" sz="2000" dirty="0" smtClean="0">
                <a:latin typeface="Times New Roman" pitchFamily="18" charset="0"/>
              </a:rPr>
              <a:t>) </a:t>
            </a:r>
            <a:r>
              <a:rPr lang="en-US" altLang="zh-CN" sz="2000" b="1" dirty="0" smtClean="0">
                <a:latin typeface="Times New Roman" pitchFamily="18" charset="0"/>
              </a:rPr>
              <a:t>returns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i="1" dirty="0" smtClean="0">
                <a:latin typeface="Times New Roman" pitchFamily="18" charset="0"/>
              </a:rPr>
              <a:t>a utility value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	</a:t>
            </a:r>
            <a:r>
              <a:rPr lang="en-US" altLang="zh-CN" sz="2000" b="1" dirty="0" smtClean="0">
                <a:latin typeface="Times New Roman" pitchFamily="18" charset="0"/>
              </a:rPr>
              <a:t>if</a:t>
            </a:r>
            <a:r>
              <a:rPr lang="en-US" altLang="zh-CN" sz="2000" dirty="0" smtClean="0">
                <a:latin typeface="Times New Roman" pitchFamily="18" charset="0"/>
              </a:rPr>
              <a:t> TERMINAL-TEST(state) </a:t>
            </a:r>
            <a:r>
              <a:rPr lang="en-US" altLang="zh-CN" sz="2000" b="1" dirty="0" smtClean="0">
                <a:latin typeface="Times New Roman" pitchFamily="18" charset="0"/>
              </a:rPr>
              <a:t>then return</a:t>
            </a:r>
            <a:r>
              <a:rPr lang="en-US" altLang="zh-CN" sz="2000" dirty="0" smtClean="0">
                <a:latin typeface="Times New Roman" pitchFamily="18" charset="0"/>
              </a:rPr>
              <a:t> UTILITY(</a:t>
            </a:r>
            <a:r>
              <a:rPr lang="en-US" altLang="zh-CN" sz="2000" i="1" dirty="0" smtClean="0">
                <a:latin typeface="Times New Roman" pitchFamily="18" charset="0"/>
              </a:rPr>
              <a:t>state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	v← </a:t>
            </a:r>
            <a:r>
              <a:rPr lang="en-US" altLang="zh-CN" sz="2000" dirty="0" smtClean="0"/>
              <a:t>-</a:t>
            </a:r>
            <a:r>
              <a:rPr lang="en-US" altLang="zh-CN" sz="2000" dirty="0" smtClean="0">
                <a:latin typeface="Times New Roman" pitchFamily="18" charset="0"/>
              </a:rPr>
              <a:t>∞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	</a:t>
            </a:r>
            <a:r>
              <a:rPr lang="en-US" altLang="zh-CN" sz="2000" b="1" dirty="0" smtClean="0">
                <a:latin typeface="Times New Roman" pitchFamily="18" charset="0"/>
              </a:rPr>
              <a:t>for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i="1" dirty="0" smtClean="0">
                <a:latin typeface="Times New Roman" pitchFamily="18" charset="0"/>
              </a:rPr>
              <a:t>a, s</a:t>
            </a:r>
            <a:r>
              <a:rPr lang="en-US" altLang="zh-CN" sz="2000" dirty="0" smtClean="0">
                <a:latin typeface="Times New Roman" pitchFamily="18" charset="0"/>
              </a:rPr>
              <a:t> in SUCCESSORS(</a:t>
            </a:r>
            <a:r>
              <a:rPr lang="en-US" altLang="zh-CN" sz="2000" i="1" dirty="0" smtClean="0">
                <a:latin typeface="Times New Roman" pitchFamily="18" charset="0"/>
              </a:rPr>
              <a:t>state</a:t>
            </a:r>
            <a:r>
              <a:rPr lang="en-US" altLang="zh-CN" sz="2000" dirty="0" smtClean="0">
                <a:latin typeface="Times New Roman" pitchFamily="18" charset="0"/>
              </a:rPr>
              <a:t>) </a:t>
            </a:r>
            <a:r>
              <a:rPr lang="en-US" altLang="zh-CN" sz="2000" b="1" dirty="0" smtClean="0">
                <a:latin typeface="Times New Roman" pitchFamily="18" charset="0"/>
              </a:rPr>
              <a:t>do</a:t>
            </a:r>
            <a:r>
              <a:rPr lang="en-US" altLang="zh-CN" sz="2000" dirty="0" smtClean="0">
                <a:latin typeface="Times New Roman" pitchFamily="18" charset="0"/>
              </a:rPr>
              <a:t> v← MAX(v, MIN-VALUE(</a:t>
            </a:r>
            <a:r>
              <a:rPr lang="en-US" altLang="zh-CN" sz="2000" i="1" dirty="0" smtClean="0">
                <a:latin typeface="Times New Roman" pitchFamily="18" charset="0"/>
              </a:rPr>
              <a:t>s</a:t>
            </a:r>
            <a:r>
              <a:rPr lang="en-US" altLang="zh-CN" sz="2000" dirty="0" smtClean="0">
                <a:latin typeface="Times New Roman" pitchFamily="18" charset="0"/>
              </a:rPr>
              <a:t>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	</a:t>
            </a:r>
            <a:r>
              <a:rPr lang="en-US" altLang="zh-CN" sz="2000" b="1" dirty="0" smtClean="0">
                <a:latin typeface="Times New Roman" pitchFamily="18" charset="0"/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latin typeface="Times New Roman" pitchFamily="18" charset="0"/>
              </a:rPr>
              <a:t>v	(a=action</a:t>
            </a:r>
            <a:r>
              <a:rPr lang="zh-CN" altLang="en-US" sz="2000" dirty="0" smtClean="0">
                <a:latin typeface="Times New Roman" pitchFamily="18" charset="0"/>
              </a:rPr>
              <a:t>招数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Function</a:t>
            </a:r>
            <a:r>
              <a:rPr lang="en-US" altLang="zh-CN" sz="2000" dirty="0" smtClean="0">
                <a:latin typeface="Times New Roman" pitchFamily="18" charset="0"/>
              </a:rPr>
              <a:t> MIN-VALUE(</a:t>
            </a:r>
            <a:r>
              <a:rPr lang="en-US" altLang="zh-CN" sz="2000" i="1" dirty="0" smtClean="0">
                <a:latin typeface="Times New Roman" pitchFamily="18" charset="0"/>
              </a:rPr>
              <a:t>state</a:t>
            </a:r>
            <a:r>
              <a:rPr lang="en-US" altLang="zh-CN" sz="2000" dirty="0" smtClean="0">
                <a:latin typeface="Times New Roman" pitchFamily="18" charset="0"/>
              </a:rPr>
              <a:t>) </a:t>
            </a:r>
            <a:r>
              <a:rPr lang="en-US" altLang="zh-CN" sz="2000" b="1" dirty="0" smtClean="0">
                <a:latin typeface="Times New Roman" pitchFamily="18" charset="0"/>
              </a:rPr>
              <a:t>returns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i="1" dirty="0" smtClean="0">
                <a:latin typeface="Times New Roman" pitchFamily="18" charset="0"/>
              </a:rPr>
              <a:t>a utility value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	if </a:t>
            </a:r>
            <a:r>
              <a:rPr lang="en-US" altLang="zh-CN" sz="2000" dirty="0" smtClean="0">
                <a:latin typeface="Times New Roman" pitchFamily="18" charset="0"/>
              </a:rPr>
              <a:t>TERMINAL-TEST(</a:t>
            </a:r>
            <a:r>
              <a:rPr lang="en-US" altLang="zh-CN" sz="2000" i="1" dirty="0" smtClean="0">
                <a:latin typeface="Times New Roman" pitchFamily="18" charset="0"/>
              </a:rPr>
              <a:t>state</a:t>
            </a:r>
            <a:r>
              <a:rPr lang="en-US" altLang="zh-CN" sz="2000" dirty="0" smtClean="0">
                <a:latin typeface="Times New Roman" pitchFamily="18" charset="0"/>
              </a:rPr>
              <a:t>) </a:t>
            </a:r>
            <a:r>
              <a:rPr lang="en-US" altLang="zh-CN" sz="2000" b="1" dirty="0" smtClean="0">
                <a:latin typeface="Times New Roman" pitchFamily="18" charset="0"/>
              </a:rPr>
              <a:t>then return</a:t>
            </a:r>
            <a:r>
              <a:rPr lang="en-US" altLang="zh-CN" sz="2000" dirty="0" smtClean="0">
                <a:latin typeface="Times New Roman" pitchFamily="18" charset="0"/>
              </a:rPr>
              <a:t> UTILITY(</a:t>
            </a:r>
            <a:r>
              <a:rPr lang="en-US" altLang="zh-CN" sz="2000" i="1" dirty="0" smtClean="0">
                <a:latin typeface="Times New Roman" pitchFamily="18" charset="0"/>
              </a:rPr>
              <a:t>state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 	v← +∞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	for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i="1" dirty="0" smtClean="0">
                <a:latin typeface="Times New Roman" pitchFamily="18" charset="0"/>
              </a:rPr>
              <a:t>a, s</a:t>
            </a:r>
            <a:r>
              <a:rPr lang="en-US" altLang="zh-CN" sz="2000" dirty="0" smtClean="0">
                <a:latin typeface="Times New Roman" pitchFamily="18" charset="0"/>
              </a:rPr>
              <a:t> in SUCCESSORS(</a:t>
            </a:r>
            <a:r>
              <a:rPr lang="en-US" altLang="zh-CN" sz="2000" i="1" dirty="0" smtClean="0">
                <a:latin typeface="Times New Roman" pitchFamily="18" charset="0"/>
              </a:rPr>
              <a:t>state</a:t>
            </a:r>
            <a:r>
              <a:rPr lang="en-US" altLang="zh-CN" sz="2000" dirty="0" smtClean="0">
                <a:latin typeface="Times New Roman" pitchFamily="18" charset="0"/>
              </a:rPr>
              <a:t>) </a:t>
            </a:r>
            <a:r>
              <a:rPr lang="en-US" altLang="zh-CN" sz="2000" b="1" dirty="0" smtClean="0">
                <a:latin typeface="Times New Roman" pitchFamily="18" charset="0"/>
              </a:rPr>
              <a:t>do </a:t>
            </a:r>
            <a:r>
              <a:rPr lang="en-US" altLang="zh-CN" sz="2000" dirty="0" smtClean="0">
                <a:latin typeface="Times New Roman" pitchFamily="18" charset="0"/>
              </a:rPr>
              <a:t>v← MIN(v, MAX-VALUE(</a:t>
            </a:r>
            <a:r>
              <a:rPr lang="en-US" altLang="zh-CN" sz="2000" i="1" dirty="0" smtClean="0">
                <a:latin typeface="Times New Roman" pitchFamily="18" charset="0"/>
              </a:rPr>
              <a:t>s</a:t>
            </a:r>
            <a:r>
              <a:rPr lang="en-US" altLang="zh-CN" sz="2000" dirty="0" smtClean="0">
                <a:latin typeface="Times New Roman" pitchFamily="18" charset="0"/>
              </a:rPr>
              <a:t>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	return</a:t>
            </a:r>
            <a:r>
              <a:rPr lang="en-US" altLang="zh-CN" sz="2000" dirty="0" smtClean="0">
                <a:latin typeface="Times New Roman" pitchFamily="18" charset="0"/>
              </a:rPr>
              <a:t>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3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46567" y="1196975"/>
          <a:ext cx="5740400" cy="5002213"/>
        </p:xfrm>
        <a:graphic>
          <a:graphicData uri="http://schemas.openxmlformats.org/presentationml/2006/ole">
            <p:oleObj spid="_x0000_s58370" name="BMP 图象" r:id="rId3" imgW="7020905" imgH="6171429" progId="Paint.Picture">
              <p:embed/>
            </p:oleObj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000751" y="1219201"/>
          <a:ext cx="5856816" cy="4983163"/>
        </p:xfrm>
        <a:graphic>
          <a:graphicData uri="http://schemas.openxmlformats.org/presentationml/2006/ole">
            <p:oleObj spid="_x0000_s58371" name="位图图像" r:id="rId4" imgW="7020905" imgH="6249272" progId="Paint.Picture">
              <p:embed/>
            </p:oleObj>
          </a:graphicData>
        </a:graphic>
      </p:graphicFrame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3983567" y="2997201"/>
            <a:ext cx="172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CC"/>
                </a:solidFill>
              </a:rPr>
              <a:t>h(3) ≤ 17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9745133" y="2971801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CC"/>
                </a:solidFill>
              </a:rPr>
              <a:t>h(3) </a:t>
            </a:r>
            <a:r>
              <a:rPr lang="en-US" altLang="zh-CN" sz="180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sz="1800">
                <a:solidFill>
                  <a:srgbClr val="0000CC"/>
                </a:solidFill>
              </a:rPr>
              <a:t> 25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xmlns="" id="{FE72C020-3251-439E-ACE2-B9087DA0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33000"/>
            <a:ext cx="8542599" cy="596348"/>
          </a:xfrm>
        </p:spPr>
        <p:txBody>
          <a:bodyPr>
            <a:noAutofit/>
          </a:bodyPr>
          <a:lstStyle/>
          <a:p>
            <a:r>
              <a:rPr lang="en-US" altLang="ko-KR" sz="48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3. </a:t>
            </a:r>
            <a:r>
              <a:rPr lang="en-US" altLang="ko-KR" sz="4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The Alpha-Beta Procedure</a:t>
            </a:r>
            <a:endParaRPr lang="zh-CN" altLang="en-US" sz="48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5" grpId="0" autoUpdateAnimBg="0"/>
      <p:bldP spid="4097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C2C94CB1-F63C-44C6-BCC4-839A4CAC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1C41A3B1-06D6-4707-871D-C42821C1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A62BF3F-84A9-4AAD-84EC-2A42D8F8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4EA56A01-FA60-467F-87D8-BD2184D4AB0B}"/>
              </a:ext>
            </a:extLst>
          </p:cNvPr>
          <p:cNvSpPr txBox="1">
            <a:spLocks noChangeArrowheads="1"/>
          </p:cNvSpPr>
          <p:nvPr/>
        </p:nvSpPr>
        <p:spPr>
          <a:xfrm>
            <a:off x="192000" y="0"/>
            <a:ext cx="5976000" cy="4824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800" dirty="0" smtClean="0"/>
          </a:p>
          <a:p>
            <a:pPr lvl="1">
              <a:lnSpc>
                <a:spcPct val="200000"/>
              </a:lnSpc>
              <a:spcBef>
                <a:spcPts val="1200"/>
              </a:spcBef>
              <a:buNone/>
            </a:pPr>
            <a:r>
              <a:rPr lang="en-US" altLang="ko-KR" sz="4800" dirty="0" smtClean="0"/>
              <a:t>The </a:t>
            </a:r>
            <a:r>
              <a:rPr lang="en-US" altLang="ko-KR" sz="4800" b="1" dirty="0">
                <a:solidFill>
                  <a:srgbClr val="0000CC"/>
                </a:solidFill>
              </a:rPr>
              <a:t>alpha</a:t>
            </a:r>
            <a:r>
              <a:rPr lang="en-US" altLang="ko-KR" sz="4800" dirty="0"/>
              <a:t> values of </a:t>
            </a:r>
            <a:r>
              <a:rPr lang="en-US" altLang="ko-KR" sz="4800" i="1" dirty="0"/>
              <a:t>MAX</a:t>
            </a:r>
            <a:r>
              <a:rPr lang="en-US" altLang="ko-KR" sz="4800" dirty="0"/>
              <a:t> nodes </a:t>
            </a:r>
            <a:r>
              <a:rPr lang="en-US" altLang="ko-KR" sz="4800" b="1" u="sng" dirty="0">
                <a:solidFill>
                  <a:srgbClr val="0000CC"/>
                </a:solidFill>
              </a:rPr>
              <a:t>can never decrease</a:t>
            </a:r>
            <a:r>
              <a:rPr lang="en-US" altLang="ko-KR" sz="4800" dirty="0" smtClean="0"/>
              <a:t>.</a:t>
            </a:r>
            <a:endParaRPr lang="en-US" altLang="ko-KR" sz="4800" dirty="0"/>
          </a:p>
        </p:txBody>
      </p: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6024000" y="981000"/>
            <a:ext cx="5300400" cy="5328000"/>
            <a:chOff x="2880" y="672"/>
            <a:chExt cx="2976" cy="3199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2880" y="720"/>
            <a:ext cx="2976" cy="3151"/>
          </p:xfrm>
          <a:graphic>
            <a:graphicData uri="http://schemas.openxmlformats.org/presentationml/2006/ole">
              <p:oleObj spid="_x0000_s59394" name="BMP 图象" r:id="rId3" imgW="7020905" imgH="6171429" progId="Paint.Picture">
                <p:embed/>
              </p:oleObj>
            </a:graphicData>
          </a:graphic>
        </p:graphicFrame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936" y="6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CC0066"/>
                  </a:solidFill>
                </a:rPr>
                <a:t>n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216" y="139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CC0066"/>
                  </a:solidFill>
                  <a:latin typeface="宋体" charset="-122"/>
                </a:rPr>
                <a:t>n1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44630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C2C94CB1-F63C-44C6-BCC4-839A4CAC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1C41A3B1-06D6-4707-871D-C42821C1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A62BF3F-84A9-4AAD-84EC-2A42D8F8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4EA56A01-FA60-467F-87D8-BD2184D4AB0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6384000" cy="4824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800" dirty="0" smtClean="0"/>
          </a:p>
          <a:p>
            <a:pPr lvl="1">
              <a:lnSpc>
                <a:spcPct val="200000"/>
              </a:lnSpc>
              <a:spcBef>
                <a:spcPts val="1200"/>
              </a:spcBef>
              <a:buNone/>
            </a:pPr>
            <a:r>
              <a:rPr lang="en-US" altLang="ko-KR" sz="4800" dirty="0" smtClean="0"/>
              <a:t>The </a:t>
            </a:r>
            <a:r>
              <a:rPr lang="en-US" altLang="ko-KR" sz="4800" b="1" u="sng" dirty="0" smtClean="0">
                <a:solidFill>
                  <a:srgbClr val="0000CC"/>
                </a:solidFill>
              </a:rPr>
              <a:t>Beta value</a:t>
            </a:r>
            <a:r>
              <a:rPr lang="en-US" altLang="ko-KR" sz="4800" dirty="0" smtClean="0">
                <a:solidFill>
                  <a:srgbClr val="0000CC"/>
                </a:solidFill>
              </a:rPr>
              <a:t> </a:t>
            </a:r>
            <a:r>
              <a:rPr lang="en-US" altLang="ko-KR" sz="4800" dirty="0" smtClean="0"/>
              <a:t>of </a:t>
            </a:r>
            <a:r>
              <a:rPr lang="en-US" altLang="ko-KR" sz="4800" i="1" dirty="0" smtClean="0"/>
              <a:t>MIN</a:t>
            </a:r>
            <a:r>
              <a:rPr lang="en-US" altLang="ko-KR" sz="4800" dirty="0" smtClean="0"/>
              <a:t> </a:t>
            </a:r>
            <a:r>
              <a:rPr lang="en-US" altLang="ko-KR" sz="4800" dirty="0"/>
              <a:t>nodes </a:t>
            </a:r>
            <a:r>
              <a:rPr lang="en-US" altLang="ko-KR" sz="4800" b="1" u="sng" dirty="0">
                <a:solidFill>
                  <a:srgbClr val="0000CC"/>
                </a:solidFill>
              </a:rPr>
              <a:t>can </a:t>
            </a:r>
            <a:r>
              <a:rPr lang="en-US" altLang="ko-KR" sz="4800" dirty="0" smtClean="0"/>
              <a:t> </a:t>
            </a:r>
            <a:r>
              <a:rPr lang="en-US" altLang="ko-KR" sz="4800" b="1" u="sng" dirty="0" smtClean="0">
                <a:solidFill>
                  <a:srgbClr val="0000CC"/>
                </a:solidFill>
              </a:rPr>
              <a:t>never increase</a:t>
            </a:r>
            <a:r>
              <a:rPr lang="en-US" altLang="ko-KR" sz="4800" dirty="0" smtClean="0"/>
              <a:t>.</a:t>
            </a:r>
            <a:endParaRPr lang="en-US" altLang="ko-KR" sz="4800" dirty="0"/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483600" y="1101437"/>
            <a:ext cx="4724400" cy="5135563"/>
            <a:chOff x="2976" y="672"/>
            <a:chExt cx="2976" cy="3235"/>
          </a:xfrm>
        </p:grpSpPr>
        <p:graphicFrame>
          <p:nvGraphicFramePr>
            <p:cNvPr id="12" name="Object 6"/>
            <p:cNvGraphicFramePr>
              <a:graphicFrameLocks noChangeAspect="1"/>
            </p:cNvGraphicFramePr>
            <p:nvPr/>
          </p:nvGraphicFramePr>
          <p:xfrm>
            <a:off x="2976" y="768"/>
            <a:ext cx="2976" cy="3139"/>
          </p:xfrm>
          <a:graphic>
            <a:graphicData uri="http://schemas.openxmlformats.org/presentationml/2006/ole">
              <p:oleObj spid="_x0000_s60419" name="BMP 图象" r:id="rId3" imgW="7020905" imgH="6249272" progId="Paint.Picture">
                <p:embed/>
              </p:oleObj>
            </a:graphicData>
          </a:graphic>
        </p:graphicFrame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3696" y="6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CC0066"/>
                  </a:solidFill>
                </a:rPr>
                <a:t>n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3264" y="148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CC0066"/>
                  </a:solidFill>
                  <a:latin typeface="宋体" charset="-122"/>
                </a:rPr>
                <a:t>n1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44630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502400" y="333000"/>
            <a:ext cx="5486400" cy="6120000"/>
            <a:chOff x="3072" y="672"/>
            <a:chExt cx="2592" cy="3168"/>
          </a:xfrm>
        </p:grpSpPr>
        <p:graphicFrame>
          <p:nvGraphicFramePr>
            <p:cNvPr id="59400" name="Object 6"/>
            <p:cNvGraphicFramePr>
              <a:graphicFrameLocks noChangeAspect="1"/>
            </p:cNvGraphicFramePr>
            <p:nvPr/>
          </p:nvGraphicFramePr>
          <p:xfrm>
            <a:off x="3072" y="672"/>
            <a:ext cx="2592" cy="3168"/>
          </p:xfrm>
          <a:graphic>
            <a:graphicData uri="http://schemas.openxmlformats.org/presentationml/2006/ole">
              <p:oleObj spid="_x0000_s61442" name="BMP 图象" r:id="rId3" imgW="7020905" imgH="6171429" progId="Paint.Picture">
                <p:embed/>
              </p:oleObj>
            </a:graphicData>
          </a:graphic>
        </p:graphicFrame>
        <p:sp>
          <p:nvSpPr>
            <p:cNvPr id="59401" name="Text Box 11"/>
            <p:cNvSpPr txBox="1">
              <a:spLocks noChangeArrowheads="1"/>
            </p:cNvSpPr>
            <p:nvPr/>
          </p:nvSpPr>
          <p:spPr bwMode="auto">
            <a:xfrm>
              <a:off x="4656" y="1344"/>
              <a:ext cx="2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m</a:t>
              </a:r>
            </a:p>
          </p:txBody>
        </p:sp>
      </p:grp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6322549" y="2780929"/>
            <a:ext cx="111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cs typeface="Times New Roman" pitchFamily="18" charset="0"/>
              </a:rPr>
              <a:t>α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值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7620000" y="4688310"/>
            <a:ext cx="111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cs typeface="Times New Roman" pitchFamily="18" charset="0"/>
              </a:rPr>
              <a:t>β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值</a:t>
            </a:r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 flipV="1">
            <a:off x="9448800" y="3733800"/>
            <a:ext cx="1117600" cy="3810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80000" y="899795"/>
            <a:ext cx="518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Alpha cut-off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:  Search can be discontinued below any </a:t>
            </a:r>
            <a:r>
              <a:rPr lang="en-US" altLang="ko-KR" sz="4000" i="1" dirty="0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 node having a beta value </a:t>
            </a:r>
            <a:r>
              <a:rPr lang="en-US" altLang="ko-KR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less than or equal to 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the alpha value of any of its </a:t>
            </a:r>
            <a:r>
              <a:rPr lang="en-US" altLang="ko-KR" sz="4000" i="1" dirty="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 node ancestors. </a:t>
            </a:r>
            <a:endParaRPr lang="en-US" altLang="ko-KR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 autoUpdateAnimBg="0"/>
      <p:bldP spid="43016" grpId="0" autoUpdateAnimBg="0"/>
      <p:bldP spid="430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3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-24000" y="549000"/>
          <a:ext cx="12072509" cy="4774250"/>
        </p:xfrm>
        <a:graphic>
          <a:graphicData uri="http://schemas.openxmlformats.org/presentationml/2006/ole">
            <p:oleObj spid="_x0000_s64514" name="Image" r:id="rId3" imgW="12930612" imgH="6817959" progId="Photoshop.Image.6">
              <p:embed/>
            </p:oleObj>
          </a:graphicData>
        </a:graphic>
      </p:graphicFrame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5592000" y="551700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FF0000"/>
                </a:solidFill>
              </a:rPr>
              <a:t>MAX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502400" y="333000"/>
            <a:ext cx="5486400" cy="6120000"/>
            <a:chOff x="3072" y="672"/>
            <a:chExt cx="2592" cy="3168"/>
          </a:xfrm>
        </p:grpSpPr>
        <p:graphicFrame>
          <p:nvGraphicFramePr>
            <p:cNvPr id="59400" name="Object 6"/>
            <p:cNvGraphicFramePr>
              <a:graphicFrameLocks noChangeAspect="1"/>
            </p:cNvGraphicFramePr>
            <p:nvPr/>
          </p:nvGraphicFramePr>
          <p:xfrm>
            <a:off x="3072" y="672"/>
            <a:ext cx="2592" cy="3168"/>
          </p:xfrm>
          <a:graphic>
            <a:graphicData uri="http://schemas.openxmlformats.org/presentationml/2006/ole">
              <p:oleObj spid="_x0000_s62466" name="BMP 图象" r:id="rId3" imgW="7020905" imgH="6171429" progId="Paint.Picture">
                <p:embed/>
              </p:oleObj>
            </a:graphicData>
          </a:graphic>
        </p:graphicFrame>
        <p:sp>
          <p:nvSpPr>
            <p:cNvPr id="59401" name="Text Box 11"/>
            <p:cNvSpPr txBox="1">
              <a:spLocks noChangeArrowheads="1"/>
            </p:cNvSpPr>
            <p:nvPr/>
          </p:nvSpPr>
          <p:spPr bwMode="auto">
            <a:xfrm>
              <a:off x="4656" y="1344"/>
              <a:ext cx="2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m</a:t>
              </a:r>
            </a:p>
          </p:txBody>
        </p:sp>
      </p:grp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6322549" y="2780929"/>
            <a:ext cx="111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cs typeface="Times New Roman" pitchFamily="18" charset="0"/>
              </a:rPr>
              <a:t>α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值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7620000" y="4688310"/>
            <a:ext cx="111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cs typeface="Times New Roman" pitchFamily="18" charset="0"/>
              </a:rPr>
              <a:t>β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值</a:t>
            </a:r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 flipV="1">
            <a:off x="9448800" y="3733800"/>
            <a:ext cx="1117600" cy="3810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80000" y="899795"/>
            <a:ext cx="518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Alpha cut-off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:  Search can be discontinued below any </a:t>
            </a:r>
            <a:r>
              <a:rPr lang="en-US" altLang="ko-KR" sz="4000" i="1" dirty="0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 node having a beta value </a:t>
            </a:r>
            <a:r>
              <a:rPr lang="en-US" altLang="ko-KR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less than or equal to 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the alpha value of any of its </a:t>
            </a:r>
            <a:r>
              <a:rPr lang="en-US" altLang="ko-KR" sz="4000" i="1" dirty="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 node ancestors. </a:t>
            </a:r>
            <a:endParaRPr lang="en-US" altLang="ko-KR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 autoUpdateAnimBg="0"/>
      <p:bldP spid="43016" grpId="0" autoUpdateAnimBg="0"/>
      <p:bldP spid="430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705600" y="1143000"/>
            <a:ext cx="6299200" cy="5029200"/>
            <a:chOff x="3360" y="720"/>
            <a:chExt cx="2592" cy="3168"/>
          </a:xfrm>
        </p:grpSpPr>
        <p:graphicFrame>
          <p:nvGraphicFramePr>
            <p:cNvPr id="60424" name="Object 5"/>
            <p:cNvGraphicFramePr>
              <a:graphicFrameLocks noChangeAspect="1"/>
            </p:cNvGraphicFramePr>
            <p:nvPr/>
          </p:nvGraphicFramePr>
          <p:xfrm>
            <a:off x="3360" y="720"/>
            <a:ext cx="2592" cy="3168"/>
          </p:xfrm>
          <a:graphic>
            <a:graphicData uri="http://schemas.openxmlformats.org/presentationml/2006/ole">
              <p:oleObj spid="_x0000_s63490" name="BMP 图象" r:id="rId3" imgW="7020905" imgH="6249272" progId="Paint.Picture">
                <p:embed/>
              </p:oleObj>
            </a:graphicData>
          </a:graphic>
        </p:graphicFrame>
        <p:sp>
          <p:nvSpPr>
            <p:cNvPr id="60425" name="Text Box 10"/>
            <p:cNvSpPr txBox="1">
              <a:spLocks noChangeArrowheads="1"/>
            </p:cNvSpPr>
            <p:nvPr/>
          </p:nvSpPr>
          <p:spPr bwMode="auto">
            <a:xfrm>
              <a:off x="4656" y="1392"/>
              <a:ext cx="18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m</a:t>
              </a:r>
            </a:p>
          </p:txBody>
        </p:sp>
      </p:grp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7823200" y="4953001"/>
            <a:ext cx="111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华文楷体" pitchFamily="2" charset="-122"/>
                <a:cs typeface="Times New Roman" pitchFamily="18" charset="0"/>
              </a:rPr>
              <a:t>α</a:t>
            </a:r>
            <a:r>
              <a:rPr lang="zh-CN" altLang="en-US" sz="200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值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6706400" y="2925000"/>
            <a:ext cx="111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cs typeface="Times New Roman" pitchFamily="18" charset="0"/>
              </a:rPr>
              <a:t>β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值</a:t>
            </a:r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 flipV="1">
            <a:off x="9652000" y="3657600"/>
            <a:ext cx="1117600" cy="3810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6000" y="837000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Beta cut-off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: Search 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can be discontinued below any </a:t>
            </a:r>
            <a:r>
              <a:rPr lang="en-US" altLang="ko-KR" sz="4400" i="1" dirty="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 node having an alpha value greater than or equal to the beta value of any of its </a:t>
            </a:r>
            <a:r>
              <a:rPr lang="en-US" altLang="ko-KR" sz="4400" i="1" dirty="0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altLang="ko-KR" sz="4400" dirty="0" smtClean="0">
                <a:latin typeface="Times New Roman" pitchFamily="18" charset="0"/>
                <a:cs typeface="Times New Roman" pitchFamily="18" charset="0"/>
              </a:rPr>
              <a:t> node ancestors. </a:t>
            </a:r>
            <a:endParaRPr lang="zh-CN" alt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 autoUpdateAnimBg="0"/>
      <p:bldP spid="57352" grpId="0" autoUpdateAnimBg="0"/>
      <p:bldP spid="573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59EBE4-AF1B-43F1-997E-76DE08C6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A15EBDB-2EAE-42BE-8B42-1FDDC67C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D4C8EA9B-05F3-4D52-BBC0-759CC2D5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23AD59A-50F4-41AD-9C29-95644FF0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6" name="Picture 1031">
            <a:extLst>
              <a:ext uri="{FF2B5EF4-FFF2-40B4-BE49-F238E27FC236}">
                <a16:creationId xmlns:a16="http://schemas.microsoft.com/office/drawing/2014/main" xmlns="" id="{FCAB9903-AC48-4E12-B2EE-2830C8D42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838200" y="333375"/>
            <a:ext cx="7315200" cy="613092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95129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2284" y="115889"/>
            <a:ext cx="10363200" cy="731837"/>
          </a:xfrm>
        </p:spPr>
        <p:txBody>
          <a:bodyPr/>
          <a:lstStyle/>
          <a:p>
            <a:pPr algn="ctr">
              <a:defRPr/>
            </a:pPr>
            <a:r>
              <a:rPr lang="en-US" altLang="zh-CN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-</a:t>
            </a:r>
            <a:r>
              <a:rPr lang="en-US" altLang="zh-CN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 algorithm</a:t>
            </a:r>
            <a:endParaRPr lang="en-US" altLang="zh-CN" b="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284" y="1196976"/>
            <a:ext cx="10363200" cy="482441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Function</a:t>
            </a:r>
            <a:r>
              <a:rPr lang="en-US" altLang="zh-CN" sz="2400" dirty="0" smtClean="0">
                <a:latin typeface="Times New Roman" pitchFamily="18" charset="0"/>
              </a:rPr>
              <a:t> MAX-VALUE(</a:t>
            </a:r>
            <a:r>
              <a:rPr lang="en-US" altLang="zh-CN" sz="2400" i="1" dirty="0" smtClean="0">
                <a:latin typeface="Times New Roman" pitchFamily="18" charset="0"/>
              </a:rPr>
              <a:t>state,</a:t>
            </a:r>
            <a:r>
              <a:rPr lang="en-US" altLang="zh-CN" sz="2400" i="1" dirty="0" smtClean="0">
                <a:latin typeface="Times New Roman" pitchFamily="18" charset="0"/>
                <a:sym typeface="Symbol" pitchFamily="18" charset="2"/>
              </a:rPr>
              <a:t>, </a:t>
            </a:r>
            <a:r>
              <a:rPr lang="en-US" altLang="zh-CN" sz="2400" dirty="0" smtClean="0">
                <a:latin typeface="Times New Roman" pitchFamily="18" charset="0"/>
              </a:rPr>
              <a:t> ) </a:t>
            </a:r>
            <a:r>
              <a:rPr lang="en-US" altLang="zh-CN" sz="2400" b="1" dirty="0" smtClean="0">
                <a:latin typeface="Times New Roman" pitchFamily="18" charset="0"/>
              </a:rPr>
              <a:t>returns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en-US" altLang="zh-CN" sz="2400" i="1" dirty="0" smtClean="0">
                <a:latin typeface="Times New Roman" pitchFamily="18" charset="0"/>
              </a:rPr>
              <a:t>a utility value</a:t>
            </a:r>
            <a:endParaRPr lang="en-US" altLang="zh-CN" sz="24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	inputs: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en-US" altLang="zh-CN" sz="2400" i="1" dirty="0" smtClean="0">
                <a:latin typeface="Times New Roman" pitchFamily="18" charset="0"/>
              </a:rPr>
              <a:t>state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		      </a:t>
            </a:r>
            <a:r>
              <a:rPr lang="en-US" altLang="zh-CN" sz="2400" dirty="0" smtClean="0">
                <a:latin typeface="Times New Roman" pitchFamily="18" charset="0"/>
              </a:rPr>
              <a:t>, the value of the best alternative for MAX along the path to </a:t>
            </a:r>
            <a:r>
              <a:rPr lang="en-US" altLang="zh-CN" sz="2400" i="1" dirty="0" smtClean="0">
                <a:latin typeface="Times New Roman" pitchFamily="18" charset="0"/>
              </a:rPr>
              <a:t>state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	              </a:t>
            </a:r>
            <a:r>
              <a:rPr lang="en-US" altLang="zh-CN" sz="2400" dirty="0" smtClean="0">
                <a:latin typeface="Times New Roman" pitchFamily="18" charset="0"/>
              </a:rPr>
              <a:t>, the value of the best alternative for MIN along the path to </a:t>
            </a:r>
            <a:r>
              <a:rPr lang="en-US" altLang="zh-CN" sz="2400" i="1" dirty="0" smtClean="0">
                <a:latin typeface="Times New Roman" pitchFamily="18" charset="0"/>
              </a:rPr>
              <a:t>state</a:t>
            </a:r>
            <a:endParaRPr lang="en-US" altLang="zh-CN" sz="2400" b="1" i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	if</a:t>
            </a:r>
            <a:r>
              <a:rPr lang="en-US" altLang="zh-CN" sz="2400" dirty="0" smtClean="0">
                <a:latin typeface="Times New Roman" pitchFamily="18" charset="0"/>
              </a:rPr>
              <a:t> TERMINAL-TEST(</a:t>
            </a:r>
            <a:r>
              <a:rPr lang="en-US" altLang="zh-CN" sz="2400" i="1" dirty="0" smtClean="0">
                <a:latin typeface="Times New Roman" pitchFamily="18" charset="0"/>
              </a:rPr>
              <a:t>state</a:t>
            </a:r>
            <a:r>
              <a:rPr lang="en-US" altLang="zh-CN" sz="2400" dirty="0" smtClean="0">
                <a:latin typeface="Times New Roman" pitchFamily="18" charset="0"/>
              </a:rPr>
              <a:t>) </a:t>
            </a:r>
            <a:r>
              <a:rPr lang="en-US" altLang="zh-CN" sz="2400" b="1" dirty="0" smtClean="0">
                <a:latin typeface="Times New Roman" pitchFamily="18" charset="0"/>
              </a:rPr>
              <a:t>then return</a:t>
            </a:r>
            <a:r>
              <a:rPr lang="en-US" altLang="zh-CN" sz="2400" dirty="0" smtClean="0">
                <a:latin typeface="Times New Roman" pitchFamily="18" charset="0"/>
              </a:rPr>
              <a:t> UTILITY(</a:t>
            </a:r>
            <a:r>
              <a:rPr lang="en-US" altLang="zh-CN" sz="2400" i="1" dirty="0" smtClean="0">
                <a:latin typeface="Times New Roman" pitchFamily="18" charset="0"/>
              </a:rPr>
              <a:t>state</a:t>
            </a:r>
            <a:r>
              <a:rPr lang="en-US" altLang="zh-CN" sz="2400" dirty="0" smtClean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	v← </a:t>
            </a:r>
            <a:r>
              <a:rPr lang="en-US" altLang="zh-CN" sz="2400" dirty="0" smtClean="0"/>
              <a:t>-</a:t>
            </a:r>
            <a:r>
              <a:rPr lang="en-US" altLang="zh-CN" sz="2400" dirty="0" smtClean="0">
                <a:latin typeface="Times New Roman" pitchFamily="18" charset="0"/>
              </a:rPr>
              <a:t>∞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	for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en-US" altLang="zh-CN" sz="2400" i="1" dirty="0" smtClean="0">
                <a:latin typeface="Times New Roman" pitchFamily="18" charset="0"/>
              </a:rPr>
              <a:t>a, s</a:t>
            </a:r>
            <a:r>
              <a:rPr lang="en-US" altLang="zh-CN" sz="2400" dirty="0" smtClean="0">
                <a:latin typeface="Times New Roman" pitchFamily="18" charset="0"/>
              </a:rPr>
              <a:t> in SUCCESSORS(</a:t>
            </a:r>
            <a:r>
              <a:rPr lang="en-US" altLang="zh-CN" sz="2400" i="1" dirty="0" smtClean="0">
                <a:latin typeface="Times New Roman" pitchFamily="18" charset="0"/>
              </a:rPr>
              <a:t>state</a:t>
            </a:r>
            <a:r>
              <a:rPr lang="en-US" altLang="zh-CN" sz="2400" dirty="0" smtClean="0">
                <a:latin typeface="Times New Roman" pitchFamily="18" charset="0"/>
              </a:rPr>
              <a:t>) </a:t>
            </a:r>
            <a:r>
              <a:rPr lang="en-US" altLang="zh-CN" sz="2400" b="1" dirty="0" smtClean="0">
                <a:latin typeface="Times New Roman" pitchFamily="18" charset="0"/>
              </a:rPr>
              <a:t>do</a:t>
            </a:r>
            <a:endParaRPr lang="en-US" altLang="zh-CN" sz="24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		v← MAX(v, MIN-VALUE(</a:t>
            </a:r>
            <a:r>
              <a:rPr lang="en-US" altLang="zh-CN" sz="2400" i="1" dirty="0" smtClean="0">
                <a:latin typeface="Times New Roman" pitchFamily="18" charset="0"/>
              </a:rPr>
              <a:t>s,</a:t>
            </a:r>
            <a:r>
              <a:rPr lang="en-US" altLang="zh-CN" sz="2400" i="1" dirty="0" smtClean="0">
                <a:latin typeface="Times New Roman" pitchFamily="18" charset="0"/>
                <a:sym typeface="Symbol" pitchFamily="18" charset="2"/>
              </a:rPr>
              <a:t>, </a:t>
            </a:r>
            <a:r>
              <a:rPr lang="en-US" altLang="zh-CN" sz="2400" dirty="0" smtClean="0">
                <a:latin typeface="Times New Roman" pitchFamily="18" charset="0"/>
              </a:rPr>
              <a:t> 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		</a:t>
            </a:r>
            <a:r>
              <a:rPr lang="en-US" altLang="zh-CN" sz="2400" b="1" dirty="0" smtClean="0">
                <a:latin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</a:rPr>
              <a:t> v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altLang="zh-CN" sz="2400" i="1" dirty="0" smtClean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then return</a:t>
            </a:r>
            <a:r>
              <a:rPr lang="en-US" altLang="zh-CN" sz="2400" dirty="0" smtClean="0">
                <a:latin typeface="Times New Roman" pitchFamily="18" charset="0"/>
              </a:rPr>
              <a:t> v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		</a:t>
            </a:r>
            <a:r>
              <a:rPr lang="en-US" altLang="zh-CN" sz="2400" i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2400" dirty="0" smtClean="0">
                <a:latin typeface="Times New Roman" pitchFamily="18" charset="0"/>
              </a:rPr>
              <a:t> ← MAX(</a:t>
            </a:r>
            <a:r>
              <a:rPr lang="en-US" altLang="zh-CN" sz="2400" i="1" dirty="0" smtClean="0"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altLang="zh-CN" sz="2400" dirty="0" smtClean="0">
                <a:latin typeface="Times New Roman" pitchFamily="18" charset="0"/>
              </a:rPr>
              <a:t>, v)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	return</a:t>
            </a:r>
            <a:r>
              <a:rPr lang="en-US" altLang="zh-CN" sz="2400" dirty="0" smtClean="0">
                <a:latin typeface="Times New Roman" pitchFamily="18" charset="0"/>
              </a:rPr>
              <a:t>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CBCBB5-6700-4A77-8E61-42A06D95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</a:rPr>
              <a:t>4 Search Efficiency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C96DB4E-8DC4-450F-9EEB-EECE1C41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AF30E80-581F-4957-8888-718B967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E6CA99C-500D-46B2-9B45-AE56430C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FBD1A033-BD4F-456E-9BF5-73B30B46447C}"/>
              </a:ext>
            </a:extLst>
          </p:cNvPr>
          <p:cNvSpPr txBox="1">
            <a:spLocks noChangeArrowheads="1"/>
          </p:cNvSpPr>
          <p:nvPr/>
        </p:nvSpPr>
        <p:spPr>
          <a:xfrm>
            <a:off x="865401" y="1197000"/>
            <a:ext cx="10630599" cy="6172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Notation</a:t>
            </a:r>
          </a:p>
          <a:p>
            <a:pPr lvl="1"/>
            <a:r>
              <a:rPr lang="en-US" altLang="ko-KR" sz="3200" i="1" dirty="0"/>
              <a:t>b</a:t>
            </a:r>
            <a:r>
              <a:rPr lang="en-US" altLang="ko-KR" sz="3200" dirty="0"/>
              <a:t> : depth of tree</a:t>
            </a:r>
          </a:p>
          <a:p>
            <a:pPr lvl="1"/>
            <a:r>
              <a:rPr lang="en-US" altLang="ko-KR" sz="3200" i="1" dirty="0"/>
              <a:t>d</a:t>
            </a:r>
            <a:r>
              <a:rPr lang="en-US" altLang="ko-KR" sz="3200" dirty="0"/>
              <a:t> : number of successors of every node (except a tip node)</a:t>
            </a:r>
          </a:p>
          <a:p>
            <a:pPr lvl="1"/>
            <a:r>
              <a:rPr lang="en-US" altLang="ko-KR" sz="3200" i="1" dirty="0"/>
              <a:t>b</a:t>
            </a:r>
            <a:r>
              <a:rPr lang="en-US" altLang="ko-KR" sz="3200" i="1" baseline="30000" dirty="0"/>
              <a:t>d</a:t>
            </a:r>
            <a:r>
              <a:rPr lang="en-US" altLang="ko-KR" sz="3200" dirty="0"/>
              <a:t> : number of tip nodes</a:t>
            </a:r>
          </a:p>
          <a:p>
            <a:pPr lvl="1"/>
            <a:r>
              <a:rPr lang="en-US" altLang="ko-KR" sz="3200" dirty="0"/>
              <a:t>Suppose that an alpha-beta procedure generated successors in the order of their true backed-up values.</a:t>
            </a:r>
          </a:p>
          <a:p>
            <a:pPr lvl="2"/>
            <a:r>
              <a:rPr lang="en-US" altLang="ko-KR" sz="3200" dirty="0"/>
              <a:t>This order maximizes the number of cut-offs that will minimizes the number of tip nodes generated.</a:t>
            </a:r>
          </a:p>
          <a:p>
            <a:pPr lvl="2"/>
            <a:r>
              <a:rPr lang="en-US" altLang="ko-KR" sz="3200" i="1" dirty="0"/>
              <a:t>N</a:t>
            </a:r>
            <a:r>
              <a:rPr lang="en-US" altLang="ko-KR" sz="3200" i="1" baseline="-25000" dirty="0"/>
              <a:t>d</a:t>
            </a:r>
            <a:r>
              <a:rPr lang="en-US" altLang="ko-KR" sz="3200" dirty="0"/>
              <a:t> : this minimal number of tip nodes</a:t>
            </a:r>
          </a:p>
        </p:txBody>
      </p:sp>
    </p:spTree>
    <p:extLst>
      <p:ext uri="{BB962C8B-B14F-4D97-AF65-F5344CB8AC3E}">
        <p14:creationId xmlns:p14="http://schemas.microsoft.com/office/powerpoint/2010/main" xmlns="" val="101167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4000" y="-68255"/>
            <a:ext cx="7848000" cy="692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矩形 43"/>
          <p:cNvSpPr/>
          <p:nvPr/>
        </p:nvSpPr>
        <p:spPr>
          <a:xfrm>
            <a:off x="0" y="333000"/>
            <a:ext cx="10080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742950"/>
            <a:r>
              <a:rPr lang="en-US" altLang="ko-KR" sz="4400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Exc.</a:t>
            </a:r>
            <a:endParaRPr lang="en-US" altLang="ko-KR" sz="4400" b="1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36000" y="18900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Contents: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264000" y="1557000"/>
            <a:ext cx="10080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742950"/>
            <a:r>
              <a:rPr lang="en-US" altLang="ko-KR" sz="4400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1.Two-Agent Games-</a:t>
            </a:r>
            <a:r>
              <a:rPr lang="en-US" altLang="ko-KR" sz="4000" b="1" dirty="0" smtClean="0">
                <a:solidFill>
                  <a:srgbClr val="0000CC"/>
                </a:solidFill>
              </a:rPr>
              <a:t>Grid-Space World</a:t>
            </a:r>
            <a:endParaRPr lang="en-US" altLang="ko-KR" sz="4400" b="1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xmlns="" id="{FE72C020-3251-439E-ACE2-B9087DA0B0FC}"/>
              </a:ext>
            </a:extLst>
          </p:cNvPr>
          <p:cNvSpPr txBox="1">
            <a:spLocks/>
          </p:cNvSpPr>
          <p:nvPr/>
        </p:nvSpPr>
        <p:spPr>
          <a:xfrm>
            <a:off x="408000" y="4365000"/>
            <a:ext cx="8542599" cy="596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3. The Alpha-Beta Procedure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xmlns="" id="{0741B55E-6EE4-4E0A-9394-4F4D9F58B059}"/>
              </a:ext>
            </a:extLst>
          </p:cNvPr>
          <p:cNvSpPr txBox="1">
            <a:spLocks/>
          </p:cNvSpPr>
          <p:nvPr/>
        </p:nvSpPr>
        <p:spPr>
          <a:xfrm>
            <a:off x="408000" y="3069000"/>
            <a:ext cx="11088000" cy="596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 Minimax Procedure--</a:t>
            </a:r>
            <a:r>
              <a:rPr kumimoji="0" lang="en-US" altLang="ko-KR" sz="5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kumimoji="0" lang="en-US" altLang="ko-KR" sz="5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Tic-Tac-Toe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0000" y="5373000"/>
            <a:ext cx="47622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latin typeface="Times New Roman" panose="02020603050405020304" pitchFamily="18" charset="0"/>
              </a:rPr>
              <a:t>4. </a:t>
            </a:r>
            <a:r>
              <a:rPr lang="en-US" altLang="ko-KR" sz="4400" dirty="0" smtClean="0">
                <a:latin typeface="Times New Roman" panose="02020603050405020304" pitchFamily="18" charset="0"/>
              </a:rPr>
              <a:t>Search Efficiency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6203F907-6C5D-4848-B45D-F2BF493E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8FD33F49-2F1B-49FF-B600-0D27FE80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2063B91-888A-4E61-BA18-5CFA8C1F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6" name="Picture 1026">
            <a:extLst>
              <a:ext uri="{FF2B5EF4-FFF2-40B4-BE49-F238E27FC236}">
                <a16:creationId xmlns:a16="http://schemas.microsoft.com/office/drawing/2014/main" xmlns="" id="{76FC6C2D-E47D-461C-A8C6-2FE0C086A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6800" y="1125000"/>
            <a:ext cx="5791200" cy="532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027">
            <a:extLst>
              <a:ext uri="{FF2B5EF4-FFF2-40B4-BE49-F238E27FC236}">
                <a16:creationId xmlns:a16="http://schemas.microsoft.com/office/drawing/2014/main" xmlns="" id="{C58CC9D8-6EFE-46B8-A5D9-07AE53BD7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211559"/>
            <a:ext cx="9720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latinLnBrk="1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4572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9144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13716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18288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marL="742950" lvl="1" indent="-742950" latinLnBrk="0"/>
            <a:r>
              <a:rPr lang="en-US" altLang="ko-KR" sz="4400" b="1" dirty="0" smtClean="0">
                <a:solidFill>
                  <a:srgbClr val="0000CC"/>
                </a:solidFill>
                <a:ea typeface="宋体" panose="02010600030101010101" pitchFamily="2" charset="-122"/>
              </a:rPr>
              <a:t>1.Two-Agent Games-</a:t>
            </a:r>
            <a:r>
              <a:rPr lang="en-US" altLang="ko-KR" sz="4000" b="1" dirty="0" smtClean="0">
                <a:solidFill>
                  <a:srgbClr val="0000CC"/>
                </a:solidFill>
              </a:rPr>
              <a:t>Grid-Space </a:t>
            </a:r>
            <a:r>
              <a:rPr lang="en-US" altLang="ko-KR" sz="4000" b="1" dirty="0" smtClean="0">
                <a:solidFill>
                  <a:srgbClr val="0000CC"/>
                </a:solidFill>
              </a:rPr>
              <a:t>World</a:t>
            </a:r>
            <a:endParaRPr lang="en-US" altLang="ko-KR" sz="4400" b="1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52000" y="1269000"/>
            <a:ext cx="6096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4000" b="1" dirty="0" smtClean="0"/>
              <a:t>-- </a:t>
            </a:r>
            <a:r>
              <a:rPr lang="en-US" altLang="ko-KR" sz="4000" b="1" dirty="0" smtClean="0">
                <a:latin typeface="Times New Roman" panose="02020603050405020304" pitchFamily="18" charset="0"/>
              </a:rPr>
              <a:t>“</a:t>
            </a:r>
            <a:r>
              <a:rPr lang="en-US" altLang="ko-KR" sz="4000" b="1" dirty="0" smtClean="0"/>
              <a:t>Black</a:t>
            </a:r>
            <a:r>
              <a:rPr lang="en-US" altLang="ko-KR" sz="4000" b="1" dirty="0" smtClean="0">
                <a:latin typeface="Times New Roman" panose="02020603050405020304" pitchFamily="18" charset="0"/>
              </a:rPr>
              <a:t>”</a:t>
            </a:r>
            <a:r>
              <a:rPr lang="en-US" altLang="ko-KR" sz="4000" b="1" dirty="0" smtClean="0"/>
              <a:t> and </a:t>
            </a:r>
            <a:r>
              <a:rPr lang="en-US" altLang="ko-KR" sz="4000" b="1" dirty="0" smtClean="0">
                <a:latin typeface="Times New Roman" panose="02020603050405020304" pitchFamily="18" charset="0"/>
              </a:rPr>
              <a:t>“</a:t>
            </a:r>
            <a:r>
              <a:rPr lang="en-US" altLang="ko-KR" sz="4000" b="1" dirty="0" smtClean="0"/>
              <a:t>White</a:t>
            </a:r>
            <a:r>
              <a:rPr lang="en-US" altLang="ko-KR" sz="4000" b="1" dirty="0" smtClean="0">
                <a:latin typeface="Times New Roman" panose="02020603050405020304" pitchFamily="18" charset="0"/>
              </a:rPr>
              <a:t>”</a:t>
            </a:r>
            <a:endParaRPr lang="en-US" altLang="ko-KR" sz="4000" b="1" dirty="0" smtClean="0"/>
          </a:p>
          <a:p>
            <a:pPr lvl="1"/>
            <a:r>
              <a:rPr lang="en-US" altLang="ko-KR" sz="4000" b="1" dirty="0" smtClean="0"/>
              <a:t>--The </a:t>
            </a:r>
            <a:r>
              <a:rPr lang="en-US" altLang="ko-KR" sz="4000" b="1" dirty="0" smtClean="0"/>
              <a:t>actions of the agents </a:t>
            </a:r>
            <a:r>
              <a:rPr lang="en-US" altLang="ko-KR" sz="4000" b="1" dirty="0" smtClean="0">
                <a:solidFill>
                  <a:srgbClr val="FF0000"/>
                </a:solidFill>
              </a:rPr>
              <a:t>are interleaved</a:t>
            </a:r>
            <a:r>
              <a:rPr lang="en-US" altLang="ko-KR" sz="4000" b="1" dirty="0" smtClean="0"/>
              <a:t>.</a:t>
            </a:r>
          </a:p>
          <a:p>
            <a:pPr lvl="1"/>
            <a:r>
              <a:rPr lang="en-US" altLang="ko-KR" sz="4000" b="1" dirty="0" smtClean="0"/>
              <a:t>--</a:t>
            </a:r>
            <a:r>
              <a:rPr lang="en-US" altLang="ko-KR" sz="4000" b="1" u="sng" dirty="0" smtClean="0">
                <a:solidFill>
                  <a:srgbClr val="FF0000"/>
                </a:solidFill>
              </a:rPr>
              <a:t>Goal</a:t>
            </a:r>
            <a:r>
              <a:rPr lang="en-US" altLang="ko-KR" sz="4000" b="1" dirty="0" smtClean="0"/>
              <a:t> </a:t>
            </a:r>
            <a:r>
              <a:rPr lang="en-US" altLang="ko-KR" sz="4000" b="1" dirty="0" smtClean="0"/>
              <a:t>of </a:t>
            </a:r>
            <a:r>
              <a:rPr lang="en-US" altLang="ko-KR" sz="4000" b="1" dirty="0" smtClean="0"/>
              <a:t>agents</a:t>
            </a:r>
            <a:endParaRPr lang="en-US" altLang="ko-KR" sz="4000" b="1" dirty="0" smtClean="0"/>
          </a:p>
          <a:p>
            <a:pPr lvl="2"/>
            <a:r>
              <a:rPr lang="en-US" altLang="ko-KR" sz="4000" b="1" dirty="0" smtClean="0">
                <a:solidFill>
                  <a:srgbClr val="FF0000"/>
                </a:solidFill>
              </a:rPr>
              <a:t>White : </a:t>
            </a:r>
            <a:r>
              <a:rPr lang="en-US" altLang="ko-KR" sz="4000" b="1" dirty="0" smtClean="0"/>
              <a:t>to be in the same cell with Black</a:t>
            </a:r>
          </a:p>
          <a:p>
            <a:pPr lvl="2"/>
            <a:r>
              <a:rPr lang="en-US" altLang="ko-KR" sz="4000" b="1" dirty="0" smtClean="0">
                <a:solidFill>
                  <a:srgbClr val="FF0000"/>
                </a:solidFill>
              </a:rPr>
              <a:t>Black : </a:t>
            </a:r>
            <a:r>
              <a:rPr lang="en-US" altLang="ko-KR" sz="4000" b="1" dirty="0" smtClean="0"/>
              <a:t>to prevent this from happening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3616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65BCAE1-66FE-4ACB-93A1-3E718D0E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10B2B5B-4E43-4FA5-AC3D-48119CC3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B644C77-DE6E-46AC-BFA9-B1C5F722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D375964D-DE45-43A1-9B81-F17A1EFF6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18837" y="318138"/>
            <a:ext cx="6253163" cy="5630862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6600000" y="1125000"/>
            <a:ext cx="55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After settling on a first move, the agent </a:t>
            </a:r>
            <a:r>
              <a:rPr lang="en-US" altLang="ko-K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makes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 the move, </a:t>
            </a:r>
            <a:r>
              <a:rPr lang="en-US" altLang="ko-K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senses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 what the other agent does, and then </a:t>
            </a:r>
            <a:r>
              <a:rPr lang="en-US" altLang="ko-K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repeats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 the planning process in </a:t>
            </a:r>
            <a:r>
              <a:rPr lang="en-US" altLang="ko-K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sense/plan/act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 fashion</a:t>
            </a:r>
            <a:r>
              <a:rPr lang="en-US" altLang="ko-KR" sz="4000" b="1" dirty="0" smtClean="0"/>
              <a:t>.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xmlns="" val="23634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3FDD42-334E-4175-9505-F0BC1960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01" y="382479"/>
            <a:ext cx="7894599" cy="596348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Properties of Two-Agent </a:t>
            </a:r>
            <a:r>
              <a:rPr lang="en-US" altLang="ko-KR" b="1" dirty="0">
                <a:solidFill>
                  <a:srgbClr val="0000CC"/>
                </a:solidFill>
                <a:latin typeface="Times New Roman" panose="02020603050405020304" pitchFamily="18" charset="0"/>
              </a:rPr>
              <a:t>Games 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B93E0274-867C-47E7-A9D9-A393613F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BC952BF6-056A-4A3D-B345-CC0BEAD9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学而不厌，诲人不倦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2ADA5E4-7B66-4518-9626-809F8F1A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FFA3CC3A-69A3-4FB5-8F23-8BAFDBACD10E}"/>
              </a:ext>
            </a:extLst>
          </p:cNvPr>
          <p:cNvSpPr txBox="1">
            <a:spLocks noChangeArrowheads="1"/>
          </p:cNvSpPr>
          <p:nvPr/>
        </p:nvSpPr>
        <p:spPr>
          <a:xfrm>
            <a:off x="336000" y="1485000"/>
            <a:ext cx="118560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4800" dirty="0" smtClean="0"/>
              <a:t>--</a:t>
            </a:r>
            <a:r>
              <a:rPr lang="en-US" altLang="ko-KR" sz="4800" dirty="0" smtClean="0">
                <a:solidFill>
                  <a:srgbClr val="FF0000"/>
                </a:solidFill>
              </a:rPr>
              <a:t>two-agent</a:t>
            </a:r>
            <a:r>
              <a:rPr lang="en-US" altLang="ko-KR" sz="4800" dirty="0">
                <a:solidFill>
                  <a:srgbClr val="FF0000"/>
                </a:solidFill>
              </a:rPr>
              <a:t>, perfect information, zero-sum games</a:t>
            </a:r>
          </a:p>
          <a:p>
            <a:pPr>
              <a:buNone/>
            </a:pPr>
            <a:r>
              <a:rPr lang="en-US" altLang="ko-KR" sz="4800" dirty="0" smtClean="0"/>
              <a:t>--</a:t>
            </a:r>
            <a:r>
              <a:rPr lang="en-US" altLang="ko-KR" sz="4800" dirty="0" smtClean="0">
                <a:solidFill>
                  <a:srgbClr val="0000CC"/>
                </a:solidFill>
              </a:rPr>
              <a:t>Two </a:t>
            </a:r>
            <a:r>
              <a:rPr lang="en-US" altLang="ko-KR" sz="4800" dirty="0">
                <a:solidFill>
                  <a:srgbClr val="0000CC"/>
                </a:solidFill>
              </a:rPr>
              <a:t>agents move in turn until either one of them </a:t>
            </a:r>
            <a:r>
              <a:rPr lang="en-US" altLang="ko-KR" sz="4800" i="1" dirty="0">
                <a:solidFill>
                  <a:srgbClr val="0000CC"/>
                </a:solidFill>
              </a:rPr>
              <a:t>wins</a:t>
            </a:r>
            <a:r>
              <a:rPr lang="en-US" altLang="ko-KR" sz="4800" dirty="0">
                <a:solidFill>
                  <a:srgbClr val="0000CC"/>
                </a:solidFill>
              </a:rPr>
              <a:t> or the result is a draw.</a:t>
            </a:r>
          </a:p>
          <a:p>
            <a:pPr>
              <a:buNone/>
            </a:pPr>
            <a:r>
              <a:rPr lang="en-US" altLang="ko-KR" sz="4800" dirty="0" smtClean="0"/>
              <a:t>--Each </a:t>
            </a:r>
            <a:r>
              <a:rPr lang="en-US" altLang="ko-KR" sz="4800" dirty="0"/>
              <a:t>player has a </a:t>
            </a:r>
            <a:r>
              <a:rPr lang="en-US" altLang="ko-KR" sz="4800" b="1" dirty="0">
                <a:solidFill>
                  <a:srgbClr val="FF0000"/>
                </a:solidFill>
              </a:rPr>
              <a:t>complete model </a:t>
            </a:r>
            <a:r>
              <a:rPr lang="en-US" altLang="ko-KR" sz="4800" dirty="0"/>
              <a:t>of the environment and of its own and the other</a:t>
            </a:r>
            <a:r>
              <a:rPr lang="en-US" altLang="ko-KR" sz="4800" dirty="0">
                <a:latin typeface="Times New Roman" panose="02020603050405020304" pitchFamily="18" charset="0"/>
              </a:rPr>
              <a:t>’</a:t>
            </a:r>
            <a:r>
              <a:rPr lang="en-US" altLang="ko-KR" sz="4800" dirty="0"/>
              <a:t>s possible actions and their effects.</a:t>
            </a:r>
          </a:p>
        </p:txBody>
      </p:sp>
    </p:spTree>
    <p:extLst>
      <p:ext uri="{BB962C8B-B14F-4D97-AF65-F5344CB8AC3E}">
        <p14:creationId xmlns:p14="http://schemas.microsoft.com/office/powerpoint/2010/main" xmlns="" val="278052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C75FC4C-2EAB-4B89-BBA1-9B226385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5B09FD6-B82A-494C-AF6E-1F03E688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A7226237-547B-45B7-A8B1-C12AE9F69958}"/>
              </a:ext>
            </a:extLst>
          </p:cNvPr>
          <p:cNvSpPr txBox="1">
            <a:spLocks noChangeArrowheads="1"/>
          </p:cNvSpPr>
          <p:nvPr/>
        </p:nvSpPr>
        <p:spPr>
          <a:xfrm>
            <a:off x="4440000" y="1917000"/>
            <a:ext cx="7392000" cy="3744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Two player : </a:t>
            </a:r>
            <a:r>
              <a:rPr lang="en-US" altLang="ko-KR" sz="36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altLang="ko-KR" sz="36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ko-KR" sz="36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endParaRPr lang="en-US" altLang="ko-KR" sz="36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 : find a “best” move for </a:t>
            </a:r>
            <a:r>
              <a:rPr lang="en-US" altLang="ko-KR" sz="3600" i="1" dirty="0">
                <a:latin typeface="Times New Roman" pitchFamily="18" charset="0"/>
                <a:cs typeface="Times New Roman" pitchFamily="18" charset="0"/>
              </a:rPr>
              <a:t>MAX</a:t>
            </a:r>
            <a:endParaRPr lang="en-US" altLang="ko-KR" sz="36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i="1" dirty="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altLang="ko-KR" sz="3600" dirty="0" smtClean="0">
                <a:latin typeface="Times New Roman" pitchFamily="18" charset="0"/>
                <a:cs typeface="Times New Roman" pitchFamily="18" charset="0"/>
              </a:rPr>
              <a:t> node at </a:t>
            </a:r>
            <a:r>
              <a:rPr lang="en-US" altLang="ko-KR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even-numbered</a:t>
            </a:r>
            <a:r>
              <a:rPr lang="en-US" altLang="ko-KR" sz="3600" dirty="0" smtClean="0">
                <a:latin typeface="Times New Roman" pitchFamily="18" charset="0"/>
                <a:cs typeface="Times New Roman" pitchFamily="18" charset="0"/>
              </a:rPr>
              <a:t> depths</a:t>
            </a:r>
            <a:endParaRPr lang="en-US" altLang="ko-KR" sz="36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MIN </a:t>
            </a:r>
            <a:r>
              <a:rPr lang="en-US" altLang="ko-KR" sz="3600" dirty="0" smtClean="0">
                <a:latin typeface="Times New Roman" pitchFamily="18" charset="0"/>
                <a:cs typeface="Times New Roman" pitchFamily="18" charset="0"/>
              </a:rPr>
              <a:t>node  </a:t>
            </a: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altLang="ko-KR" sz="36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odd-numbered</a:t>
            </a: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600" dirty="0" smtClean="0">
                <a:latin typeface="Times New Roman" pitchFamily="18" charset="0"/>
                <a:cs typeface="Times New Roman" pitchFamily="18" charset="0"/>
              </a:rPr>
              <a:t>depths</a:t>
            </a:r>
            <a:endParaRPr lang="en-US" altLang="ko-K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16">
            <a:extLst>
              <a:ext uri="{FF2B5EF4-FFF2-40B4-BE49-F238E27FC236}">
                <a16:creationId xmlns:a16="http://schemas.microsoft.com/office/drawing/2014/main" xmlns="" id="{1D5AA6CB-6AD0-44FF-9971-22B353BF1A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2000" y="2133000"/>
            <a:ext cx="42000" cy="2304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7">
            <a:extLst>
              <a:ext uri="{FF2B5EF4-FFF2-40B4-BE49-F238E27FC236}">
                <a16:creationId xmlns:a16="http://schemas.microsoft.com/office/drawing/2014/main" xmlns="" id="{431A2B1A-F780-403A-B247-0C18344079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2000" y="2205000"/>
            <a:ext cx="16800" cy="223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18">
            <a:extLst>
              <a:ext uri="{FF2B5EF4-FFF2-40B4-BE49-F238E27FC236}">
                <a16:creationId xmlns:a16="http://schemas.microsoft.com/office/drawing/2014/main" xmlns="" id="{D5584B9E-7CFE-457F-85F4-DBB920775D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8000" y="2781000"/>
            <a:ext cx="2934600" cy="38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xmlns="" id="{ABA709AE-7307-49F2-95A6-4A01695BC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8000" y="3717000"/>
            <a:ext cx="2934600" cy="12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0741B55E-6EE4-4E0A-9394-4F4D9F58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00" y="384652"/>
            <a:ext cx="11088000" cy="596348"/>
          </a:xfrm>
        </p:spPr>
        <p:txBody>
          <a:bodyPr>
            <a:noAutofit/>
          </a:bodyPr>
          <a:lstStyle/>
          <a:p>
            <a:r>
              <a:rPr lang="en-US" altLang="ko-KR" sz="54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2. </a:t>
            </a:r>
            <a:r>
              <a:rPr lang="en-US" altLang="ko-KR" sz="5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Minimax </a:t>
            </a:r>
            <a:r>
              <a:rPr lang="en-US" altLang="ko-KR" sz="54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Procedure--</a:t>
            </a:r>
            <a:r>
              <a:rPr lang="en-US" altLang="ko-KR" sz="5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5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Tic-Tac-Toe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018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392445E-7785-49B0-9381-9A6B9274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3FCB69A-5EEB-46B9-8685-7604E124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B7C7429-D492-4895-B6C2-28F267E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8CA459D1-EE2D-4311-8D79-48F4F24ECD70}"/>
              </a:ext>
            </a:extLst>
          </p:cNvPr>
          <p:cNvSpPr txBox="1">
            <a:spLocks noChangeArrowheads="1"/>
          </p:cNvSpPr>
          <p:nvPr/>
        </p:nvSpPr>
        <p:spPr>
          <a:xfrm>
            <a:off x="192000" y="685800"/>
            <a:ext cx="12000000" cy="6172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FontTx/>
              <a:buNone/>
            </a:pPr>
            <a:r>
              <a:rPr lang="en-US" altLang="ko-K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Complete search of most game graphs is </a:t>
            </a:r>
            <a:r>
              <a:rPr lang="en-US" altLang="ko-KR" sz="4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impossible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For Chess, 10</a:t>
            </a:r>
            <a:r>
              <a:rPr lang="en-US" altLang="ko-KR" sz="4000" baseline="30000" dirty="0">
                <a:latin typeface="Times New Roman" pitchFamily="18" charset="0"/>
                <a:cs typeface="Times New Roman" pitchFamily="18" charset="0"/>
              </a:rPr>
              <a:t>40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nodes,</a:t>
            </a:r>
            <a:r>
              <a:rPr lang="en-US" altLang="ko-KR" sz="4000" dirty="0" smtClean="0">
                <a:latin typeface="Times New Roman" pitchFamily="18" charset="0"/>
                <a:ea typeface="Gungsuh" panose="02030600000101010101" pitchFamily="18" charset="-127"/>
                <a:cs typeface="Times New Roman" pitchFamily="18" charset="0"/>
              </a:rPr>
              <a:t> </a:t>
            </a:r>
            <a:r>
              <a:rPr lang="en-US" altLang="ko-KR" sz="4000" dirty="0">
                <a:latin typeface="Times New Roman" pitchFamily="18" charset="0"/>
                <a:ea typeface="Gungsuh" panose="02030600000101010101" pitchFamily="18" charset="-127"/>
                <a:cs typeface="Times New Roman" pitchFamily="18" charset="0"/>
              </a:rPr>
              <a:t>10</a:t>
            </a:r>
            <a:r>
              <a:rPr lang="en-US" altLang="ko-KR" sz="4000" baseline="30000" dirty="0">
                <a:latin typeface="Times New Roman" pitchFamily="18" charset="0"/>
                <a:ea typeface="Gungsuh" panose="02030600000101010101" pitchFamily="18" charset="-127"/>
                <a:cs typeface="Times New Roman" pitchFamily="18" charset="0"/>
              </a:rPr>
              <a:t>22</a:t>
            </a:r>
            <a:r>
              <a:rPr lang="en-US" altLang="ko-KR" sz="4000" dirty="0">
                <a:latin typeface="Times New Roman" pitchFamily="18" charset="0"/>
                <a:ea typeface="Gungsuh" panose="02030600000101010101" pitchFamily="18" charset="-127"/>
                <a:cs typeface="Times New Roman" pitchFamily="18" charset="0"/>
              </a:rPr>
              <a:t> centuries to generate the complete search graph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altLang="ko-KR" sz="4000" dirty="0" smtClean="0">
                <a:latin typeface="Times New Roman" pitchFamily="18" charset="0"/>
                <a:ea typeface="Gungsuh" panose="02030600000101010101" pitchFamily="18" charset="-127"/>
                <a:cs typeface="Times New Roman" pitchFamily="18" charset="0"/>
              </a:rPr>
              <a:t>Heuristic </a:t>
            </a:r>
            <a:r>
              <a:rPr lang="en-US" altLang="ko-KR" sz="4000" dirty="0">
                <a:latin typeface="Times New Roman" pitchFamily="18" charset="0"/>
                <a:ea typeface="Gungsuh" panose="02030600000101010101" pitchFamily="18" charset="-127"/>
                <a:cs typeface="Times New Roman" pitchFamily="18" charset="0"/>
              </a:rPr>
              <a:t>search techniques do not reduce the effective branching factor sufficiently to be of much help.</a:t>
            </a:r>
          </a:p>
          <a:p>
            <a:r>
              <a:rPr lang="en-US" altLang="ko-KR" sz="4000" dirty="0">
                <a:latin typeface="Times New Roman" pitchFamily="18" charset="0"/>
                <a:ea typeface="Gungsuh" panose="02030600000101010101" pitchFamily="18" charset="-127"/>
                <a:cs typeface="Times New Roman" pitchFamily="18" charset="0"/>
              </a:rPr>
              <a:t>Can use either breadth-first, depth-first, or heuristic methods, except that the termination conditions must be modified.</a:t>
            </a:r>
          </a:p>
        </p:txBody>
      </p:sp>
    </p:spTree>
    <p:extLst>
      <p:ext uri="{BB962C8B-B14F-4D97-AF65-F5344CB8AC3E}">
        <p14:creationId xmlns:p14="http://schemas.microsoft.com/office/powerpoint/2010/main" xmlns="" val="192441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BF6E13A-5027-48C0-B903-DF1CC4E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823-911F-469A-A62A-3DB6146431A6}" type="datetime1">
              <a:rPr lang="zh-CN" altLang="en-US" smtClean="0"/>
              <a:pPr/>
              <a:t>2021/3/28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FC54F1B1-AA21-4F32-8897-F6A626F6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学而不厌，诲人不倦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D283487-C790-4AAD-8723-2E1496B3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2D4F-2241-454B-AF5D-961C997CB3BA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E9AF262D-0B2A-4C78-BC02-C0DA5D286E21}"/>
              </a:ext>
            </a:extLst>
          </p:cNvPr>
          <p:cNvSpPr txBox="1">
            <a:spLocks noChangeArrowheads="1"/>
          </p:cNvSpPr>
          <p:nvPr/>
        </p:nvSpPr>
        <p:spPr>
          <a:xfrm>
            <a:off x="480000" y="765000"/>
            <a:ext cx="11952000" cy="6477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/>
              <a:t>Estimate of the best-first move</a:t>
            </a:r>
          </a:p>
          <a:p>
            <a:pPr lvl="1">
              <a:spcAft>
                <a:spcPts val="1200"/>
              </a:spcAft>
            </a:pPr>
            <a:r>
              <a:rPr lang="en-US" altLang="ko-KR" sz="4000" b="1" i="1" dirty="0" smtClean="0">
                <a:solidFill>
                  <a:srgbClr val="FF0000"/>
                </a:solidFill>
              </a:rPr>
              <a:t>static </a:t>
            </a:r>
            <a:r>
              <a:rPr lang="en-US" altLang="ko-KR" sz="4000" b="1" i="1" dirty="0">
                <a:solidFill>
                  <a:srgbClr val="FF0000"/>
                </a:solidFill>
              </a:rPr>
              <a:t>evaluation function</a:t>
            </a:r>
            <a:r>
              <a:rPr lang="en-US" altLang="ko-KR" sz="4000" dirty="0">
                <a:solidFill>
                  <a:srgbClr val="FF0000"/>
                </a:solidFill>
              </a:rPr>
              <a:t> </a:t>
            </a:r>
            <a:r>
              <a:rPr lang="en-US" altLang="ko-KR" sz="4000" dirty="0"/>
              <a:t>to the leaf </a:t>
            </a:r>
            <a:r>
              <a:rPr lang="en-US" altLang="ko-KR" sz="4000" dirty="0" smtClean="0"/>
              <a:t>nodes--measure </a:t>
            </a:r>
            <a:r>
              <a:rPr lang="en-US" altLang="ko-KR" sz="4000" dirty="0"/>
              <a:t>the </a:t>
            </a:r>
            <a:r>
              <a:rPr lang="en-US" altLang="ko-KR" sz="4000" dirty="0">
                <a:latin typeface="Times New Roman" panose="02020603050405020304" pitchFamily="18" charset="0"/>
              </a:rPr>
              <a:t>“</a:t>
            </a:r>
            <a:r>
              <a:rPr lang="en-US" altLang="ko-KR" sz="4000" dirty="0"/>
              <a:t>worth</a:t>
            </a:r>
            <a:r>
              <a:rPr lang="en-US" altLang="ko-KR" sz="4000" dirty="0">
                <a:latin typeface="Times New Roman" panose="02020603050405020304" pitchFamily="18" charset="0"/>
              </a:rPr>
              <a:t>”</a:t>
            </a:r>
            <a:r>
              <a:rPr lang="en-US" altLang="ko-KR" sz="4000" dirty="0"/>
              <a:t> of the leaf nodes</a:t>
            </a:r>
            <a:r>
              <a:rPr lang="en-US" altLang="ko-KR" sz="4000" dirty="0" smtClean="0"/>
              <a:t>.</a:t>
            </a:r>
          </a:p>
          <a:p>
            <a:pPr lvl="2"/>
            <a:r>
              <a:rPr lang="en-US" altLang="ko-KR" sz="4000" i="1" dirty="0" smtClean="0"/>
              <a:t>MAX</a:t>
            </a:r>
            <a:r>
              <a:rPr lang="en-US" altLang="ko-KR" sz="4000" dirty="0" smtClean="0"/>
              <a:t> </a:t>
            </a:r>
            <a:r>
              <a:rPr lang="en-US" altLang="ko-KR" sz="4000" dirty="0"/>
              <a:t>cause the evaluation function to have a </a:t>
            </a:r>
            <a:r>
              <a:rPr lang="en-US" altLang="ko-KR" sz="4000" b="1" dirty="0">
                <a:solidFill>
                  <a:srgbClr val="FF0000"/>
                </a:solidFill>
              </a:rPr>
              <a:t>positive value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altLang="ko-KR" sz="4000" i="1" dirty="0" smtClean="0"/>
              <a:t>MIN</a:t>
            </a:r>
            <a:r>
              <a:rPr lang="en-US" altLang="ko-KR" sz="4000" dirty="0" smtClean="0"/>
              <a:t> </a:t>
            </a:r>
            <a:r>
              <a:rPr lang="en-US" altLang="ko-KR" sz="4000" dirty="0"/>
              <a:t>cause the evaluation function to have </a:t>
            </a:r>
            <a:r>
              <a:rPr lang="en-US" altLang="ko-KR" sz="4000" b="1" dirty="0">
                <a:solidFill>
                  <a:srgbClr val="FF0000"/>
                </a:solidFill>
              </a:rPr>
              <a:t>negative value</a:t>
            </a:r>
          </a:p>
          <a:p>
            <a:pPr lvl="2"/>
            <a:r>
              <a:rPr lang="en-US" altLang="ko-KR" sz="4000" dirty="0"/>
              <a:t>Values near zero correspond to game positions not particularly favorable to either </a:t>
            </a:r>
            <a:r>
              <a:rPr lang="en-US" altLang="ko-KR" sz="4000" i="1" dirty="0"/>
              <a:t>MAX</a:t>
            </a:r>
            <a:r>
              <a:rPr lang="en-US" altLang="ko-KR" sz="4000" dirty="0"/>
              <a:t> or </a:t>
            </a:r>
            <a:r>
              <a:rPr lang="en-US" altLang="ko-KR" sz="4000" i="1" dirty="0"/>
              <a:t>MIN</a:t>
            </a:r>
            <a:r>
              <a:rPr lang="en-US" altLang="ko-KR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28941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宽&quot;,&quot;HeaderHeight&quot;:15.0,&quot;FooterHeight&quot;:9.0,&quot;SideMargin&quot;:5.5,&quot;TopMargin&quot;:0.0,&quot;BottomMargin&quot;:0.0,&quot;IntervalMargin&quot;:2.5,&quot;SettingType&quot;:&quot;System&quot;}"/>
</p:tagLst>
</file>

<file path=ppt/theme/theme1.xml><?xml version="1.0" encoding="utf-8"?>
<a:theme xmlns:a="http://schemas.openxmlformats.org/drawingml/2006/main" name="Office 主题">
  <a:themeElements>
    <a:clrScheme name="自定义 5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702C07"/>
      </a:accent1>
      <a:accent2>
        <a:srgbClr val="B8243D"/>
      </a:accent2>
      <a:accent3>
        <a:srgbClr val="F8E9D6"/>
      </a:accent3>
      <a:accent4>
        <a:srgbClr val="797979"/>
      </a:accent4>
      <a:accent5>
        <a:srgbClr val="A5A5A5"/>
      </a:accent5>
      <a:accent6>
        <a:srgbClr val="C9C9C9"/>
      </a:accent6>
      <a:hlink>
        <a:srgbClr val="933319"/>
      </a:hlink>
      <a:folHlink>
        <a:srgbClr val="BFBFBF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795</Words>
  <Application>Microsoft Office PowerPoint</Application>
  <PresentationFormat>自定义</PresentationFormat>
  <Paragraphs>146</Paragraphs>
  <Slides>25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Office 主题</vt:lpstr>
      <vt:lpstr>1_OfficePLUS</vt:lpstr>
      <vt:lpstr>2_OfficePLUS</vt:lpstr>
      <vt:lpstr>BMP 图象</vt:lpstr>
      <vt:lpstr>位图图像</vt:lpstr>
      <vt:lpstr>Adobe Photoshop Image</vt:lpstr>
      <vt:lpstr>Artificial Intelligence Chapter 12 Adversarial Search</vt:lpstr>
      <vt:lpstr>幻灯片 2</vt:lpstr>
      <vt:lpstr>Contents:</vt:lpstr>
      <vt:lpstr>幻灯片 4</vt:lpstr>
      <vt:lpstr>幻灯片 5</vt:lpstr>
      <vt:lpstr>Properties of Two-Agent Games </vt:lpstr>
      <vt:lpstr>2. Minimax Procedure-- Tic-Tac-Toe</vt:lpstr>
      <vt:lpstr>幻灯片 8</vt:lpstr>
      <vt:lpstr>幻灯片 9</vt:lpstr>
      <vt:lpstr>Evaluation function of Tic-Tac-Toe</vt:lpstr>
      <vt:lpstr>幻灯片 11</vt:lpstr>
      <vt:lpstr>幻灯片 12</vt:lpstr>
      <vt:lpstr>幻灯片 13</vt:lpstr>
      <vt:lpstr>幻灯片 14</vt:lpstr>
      <vt:lpstr>MAX-MIN Algorithm</vt:lpstr>
      <vt:lpstr>3. The Alpha-Beta Procedure</vt:lpstr>
      <vt:lpstr>幻灯片 17</vt:lpstr>
      <vt:lpstr>幻灯片 18</vt:lpstr>
      <vt:lpstr>幻灯片 19</vt:lpstr>
      <vt:lpstr>幻灯片 20</vt:lpstr>
      <vt:lpstr>幻灯片 21</vt:lpstr>
      <vt:lpstr>幻灯片 22</vt:lpstr>
      <vt:lpstr>- algorithm</vt:lpstr>
      <vt:lpstr>4 Search Efficiency</vt:lpstr>
      <vt:lpstr>幻灯片 25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Administrator</cp:lastModifiedBy>
  <cp:revision>396</cp:revision>
  <dcterms:created xsi:type="dcterms:W3CDTF">2020-04-14T04:48:00Z</dcterms:created>
  <dcterms:modified xsi:type="dcterms:W3CDTF">2021-03-28T07:24:28Z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