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4"/>
  </p:handoutMasterIdLst>
  <p:sldIdLst>
    <p:sldId id="257" r:id="rId3"/>
    <p:sldId id="805" r:id="rId4"/>
    <p:sldId id="736" r:id="rId5"/>
    <p:sldId id="745" r:id="rId7"/>
    <p:sldId id="746" r:id="rId8"/>
    <p:sldId id="762" r:id="rId9"/>
    <p:sldId id="763" r:id="rId10"/>
    <p:sldId id="756" r:id="rId11"/>
    <p:sldId id="761" r:id="rId12"/>
    <p:sldId id="765" r:id="rId13"/>
    <p:sldId id="806" r:id="rId14"/>
    <p:sldId id="807" r:id="rId15"/>
    <p:sldId id="808" r:id="rId16"/>
    <p:sldId id="764" r:id="rId17"/>
    <p:sldId id="748" r:id="rId18"/>
    <p:sldId id="779" r:id="rId19"/>
    <p:sldId id="780" r:id="rId20"/>
    <p:sldId id="775" r:id="rId21"/>
    <p:sldId id="776" r:id="rId22"/>
    <p:sldId id="781" r:id="rId23"/>
    <p:sldId id="787" r:id="rId24"/>
    <p:sldId id="777" r:id="rId25"/>
    <p:sldId id="778" r:id="rId26"/>
    <p:sldId id="747" r:id="rId27"/>
    <p:sldId id="784" r:id="rId28"/>
    <p:sldId id="785" r:id="rId29"/>
    <p:sldId id="786" r:id="rId30"/>
    <p:sldId id="752" r:id="rId31"/>
    <p:sldId id="749" r:id="rId32"/>
    <p:sldId id="750" r:id="rId33"/>
    <p:sldId id="751" r:id="rId34"/>
    <p:sldId id="788" r:id="rId35"/>
    <p:sldId id="789" r:id="rId36"/>
    <p:sldId id="760" r:id="rId37"/>
    <p:sldId id="753" r:id="rId38"/>
    <p:sldId id="783" r:id="rId39"/>
    <p:sldId id="790" r:id="rId40"/>
    <p:sldId id="791" r:id="rId41"/>
    <p:sldId id="792" r:id="rId42"/>
    <p:sldId id="793" r:id="rId43"/>
    <p:sldId id="794" r:id="rId44"/>
    <p:sldId id="795" r:id="rId45"/>
    <p:sldId id="796" r:id="rId46"/>
    <p:sldId id="797" r:id="rId47"/>
    <p:sldId id="799" r:id="rId48"/>
    <p:sldId id="800" r:id="rId49"/>
    <p:sldId id="801" r:id="rId50"/>
    <p:sldId id="802" r:id="rId51"/>
    <p:sldId id="803" r:id="rId52"/>
    <p:sldId id="804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6391" autoAdjust="0"/>
  </p:normalViewPr>
  <p:slideViewPr>
    <p:cSldViewPr snapToGrid="0">
      <p:cViewPr varScale="1">
        <p:scale>
          <a:sx n="85" d="100"/>
          <a:sy n="85" d="100"/>
        </p:scale>
        <p:origin x="-79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A3FF5-E086-42BA-96CB-28C6267DDA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BF202-4141-4683-9AF7-39A700A561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1.wav"/><Relationship Id="rId3" Type="http://schemas.openxmlformats.org/officeDocument/2006/relationships/audio" Target="../media/audio2.wav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11264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09600" y="5135560"/>
            <a:ext cx="7130863" cy="70788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dirty="0"/>
              <a:t>Char </a:t>
            </a:r>
            <a:r>
              <a:rPr lang="en-US" altLang="zh-CN" sz="4000" dirty="0" smtClean="0"/>
              <a:t>2: </a:t>
            </a:r>
            <a:r>
              <a:rPr lang="en-US" altLang="zh-CN" sz="4000" dirty="0"/>
              <a:t>Uninformed Search</a:t>
            </a:r>
            <a:endParaRPr lang="zh-CN" altLang="en-US" sz="4000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488950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737118" y="1611086"/>
            <a:ext cx="11224727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Reachable </a:t>
            </a:r>
            <a:r>
              <a:rPr lang="en-US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s-MX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state for which there exists a sequence of operators to reach it</a:t>
            </a:r>
            <a:r>
              <a:rPr lang="en-US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space</a:t>
            </a:r>
            <a:r>
              <a:rPr lang="en-US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reachable states from initial state (possibly infinite).</a:t>
            </a:r>
            <a:endParaRPr lang="es-MX" alt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</a:t>
            </a:r>
            <a:r>
              <a:rPr lang="en-US" altLang="he-IL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r>
              <a:rPr lang="en-US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function that assigns a cost to each operation.</a:t>
            </a:r>
            <a:endParaRPr lang="en-US" alt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3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altLang="he-IL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the final operator sequence</a:t>
            </a:r>
            <a:endParaRPr lang="en-US" altLang="he-IL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he-I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finding the sequence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the missionaries and wildlings crossing the river problem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2112" y="5161809"/>
            <a:ext cx="4784908" cy="1369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he-IL" sz="3200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s-MX" altLang="he-IL" sz="3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zh-CN" sz="3200" dirty="0" smtClean="0">
                <a:latin typeface="Times New Roman" panose="02020603050405020304" pitchFamily="18" charset="0"/>
              </a:rPr>
              <a:t>S=(Nx,Ny,C)</a:t>
            </a:r>
            <a:endParaRPr lang="en-US" alt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sz="32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altLang="he-IL" sz="3200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he-IL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212"/>
          <p:cNvGraphicFramePr/>
          <p:nvPr/>
        </p:nvGraphicFramePr>
        <p:xfrm>
          <a:off x="6410718" y="1078037"/>
          <a:ext cx="5286480" cy="5310891"/>
        </p:xfrm>
        <a:graphic>
          <a:graphicData uri="http://schemas.openxmlformats.org/drawingml/2006/table">
            <a:tbl>
              <a:tblPr/>
              <a:tblGrid>
                <a:gridCol w="1321620"/>
                <a:gridCol w="1321620"/>
                <a:gridCol w="1321620"/>
                <a:gridCol w="1321620"/>
              </a:tblGrid>
              <a:tr h="609775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S0=(3,3,1)</a:t>
                      </a:r>
                      <a:endParaRPr kumimoji="1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S1=(3,2,1)</a:t>
                      </a:r>
                      <a:endParaRPr kumimoji="1" lang="en-US" altLang="zh-CN" sz="15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S2=(3,1,1)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S3=(3,0,1)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S4=(3,3,0)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S5=(3,2,0)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S6=(3,1,0)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S7=(3,0,0)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S8=(2,3,1)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S9=(2,2,1)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S10=(2,1,1)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S11=(2,0,1)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S12=(2,3,0)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S13=(2,2,0)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S14=(2,1,0)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S15=(2,0,0)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S16=(1,3,1)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S17=(1,2,1)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S18=(1,1,1)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S19=(1,0,1)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S20=(1,3,0)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S21=(1,2,0)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S22=(1,1,0)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S23=(1,0,0)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S24=(0,3,1)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S25=(0,2,1)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S26=(0,1,1)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S27=(0,0,1)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88"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S28=(0,3,0)</a:t>
                      </a:r>
                      <a:endParaRPr kumimoji="1" lang="en-US" altLang="zh-CN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S29=(0,2,0)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S30=(0,1,0)</a:t>
                      </a:r>
                      <a:endParaRPr kumimoji="1" lang="en-US" altLang="zh-CN" sz="15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75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6858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12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 sz="2400"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tabLst>
                          <a:tab pos="447675" algn="l"/>
                        </a:tabLst>
                        <a:defRPr sz="2000"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5430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6E004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2000250" indent="-1714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  <a:lvl6pPr marL="24574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6pPr>
                      <a:lvl7pPr marL="29146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7pPr>
                      <a:lvl8pPr marL="33718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8pPr>
                      <a:lvl9pPr marL="3829050" indent="-171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114FFB"/>
                        </a:buClr>
                        <a:buSzPct val="80000"/>
                        <a:buFont typeface="Wingdings" panose="05000000000000000000" pitchFamily="2" charset="2"/>
                        <a:tabLst>
                          <a:tab pos="447675" algn="l"/>
                        </a:tabLst>
                        <a:defRPr>
                          <a:solidFill>
                            <a:srgbClr val="0099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675" algn="l"/>
                        </a:tabLst>
                      </a:pPr>
                      <a:r>
                        <a:rPr kumimoji="1" lang="en-US" altLang="zh-CN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S31=(0,0,0)</a:t>
                      </a:r>
                      <a:endParaRPr kumimoji="1" lang="en-US" altLang="zh-CN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1563" y="992436"/>
            <a:ext cx="5954087" cy="412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6058" y="926276"/>
            <a:ext cx="109767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Operators</a:t>
            </a:r>
            <a:r>
              <a:rPr lang="en-US" altLang="zh-CN" sz="4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endParaRPr lang="en-US" altLang="zh-CN" sz="40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40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4000" dirty="0" smtClean="0">
                <a:latin typeface="Times New Roman" panose="02020603050405020304" pitchFamily="18" charset="0"/>
              </a:rPr>
              <a:t>L(1,0), L(2,0), L(1,1), L(0,1), L(0,2)</a:t>
            </a:r>
            <a:endParaRPr lang="en-US" altLang="zh-CN" sz="40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4000" dirty="0" smtClean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4000" dirty="0" smtClean="0">
                <a:latin typeface="Times New Roman" panose="02020603050405020304" pitchFamily="18" charset="0"/>
              </a:rPr>
              <a:t>R(1,0), R(2,0), R(1,1), R(0,1), R(0,2)</a:t>
            </a:r>
            <a:endParaRPr lang="en-US" altLang="zh-CN" sz="4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06337" y="225625"/>
            <a:ext cx="8170223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21674" y="914400"/>
            <a:ext cx="2984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Search Graph</a:t>
            </a:r>
            <a:endParaRPr lang="en-US" altLang="zh-CN" sz="400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FF"/>
                </a:solidFill>
              </a:rPr>
              <a:t>Uninformed Search</a:t>
            </a:r>
            <a:r>
              <a:rPr lang="en-US" altLang="zh-CN" sz="3600" dirty="0"/>
              <a:t>?</a:t>
            </a:r>
            <a:endParaRPr lang="zh-CN" altLang="en-US" sz="3600" dirty="0"/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1527045" y="749687"/>
            <a:ext cx="1018235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sz="54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>
                <a:ea typeface="宋体" panose="02010600030101010101" pitchFamily="2" charset="-122"/>
              </a:rPr>
              <a:t>Simply searches the state space.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>
                <a:ea typeface="宋体" panose="02010600030101010101" pitchFamily="2" charset="-122"/>
              </a:rPr>
              <a:t>Can only distinguish between goal state and 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 non-goal state.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>
                <a:ea typeface="宋体" panose="02010600030101010101" pitchFamily="2" charset="-122"/>
              </a:rPr>
              <a:t>Sometimes called Blind search as it has no 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 information or knowledge about its domain</a:t>
            </a:r>
            <a:r>
              <a:rPr lang="en-US" altLang="zh-CN" sz="3600" dirty="0">
                <a:ea typeface="宋体" panose="02010600030101010101" pitchFamily="2" charset="-122"/>
              </a:rPr>
              <a:t>.</a:t>
            </a:r>
            <a:endParaRPr lang="en-US" altLang="zh-CN" sz="3600" dirty="0">
              <a:ea typeface="宋体" panose="0201060003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Uninformed Search Characteristics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485527" y="1719944"/>
            <a:ext cx="9220945" cy="4608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Searches </a:t>
            </a:r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no preference as to which state (node) that is expanded next</a:t>
            </a:r>
            <a:endParaRPr lang="en-GB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types of blind searches are characterised by the order in which they expand the nodes.</a:t>
            </a:r>
            <a:endParaRPr lang="en-GB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have a dramatic effect on how well the search performs when measured against the four criteria we defined in an earlier lecture</a:t>
            </a:r>
            <a:endParaRPr lang="en-GB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Uninformed (Blind) Search Methods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1642188" y="1351675"/>
            <a:ext cx="8742783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 that do not use any specific knowledge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about the problem.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These are: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Depth-first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Breadth-first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 deterministic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Iterative deepening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Bi-directional search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4000" dirty="0">
                <a:solidFill>
                  <a:schemeClr val="tx1"/>
                </a:solidFill>
                <a:ea typeface="宋体" panose="02010600030101010101" pitchFamily="2" charset="-122"/>
              </a:rPr>
              <a:t>Depth-first Search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4865" y="1530420"/>
            <a:ext cx="8397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the tree as deep as possible, returning to upper levels when needed.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Freeform 21"/>
          <p:cNvSpPr>
            <a:spLocks noEditPoints="1"/>
          </p:cNvSpPr>
          <p:nvPr/>
        </p:nvSpPr>
        <p:spPr bwMode="auto">
          <a:xfrm>
            <a:off x="2754606" y="2222917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4898571" cy="53340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Depth-first search= Chronological backtracking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页脚占位符 4"/>
          <p:cNvSpPr txBox="1"/>
          <p:nvPr/>
        </p:nvSpPr>
        <p:spPr>
          <a:xfrm>
            <a:off x="4463144" y="5895392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ICS611</a:t>
            </a:r>
            <a:endParaRPr lang="zh-CN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29944" y="1628192"/>
            <a:ext cx="4495800" cy="396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415144" y="1399592"/>
            <a:ext cx="3810000" cy="426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606144" y="1704392"/>
            <a:ext cx="4343400" cy="38100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Select a child 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convention: left-to-right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Repeatedly go to next child, as long as possible.</a:t>
            </a: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Return to left-over alternatives (higher-up) only when needed.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2212069" y="3099805"/>
            <a:ext cx="346075" cy="2238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220007" y="2982330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B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1831069" y="3772905"/>
            <a:ext cx="347663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840594" y="3668130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C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2669269" y="3766555"/>
            <a:ext cx="347663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E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2293032" y="4406317"/>
            <a:ext cx="346075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D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2943907" y="4401555"/>
            <a:ext cx="347662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967719" y="433805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F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2943907" y="4984167"/>
            <a:ext cx="347662" cy="225425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G</a:t>
            </a: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AutoShape 15"/>
          <p:cNvCxnSpPr>
            <a:cxnSpLocks noChangeShapeType="1"/>
            <a:stCxn id="16" idx="1"/>
            <a:endCxn id="18" idx="0"/>
          </p:cNvCxnSpPr>
          <p:nvPr/>
        </p:nvCxnSpPr>
        <p:spPr bwMode="auto">
          <a:xfrm flipH="1">
            <a:off x="2008869" y="3180767"/>
            <a:ext cx="211138" cy="487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6"/>
          <p:cNvCxnSpPr>
            <a:cxnSpLocks noChangeShapeType="1"/>
            <a:stCxn id="16" idx="3"/>
            <a:endCxn id="19" idx="0"/>
          </p:cNvCxnSpPr>
          <p:nvPr/>
        </p:nvCxnSpPr>
        <p:spPr bwMode="auto">
          <a:xfrm>
            <a:off x="2554969" y="3180767"/>
            <a:ext cx="288925" cy="571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17"/>
          <p:cNvCxnSpPr>
            <a:cxnSpLocks noChangeShapeType="1"/>
            <a:stCxn id="19" idx="2"/>
            <a:endCxn id="20" idx="0"/>
          </p:cNvCxnSpPr>
          <p:nvPr/>
        </p:nvCxnSpPr>
        <p:spPr bwMode="auto">
          <a:xfrm flipH="1">
            <a:off x="2466069" y="3879267"/>
            <a:ext cx="188913" cy="5159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8"/>
          <p:cNvCxnSpPr>
            <a:cxnSpLocks noChangeShapeType="1"/>
            <a:stCxn id="19" idx="6"/>
            <a:endCxn id="22" idx="0"/>
          </p:cNvCxnSpPr>
          <p:nvPr/>
        </p:nvCxnSpPr>
        <p:spPr bwMode="auto">
          <a:xfrm>
            <a:off x="3031219" y="3879267"/>
            <a:ext cx="92075" cy="4587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9"/>
          <p:cNvCxnSpPr>
            <a:cxnSpLocks noChangeShapeType="1"/>
            <a:stCxn id="22" idx="2"/>
            <a:endCxn id="23" idx="0"/>
          </p:cNvCxnSpPr>
          <p:nvPr/>
        </p:nvCxnSpPr>
        <p:spPr bwMode="auto">
          <a:xfrm flipH="1">
            <a:off x="3118532" y="4734930"/>
            <a:ext cx="4762" cy="2349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0"/>
          <p:cNvCxnSpPr>
            <a:cxnSpLocks noChangeShapeType="1"/>
            <a:stCxn id="40" idx="1"/>
            <a:endCxn id="16" idx="0"/>
          </p:cNvCxnSpPr>
          <p:nvPr/>
        </p:nvCxnSpPr>
        <p:spPr bwMode="auto">
          <a:xfrm flipH="1">
            <a:off x="2388282" y="2555292"/>
            <a:ext cx="671512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1"/>
          <p:cNvCxnSpPr>
            <a:cxnSpLocks noChangeShapeType="1"/>
            <a:stCxn id="16" idx="1"/>
            <a:endCxn id="18" idx="1"/>
          </p:cNvCxnSpPr>
          <p:nvPr/>
        </p:nvCxnSpPr>
        <p:spPr bwMode="auto">
          <a:xfrm rot="10800000" flipV="1">
            <a:off x="1840594" y="3180767"/>
            <a:ext cx="379413" cy="685800"/>
          </a:xfrm>
          <a:prstGeom prst="curvedConnector3">
            <a:avLst>
              <a:gd name="adj1" fmla="val 160250"/>
            </a:avLst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2"/>
          <p:cNvCxnSpPr>
            <a:cxnSpLocks noChangeShapeType="1"/>
            <a:stCxn id="18" idx="3"/>
            <a:endCxn id="16" idx="2"/>
          </p:cNvCxnSpPr>
          <p:nvPr/>
        </p:nvCxnSpPr>
        <p:spPr bwMode="auto">
          <a:xfrm flipV="1">
            <a:off x="2175557" y="3379205"/>
            <a:ext cx="212725" cy="487362"/>
          </a:xfrm>
          <a:prstGeom prst="curvedConnector2">
            <a:avLst/>
          </a:prstGeom>
          <a:noFill/>
          <a:ln w="28575">
            <a:solidFill>
              <a:srgbClr val="80008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23"/>
          <p:cNvCxnSpPr>
            <a:cxnSpLocks noChangeShapeType="1"/>
            <a:stCxn id="19" idx="1"/>
            <a:endCxn id="20" idx="1"/>
          </p:cNvCxnSpPr>
          <p:nvPr/>
        </p:nvCxnSpPr>
        <p:spPr bwMode="auto">
          <a:xfrm rot="16200000" flipH="1" flipV="1">
            <a:off x="2212070" y="3917367"/>
            <a:ext cx="639762" cy="376237"/>
          </a:xfrm>
          <a:prstGeom prst="curvedConnector3">
            <a:avLst>
              <a:gd name="adj1" fmla="val -38708"/>
            </a:avLst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24"/>
          <p:cNvCxnSpPr>
            <a:cxnSpLocks noChangeShapeType="1"/>
            <a:stCxn id="20" idx="6"/>
            <a:endCxn id="19" idx="4"/>
          </p:cNvCxnSpPr>
          <p:nvPr/>
        </p:nvCxnSpPr>
        <p:spPr bwMode="auto">
          <a:xfrm flipV="1">
            <a:off x="2653394" y="4006267"/>
            <a:ext cx="190500" cy="512763"/>
          </a:xfrm>
          <a:prstGeom prst="curvedConnector2">
            <a:avLst/>
          </a:prstGeom>
          <a:noFill/>
          <a:ln w="28575">
            <a:solidFill>
              <a:srgbClr val="80008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25"/>
          <p:cNvCxnSpPr>
            <a:cxnSpLocks noChangeShapeType="1"/>
            <a:stCxn id="16" idx="3"/>
            <a:endCxn id="19" idx="0"/>
          </p:cNvCxnSpPr>
          <p:nvPr/>
        </p:nvCxnSpPr>
        <p:spPr bwMode="auto">
          <a:xfrm>
            <a:off x="2554969" y="3180767"/>
            <a:ext cx="288925" cy="571500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26"/>
          <p:cNvCxnSpPr>
            <a:cxnSpLocks noChangeShapeType="1"/>
            <a:stCxn id="19" idx="6"/>
            <a:endCxn id="22" idx="3"/>
          </p:cNvCxnSpPr>
          <p:nvPr/>
        </p:nvCxnSpPr>
        <p:spPr bwMode="auto">
          <a:xfrm>
            <a:off x="3031219" y="3879267"/>
            <a:ext cx="247650" cy="657225"/>
          </a:xfrm>
          <a:prstGeom prst="curvedConnector3">
            <a:avLst>
              <a:gd name="adj1" fmla="val 192306"/>
            </a:avLst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27"/>
          <p:cNvCxnSpPr>
            <a:cxnSpLocks noChangeShapeType="1"/>
            <a:stCxn id="40" idx="3"/>
            <a:endCxn id="16" idx="3"/>
          </p:cNvCxnSpPr>
          <p:nvPr/>
        </p:nvCxnSpPr>
        <p:spPr bwMode="auto">
          <a:xfrm flipH="1">
            <a:off x="2554969" y="2555292"/>
            <a:ext cx="839788" cy="625475"/>
          </a:xfrm>
          <a:prstGeom prst="curvedConnector3">
            <a:avLst>
              <a:gd name="adj1" fmla="val -27222"/>
            </a:avLst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4650469" y="1699630"/>
            <a:ext cx="346075" cy="225425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80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4663169" y="1610730"/>
            <a:ext cx="32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S</a:t>
            </a:r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3050269" y="2420355"/>
            <a:ext cx="347663" cy="225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3059794" y="2356855"/>
            <a:ext cx="334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A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1" name="AutoShape 32"/>
          <p:cNvCxnSpPr>
            <a:cxnSpLocks noChangeShapeType="1"/>
            <a:stCxn id="38" idx="1"/>
            <a:endCxn id="40" idx="0"/>
          </p:cNvCxnSpPr>
          <p:nvPr/>
        </p:nvCxnSpPr>
        <p:spPr bwMode="auto">
          <a:xfrm flipH="1">
            <a:off x="3228069" y="1809167"/>
            <a:ext cx="1435100" cy="5476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33"/>
          <p:cNvCxnSpPr>
            <a:cxnSpLocks noChangeShapeType="1"/>
            <a:stCxn id="38" idx="1"/>
          </p:cNvCxnSpPr>
          <p:nvPr/>
        </p:nvCxnSpPr>
        <p:spPr bwMode="auto">
          <a:xfrm rot="10800000" flipV="1">
            <a:off x="3050269" y="1809167"/>
            <a:ext cx="1612900" cy="565150"/>
          </a:xfrm>
          <a:prstGeom prst="curvedConnector3">
            <a:avLst>
              <a:gd name="adj1" fmla="val 110134"/>
            </a:avLst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3320144" y="2618792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4996544" y="1856792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957129" y="1121974"/>
            <a:ext cx="958483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8-</a:t>
            </a:r>
            <a:r>
              <a:rPr lang="en-US" altLang="ko-KR" sz="36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puzzle example</a:t>
            </a:r>
            <a:endParaRPr lang="en-US" altLang="ko-KR" sz="36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depth bound: 5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operator order: left 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up 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right 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down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Group 4"/>
          <p:cNvGrpSpPr/>
          <p:nvPr/>
        </p:nvGrpSpPr>
        <p:grpSpPr bwMode="auto">
          <a:xfrm>
            <a:off x="2679440" y="3295261"/>
            <a:ext cx="6399245" cy="2321768"/>
            <a:chOff x="1008" y="1632"/>
            <a:chExt cx="3840" cy="1057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1808" y="2322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5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1408" y="2322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endParaRPr kumimoji="1" lang="zh-CN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1008" y="2322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7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1808" y="1975"/>
              <a:ext cx="40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4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1408" y="1975"/>
              <a:ext cx="40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6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1008" y="1975"/>
              <a:ext cx="40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1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808" y="1650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3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1408" y="1650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8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008" y="1650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2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1008" y="1650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1008" y="1975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1008" y="2322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>
              <a:off x="1008" y="2688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1008" y="1650"/>
              <a:ext cx="0" cy="1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1408" y="1650"/>
              <a:ext cx="0" cy="1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1808" y="1650"/>
              <a:ext cx="0" cy="1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2208" y="1650"/>
              <a:ext cx="0" cy="103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4448" y="2323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5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4048" y="2323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6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648" y="2323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7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4448" y="1957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4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4048" y="1957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endParaRPr kumimoji="1" lang="zh-CN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3648" y="1957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8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4448" y="1632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3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42" name="Rectangle 29"/>
            <p:cNvSpPr>
              <a:spLocks noChangeArrowheads="1"/>
            </p:cNvSpPr>
            <p:nvPr/>
          </p:nvSpPr>
          <p:spPr bwMode="auto">
            <a:xfrm>
              <a:off x="4048" y="1632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2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>
              <a:off x="3648" y="1632"/>
              <a:ext cx="40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latinLnBrk="1"/>
              <a:r>
                <a:rPr kumimoji="1" lang="ko-KR" altLang="en-US">
                  <a:latin typeface="Gulim" panose="020B0600000101010101" pitchFamily="34" charset="-127"/>
                  <a:ea typeface="Gulim" panose="020B0600000101010101" pitchFamily="34" charset="-127"/>
                </a:rPr>
                <a:t>1</a:t>
              </a:r>
              <a:endParaRPr kumimoji="1" lang="ko-KR" altLang="en-US"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3648" y="1632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3648" y="1957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>
              <a:off x="3648" y="2323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4"/>
            <p:cNvSpPr>
              <a:spLocks noChangeShapeType="1"/>
            </p:cNvSpPr>
            <p:nvPr/>
          </p:nvSpPr>
          <p:spPr bwMode="auto">
            <a:xfrm>
              <a:off x="3648" y="2689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35"/>
            <p:cNvSpPr>
              <a:spLocks noChangeShapeType="1"/>
            </p:cNvSpPr>
            <p:nvPr/>
          </p:nvSpPr>
          <p:spPr bwMode="auto">
            <a:xfrm>
              <a:off x="3648" y="1632"/>
              <a:ext cx="0" cy="10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36"/>
            <p:cNvSpPr>
              <a:spLocks noChangeShapeType="1"/>
            </p:cNvSpPr>
            <p:nvPr/>
          </p:nvSpPr>
          <p:spPr bwMode="auto">
            <a:xfrm>
              <a:off x="4048" y="1632"/>
              <a:ext cx="0" cy="1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4448" y="1632"/>
              <a:ext cx="0" cy="10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8"/>
            <p:cNvSpPr>
              <a:spLocks noChangeShapeType="1"/>
            </p:cNvSpPr>
            <p:nvPr/>
          </p:nvSpPr>
          <p:spPr bwMode="auto">
            <a:xfrm>
              <a:off x="4848" y="1632"/>
              <a:ext cx="0" cy="105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9"/>
            <p:cNvSpPr>
              <a:spLocks noChangeShapeType="1"/>
            </p:cNvSpPr>
            <p:nvPr/>
          </p:nvSpPr>
          <p:spPr bwMode="auto">
            <a:xfrm>
              <a:off x="2448" y="206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AI?</a:t>
            </a:r>
            <a:endParaRPr lang="zh-CN" altLang="en-US" dirty="0"/>
          </a:p>
        </p:txBody>
      </p:sp>
      <p:pic>
        <p:nvPicPr>
          <p:cNvPr id="3" name="Picture 7" descr="fImage51440624241.png"/>
          <p:cNvPicPr preferRelativeResize="0">
            <a:picLocks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90425" y="3760388"/>
            <a:ext cx="3033713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fImage204102438467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0088" y="1666475"/>
            <a:ext cx="2878137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 descr="fImage139112456500.jp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075" y="3760388"/>
            <a:ext cx="31781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fImage232632469169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0725" y="3760388"/>
            <a:ext cx="281146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fImage186382446334.jpg"/>
          <p:cNvPicPr preferRelativeResize="0"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7700" y="1681606"/>
            <a:ext cx="252571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fImage345032475724.jpg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0000" y="1640331"/>
            <a:ext cx="3235325" cy="20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05" y="1247192"/>
            <a:ext cx="8382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Depth-first algorithm:</a:t>
            </a:r>
            <a:endParaRPr lang="zh-CN" altLang="en-US" sz="40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855165" y="1295400"/>
            <a:ext cx="7467600" cy="5181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55165" y="1295400"/>
            <a:ext cx="7467600" cy="5181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665165" y="4267200"/>
            <a:ext cx="1752600" cy="914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839290" y="1417638"/>
            <a:ext cx="7269939" cy="51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not empty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goal is not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create new paths (to all children);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 new paths with loops;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 new paths to front of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goal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7" name="AutoShape 7"/>
          <p:cNvSpPr/>
          <p:nvPr/>
        </p:nvSpPr>
        <p:spPr bwMode="auto">
          <a:xfrm>
            <a:off x="4836365" y="2209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8"/>
          <p:cNvSpPr/>
          <p:nvPr/>
        </p:nvSpPr>
        <p:spPr bwMode="auto">
          <a:xfrm>
            <a:off x="3921965" y="34290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2"/>
          <p:cNvSpPr txBox="1"/>
          <p:nvPr/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ICS611</a:t>
            </a:r>
            <a:endParaRPr lang="zh-CN" altLang="en-US"/>
          </a:p>
        </p:txBody>
      </p:sp>
      <p:sp>
        <p:nvSpPr>
          <p:cNvPr id="14" name="灯片编号占位符 3"/>
          <p:cNvSpPr txBox="1"/>
          <p:nvPr/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55BDE6-BB30-4366-8DB4-5B5FDD2495A0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2"/>
          <p:cNvGrpSpPr/>
          <p:nvPr/>
        </p:nvGrpSpPr>
        <p:grpSpPr bwMode="auto">
          <a:xfrm>
            <a:off x="1752600" y="296863"/>
            <a:ext cx="5791200" cy="1684337"/>
            <a:chOff x="1104" y="187"/>
            <a:chExt cx="3648" cy="1061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104" y="187"/>
              <a:ext cx="3648" cy="100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1776" y="275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2016" y="901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928" y="275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592" y="901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936" y="275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552" y="901"/>
              <a:ext cx="240" cy="1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F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>
              <a:off x="4272" y="680"/>
              <a:ext cx="240" cy="18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296" y="570"/>
              <a:ext cx="240" cy="18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272" y="665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G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1296" y="555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S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cxnSp>
          <p:nvCxnSpPr>
            <p:cNvPr id="27" name="AutoShape 14"/>
            <p:cNvCxnSpPr>
              <a:cxnSpLocks noChangeShapeType="1"/>
              <a:stCxn id="26" idx="0"/>
              <a:endCxn id="17" idx="2"/>
            </p:cNvCxnSpPr>
            <p:nvPr/>
          </p:nvCxnSpPr>
          <p:spPr bwMode="auto">
            <a:xfrm flipV="1">
              <a:off x="1421" y="367"/>
              <a:ext cx="355" cy="1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15"/>
            <p:cNvCxnSpPr>
              <a:cxnSpLocks noChangeShapeType="1"/>
              <a:stCxn id="24" idx="4"/>
              <a:endCxn id="18" idx="2"/>
            </p:cNvCxnSpPr>
            <p:nvPr/>
          </p:nvCxnSpPr>
          <p:spPr bwMode="auto">
            <a:xfrm>
              <a:off x="1416" y="754"/>
              <a:ext cx="600" cy="2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6"/>
            <p:cNvCxnSpPr>
              <a:cxnSpLocks noChangeShapeType="1"/>
              <a:stCxn id="17" idx="6"/>
              <a:endCxn id="19" idx="2"/>
            </p:cNvCxnSpPr>
            <p:nvPr/>
          </p:nvCxnSpPr>
          <p:spPr bwMode="auto">
            <a:xfrm>
              <a:off x="2016" y="367"/>
              <a:ext cx="9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17"/>
            <p:cNvCxnSpPr>
              <a:cxnSpLocks noChangeShapeType="1"/>
              <a:stCxn id="18" idx="6"/>
              <a:endCxn id="20" idx="2"/>
            </p:cNvCxnSpPr>
            <p:nvPr/>
          </p:nvCxnSpPr>
          <p:spPr bwMode="auto">
            <a:xfrm>
              <a:off x="2256" y="993"/>
              <a:ext cx="33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18"/>
            <p:cNvCxnSpPr>
              <a:cxnSpLocks noChangeShapeType="1"/>
              <a:stCxn id="19" idx="6"/>
              <a:endCxn id="21" idx="2"/>
            </p:cNvCxnSpPr>
            <p:nvPr/>
          </p:nvCxnSpPr>
          <p:spPr bwMode="auto">
            <a:xfrm>
              <a:off x="3168" y="367"/>
              <a:ext cx="7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19"/>
            <p:cNvCxnSpPr>
              <a:cxnSpLocks noChangeShapeType="1"/>
              <a:stCxn id="20" idx="6"/>
              <a:endCxn id="22" idx="2"/>
            </p:cNvCxnSpPr>
            <p:nvPr/>
          </p:nvCxnSpPr>
          <p:spPr bwMode="auto">
            <a:xfrm>
              <a:off x="2832" y="993"/>
              <a:ext cx="72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20"/>
            <p:cNvCxnSpPr>
              <a:cxnSpLocks noChangeShapeType="1"/>
              <a:stCxn id="22" idx="6"/>
              <a:endCxn id="23" idx="3"/>
            </p:cNvCxnSpPr>
            <p:nvPr/>
          </p:nvCxnSpPr>
          <p:spPr bwMode="auto">
            <a:xfrm flipV="1">
              <a:off x="3792" y="837"/>
              <a:ext cx="515" cy="1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21"/>
            <p:cNvCxnSpPr>
              <a:cxnSpLocks noChangeShapeType="1"/>
              <a:stCxn id="17" idx="4"/>
              <a:endCxn id="18" idx="0"/>
            </p:cNvCxnSpPr>
            <p:nvPr/>
          </p:nvCxnSpPr>
          <p:spPr bwMode="auto">
            <a:xfrm>
              <a:off x="1896" y="459"/>
              <a:ext cx="240" cy="4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2"/>
            <p:cNvCxnSpPr>
              <a:cxnSpLocks noChangeShapeType="1"/>
              <a:stCxn id="20" idx="0"/>
              <a:endCxn id="19" idx="4"/>
            </p:cNvCxnSpPr>
            <p:nvPr/>
          </p:nvCxnSpPr>
          <p:spPr bwMode="auto">
            <a:xfrm flipV="1">
              <a:off x="2712" y="459"/>
              <a:ext cx="336" cy="44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1440" y="31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3</a:t>
              </a:r>
              <a:endPara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1526" y="81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  <a:endPara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2342" y="18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  <a:endPara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062" y="96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  <a:endPara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1968" y="51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5</a:t>
              </a:r>
              <a:endPara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2918" y="55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5</a:t>
              </a:r>
              <a:endPara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3446" y="18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4</a:t>
              </a:r>
              <a:endPara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3974" y="88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3</a:t>
              </a:r>
              <a:endParaRPr lang="zh-CN" alt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2342" y="93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  <a:endPara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" name="Rectangle 32"/>
          <p:cNvSpPr>
            <a:spLocks noChangeArrowheads="1"/>
          </p:cNvSpPr>
          <p:nvPr/>
        </p:nvSpPr>
        <p:spPr bwMode="auto">
          <a:xfrm>
            <a:off x="1524000" y="2209800"/>
            <a:ext cx="6324600" cy="4419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33"/>
          <p:cNvSpPr>
            <a:spLocks noChangeArrowheads="1"/>
          </p:cNvSpPr>
          <p:nvPr/>
        </p:nvSpPr>
        <p:spPr bwMode="auto">
          <a:xfrm>
            <a:off x="755781" y="2209800"/>
            <a:ext cx="10170366" cy="4419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AutoShape 34"/>
          <p:cNvSpPr>
            <a:spLocks noChangeArrowheads="1"/>
          </p:cNvSpPr>
          <p:nvPr/>
        </p:nvSpPr>
        <p:spPr bwMode="auto">
          <a:xfrm>
            <a:off x="4876800" y="4648200"/>
            <a:ext cx="1752600" cy="833438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35"/>
          <p:cNvSpPr txBox="1">
            <a:spLocks noChangeArrowheads="1"/>
          </p:cNvSpPr>
          <p:nvPr/>
        </p:nvSpPr>
        <p:spPr bwMode="auto">
          <a:xfrm>
            <a:off x="1539389" y="2113030"/>
            <a:ext cx="9418022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not empty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goal is not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create new paths (to all children);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 new paths with loops;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 new paths to front of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goal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9" name="AutoShape 36"/>
          <p:cNvSpPr/>
          <p:nvPr/>
        </p:nvSpPr>
        <p:spPr bwMode="auto">
          <a:xfrm>
            <a:off x="3276600" y="3043238"/>
            <a:ext cx="152400" cy="625475"/>
          </a:xfrm>
          <a:prstGeom prst="leftBrace">
            <a:avLst>
              <a:gd name="adj1" fmla="val 34201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37"/>
          <p:cNvSpPr/>
          <p:nvPr/>
        </p:nvSpPr>
        <p:spPr bwMode="auto">
          <a:xfrm>
            <a:off x="2514600" y="3962400"/>
            <a:ext cx="152400" cy="1320800"/>
          </a:xfrm>
          <a:prstGeom prst="leftBrace">
            <a:avLst>
              <a:gd name="adj1" fmla="val 72222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Trace of depth-first for running example:</a:t>
            </a:r>
            <a:endParaRPr lang="zh-CN" altLang="en-US" sz="4000" dirty="0"/>
          </a:p>
        </p:txBody>
      </p:sp>
      <p:sp>
        <p:nvSpPr>
          <p:cNvPr id="8" name="页脚占位符 4"/>
          <p:cNvSpPr txBox="1"/>
          <p:nvPr/>
        </p:nvSpPr>
        <p:spPr>
          <a:xfrm>
            <a:off x="4808377" y="6324600"/>
            <a:ext cx="2895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ICS611</a:t>
            </a:r>
            <a:endParaRPr lang="zh-CN" altLang="en-US"/>
          </a:p>
        </p:txBody>
      </p:sp>
      <p:sp>
        <p:nvSpPr>
          <p:cNvPr id="9" name="灯片编号占位符 5"/>
          <p:cNvSpPr txBox="1"/>
          <p:nvPr/>
        </p:nvSpPr>
        <p:spPr>
          <a:xfrm>
            <a:off x="8237377" y="6324600"/>
            <a:ext cx="19050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ABEDDA-E00D-4C48-981D-5FCFB783281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82600" y="1295399"/>
            <a:ext cx="10396894" cy="5338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797507" y="1371600"/>
            <a:ext cx="9736495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hlin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S)</a:t>
            </a:r>
            <a:r>
              <a:rPr lang="en-US" altLang="zh-CN" sz="2400" dirty="0">
                <a:ea typeface="宋体" panose="02010600030101010101" pitchFamily="2" charset="-122"/>
              </a:rPr>
              <a:t>   		S removed,  (SA,SD) computed and added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(SA, SD)</a:t>
            </a:r>
            <a:r>
              <a:rPr lang="en-US" altLang="zh-CN" sz="2400" dirty="0">
                <a:ea typeface="宋体" panose="02010600030101010101" pitchFamily="2" charset="-122"/>
              </a:rPr>
              <a:t>		SA removed, (SAB,SAD,SAS) computed, 					(SAB,SAD) added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(SAB,SAD,SD)</a:t>
            </a:r>
            <a:r>
              <a:rPr lang="en-US" altLang="zh-CN" sz="2400" dirty="0">
                <a:ea typeface="宋体" panose="02010600030101010101" pitchFamily="2" charset="-122"/>
              </a:rPr>
              <a:t> 	SAB removed, (SABA,SABC,SABE) computed, 				(SABC,SABE) added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(SABC,SABE,SAD,SD)</a:t>
            </a:r>
            <a:r>
              <a:rPr lang="en-US" altLang="zh-CN" sz="2400" dirty="0">
                <a:ea typeface="宋体" panose="02010600030101010101" pitchFamily="2" charset="-122"/>
              </a:rPr>
              <a:t>  SABC removed, (SABCB) computed, 	nothing added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(SABE,SAD,SD)</a:t>
            </a:r>
            <a:r>
              <a:rPr lang="en-US" altLang="zh-CN" sz="2400" dirty="0">
                <a:ea typeface="宋体" panose="02010600030101010101" pitchFamily="2" charset="-122"/>
              </a:rPr>
              <a:t>	SABE removed, (SABEB,SABED,SABEF) 					computed, (SABED,SABEF)added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(SABED,SABEF,SAD,SD)</a:t>
            </a:r>
            <a:r>
              <a:rPr lang="en-US" altLang="zh-CN" sz="2400" dirty="0">
                <a:ea typeface="宋体" panose="02010600030101010101" pitchFamily="2" charset="-122"/>
              </a:rPr>
              <a:t> SABED removed, 							(SABEDS,SABEDA.SABEDE) computed, nothing added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(SABEF,SAD,SD)</a:t>
            </a:r>
            <a:r>
              <a:rPr lang="en-US" altLang="zh-CN" sz="2400" dirty="0">
                <a:ea typeface="宋体" panose="02010600030101010101" pitchFamily="2" charset="-122"/>
              </a:rPr>
              <a:t> 	SABEF removed, (SABEFE,SABEFG) 					computed, (SABEFG) added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(SABEFG,SAD,SD)</a:t>
            </a:r>
            <a:r>
              <a:rPr lang="en-US" altLang="zh-CN" sz="2400" dirty="0">
                <a:ea typeface="宋体" panose="02010600030101010101" pitchFamily="2" charset="-122"/>
              </a:rPr>
              <a:t>	goal is reached: reports success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Evaluation criteria: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59901" y="1188098"/>
            <a:ext cx="897293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Completeness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Does the algorithm always find a path?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(for every state space such that a path exits)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(worst time complexity)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What is the highest number of nodes that may need to be created?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(worst space complexity)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What is the largest amount of nodes that may need to be stored?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Expressed in terms of:    </a:t>
            </a:r>
            <a:endParaRPr lang="en-US" altLang="zh-CN" sz="2200" dirty="0">
              <a:solidFill>
                <a:srgbClr val="00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 = depth of the tree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= (average) branching factor of the tree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= depth of the shallowest solution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approximations !!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856792" y="1468017"/>
            <a:ext cx="7924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In our complexity analysis, we do not take the built-in </a:t>
            </a:r>
            <a:r>
              <a:rPr lang="en-US" altLang="zh-CN" sz="2400" b="1" dirty="0">
                <a:solidFill>
                  <a:srgbClr val="CC0000"/>
                </a:solidFill>
                <a:ea typeface="宋体" panose="02010600030101010101" pitchFamily="2" charset="-122"/>
              </a:rPr>
              <a:t>loop-detection</a:t>
            </a:r>
            <a:r>
              <a:rPr lang="en-US" altLang="zh-CN" sz="2400" dirty="0">
                <a:ea typeface="宋体" panose="02010600030101010101" pitchFamily="2" charset="-122"/>
              </a:rPr>
              <a:t> into account.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The results only ‘formally’ apply to the variants of our algorithms </a:t>
            </a:r>
            <a:r>
              <a:rPr lang="en-US" altLang="zh-CN" sz="2400" b="1" dirty="0">
                <a:solidFill>
                  <a:srgbClr val="CC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sz="2400" dirty="0">
                <a:ea typeface="宋体" panose="02010600030101010101" pitchFamily="2" charset="-122"/>
              </a:rPr>
              <a:t> loop-checks.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Studying the effect of the loop-checking on the complexity is hard: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 overhead of the checking MAY or MAY NOT be compensated by the reduction of the size of the tree.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u="sng" dirty="0">
                <a:ea typeface="宋体" panose="02010600030101010101" pitchFamily="2" charset="-122"/>
              </a:rPr>
              <a:t>Also</a:t>
            </a:r>
            <a:r>
              <a:rPr lang="en-US" altLang="zh-CN" sz="2400" dirty="0">
                <a:ea typeface="宋体" panose="02010600030101010101" pitchFamily="2" charset="-122"/>
              </a:rPr>
              <a:t>: our analysis </a:t>
            </a:r>
            <a:r>
              <a:rPr lang="en-US" altLang="zh-CN" sz="2400" b="1" dirty="0">
                <a:solidFill>
                  <a:srgbClr val="CC0000"/>
                </a:solidFill>
                <a:ea typeface="宋体" panose="02010600030101010101" pitchFamily="2" charset="-122"/>
              </a:rPr>
              <a:t>DOES NOT</a:t>
            </a:r>
            <a:r>
              <a:rPr lang="en-US" altLang="zh-CN" sz="2400" dirty="0">
                <a:ea typeface="宋体" panose="02010600030101010101" pitchFamily="2" charset="-122"/>
              </a:rPr>
              <a:t> take the length (space) of representing paths into account !!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Completeness </a:t>
            </a:r>
            <a:r>
              <a:rPr lang="en-US" altLang="zh-CN" sz="3200" dirty="0">
                <a:ea typeface="宋体" panose="02010600030101010101" pitchFamily="2" charset="-122"/>
              </a:rPr>
              <a:t>(depth-first)</a:t>
            </a:r>
            <a:endParaRPr lang="zh-CN" altLang="en-US" sz="3600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735087" y="145713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40458D"/>
                </a:solidFill>
                <a:ea typeface="宋体" panose="02010600030101010101" pitchFamily="2" charset="-122"/>
              </a:rPr>
              <a:t>Complete??</a:t>
            </a:r>
            <a:endParaRPr lang="en-US" altLang="zh-CN" sz="2400" b="1">
              <a:solidFill>
                <a:srgbClr val="40458D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No: fails in infinite-depth spaces, spaces with loops </a:t>
            </a:r>
            <a:endParaRPr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Modify to avoid repeated states along path ⇒ complete in finite spaces</a:t>
            </a:r>
            <a:endParaRPr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IMPORTANT:</a:t>
            </a:r>
            <a:endParaRPr lang="en-US" altLang="zh-CN" sz="2400" u="sng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This is due to integration of LOOP-checking in this version of Depth-First (and in all other algorithms that will follow) !</a:t>
            </a:r>
            <a:endParaRPr lang="en-US" altLang="zh-CN" sz="2400">
              <a:ea typeface="宋体" panose="02010600030101010101" pitchFamily="2" charset="-122"/>
            </a:endParaRPr>
          </a:p>
          <a:p>
            <a:pPr lvl="2"/>
            <a:r>
              <a:rPr lang="en-US" altLang="zh-CN" sz="2000">
                <a:ea typeface="宋体" panose="02010600030101010101" pitchFamily="2" charset="-122"/>
              </a:rPr>
              <a:t> IF we do not remove paths with loops, then Depth-First is not complete (may get trapped in loops of a finite State space)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400" b="1">
                <a:ea typeface="宋体" panose="02010600030101010101" pitchFamily="2" charset="-122"/>
              </a:rPr>
              <a:t>Note:</a:t>
            </a:r>
            <a:r>
              <a:rPr lang="en-US" altLang="zh-CN" sz="2400">
                <a:ea typeface="宋体" panose="02010600030101010101" pitchFamily="2" charset="-122"/>
              </a:rPr>
              <a:t> does NOT find the shortest path.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1" name="Group 2"/>
          <p:cNvGrpSpPr/>
          <p:nvPr/>
        </p:nvGrpSpPr>
        <p:grpSpPr bwMode="auto">
          <a:xfrm>
            <a:off x="1225422" y="214604"/>
            <a:ext cx="8915400" cy="5867400"/>
            <a:chOff x="96" y="288"/>
            <a:chExt cx="5616" cy="3696"/>
          </a:xfrm>
        </p:grpSpPr>
        <p:grpSp>
          <p:nvGrpSpPr>
            <p:cNvPr id="32" name="Group 3"/>
            <p:cNvGrpSpPr/>
            <p:nvPr/>
          </p:nvGrpSpPr>
          <p:grpSpPr bwMode="auto">
            <a:xfrm>
              <a:off x="1056" y="288"/>
              <a:ext cx="3648" cy="1037"/>
              <a:chOff x="1056" y="768"/>
              <a:chExt cx="3648" cy="1037"/>
            </a:xfrm>
          </p:grpSpPr>
          <p:sp>
            <p:nvSpPr>
              <p:cNvPr id="127" name="Rectangle 4"/>
              <p:cNvSpPr>
                <a:spLocks noChangeArrowheads="1"/>
              </p:cNvSpPr>
              <p:nvPr/>
            </p:nvSpPr>
            <p:spPr bwMode="auto">
              <a:xfrm>
                <a:off x="1056" y="768"/>
                <a:ext cx="3648" cy="100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8" name="Group 5"/>
              <p:cNvGrpSpPr/>
              <p:nvPr/>
            </p:nvGrpSpPr>
            <p:grpSpPr bwMode="auto">
              <a:xfrm>
                <a:off x="1248" y="856"/>
                <a:ext cx="3261" cy="810"/>
                <a:chOff x="1440" y="2256"/>
                <a:chExt cx="3261" cy="1056"/>
              </a:xfrm>
            </p:grpSpPr>
            <p:sp>
              <p:nvSpPr>
                <p:cNvPr id="137" name="Oval 6"/>
                <p:cNvSpPr>
                  <a:spLocks noChangeArrowheads="1"/>
                </p:cNvSpPr>
                <p:nvPr/>
              </p:nvSpPr>
              <p:spPr bwMode="auto">
                <a:xfrm>
                  <a:off x="1920" y="2256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A</a:t>
                  </a:r>
                  <a:endParaRPr lang="en-US" altLang="zh-CN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" name="Oval 7"/>
                <p:cNvSpPr>
                  <a:spLocks noChangeArrowheads="1"/>
                </p:cNvSpPr>
                <p:nvPr/>
              </p:nvSpPr>
              <p:spPr bwMode="auto">
                <a:xfrm>
                  <a:off x="2160" y="3072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D</a:t>
                  </a:r>
                  <a:endParaRPr lang="en-US" altLang="zh-CN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9" name="Oval 8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  <a:endPara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0" name="Oval 9"/>
                <p:cNvSpPr>
                  <a:spLocks noChangeArrowheads="1"/>
                </p:cNvSpPr>
                <p:nvPr/>
              </p:nvSpPr>
              <p:spPr bwMode="auto">
                <a:xfrm>
                  <a:off x="2736" y="3072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  <a:endPara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1" name="Oval 10"/>
                <p:cNvSpPr>
                  <a:spLocks noChangeArrowheads="1"/>
                </p:cNvSpPr>
                <p:nvPr/>
              </p:nvSpPr>
              <p:spPr bwMode="auto">
                <a:xfrm>
                  <a:off x="4080" y="2256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  <a:endPara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" name="Oval 11"/>
                <p:cNvSpPr>
                  <a:spLocks noChangeArrowheads="1"/>
                </p:cNvSpPr>
                <p:nvPr/>
              </p:nvSpPr>
              <p:spPr bwMode="auto">
                <a:xfrm>
                  <a:off x="3696" y="3072"/>
                  <a:ext cx="240" cy="24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  <a:endPara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" name="Oval 12"/>
                <p:cNvSpPr>
                  <a:spLocks noChangeArrowheads="1"/>
                </p:cNvSpPr>
                <p:nvPr/>
              </p:nvSpPr>
              <p:spPr bwMode="auto">
                <a:xfrm>
                  <a:off x="4416" y="2784"/>
                  <a:ext cx="240" cy="24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Oval 13"/>
                <p:cNvSpPr>
                  <a:spLocks noChangeArrowheads="1"/>
                </p:cNvSpPr>
                <p:nvPr/>
              </p:nvSpPr>
              <p:spPr bwMode="auto">
                <a:xfrm>
                  <a:off x="1440" y="2640"/>
                  <a:ext cx="240" cy="240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en-US" sz="2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454" y="2765"/>
                  <a:ext cx="247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  <a:endPara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78" y="2621"/>
                  <a:ext cx="249" cy="3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S</a:t>
                  </a:r>
                  <a:endParaRPr lang="en-US" altLang="zh-CN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147" name="AutoShape 16"/>
                <p:cNvCxnSpPr>
                  <a:cxnSpLocks noChangeShapeType="1"/>
                  <a:stCxn id="146" idx="0"/>
                  <a:endCxn id="137" idx="2"/>
                </p:cNvCxnSpPr>
                <p:nvPr/>
              </p:nvCxnSpPr>
              <p:spPr bwMode="auto">
                <a:xfrm flipV="1">
                  <a:off x="1603" y="2376"/>
                  <a:ext cx="317" cy="24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8" name="AutoShape 17"/>
                <p:cNvCxnSpPr>
                  <a:cxnSpLocks noChangeShapeType="1"/>
                  <a:stCxn id="144" idx="4"/>
                  <a:endCxn id="138" idx="2"/>
                </p:cNvCxnSpPr>
                <p:nvPr/>
              </p:nvCxnSpPr>
              <p:spPr bwMode="auto">
                <a:xfrm>
                  <a:off x="1560" y="2880"/>
                  <a:ext cx="600" cy="31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49" name="AutoShape 18"/>
                <p:cNvCxnSpPr>
                  <a:cxnSpLocks noChangeShapeType="1"/>
                  <a:stCxn id="137" idx="6"/>
                  <a:endCxn id="139" idx="2"/>
                </p:cNvCxnSpPr>
                <p:nvPr/>
              </p:nvCxnSpPr>
              <p:spPr bwMode="auto">
                <a:xfrm>
                  <a:off x="2160" y="2376"/>
                  <a:ext cx="912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0" name="AutoShape 19"/>
                <p:cNvCxnSpPr>
                  <a:cxnSpLocks noChangeShapeType="1"/>
                  <a:stCxn id="138" idx="6"/>
                  <a:endCxn id="140" idx="2"/>
                </p:cNvCxnSpPr>
                <p:nvPr/>
              </p:nvCxnSpPr>
              <p:spPr bwMode="auto">
                <a:xfrm>
                  <a:off x="2400" y="3192"/>
                  <a:ext cx="336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1" name="AutoShape 20"/>
                <p:cNvCxnSpPr>
                  <a:cxnSpLocks noChangeShapeType="1"/>
                  <a:stCxn id="139" idx="6"/>
                  <a:endCxn id="141" idx="2"/>
                </p:cNvCxnSpPr>
                <p:nvPr/>
              </p:nvCxnSpPr>
              <p:spPr bwMode="auto">
                <a:xfrm>
                  <a:off x="3312" y="2376"/>
                  <a:ext cx="768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2" name="AutoShape 21"/>
                <p:cNvCxnSpPr>
                  <a:cxnSpLocks noChangeShapeType="1"/>
                  <a:stCxn id="140" idx="6"/>
                  <a:endCxn id="142" idx="2"/>
                </p:cNvCxnSpPr>
                <p:nvPr/>
              </p:nvCxnSpPr>
              <p:spPr bwMode="auto">
                <a:xfrm>
                  <a:off x="2976" y="3192"/>
                  <a:ext cx="720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AutoShape 22"/>
                <p:cNvCxnSpPr>
                  <a:cxnSpLocks noChangeShapeType="1"/>
                  <a:stCxn id="142" idx="6"/>
                  <a:endCxn id="143" idx="3"/>
                </p:cNvCxnSpPr>
                <p:nvPr/>
              </p:nvCxnSpPr>
              <p:spPr bwMode="auto">
                <a:xfrm flipV="1">
                  <a:off x="3936" y="2989"/>
                  <a:ext cx="515" cy="20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AutoShape 23"/>
                <p:cNvCxnSpPr>
                  <a:cxnSpLocks noChangeShapeType="1"/>
                  <a:stCxn id="137" idx="4"/>
                  <a:endCxn id="138" idx="0"/>
                </p:cNvCxnSpPr>
                <p:nvPr/>
              </p:nvCxnSpPr>
              <p:spPr bwMode="auto">
                <a:xfrm>
                  <a:off x="2040" y="2496"/>
                  <a:ext cx="240" cy="57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AutoShape 24"/>
                <p:cNvCxnSpPr>
                  <a:cxnSpLocks noChangeShapeType="1"/>
                  <a:stCxn id="140" idx="0"/>
                  <a:endCxn id="139" idx="4"/>
                </p:cNvCxnSpPr>
                <p:nvPr/>
              </p:nvCxnSpPr>
              <p:spPr bwMode="auto">
                <a:xfrm flipV="1">
                  <a:off x="2856" y="2496"/>
                  <a:ext cx="336" cy="57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9" name="Text Box 25"/>
              <p:cNvSpPr txBox="1">
                <a:spLocks noChangeArrowheads="1"/>
              </p:cNvSpPr>
              <p:nvPr/>
            </p:nvSpPr>
            <p:spPr bwMode="auto">
              <a:xfrm>
                <a:off x="1392" y="89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3</a:t>
                </a:r>
                <a:endPara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Text Box 26"/>
              <p:cNvSpPr txBox="1">
                <a:spLocks noChangeArrowheads="1"/>
              </p:cNvSpPr>
              <p:nvPr/>
            </p:nvSpPr>
            <p:spPr bwMode="auto">
              <a:xfrm>
                <a:off x="1478" y="139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4</a:t>
                </a:r>
                <a:endPara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1" name="Text Box 27"/>
              <p:cNvSpPr txBox="1">
                <a:spLocks noChangeArrowheads="1"/>
              </p:cNvSpPr>
              <p:nvPr/>
            </p:nvSpPr>
            <p:spPr bwMode="auto">
              <a:xfrm>
                <a:off x="2294" y="76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4</a:t>
                </a:r>
                <a:endPara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Text Box 28"/>
              <p:cNvSpPr txBox="1">
                <a:spLocks noChangeArrowheads="1"/>
              </p:cNvSpPr>
              <p:nvPr/>
            </p:nvSpPr>
            <p:spPr bwMode="auto">
              <a:xfrm>
                <a:off x="1920" y="1099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5</a:t>
                </a:r>
                <a:endPara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Text Box 29"/>
              <p:cNvSpPr txBox="1">
                <a:spLocks noChangeArrowheads="1"/>
              </p:cNvSpPr>
              <p:nvPr/>
            </p:nvSpPr>
            <p:spPr bwMode="auto">
              <a:xfrm>
                <a:off x="2870" y="113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5</a:t>
                </a:r>
                <a:endPara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Text Box 30"/>
              <p:cNvSpPr txBox="1">
                <a:spLocks noChangeArrowheads="1"/>
              </p:cNvSpPr>
              <p:nvPr/>
            </p:nvSpPr>
            <p:spPr bwMode="auto">
              <a:xfrm>
                <a:off x="3398" y="76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4</a:t>
                </a:r>
                <a:endPara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Text Box 31"/>
              <p:cNvSpPr txBox="1">
                <a:spLocks noChangeArrowheads="1"/>
              </p:cNvSpPr>
              <p:nvPr/>
            </p:nvSpPr>
            <p:spPr bwMode="auto">
              <a:xfrm>
                <a:off x="3926" y="146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3</a:t>
                </a:r>
                <a:endParaRPr lang="zh-CN" alt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Text Box 32"/>
              <p:cNvSpPr txBox="1">
                <a:spLocks noChangeArrowheads="1"/>
              </p:cNvSpPr>
              <p:nvPr/>
            </p:nvSpPr>
            <p:spPr bwMode="auto">
              <a:xfrm>
                <a:off x="2294" y="151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rPr>
                  <a:t>2</a:t>
                </a:r>
                <a:endParaRPr lang="zh-CN" alt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 bwMode="auto">
            <a:xfrm>
              <a:off x="96" y="1488"/>
              <a:ext cx="5616" cy="2496"/>
              <a:chOff x="96" y="1824"/>
              <a:chExt cx="5616" cy="2496"/>
            </a:xfrm>
          </p:grpSpPr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96" y="1824"/>
                <a:ext cx="5616" cy="24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" name="Group 35"/>
              <p:cNvGrpSpPr/>
              <p:nvPr/>
            </p:nvGrpSpPr>
            <p:grpSpPr bwMode="auto">
              <a:xfrm>
                <a:off x="144" y="1872"/>
                <a:ext cx="5472" cy="2352"/>
                <a:chOff x="144" y="1872"/>
                <a:chExt cx="5472" cy="2352"/>
              </a:xfrm>
            </p:grpSpPr>
            <p:sp>
              <p:nvSpPr>
                <p:cNvPr id="40" name="Oval 36"/>
                <p:cNvSpPr>
                  <a:spLocks noChangeArrowheads="1"/>
                </p:cNvSpPr>
                <p:nvPr/>
              </p:nvSpPr>
              <p:spPr bwMode="auto">
                <a:xfrm>
                  <a:off x="2736" y="1920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S</a:t>
                  </a:r>
                  <a:endParaRPr lang="en-US" altLang="zh-CN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Oval 37"/>
                <p:cNvSpPr>
                  <a:spLocks noChangeArrowheads="1"/>
                </p:cNvSpPr>
                <p:nvPr/>
              </p:nvSpPr>
              <p:spPr bwMode="auto">
                <a:xfrm>
                  <a:off x="1296" y="21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A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Oval 38"/>
                <p:cNvSpPr>
                  <a:spLocks noChangeArrowheads="1"/>
                </p:cNvSpPr>
                <p:nvPr/>
              </p:nvSpPr>
              <p:spPr bwMode="auto">
                <a:xfrm>
                  <a:off x="4368" y="21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D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Oval 39"/>
                <p:cNvSpPr>
                  <a:spLocks noChangeArrowheads="1"/>
                </p:cNvSpPr>
                <p:nvPr/>
              </p:nvSpPr>
              <p:spPr bwMode="auto">
                <a:xfrm>
                  <a:off x="384" y="24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Oval 40"/>
                <p:cNvSpPr>
                  <a:spLocks noChangeArrowheads="1"/>
                </p:cNvSpPr>
                <p:nvPr/>
              </p:nvSpPr>
              <p:spPr bwMode="auto">
                <a:xfrm>
                  <a:off x="1872" y="24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D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Oval 41"/>
                <p:cNvSpPr>
                  <a:spLocks noChangeArrowheads="1"/>
                </p:cNvSpPr>
                <p:nvPr/>
              </p:nvSpPr>
              <p:spPr bwMode="auto">
                <a:xfrm>
                  <a:off x="5136" y="24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Oval 42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A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Oval 43"/>
                <p:cNvSpPr>
                  <a:spLocks noChangeArrowheads="1"/>
                </p:cNvSpPr>
                <p:nvPr/>
              </p:nvSpPr>
              <p:spPr bwMode="auto">
                <a:xfrm>
                  <a:off x="192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Oval 44"/>
                <p:cNvSpPr>
                  <a:spLocks noChangeArrowheads="1"/>
                </p:cNvSpPr>
                <p:nvPr/>
              </p:nvSpPr>
              <p:spPr bwMode="auto">
                <a:xfrm>
                  <a:off x="864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Oval 45"/>
                <p:cNvSpPr>
                  <a:spLocks noChangeArrowheads="1"/>
                </p:cNvSpPr>
                <p:nvPr/>
              </p:nvSpPr>
              <p:spPr bwMode="auto">
                <a:xfrm>
                  <a:off x="2064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Oval 46"/>
                <p:cNvSpPr>
                  <a:spLocks noChangeArrowheads="1"/>
                </p:cNvSpPr>
                <p:nvPr/>
              </p:nvSpPr>
              <p:spPr bwMode="auto">
                <a:xfrm>
                  <a:off x="3456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Oval 47"/>
                <p:cNvSpPr>
                  <a:spLocks noChangeArrowheads="1"/>
                </p:cNvSpPr>
                <p:nvPr/>
              </p:nvSpPr>
              <p:spPr bwMode="auto">
                <a:xfrm>
                  <a:off x="4752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Oval 48"/>
                <p:cNvSpPr>
                  <a:spLocks noChangeArrowheads="1"/>
                </p:cNvSpPr>
                <p:nvPr/>
              </p:nvSpPr>
              <p:spPr bwMode="auto">
                <a:xfrm>
                  <a:off x="5232" y="2928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Oval 49"/>
                <p:cNvSpPr>
                  <a:spLocks noChangeArrowheads="1"/>
                </p:cNvSpPr>
                <p:nvPr/>
              </p:nvSpPr>
              <p:spPr bwMode="auto">
                <a:xfrm>
                  <a:off x="576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D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Oval 50"/>
                <p:cNvSpPr>
                  <a:spLocks noChangeArrowheads="1"/>
                </p:cNvSpPr>
                <p:nvPr/>
              </p:nvSpPr>
              <p:spPr bwMode="auto">
                <a:xfrm>
                  <a:off x="1152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Oval 51"/>
                <p:cNvSpPr>
                  <a:spLocks noChangeArrowheads="1"/>
                </p:cNvSpPr>
                <p:nvPr/>
              </p:nvSpPr>
              <p:spPr bwMode="auto">
                <a:xfrm>
                  <a:off x="1776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B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Oval 52"/>
                <p:cNvSpPr>
                  <a:spLocks noChangeArrowheads="1"/>
                </p:cNvSpPr>
                <p:nvPr/>
              </p:nvSpPr>
              <p:spPr bwMode="auto">
                <a:xfrm>
                  <a:off x="2400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Oval 53"/>
                <p:cNvSpPr>
                  <a:spLocks noChangeArrowheads="1"/>
                </p:cNvSpPr>
                <p:nvPr/>
              </p:nvSpPr>
              <p:spPr bwMode="auto">
                <a:xfrm>
                  <a:off x="3216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Oval 54"/>
                <p:cNvSpPr>
                  <a:spLocks noChangeArrowheads="1"/>
                </p:cNvSpPr>
                <p:nvPr/>
              </p:nvSpPr>
              <p:spPr bwMode="auto">
                <a:xfrm>
                  <a:off x="3696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E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Oval 55"/>
                <p:cNvSpPr>
                  <a:spLocks noChangeArrowheads="1"/>
                </p:cNvSpPr>
                <p:nvPr/>
              </p:nvSpPr>
              <p:spPr bwMode="auto">
                <a:xfrm>
                  <a:off x="4368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A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Oval 56"/>
                <p:cNvSpPr>
                  <a:spLocks noChangeArrowheads="1"/>
                </p:cNvSpPr>
                <p:nvPr/>
              </p:nvSpPr>
              <p:spPr bwMode="auto">
                <a:xfrm>
                  <a:off x="4848" y="3312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Oval 57"/>
                <p:cNvSpPr>
                  <a:spLocks noChangeArrowheads="1"/>
                </p:cNvSpPr>
                <p:nvPr/>
              </p:nvSpPr>
              <p:spPr bwMode="auto">
                <a:xfrm>
                  <a:off x="5280" y="3312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  <a:endParaRPr lang="en-US" altLang="zh-CN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0" name="Oval 58"/>
                <p:cNvSpPr>
                  <a:spLocks noChangeArrowheads="1"/>
                </p:cNvSpPr>
                <p:nvPr/>
              </p:nvSpPr>
              <p:spPr bwMode="auto">
                <a:xfrm>
                  <a:off x="1152" y="3696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  <a:endParaRPr lang="en-US" altLang="zh-CN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" name="Oval 59"/>
                <p:cNvSpPr>
                  <a:spLocks noChangeArrowheads="1"/>
                </p:cNvSpPr>
                <p:nvPr/>
              </p:nvSpPr>
              <p:spPr bwMode="auto">
                <a:xfrm>
                  <a:off x="1776" y="36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C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2" name="Oval 60"/>
                <p:cNvSpPr>
                  <a:spLocks noChangeArrowheads="1"/>
                </p:cNvSpPr>
                <p:nvPr/>
              </p:nvSpPr>
              <p:spPr bwMode="auto">
                <a:xfrm>
                  <a:off x="2400" y="3696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  <a:endParaRPr lang="en-US" altLang="zh-CN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3" name="Oval 61"/>
                <p:cNvSpPr>
                  <a:spLocks noChangeArrowheads="1"/>
                </p:cNvSpPr>
                <p:nvPr/>
              </p:nvSpPr>
              <p:spPr bwMode="auto">
                <a:xfrm>
                  <a:off x="3696" y="3696"/>
                  <a:ext cx="240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F</a:t>
                  </a:r>
                  <a:endParaRPr lang="en-US" altLang="zh-CN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" name="Oval 62"/>
                <p:cNvSpPr>
                  <a:spLocks noChangeArrowheads="1"/>
                </p:cNvSpPr>
                <p:nvPr/>
              </p:nvSpPr>
              <p:spPr bwMode="auto">
                <a:xfrm>
                  <a:off x="3696" y="4032"/>
                  <a:ext cx="240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2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G</a:t>
                  </a:r>
                  <a:endParaRPr lang="en-US" altLang="zh-CN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75" name="AutoShape 63"/>
                <p:cNvCxnSpPr>
                  <a:cxnSpLocks noChangeShapeType="1"/>
                  <a:stCxn id="40" idx="2"/>
                  <a:endCxn id="42" idx="6"/>
                </p:cNvCxnSpPr>
                <p:nvPr/>
              </p:nvCxnSpPr>
              <p:spPr bwMode="auto">
                <a:xfrm flipH="1">
                  <a:off x="1536" y="2016"/>
                  <a:ext cx="120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AutoShape 64"/>
                <p:cNvCxnSpPr>
                  <a:cxnSpLocks noChangeShapeType="1"/>
                  <a:stCxn id="40" idx="6"/>
                  <a:endCxn id="50" idx="2"/>
                </p:cNvCxnSpPr>
                <p:nvPr/>
              </p:nvCxnSpPr>
              <p:spPr bwMode="auto">
                <a:xfrm>
                  <a:off x="2976" y="2016"/>
                  <a:ext cx="1392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7" name="AutoShape 65"/>
                <p:cNvCxnSpPr>
                  <a:cxnSpLocks noChangeShapeType="1"/>
                  <a:stCxn id="42" idx="2"/>
                  <a:endCxn id="51" idx="7"/>
                </p:cNvCxnSpPr>
                <p:nvPr/>
              </p:nvCxnSpPr>
              <p:spPr bwMode="auto">
                <a:xfrm flipH="1">
                  <a:off x="589" y="2208"/>
                  <a:ext cx="707" cy="31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AutoShape 66"/>
                <p:cNvCxnSpPr>
                  <a:cxnSpLocks noChangeShapeType="1"/>
                  <a:stCxn id="42" idx="5"/>
                  <a:endCxn id="52" idx="1"/>
                </p:cNvCxnSpPr>
                <p:nvPr/>
              </p:nvCxnSpPr>
              <p:spPr bwMode="auto">
                <a:xfrm>
                  <a:off x="1501" y="2276"/>
                  <a:ext cx="406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AutoShape 67"/>
                <p:cNvCxnSpPr>
                  <a:cxnSpLocks noChangeShapeType="1"/>
                  <a:stCxn id="50" idx="3"/>
                  <a:endCxn id="54" idx="7"/>
                </p:cNvCxnSpPr>
                <p:nvPr/>
              </p:nvCxnSpPr>
              <p:spPr bwMode="auto">
                <a:xfrm flipH="1">
                  <a:off x="3853" y="2276"/>
                  <a:ext cx="550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AutoShape 68"/>
                <p:cNvCxnSpPr>
                  <a:cxnSpLocks noChangeShapeType="1"/>
                  <a:stCxn id="50" idx="5"/>
                  <a:endCxn id="53" idx="1"/>
                </p:cNvCxnSpPr>
                <p:nvPr/>
              </p:nvCxnSpPr>
              <p:spPr bwMode="auto">
                <a:xfrm>
                  <a:off x="4573" y="2276"/>
                  <a:ext cx="598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1" name="AutoShape 69"/>
                <p:cNvCxnSpPr>
                  <a:cxnSpLocks noChangeShapeType="1"/>
                  <a:stCxn id="51" idx="3"/>
                  <a:endCxn id="55" idx="0"/>
                </p:cNvCxnSpPr>
                <p:nvPr/>
              </p:nvCxnSpPr>
              <p:spPr bwMode="auto">
                <a:xfrm flipH="1">
                  <a:off x="312" y="2660"/>
                  <a:ext cx="107" cy="2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AutoShape 70"/>
                <p:cNvCxnSpPr>
                  <a:cxnSpLocks noChangeShapeType="1"/>
                  <a:stCxn id="51" idx="5"/>
                  <a:endCxn id="56" idx="1"/>
                </p:cNvCxnSpPr>
                <p:nvPr/>
              </p:nvCxnSpPr>
              <p:spPr bwMode="auto">
                <a:xfrm>
                  <a:off x="589" y="2660"/>
                  <a:ext cx="310" cy="29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AutoShape 71"/>
                <p:cNvCxnSpPr>
                  <a:cxnSpLocks noChangeShapeType="1"/>
                  <a:stCxn id="52" idx="5"/>
                  <a:endCxn id="57" idx="0"/>
                </p:cNvCxnSpPr>
                <p:nvPr/>
              </p:nvCxnSpPr>
              <p:spPr bwMode="auto">
                <a:xfrm>
                  <a:off x="2077" y="2660"/>
                  <a:ext cx="107" cy="2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4" name="AutoShape 72"/>
                <p:cNvCxnSpPr>
                  <a:cxnSpLocks noChangeShapeType="1"/>
                  <a:stCxn id="54" idx="3"/>
                  <a:endCxn id="58" idx="0"/>
                </p:cNvCxnSpPr>
                <p:nvPr/>
              </p:nvCxnSpPr>
              <p:spPr bwMode="auto">
                <a:xfrm flipH="1">
                  <a:off x="3576" y="2660"/>
                  <a:ext cx="107" cy="2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AutoShape 73"/>
                <p:cNvCxnSpPr>
                  <a:cxnSpLocks noChangeShapeType="1"/>
                  <a:stCxn id="53" idx="3"/>
                  <a:endCxn id="59" idx="7"/>
                </p:cNvCxnSpPr>
                <p:nvPr/>
              </p:nvCxnSpPr>
              <p:spPr bwMode="auto">
                <a:xfrm flipH="1">
                  <a:off x="4957" y="2660"/>
                  <a:ext cx="214" cy="29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74"/>
                <p:cNvCxnSpPr>
                  <a:cxnSpLocks noChangeShapeType="1"/>
                  <a:stCxn id="53" idx="4"/>
                  <a:endCxn id="60" idx="0"/>
                </p:cNvCxnSpPr>
                <p:nvPr/>
              </p:nvCxnSpPr>
              <p:spPr bwMode="auto">
                <a:xfrm>
                  <a:off x="5256" y="2688"/>
                  <a:ext cx="96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7" name="AutoShape 75"/>
                <p:cNvCxnSpPr>
                  <a:cxnSpLocks noChangeShapeType="1"/>
                  <a:stCxn id="56" idx="3"/>
                  <a:endCxn id="61" idx="0"/>
                </p:cNvCxnSpPr>
                <p:nvPr/>
              </p:nvCxnSpPr>
              <p:spPr bwMode="auto">
                <a:xfrm flipH="1">
                  <a:off x="696" y="3092"/>
                  <a:ext cx="203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8" name="AutoShape 76"/>
                <p:cNvCxnSpPr>
                  <a:cxnSpLocks noChangeShapeType="1"/>
                  <a:stCxn id="56" idx="5"/>
                  <a:endCxn id="62" idx="0"/>
                </p:cNvCxnSpPr>
                <p:nvPr/>
              </p:nvCxnSpPr>
              <p:spPr bwMode="auto">
                <a:xfrm>
                  <a:off x="1069" y="3092"/>
                  <a:ext cx="203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9" name="AutoShape 77"/>
                <p:cNvCxnSpPr>
                  <a:cxnSpLocks noChangeShapeType="1"/>
                  <a:stCxn id="57" idx="3"/>
                  <a:endCxn id="63" idx="0"/>
                </p:cNvCxnSpPr>
                <p:nvPr/>
              </p:nvCxnSpPr>
              <p:spPr bwMode="auto">
                <a:xfrm flipH="1">
                  <a:off x="1896" y="3092"/>
                  <a:ext cx="203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" name="AutoShape 78"/>
                <p:cNvCxnSpPr>
                  <a:cxnSpLocks noChangeShapeType="1"/>
                  <a:stCxn id="57" idx="5"/>
                  <a:endCxn id="64" idx="1"/>
                </p:cNvCxnSpPr>
                <p:nvPr/>
              </p:nvCxnSpPr>
              <p:spPr bwMode="auto">
                <a:xfrm>
                  <a:off x="2269" y="3092"/>
                  <a:ext cx="166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1" name="AutoShape 79"/>
                <p:cNvCxnSpPr>
                  <a:cxnSpLocks noChangeShapeType="1"/>
                  <a:stCxn id="58" idx="3"/>
                  <a:endCxn id="65" idx="0"/>
                </p:cNvCxnSpPr>
                <p:nvPr/>
              </p:nvCxnSpPr>
              <p:spPr bwMode="auto">
                <a:xfrm flipH="1">
                  <a:off x="3336" y="3092"/>
                  <a:ext cx="155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2" name="AutoShape 80"/>
                <p:cNvCxnSpPr>
                  <a:cxnSpLocks noChangeShapeType="1"/>
                  <a:stCxn id="58" idx="5"/>
                  <a:endCxn id="66" idx="0"/>
                </p:cNvCxnSpPr>
                <p:nvPr/>
              </p:nvCxnSpPr>
              <p:spPr bwMode="auto">
                <a:xfrm>
                  <a:off x="3661" y="3092"/>
                  <a:ext cx="155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AutoShape 81"/>
                <p:cNvCxnSpPr>
                  <a:cxnSpLocks noChangeShapeType="1"/>
                  <a:stCxn id="59" idx="3"/>
                  <a:endCxn id="67" idx="7"/>
                </p:cNvCxnSpPr>
                <p:nvPr/>
              </p:nvCxnSpPr>
              <p:spPr bwMode="auto">
                <a:xfrm flipH="1">
                  <a:off x="4573" y="3092"/>
                  <a:ext cx="214" cy="24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AutoShape 82"/>
                <p:cNvCxnSpPr>
                  <a:cxnSpLocks noChangeShapeType="1"/>
                  <a:stCxn id="59" idx="4"/>
                  <a:endCxn id="68" idx="0"/>
                </p:cNvCxnSpPr>
                <p:nvPr/>
              </p:nvCxnSpPr>
              <p:spPr bwMode="auto">
                <a:xfrm>
                  <a:off x="4872" y="3120"/>
                  <a:ext cx="96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AutoShape 83"/>
                <p:cNvCxnSpPr>
                  <a:cxnSpLocks noChangeShapeType="1"/>
                  <a:stCxn id="60" idx="4"/>
                  <a:endCxn id="69" idx="0"/>
                </p:cNvCxnSpPr>
                <p:nvPr/>
              </p:nvCxnSpPr>
              <p:spPr bwMode="auto">
                <a:xfrm>
                  <a:off x="5352" y="3120"/>
                  <a:ext cx="48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AutoShape 84"/>
                <p:cNvCxnSpPr>
                  <a:cxnSpLocks noChangeShapeType="1"/>
                  <a:stCxn id="62" idx="4"/>
                  <a:endCxn id="70" idx="0"/>
                </p:cNvCxnSpPr>
                <p:nvPr/>
              </p:nvCxnSpPr>
              <p:spPr bwMode="auto">
                <a:xfrm>
                  <a:off x="1272" y="3504"/>
                  <a:ext cx="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AutoShape 85"/>
                <p:cNvCxnSpPr>
                  <a:cxnSpLocks noChangeShapeType="1"/>
                  <a:stCxn id="63" idx="4"/>
                  <a:endCxn id="71" idx="0"/>
                </p:cNvCxnSpPr>
                <p:nvPr/>
              </p:nvCxnSpPr>
              <p:spPr bwMode="auto">
                <a:xfrm>
                  <a:off x="1896" y="3504"/>
                  <a:ext cx="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AutoShape 86"/>
                <p:cNvCxnSpPr>
                  <a:cxnSpLocks noChangeShapeType="1"/>
                  <a:stCxn id="64" idx="4"/>
                  <a:endCxn id="72" idx="0"/>
                </p:cNvCxnSpPr>
                <p:nvPr/>
              </p:nvCxnSpPr>
              <p:spPr bwMode="auto">
                <a:xfrm>
                  <a:off x="2520" y="3504"/>
                  <a:ext cx="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9" name="AutoShape 87"/>
                <p:cNvCxnSpPr>
                  <a:cxnSpLocks noChangeShapeType="1"/>
                  <a:stCxn id="66" idx="4"/>
                  <a:endCxn id="73" idx="0"/>
                </p:cNvCxnSpPr>
                <p:nvPr/>
              </p:nvCxnSpPr>
              <p:spPr bwMode="auto">
                <a:xfrm>
                  <a:off x="3816" y="3504"/>
                  <a:ext cx="0" cy="19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0" name="AutoShape 88"/>
                <p:cNvCxnSpPr>
                  <a:cxnSpLocks noChangeShapeType="1"/>
                  <a:stCxn id="73" idx="4"/>
                  <a:endCxn id="74" idx="0"/>
                </p:cNvCxnSpPr>
                <p:nvPr/>
              </p:nvCxnSpPr>
              <p:spPr bwMode="auto">
                <a:xfrm>
                  <a:off x="3816" y="3888"/>
                  <a:ext cx="0" cy="1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975" y="192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248" y="345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496" y="345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47" y="38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5383" y="307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3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2112" y="26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2</a:t>
                  </a:r>
                  <a:endParaRPr lang="zh-CN" alt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624" y="297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2</a:t>
                  </a:r>
                  <a:endParaRPr lang="zh-CN" alt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800" y="216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2</a:t>
                  </a:r>
                  <a:endParaRPr lang="zh-CN" alt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816" y="211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0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408" y="26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464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3223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831" y="345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896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104" y="297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792" y="345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287" y="2640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3600" y="187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144" y="2592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04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4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895" y="2208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680" y="2208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720" y="2621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4855" y="2621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703" y="3024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6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824" y="2976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zh-CN" altLang="en-US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anose="030F0702030302020204" pitchFamily="66" charset="0"/>
                      <a:ea typeface="宋体" panose="02010600030101010101" pitchFamily="2" charset="-122"/>
                    </a:rPr>
                    <a:t>5</a:t>
                  </a:r>
                  <a:endParaRPr lang="zh-CN" alt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59052"/>
            <a:ext cx="10972800" cy="533400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Speed (depth-first)</a:t>
            </a:r>
            <a:endParaRPr lang="zh-CN" altLang="en-US" sz="4000" dirty="0">
              <a:sym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919375" y="4285564"/>
            <a:ext cx="472199" cy="356800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0" name="文本框 49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903961" y="3069852"/>
            <a:ext cx="320172" cy="241926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3" name="文本框 52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accent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accent1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1017037" y="1123508"/>
            <a:ext cx="10356979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the worst case: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(only) goal node may be on the right-most branch,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2559158" y="2418908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6521558" y="4111183"/>
            <a:ext cx="1588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5683358" y="4187383"/>
            <a:ext cx="3810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H="1">
            <a:off x="5378558" y="4109596"/>
            <a:ext cx="304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8"/>
          <p:cNvSpPr>
            <a:spLocks noChangeShapeType="1"/>
          </p:cNvSpPr>
          <p:nvPr/>
        </p:nvSpPr>
        <p:spPr bwMode="auto">
          <a:xfrm>
            <a:off x="4768958" y="4187383"/>
            <a:ext cx="762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 flipH="1">
            <a:off x="4159358" y="4109596"/>
            <a:ext cx="685800" cy="938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 flipH="1">
            <a:off x="3549758" y="4187383"/>
            <a:ext cx="304800" cy="860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 flipH="1">
            <a:off x="5683358" y="3426971"/>
            <a:ext cx="2286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4692758" y="3426971"/>
            <a:ext cx="152400" cy="782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 flipH="1">
            <a:off x="3016358" y="2701483"/>
            <a:ext cx="2286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>
            <a:off x="5302358" y="2701483"/>
            <a:ext cx="1905000" cy="2346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Oval 15"/>
          <p:cNvSpPr>
            <a:spLocks noChangeArrowheads="1"/>
          </p:cNvSpPr>
          <p:nvPr/>
        </p:nvSpPr>
        <p:spPr bwMode="auto">
          <a:xfrm>
            <a:off x="5073758" y="26014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6"/>
          <p:cNvSpPr>
            <a:spLocks noChangeArrowheads="1"/>
          </p:cNvSpPr>
          <p:nvPr/>
        </p:nvSpPr>
        <p:spPr bwMode="auto">
          <a:xfrm>
            <a:off x="3702158" y="40111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Oval 17"/>
          <p:cNvSpPr>
            <a:spLocks noChangeArrowheads="1"/>
          </p:cNvSpPr>
          <p:nvPr/>
        </p:nvSpPr>
        <p:spPr bwMode="auto">
          <a:xfrm>
            <a:off x="4464158" y="32872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Oval 18"/>
          <p:cNvSpPr>
            <a:spLocks noChangeArrowheads="1"/>
          </p:cNvSpPr>
          <p:nvPr/>
        </p:nvSpPr>
        <p:spPr bwMode="auto">
          <a:xfrm>
            <a:off x="5683358" y="32872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Oval 19"/>
          <p:cNvSpPr>
            <a:spLocks noChangeArrowheads="1"/>
          </p:cNvSpPr>
          <p:nvPr/>
        </p:nvSpPr>
        <p:spPr bwMode="auto">
          <a:xfrm>
            <a:off x="6369158" y="40111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20"/>
          <p:cNvSpPr>
            <a:spLocks noChangeArrowheads="1"/>
          </p:cNvSpPr>
          <p:nvPr/>
        </p:nvSpPr>
        <p:spPr bwMode="auto">
          <a:xfrm>
            <a:off x="5530958" y="40111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21"/>
          <p:cNvSpPr>
            <a:spLocks noChangeArrowheads="1"/>
          </p:cNvSpPr>
          <p:nvPr/>
        </p:nvSpPr>
        <p:spPr bwMode="auto">
          <a:xfrm>
            <a:off x="40069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Oval 22"/>
          <p:cNvSpPr>
            <a:spLocks noChangeArrowheads="1"/>
          </p:cNvSpPr>
          <p:nvPr/>
        </p:nvSpPr>
        <p:spPr bwMode="auto">
          <a:xfrm>
            <a:off x="4616558" y="40111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Oval 23"/>
          <p:cNvSpPr>
            <a:spLocks noChangeArrowheads="1"/>
          </p:cNvSpPr>
          <p:nvPr/>
        </p:nvSpPr>
        <p:spPr bwMode="auto">
          <a:xfrm>
            <a:off x="63691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Oval 24"/>
          <p:cNvSpPr>
            <a:spLocks noChangeArrowheads="1"/>
          </p:cNvSpPr>
          <p:nvPr/>
        </p:nvSpPr>
        <p:spPr bwMode="auto">
          <a:xfrm>
            <a:off x="58357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27877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Oval 26"/>
          <p:cNvSpPr>
            <a:spLocks noChangeArrowheads="1"/>
          </p:cNvSpPr>
          <p:nvPr/>
        </p:nvSpPr>
        <p:spPr bwMode="auto">
          <a:xfrm>
            <a:off x="6902558" y="4849371"/>
            <a:ext cx="381000" cy="3127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rPr>
              <a:t>G</a:t>
            </a:r>
            <a:endParaRPr lang="en-US" altLang="zh-CN" sz="200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0" name="Oval 27"/>
          <p:cNvSpPr>
            <a:spLocks noChangeArrowheads="1"/>
          </p:cNvSpPr>
          <p:nvPr/>
        </p:nvSpPr>
        <p:spPr bwMode="auto">
          <a:xfrm>
            <a:off x="52261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rgbClr val="FF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Oval 28"/>
          <p:cNvSpPr>
            <a:spLocks noChangeArrowheads="1"/>
          </p:cNvSpPr>
          <p:nvPr/>
        </p:nvSpPr>
        <p:spPr bwMode="auto">
          <a:xfrm>
            <a:off x="46165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3397358" y="4849371"/>
            <a:ext cx="381000" cy="3127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AutoShape 30"/>
          <p:cNvSpPr/>
          <p:nvPr/>
        </p:nvSpPr>
        <p:spPr bwMode="auto">
          <a:xfrm>
            <a:off x="7664558" y="2761808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28575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GB" altLang="zh-CN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7893158" y="367620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</a:t>
            </a:r>
            <a:endParaRPr lang="en-US" altLang="zh-CN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5" name="AutoShape 32"/>
          <p:cNvSpPr/>
          <p:nvPr/>
        </p:nvSpPr>
        <p:spPr bwMode="auto">
          <a:xfrm rot="16200000">
            <a:off x="5188058" y="3028508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rgbClr val="00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33"/>
          <p:cNvSpPr txBox="1">
            <a:spLocks noChangeArrowheads="1"/>
          </p:cNvSpPr>
          <p:nvPr/>
        </p:nvSpPr>
        <p:spPr bwMode="auto">
          <a:xfrm>
            <a:off x="5134083" y="382860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endParaRPr lang="en-US" altLang="zh-CN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87" name="Group 34"/>
          <p:cNvGrpSpPr/>
          <p:nvPr/>
        </p:nvGrpSpPr>
        <p:grpSpPr bwMode="auto">
          <a:xfrm>
            <a:off x="1898758" y="4171508"/>
            <a:ext cx="8229600" cy="2286000"/>
            <a:chOff x="288" y="2640"/>
            <a:chExt cx="5184" cy="1440"/>
          </a:xfrm>
        </p:grpSpPr>
        <p:sp>
          <p:nvSpPr>
            <p:cNvPr id="88" name="Rectangle 35"/>
            <p:cNvSpPr>
              <a:spLocks noChangeArrowheads="1"/>
            </p:cNvSpPr>
            <p:nvPr/>
          </p:nvSpPr>
          <p:spPr bwMode="auto">
            <a:xfrm>
              <a:off x="288" y="3456"/>
              <a:ext cx="5184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 dirty="0">
                  <a:ea typeface="宋体" panose="02010600030101010101" pitchFamily="2" charset="-122"/>
                </a:rPr>
                <a:t>Time complexity  ==  b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d </a:t>
              </a:r>
              <a:r>
                <a:rPr lang="en-US" altLang="zh-CN" sz="2400" b="1" dirty="0">
                  <a:ea typeface="宋体" panose="02010600030101010101" pitchFamily="2" charset="-122"/>
                </a:rPr>
                <a:t>+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d-1 </a:t>
              </a:r>
              <a:r>
                <a:rPr lang="en-US" altLang="zh-CN" sz="2400" b="1" dirty="0">
                  <a:ea typeface="宋体" panose="02010600030101010101" pitchFamily="2" charset="-122"/>
                </a:rPr>
                <a:t>+ … + </a:t>
              </a: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= </a:t>
              </a:r>
              <a:r>
                <a:rPr lang="en-US" altLang="zh-CN" sz="2400" dirty="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d+1 </a:t>
              </a:r>
              <a:r>
                <a:rPr lang="en-US" altLang="zh-CN" sz="2400" b="1" dirty="0">
                  <a:ea typeface="宋体" panose="02010600030101010101" pitchFamily="2" charset="-122"/>
                </a:rPr>
                <a:t>-</a:t>
              </a:r>
              <a:r>
                <a:rPr lang="en-US" altLang="zh-CN" sz="2400" dirty="0"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ea typeface="宋体" panose="02010600030101010101" pitchFamily="2" charset="-122"/>
                </a:rPr>
                <a:t>Thus:  O(b</a:t>
              </a:r>
              <a:r>
                <a:rPr lang="en-US" altLang="zh-CN" sz="3200" b="1" baseline="30000" dirty="0">
                  <a:ea typeface="宋体" panose="02010600030101010101" pitchFamily="2" charset="-122"/>
                </a:rPr>
                <a:t>d</a:t>
              </a:r>
              <a:r>
                <a:rPr lang="en-US" altLang="zh-CN" sz="2400" b="1" dirty="0">
                  <a:ea typeface="宋体" panose="02010600030101010101" pitchFamily="2" charset="-122"/>
                </a:rPr>
                <a:t>) 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89" name="AutoShape 36"/>
            <p:cNvSpPr>
              <a:spLocks noChangeArrowheads="1"/>
            </p:cNvSpPr>
            <p:nvPr/>
          </p:nvSpPr>
          <p:spPr bwMode="auto">
            <a:xfrm rot="5400000">
              <a:off x="4416" y="2784"/>
              <a:ext cx="768" cy="48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4406" y="369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 - 1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38"/>
            <p:cNvSpPr>
              <a:spLocks noChangeShapeType="1"/>
            </p:cNvSpPr>
            <p:nvPr/>
          </p:nvSpPr>
          <p:spPr bwMode="auto">
            <a:xfrm>
              <a:off x="4416" y="3715"/>
              <a:ext cx="7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Memory (depth-first)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184" name="Rectangle 3"/>
          <p:cNvSpPr txBox="1">
            <a:spLocks noChangeArrowheads="1"/>
          </p:cNvSpPr>
          <p:nvPr/>
        </p:nvSpPr>
        <p:spPr>
          <a:xfrm>
            <a:off x="326571" y="1272074"/>
            <a:ext cx="11541968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Largest number of nodes in QUEUE is reached in bottom left-most node.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Example: d = 3,  b = 3 :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5" name="Group 4"/>
          <p:cNvGrpSpPr/>
          <p:nvPr/>
        </p:nvGrpSpPr>
        <p:grpSpPr bwMode="auto">
          <a:xfrm>
            <a:off x="482600" y="2747030"/>
            <a:ext cx="7467600" cy="2514600"/>
            <a:chOff x="624" y="1440"/>
            <a:chExt cx="4704" cy="1584"/>
          </a:xfrm>
        </p:grpSpPr>
        <p:sp>
          <p:nvSpPr>
            <p:cNvPr id="186" name="Rectangle 5"/>
            <p:cNvSpPr>
              <a:spLocks noChangeArrowheads="1"/>
            </p:cNvSpPr>
            <p:nvPr/>
          </p:nvSpPr>
          <p:spPr bwMode="auto">
            <a:xfrm>
              <a:off x="624" y="1440"/>
              <a:ext cx="4704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87" name="Oval 6"/>
            <p:cNvSpPr>
              <a:spLocks noChangeArrowheads="1"/>
            </p:cNvSpPr>
            <p:nvPr/>
          </p:nvSpPr>
          <p:spPr bwMode="auto">
            <a:xfrm>
              <a:off x="2928" y="148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Oval 7"/>
            <p:cNvSpPr>
              <a:spLocks noChangeArrowheads="1"/>
            </p:cNvSpPr>
            <p:nvPr/>
          </p:nvSpPr>
          <p:spPr bwMode="auto">
            <a:xfrm>
              <a:off x="1200" y="2298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Oval 8"/>
            <p:cNvSpPr>
              <a:spLocks noChangeArrowheads="1"/>
            </p:cNvSpPr>
            <p:nvPr/>
          </p:nvSpPr>
          <p:spPr bwMode="auto">
            <a:xfrm>
              <a:off x="1728" y="186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Oval 9"/>
            <p:cNvSpPr>
              <a:spLocks noChangeArrowheads="1"/>
            </p:cNvSpPr>
            <p:nvPr/>
          </p:nvSpPr>
          <p:spPr bwMode="auto">
            <a:xfrm>
              <a:off x="2928" y="1866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Oval 10"/>
            <p:cNvSpPr>
              <a:spLocks noChangeArrowheads="1"/>
            </p:cNvSpPr>
            <p:nvPr/>
          </p:nvSpPr>
          <p:spPr bwMode="auto">
            <a:xfrm>
              <a:off x="2448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2064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" name="Oval 12"/>
            <p:cNvSpPr>
              <a:spLocks noChangeArrowheads="1"/>
            </p:cNvSpPr>
            <p:nvPr/>
          </p:nvSpPr>
          <p:spPr bwMode="auto">
            <a:xfrm>
              <a:off x="1632" y="2298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" name="Oval 13"/>
            <p:cNvSpPr>
              <a:spLocks noChangeArrowheads="1"/>
            </p:cNvSpPr>
            <p:nvPr/>
          </p:nvSpPr>
          <p:spPr bwMode="auto">
            <a:xfrm>
              <a:off x="4128" y="1867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14"/>
            <p:cNvSpPr>
              <a:spLocks noChangeArrowheads="1"/>
            </p:cNvSpPr>
            <p:nvPr/>
          </p:nvSpPr>
          <p:spPr bwMode="auto">
            <a:xfrm>
              <a:off x="4080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15"/>
            <p:cNvSpPr>
              <a:spLocks noChangeArrowheads="1"/>
            </p:cNvSpPr>
            <p:nvPr/>
          </p:nvSpPr>
          <p:spPr bwMode="auto">
            <a:xfrm>
              <a:off x="2832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Oval 16"/>
            <p:cNvSpPr>
              <a:spLocks noChangeArrowheads="1"/>
            </p:cNvSpPr>
            <p:nvPr/>
          </p:nvSpPr>
          <p:spPr bwMode="auto">
            <a:xfrm>
              <a:off x="3264" y="229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Oval 17"/>
            <p:cNvSpPr>
              <a:spLocks noChangeArrowheads="1"/>
            </p:cNvSpPr>
            <p:nvPr/>
          </p:nvSpPr>
          <p:spPr bwMode="auto">
            <a:xfrm>
              <a:off x="3696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" name="Oval 18"/>
            <p:cNvSpPr>
              <a:spLocks noChangeArrowheads="1"/>
            </p:cNvSpPr>
            <p:nvPr/>
          </p:nvSpPr>
          <p:spPr bwMode="auto">
            <a:xfrm>
              <a:off x="4464" y="2298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" name="Oval 19"/>
            <p:cNvSpPr>
              <a:spLocks noChangeArrowheads="1"/>
            </p:cNvSpPr>
            <p:nvPr/>
          </p:nvSpPr>
          <p:spPr bwMode="auto">
            <a:xfrm>
              <a:off x="768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Oval 20"/>
            <p:cNvSpPr>
              <a:spLocks noChangeArrowheads="1"/>
            </p:cNvSpPr>
            <p:nvPr/>
          </p:nvSpPr>
          <p:spPr bwMode="auto">
            <a:xfrm>
              <a:off x="177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" name="Oval 21"/>
            <p:cNvSpPr>
              <a:spLocks noChangeArrowheads="1"/>
            </p:cNvSpPr>
            <p:nvPr/>
          </p:nvSpPr>
          <p:spPr bwMode="auto">
            <a:xfrm>
              <a:off x="1344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" name="Oval 22"/>
            <p:cNvSpPr>
              <a:spLocks noChangeArrowheads="1"/>
            </p:cNvSpPr>
            <p:nvPr/>
          </p:nvSpPr>
          <p:spPr bwMode="auto">
            <a:xfrm>
              <a:off x="1056" y="2682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Oval 23"/>
            <p:cNvSpPr>
              <a:spLocks noChangeArrowheads="1"/>
            </p:cNvSpPr>
            <p:nvPr/>
          </p:nvSpPr>
          <p:spPr bwMode="auto">
            <a:xfrm>
              <a:off x="3026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" name="Oval 24"/>
            <p:cNvSpPr>
              <a:spLocks noChangeArrowheads="1"/>
            </p:cNvSpPr>
            <p:nvPr/>
          </p:nvSpPr>
          <p:spPr bwMode="auto">
            <a:xfrm>
              <a:off x="206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Oval 25"/>
            <p:cNvSpPr>
              <a:spLocks noChangeArrowheads="1"/>
            </p:cNvSpPr>
            <p:nvPr/>
          </p:nvSpPr>
          <p:spPr bwMode="auto">
            <a:xfrm>
              <a:off x="2352" y="2683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" name="Oval 26"/>
            <p:cNvSpPr>
              <a:spLocks noChangeArrowheads="1"/>
            </p:cNvSpPr>
            <p:nvPr/>
          </p:nvSpPr>
          <p:spPr bwMode="auto">
            <a:xfrm>
              <a:off x="2738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Oval 27"/>
            <p:cNvSpPr>
              <a:spLocks noChangeArrowheads="1"/>
            </p:cNvSpPr>
            <p:nvPr/>
          </p:nvSpPr>
          <p:spPr bwMode="auto">
            <a:xfrm>
              <a:off x="3314" y="2682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15" name="AutoShape 28"/>
            <p:cNvCxnSpPr>
              <a:cxnSpLocks noChangeShapeType="1"/>
              <a:stCxn id="187" idx="2"/>
              <a:endCxn id="189" idx="0"/>
            </p:cNvCxnSpPr>
            <p:nvPr/>
          </p:nvCxnSpPr>
          <p:spPr bwMode="auto">
            <a:xfrm flipH="1">
              <a:off x="184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6" name="AutoShape 29"/>
            <p:cNvCxnSpPr>
              <a:cxnSpLocks noChangeShapeType="1"/>
              <a:stCxn id="187" idx="4"/>
              <a:endCxn id="190" idx="0"/>
            </p:cNvCxnSpPr>
            <p:nvPr/>
          </p:nvCxnSpPr>
          <p:spPr bwMode="auto">
            <a:xfrm>
              <a:off x="3048" y="1685"/>
              <a:ext cx="0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AutoShape 30"/>
            <p:cNvCxnSpPr>
              <a:cxnSpLocks noChangeShapeType="1"/>
              <a:stCxn id="187" idx="6"/>
              <a:endCxn id="194" idx="0"/>
            </p:cNvCxnSpPr>
            <p:nvPr/>
          </p:nvCxnSpPr>
          <p:spPr bwMode="auto">
            <a:xfrm>
              <a:off x="3168" y="1587"/>
              <a:ext cx="108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AutoShape 31"/>
            <p:cNvCxnSpPr>
              <a:cxnSpLocks noChangeShapeType="1"/>
              <a:stCxn id="189" idx="3"/>
              <a:endCxn id="188" idx="0"/>
            </p:cNvCxnSpPr>
            <p:nvPr/>
          </p:nvCxnSpPr>
          <p:spPr bwMode="auto">
            <a:xfrm flipH="1">
              <a:off x="1320" y="2035"/>
              <a:ext cx="443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AutoShape 32"/>
            <p:cNvCxnSpPr>
              <a:cxnSpLocks noChangeShapeType="1"/>
              <a:stCxn id="189" idx="4"/>
              <a:endCxn id="193" idx="0"/>
            </p:cNvCxnSpPr>
            <p:nvPr/>
          </p:nvCxnSpPr>
          <p:spPr bwMode="auto">
            <a:xfrm flipH="1">
              <a:off x="1752" y="2064"/>
              <a:ext cx="96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AutoShape 33"/>
            <p:cNvCxnSpPr>
              <a:cxnSpLocks noChangeShapeType="1"/>
              <a:stCxn id="189" idx="5"/>
              <a:endCxn id="192" idx="0"/>
            </p:cNvCxnSpPr>
            <p:nvPr/>
          </p:nvCxnSpPr>
          <p:spPr bwMode="auto">
            <a:xfrm>
              <a:off x="1933" y="2035"/>
              <a:ext cx="251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AutoShape 34"/>
            <p:cNvCxnSpPr>
              <a:cxnSpLocks noChangeShapeType="1"/>
              <a:stCxn id="190" idx="3"/>
              <a:endCxn id="191" idx="0"/>
            </p:cNvCxnSpPr>
            <p:nvPr/>
          </p:nvCxnSpPr>
          <p:spPr bwMode="auto">
            <a:xfrm flipH="1">
              <a:off x="2568" y="2034"/>
              <a:ext cx="395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AutoShape 35"/>
            <p:cNvCxnSpPr>
              <a:cxnSpLocks noChangeShapeType="1"/>
              <a:stCxn id="190" idx="4"/>
              <a:endCxn id="196" idx="0"/>
            </p:cNvCxnSpPr>
            <p:nvPr/>
          </p:nvCxnSpPr>
          <p:spPr bwMode="auto">
            <a:xfrm flipH="1">
              <a:off x="2952" y="2063"/>
              <a:ext cx="96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" name="AutoShape 36"/>
            <p:cNvCxnSpPr>
              <a:cxnSpLocks noChangeShapeType="1"/>
              <a:stCxn id="190" idx="5"/>
              <a:endCxn id="197" idx="0"/>
            </p:cNvCxnSpPr>
            <p:nvPr/>
          </p:nvCxnSpPr>
          <p:spPr bwMode="auto">
            <a:xfrm>
              <a:off x="3133" y="2034"/>
              <a:ext cx="251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4" name="AutoShape 37"/>
            <p:cNvCxnSpPr>
              <a:cxnSpLocks noChangeShapeType="1"/>
              <a:stCxn id="194" idx="3"/>
              <a:endCxn id="199" idx="0"/>
            </p:cNvCxnSpPr>
            <p:nvPr/>
          </p:nvCxnSpPr>
          <p:spPr bwMode="auto">
            <a:xfrm flipH="1">
              <a:off x="3816" y="2035"/>
              <a:ext cx="347" cy="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" name="AutoShape 38"/>
            <p:cNvCxnSpPr>
              <a:cxnSpLocks noChangeShapeType="1"/>
              <a:stCxn id="194" idx="4"/>
              <a:endCxn id="195" idx="0"/>
            </p:cNvCxnSpPr>
            <p:nvPr/>
          </p:nvCxnSpPr>
          <p:spPr bwMode="auto">
            <a:xfrm flipH="1">
              <a:off x="4200" y="2064"/>
              <a:ext cx="4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AutoShape 39"/>
            <p:cNvCxnSpPr>
              <a:cxnSpLocks noChangeShapeType="1"/>
              <a:stCxn id="194" idx="5"/>
              <a:endCxn id="205" idx="7"/>
            </p:cNvCxnSpPr>
            <p:nvPr/>
          </p:nvCxnSpPr>
          <p:spPr bwMode="auto">
            <a:xfrm>
              <a:off x="4333" y="2035"/>
              <a:ext cx="336" cy="2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40"/>
            <p:cNvSpPr txBox="1">
              <a:spLocks noChangeArrowheads="1"/>
            </p:cNvSpPr>
            <p:nvPr/>
          </p:nvSpPr>
          <p:spPr bwMode="auto">
            <a:xfrm>
              <a:off x="3832" y="2636"/>
              <a:ext cx="34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...</a:t>
              </a:r>
              <a:endParaRPr lang="zh-CN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cxnSp>
          <p:nvCxnSpPr>
            <p:cNvPr id="228" name="AutoShape 41"/>
            <p:cNvCxnSpPr>
              <a:cxnSpLocks noChangeShapeType="1"/>
              <a:stCxn id="188" idx="3"/>
              <a:endCxn id="206" idx="0"/>
            </p:cNvCxnSpPr>
            <p:nvPr/>
          </p:nvCxnSpPr>
          <p:spPr bwMode="auto">
            <a:xfrm flipH="1">
              <a:off x="888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9" name="AutoShape 42"/>
            <p:cNvCxnSpPr>
              <a:cxnSpLocks noChangeShapeType="1"/>
              <a:stCxn id="188" idx="4"/>
              <a:endCxn id="209" idx="0"/>
            </p:cNvCxnSpPr>
            <p:nvPr/>
          </p:nvCxnSpPr>
          <p:spPr bwMode="auto">
            <a:xfrm flipH="1">
              <a:off x="1176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AutoShape 43"/>
            <p:cNvCxnSpPr>
              <a:cxnSpLocks noChangeShapeType="1"/>
              <a:stCxn id="188" idx="5"/>
              <a:endCxn id="208" idx="0"/>
            </p:cNvCxnSpPr>
            <p:nvPr/>
          </p:nvCxnSpPr>
          <p:spPr bwMode="auto">
            <a:xfrm>
              <a:off x="1405" y="2466"/>
              <a:ext cx="59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AutoShape 44"/>
            <p:cNvCxnSpPr>
              <a:cxnSpLocks noChangeShapeType="1"/>
              <a:stCxn id="193" idx="4"/>
              <a:endCxn id="207" idx="0"/>
            </p:cNvCxnSpPr>
            <p:nvPr/>
          </p:nvCxnSpPr>
          <p:spPr bwMode="auto">
            <a:xfrm>
              <a:off x="1752" y="2495"/>
              <a:ext cx="144" cy="1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AutoShape 45"/>
            <p:cNvCxnSpPr>
              <a:cxnSpLocks noChangeShapeType="1"/>
              <a:stCxn id="193" idx="5"/>
              <a:endCxn id="211" idx="0"/>
            </p:cNvCxnSpPr>
            <p:nvPr/>
          </p:nvCxnSpPr>
          <p:spPr bwMode="auto">
            <a:xfrm>
              <a:off x="1837" y="2466"/>
              <a:ext cx="347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46"/>
            <p:cNvCxnSpPr>
              <a:cxnSpLocks noChangeShapeType="1"/>
              <a:stCxn id="193" idx="5"/>
              <a:endCxn id="212" idx="0"/>
            </p:cNvCxnSpPr>
            <p:nvPr/>
          </p:nvCxnSpPr>
          <p:spPr bwMode="auto">
            <a:xfrm>
              <a:off x="1837" y="2466"/>
              <a:ext cx="635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AutoShape 47"/>
            <p:cNvCxnSpPr>
              <a:cxnSpLocks noChangeShapeType="1"/>
              <a:stCxn id="192" idx="5"/>
              <a:endCxn id="213" idx="1"/>
            </p:cNvCxnSpPr>
            <p:nvPr/>
          </p:nvCxnSpPr>
          <p:spPr bwMode="auto">
            <a:xfrm>
              <a:off x="2269" y="2466"/>
              <a:ext cx="504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AutoShape 48"/>
            <p:cNvCxnSpPr>
              <a:cxnSpLocks noChangeShapeType="1"/>
              <a:stCxn id="192" idx="5"/>
              <a:endCxn id="210" idx="1"/>
            </p:cNvCxnSpPr>
            <p:nvPr/>
          </p:nvCxnSpPr>
          <p:spPr bwMode="auto">
            <a:xfrm>
              <a:off x="2269" y="2466"/>
              <a:ext cx="792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AutoShape 49"/>
            <p:cNvCxnSpPr>
              <a:cxnSpLocks noChangeShapeType="1"/>
              <a:stCxn id="192" idx="5"/>
              <a:endCxn id="214" idx="0"/>
            </p:cNvCxnSpPr>
            <p:nvPr/>
          </p:nvCxnSpPr>
          <p:spPr bwMode="auto">
            <a:xfrm>
              <a:off x="2269" y="2466"/>
              <a:ext cx="1165" cy="2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7" name="Group 50"/>
          <p:cNvGrpSpPr/>
          <p:nvPr/>
        </p:nvGrpSpPr>
        <p:grpSpPr bwMode="auto">
          <a:xfrm>
            <a:off x="3093878" y="4947139"/>
            <a:ext cx="7924800" cy="1658938"/>
            <a:chOff x="720" y="3307"/>
            <a:chExt cx="4992" cy="1045"/>
          </a:xfrm>
        </p:grpSpPr>
        <p:sp>
          <p:nvSpPr>
            <p:cNvPr id="238" name="Rectangle 51"/>
            <p:cNvSpPr>
              <a:spLocks noChangeArrowheads="1"/>
            </p:cNvSpPr>
            <p:nvPr/>
          </p:nvSpPr>
          <p:spPr bwMode="auto">
            <a:xfrm>
              <a:off x="720" y="3488"/>
              <a:ext cx="4992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 dirty="0">
                  <a:ea typeface="宋体" panose="02010600030101010101" pitchFamily="2" charset="-122"/>
                </a:rPr>
                <a:t>QUEUE  contains  all         nodes.  Thus: 7.</a:t>
              </a:r>
              <a:endParaRPr lang="en-US" altLang="zh-CN" sz="2400" dirty="0"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ea typeface="宋体" panose="02010600030101010101" pitchFamily="2" charset="-122"/>
                </a:rPr>
                <a:t>In General:  ((b-1) * d) + 1</a:t>
              </a:r>
              <a:endParaRPr lang="en-US" altLang="zh-CN" sz="2400" dirty="0"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ea typeface="宋体" panose="02010600030101010101" pitchFamily="2" charset="-122"/>
                </a:rPr>
                <a:t>Order:  O(d*b)</a:t>
              </a:r>
              <a:endParaRPr lang="en-US" altLang="zh-CN" sz="2400" dirty="0">
                <a:ea typeface="宋体" panose="02010600030101010101" pitchFamily="2" charset="-122"/>
              </a:endParaRPr>
            </a:p>
          </p:txBody>
        </p:sp>
        <p:sp>
          <p:nvSpPr>
            <p:cNvPr id="239" name="Oval 52"/>
            <p:cNvSpPr>
              <a:spLocks noChangeArrowheads="1"/>
            </p:cNvSpPr>
            <p:nvPr/>
          </p:nvSpPr>
          <p:spPr bwMode="auto">
            <a:xfrm>
              <a:off x="2448" y="3307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282"/>
            <a:ext cx="5312229" cy="3905382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018"/>
            <a:ext cx="6648450" cy="3905964"/>
          </a:xfrm>
          <a:prstGeom prst="rect">
            <a:avLst/>
          </a:prstGeom>
        </p:spPr>
      </p:pic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19406" y="179169"/>
            <a:ext cx="249170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ym typeface="微软雅黑" panose="020B0503020204020204" pitchFamily="34" charset="-122"/>
              </a:rPr>
              <a:t>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345" y="79018"/>
            <a:ext cx="1397000" cy="1397000"/>
          </a:xfrm>
          <a:prstGeom prst="rect">
            <a:avLst/>
          </a:prstGeom>
        </p:spPr>
      </p:pic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054586" y="1226291"/>
            <a:ext cx="7246133" cy="554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1.Motivation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2.Uninformed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search?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4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3.Uninformed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search methods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Depth-first search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Breadth-first search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en-US" altLang="zh-CN" sz="4000" dirty="0">
                <a:ea typeface="宋体" panose="02010600030101010101" pitchFamily="2" charset="-122"/>
              </a:rPr>
              <a:t>Iterative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deepening search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Bi-directional search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a typeface="宋体" panose="02010600030101010101" pitchFamily="2" charset="-122"/>
              </a:rPr>
              <a:t>2. </a:t>
            </a:r>
            <a:r>
              <a:rPr lang="en-US" altLang="zh-CN" sz="3600" dirty="0">
                <a:ea typeface="宋体" panose="02010600030101010101" pitchFamily="2" charset="-122"/>
              </a:rPr>
              <a:t>Breadth-first Search</a:t>
            </a:r>
            <a:endParaRPr lang="zh-CN" altLang="en-US" sz="360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182688" y="1524000"/>
            <a:ext cx="10272712" cy="4608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the tree layer by layer, progressing in depth.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other words,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root node first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all nodes at level 1 before expanding level 2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Expand all nodes at level d before expanding nodes at level d+1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zh-CN" sz="3600" dirty="0"/>
              <a:t>Breadth-First Search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36" name="Oval 1027"/>
          <p:cNvSpPr>
            <a:spLocks noChangeArrowheads="1"/>
          </p:cNvSpPr>
          <p:nvPr/>
        </p:nvSpPr>
        <p:spPr bwMode="auto">
          <a:xfrm>
            <a:off x="3099319" y="144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1028"/>
          <p:cNvGrpSpPr/>
          <p:nvPr/>
        </p:nvGrpSpPr>
        <p:grpSpPr bwMode="auto">
          <a:xfrm>
            <a:off x="6223519" y="1371600"/>
            <a:ext cx="2438400" cy="1981200"/>
            <a:chOff x="2592" y="864"/>
            <a:chExt cx="1536" cy="1248"/>
          </a:xfrm>
        </p:grpSpPr>
        <p:grpSp>
          <p:nvGrpSpPr>
            <p:cNvPr id="38" name="Group 1029"/>
            <p:cNvGrpSpPr/>
            <p:nvPr/>
          </p:nvGrpSpPr>
          <p:grpSpPr bwMode="auto">
            <a:xfrm>
              <a:off x="2592" y="1344"/>
              <a:ext cx="816" cy="768"/>
              <a:chOff x="1488" y="1104"/>
              <a:chExt cx="816" cy="768"/>
            </a:xfrm>
          </p:grpSpPr>
          <p:sp>
            <p:nvSpPr>
              <p:cNvPr id="45" name="Oval 1030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1031"/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1032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033"/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1034"/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" name="Group 1035"/>
            <p:cNvGrpSpPr/>
            <p:nvPr/>
          </p:nvGrpSpPr>
          <p:grpSpPr bwMode="auto">
            <a:xfrm>
              <a:off x="2832" y="864"/>
              <a:ext cx="1296" cy="768"/>
              <a:chOff x="1008" y="912"/>
              <a:chExt cx="1296" cy="768"/>
            </a:xfrm>
          </p:grpSpPr>
          <p:sp>
            <p:nvSpPr>
              <p:cNvPr id="40" name="Oval 1036"/>
              <p:cNvSpPr>
                <a:spLocks noChangeArrowheads="1"/>
              </p:cNvSpPr>
              <p:nvPr/>
            </p:nvSpPr>
            <p:spPr bwMode="auto">
              <a:xfrm>
                <a:off x="1488" y="91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1037"/>
              <p:cNvSpPr>
                <a:spLocks noChangeShapeType="1"/>
              </p:cNvSpPr>
              <p:nvPr/>
            </p:nvSpPr>
            <p:spPr bwMode="auto">
              <a:xfrm flipH="1">
                <a:off x="1200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2" name="Line 1038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" name="Oval 1039"/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Oval 1040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Group 1041"/>
          <p:cNvGrpSpPr/>
          <p:nvPr/>
        </p:nvGrpSpPr>
        <p:grpSpPr bwMode="auto">
          <a:xfrm>
            <a:off x="2261119" y="3048000"/>
            <a:ext cx="2895600" cy="1981200"/>
            <a:chOff x="96" y="1920"/>
            <a:chExt cx="1824" cy="1248"/>
          </a:xfrm>
        </p:grpSpPr>
        <p:grpSp>
          <p:nvGrpSpPr>
            <p:cNvPr id="51" name="Group 1042"/>
            <p:cNvGrpSpPr/>
            <p:nvPr/>
          </p:nvGrpSpPr>
          <p:grpSpPr bwMode="auto">
            <a:xfrm>
              <a:off x="96" y="2400"/>
              <a:ext cx="816" cy="768"/>
              <a:chOff x="1488" y="1104"/>
              <a:chExt cx="816" cy="768"/>
            </a:xfrm>
          </p:grpSpPr>
          <p:sp>
            <p:nvSpPr>
              <p:cNvPr id="64" name="Oval 1043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Oval 1044"/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1045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046"/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Line 1047"/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2" name="Group 1048"/>
            <p:cNvGrpSpPr/>
            <p:nvPr/>
          </p:nvGrpSpPr>
          <p:grpSpPr bwMode="auto">
            <a:xfrm>
              <a:off x="336" y="1920"/>
              <a:ext cx="1296" cy="768"/>
              <a:chOff x="1008" y="912"/>
              <a:chExt cx="1296" cy="768"/>
            </a:xfrm>
          </p:grpSpPr>
          <p:sp>
            <p:nvSpPr>
              <p:cNvPr id="59" name="Oval 1049"/>
              <p:cNvSpPr>
                <a:spLocks noChangeArrowheads="1"/>
              </p:cNvSpPr>
              <p:nvPr/>
            </p:nvSpPr>
            <p:spPr bwMode="auto">
              <a:xfrm>
                <a:off x="1488" y="91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1050"/>
              <p:cNvSpPr>
                <a:spLocks noChangeShapeType="1"/>
              </p:cNvSpPr>
              <p:nvPr/>
            </p:nvSpPr>
            <p:spPr bwMode="auto">
              <a:xfrm flipH="1">
                <a:off x="1200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1051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Oval 1052"/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Oval 1053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3" name="Group 1054"/>
            <p:cNvGrpSpPr/>
            <p:nvPr/>
          </p:nvGrpSpPr>
          <p:grpSpPr bwMode="auto">
            <a:xfrm>
              <a:off x="1104" y="2400"/>
              <a:ext cx="816" cy="768"/>
              <a:chOff x="1488" y="1104"/>
              <a:chExt cx="816" cy="768"/>
            </a:xfrm>
          </p:grpSpPr>
          <p:sp>
            <p:nvSpPr>
              <p:cNvPr id="54" name="Oval 1055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1056"/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Oval 1057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058"/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" name="Line 1059"/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Group 1060"/>
          <p:cNvGrpSpPr/>
          <p:nvPr/>
        </p:nvGrpSpPr>
        <p:grpSpPr bwMode="auto">
          <a:xfrm>
            <a:off x="4242319" y="1447800"/>
            <a:ext cx="1295400" cy="1219200"/>
            <a:chOff x="1488" y="1104"/>
            <a:chExt cx="816" cy="768"/>
          </a:xfrm>
        </p:grpSpPr>
        <p:sp>
          <p:nvSpPr>
            <p:cNvPr id="70" name="Oval 1061"/>
            <p:cNvSpPr>
              <a:spLocks noChangeArrowheads="1"/>
            </p:cNvSpPr>
            <p:nvPr/>
          </p:nvSpPr>
          <p:spPr bwMode="auto">
            <a:xfrm>
              <a:off x="1728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1062"/>
            <p:cNvSpPr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Oval 1063"/>
            <p:cNvSpPr>
              <a:spLocks noChangeArrowheads="1"/>
            </p:cNvSpPr>
            <p:nvPr/>
          </p:nvSpPr>
          <p:spPr bwMode="auto">
            <a:xfrm>
              <a:off x="2016" y="158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1064"/>
            <p:cNvSpPr>
              <a:spLocks noChangeShapeType="1"/>
            </p:cNvSpPr>
            <p:nvPr/>
          </p:nvSpPr>
          <p:spPr bwMode="auto">
            <a:xfrm flipH="1">
              <a:off x="1680" y="1344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1065"/>
            <p:cNvSpPr>
              <a:spLocks noChangeShapeType="1"/>
            </p:cNvSpPr>
            <p:nvPr/>
          </p:nvSpPr>
          <p:spPr bwMode="auto">
            <a:xfrm>
              <a:off x="1968" y="134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5" name="Group 1066"/>
          <p:cNvGrpSpPr/>
          <p:nvPr/>
        </p:nvGrpSpPr>
        <p:grpSpPr bwMode="auto">
          <a:xfrm>
            <a:off x="6604519" y="3048000"/>
            <a:ext cx="3276600" cy="2743200"/>
            <a:chOff x="2832" y="1920"/>
            <a:chExt cx="2064" cy="1728"/>
          </a:xfrm>
        </p:grpSpPr>
        <p:grpSp>
          <p:nvGrpSpPr>
            <p:cNvPr id="76" name="Group 1067"/>
            <p:cNvGrpSpPr/>
            <p:nvPr/>
          </p:nvGrpSpPr>
          <p:grpSpPr bwMode="auto">
            <a:xfrm>
              <a:off x="2832" y="2400"/>
              <a:ext cx="1056" cy="1248"/>
              <a:chOff x="3120" y="1104"/>
              <a:chExt cx="1056" cy="1248"/>
            </a:xfrm>
          </p:grpSpPr>
          <p:sp>
            <p:nvSpPr>
              <p:cNvPr id="89" name="Oval 1068"/>
              <p:cNvSpPr>
                <a:spLocks noChangeArrowheads="1"/>
              </p:cNvSpPr>
              <p:nvPr/>
            </p:nvSpPr>
            <p:spPr bwMode="auto">
              <a:xfrm>
                <a:off x="3600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Oval 1069"/>
              <p:cNvSpPr>
                <a:spLocks noChangeArrowheads="1"/>
              </p:cNvSpPr>
              <p:nvPr/>
            </p:nvSpPr>
            <p:spPr bwMode="auto">
              <a:xfrm>
                <a:off x="3360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Oval 1070"/>
              <p:cNvSpPr>
                <a:spLocks noChangeArrowheads="1"/>
              </p:cNvSpPr>
              <p:nvPr/>
            </p:nvSpPr>
            <p:spPr bwMode="auto">
              <a:xfrm>
                <a:off x="38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1071"/>
              <p:cNvSpPr>
                <a:spLocks noChangeShapeType="1"/>
              </p:cNvSpPr>
              <p:nvPr/>
            </p:nvSpPr>
            <p:spPr bwMode="auto">
              <a:xfrm flipH="1">
                <a:off x="3552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3" name="Line 1072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4" name="Oval 1073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1074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1075"/>
              <p:cNvSpPr>
                <a:spLocks noChangeShapeType="1"/>
              </p:cNvSpPr>
              <p:nvPr/>
            </p:nvSpPr>
            <p:spPr bwMode="auto">
              <a:xfrm flipH="1">
                <a:off x="3312" y="182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7" name="Line 1076"/>
              <p:cNvSpPr>
                <a:spLocks noChangeShapeType="1"/>
              </p:cNvSpPr>
              <p:nvPr/>
            </p:nvSpPr>
            <p:spPr bwMode="auto">
              <a:xfrm>
                <a:off x="3600" y="182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77" name="Group 1077"/>
            <p:cNvGrpSpPr/>
            <p:nvPr/>
          </p:nvGrpSpPr>
          <p:grpSpPr bwMode="auto">
            <a:xfrm>
              <a:off x="3312" y="1920"/>
              <a:ext cx="1296" cy="768"/>
              <a:chOff x="1008" y="912"/>
              <a:chExt cx="1296" cy="768"/>
            </a:xfrm>
          </p:grpSpPr>
          <p:sp>
            <p:nvSpPr>
              <p:cNvPr id="84" name="Oval 1078"/>
              <p:cNvSpPr>
                <a:spLocks noChangeArrowheads="1"/>
              </p:cNvSpPr>
              <p:nvPr/>
            </p:nvSpPr>
            <p:spPr bwMode="auto">
              <a:xfrm>
                <a:off x="1488" y="91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" name="Line 1079"/>
              <p:cNvSpPr>
                <a:spLocks noChangeShapeType="1"/>
              </p:cNvSpPr>
              <p:nvPr/>
            </p:nvSpPr>
            <p:spPr bwMode="auto">
              <a:xfrm flipH="1">
                <a:off x="1200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6" name="Line 1080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7" name="Oval 1081"/>
              <p:cNvSpPr>
                <a:spLocks noChangeArrowheads="1"/>
              </p:cNvSpPr>
              <p:nvPr/>
            </p:nvSpPr>
            <p:spPr bwMode="auto">
              <a:xfrm>
                <a:off x="2016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Oval 1082"/>
              <p:cNvSpPr>
                <a:spLocks noChangeArrowheads="1"/>
              </p:cNvSpPr>
              <p:nvPr/>
            </p:nvSpPr>
            <p:spPr bwMode="auto">
              <a:xfrm>
                <a:off x="1008" y="139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" name="Group 1083"/>
            <p:cNvGrpSpPr/>
            <p:nvPr/>
          </p:nvGrpSpPr>
          <p:grpSpPr bwMode="auto">
            <a:xfrm>
              <a:off x="4080" y="2400"/>
              <a:ext cx="816" cy="768"/>
              <a:chOff x="1488" y="1104"/>
              <a:chExt cx="816" cy="768"/>
            </a:xfrm>
          </p:grpSpPr>
          <p:sp>
            <p:nvSpPr>
              <p:cNvPr id="79" name="Oval 1084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Oval 1085"/>
              <p:cNvSpPr>
                <a:spLocks noChangeArrowheads="1"/>
              </p:cNvSpPr>
              <p:nvPr/>
            </p:nvSpPr>
            <p:spPr bwMode="auto">
              <a:xfrm>
                <a:off x="1488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Oval 1086"/>
              <p:cNvSpPr>
                <a:spLocks noChangeArrowheads="1"/>
              </p:cNvSpPr>
              <p:nvPr/>
            </p:nvSpPr>
            <p:spPr bwMode="auto">
              <a:xfrm>
                <a:off x="2016" y="15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1087"/>
              <p:cNvSpPr>
                <a:spLocks noChangeShapeType="1"/>
              </p:cNvSpPr>
              <p:nvPr/>
            </p:nvSpPr>
            <p:spPr bwMode="auto">
              <a:xfrm flipH="1">
                <a:off x="1680" y="1344"/>
                <a:ext cx="14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3" name="Line 1088"/>
              <p:cNvSpPr>
                <a:spLocks noChangeShapeType="1"/>
              </p:cNvSpPr>
              <p:nvPr/>
            </p:nvSpPr>
            <p:spPr bwMode="auto">
              <a:xfrm>
                <a:off x="1968" y="1344"/>
                <a:ext cx="144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Breadth-first search: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434096" y="2286001"/>
            <a:ext cx="2286000" cy="2819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8408696" y="2438401"/>
            <a:ext cx="2197100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Move downwards, level by level, until goal is reached.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1766596" y="1828801"/>
            <a:ext cx="6553200" cy="4114800"/>
            <a:chOff x="96" y="864"/>
            <a:chExt cx="4128" cy="259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6" y="864"/>
              <a:ext cx="4128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968" y="920"/>
              <a:ext cx="218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976" y="864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S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960" y="1374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966" y="1334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027" y="1371"/>
              <a:ext cx="218" cy="1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D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32" y="1802"/>
              <a:ext cx="218" cy="14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37" y="1728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416" y="1796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D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381" y="1801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387" y="1728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581" y="1796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92" y="2226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98" y="2160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20" y="22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415" y="22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381" y="2227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386" y="2160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245" y="2227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3250" y="2160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3869" y="221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878" y="21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483" y="2625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D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893" y="26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908" y="25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248" y="2610"/>
              <a:ext cx="218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253" y="2544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B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632" y="2622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641" y="25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14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147" y="2582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621" y="2625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E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06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67" y="2582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A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441" y="2629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3447" y="2592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870" y="2625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621" y="3266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613" y="2989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893" y="2989"/>
              <a:ext cx="219" cy="14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2621" y="2985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630" y="29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F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AutoShape 48"/>
            <p:cNvCxnSpPr>
              <a:cxnSpLocks noChangeShapeType="1"/>
              <a:stCxn id="9" idx="1"/>
              <a:endCxn id="11" idx="0"/>
            </p:cNvCxnSpPr>
            <p:nvPr/>
          </p:nvCxnSpPr>
          <p:spPr bwMode="auto">
            <a:xfrm flipH="1">
              <a:off x="1072" y="989"/>
              <a:ext cx="904" cy="3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49"/>
            <p:cNvCxnSpPr>
              <a:cxnSpLocks noChangeShapeType="1"/>
              <a:stCxn id="9" idx="3"/>
              <a:endCxn id="12" idx="1"/>
            </p:cNvCxnSpPr>
            <p:nvPr/>
          </p:nvCxnSpPr>
          <p:spPr bwMode="auto">
            <a:xfrm>
              <a:off x="2180" y="989"/>
              <a:ext cx="879" cy="3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0"/>
            <p:cNvCxnSpPr>
              <a:cxnSpLocks noChangeShapeType="1"/>
              <a:stCxn id="11" idx="1"/>
              <a:endCxn id="14" idx="0"/>
            </p:cNvCxnSpPr>
            <p:nvPr/>
          </p:nvCxnSpPr>
          <p:spPr bwMode="auto">
            <a:xfrm flipH="1">
              <a:off x="543" y="1459"/>
              <a:ext cx="423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1"/>
            <p:cNvCxnSpPr>
              <a:cxnSpLocks noChangeShapeType="1"/>
              <a:stCxn id="14" idx="1"/>
              <a:endCxn id="20" idx="0"/>
            </p:cNvCxnSpPr>
            <p:nvPr/>
          </p:nvCxnSpPr>
          <p:spPr bwMode="auto">
            <a:xfrm flipH="1">
              <a:off x="304" y="1853"/>
              <a:ext cx="133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2"/>
            <p:cNvCxnSpPr>
              <a:cxnSpLocks noChangeShapeType="1"/>
              <a:stCxn id="14" idx="3"/>
              <a:endCxn id="21" idx="0"/>
            </p:cNvCxnSpPr>
            <p:nvPr/>
          </p:nvCxnSpPr>
          <p:spPr bwMode="auto">
            <a:xfrm>
              <a:off x="648" y="1853"/>
              <a:ext cx="182" cy="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3"/>
            <p:cNvCxnSpPr>
              <a:cxnSpLocks noChangeShapeType="1"/>
              <a:stCxn id="11" idx="3"/>
              <a:endCxn id="15" idx="0"/>
            </p:cNvCxnSpPr>
            <p:nvPr/>
          </p:nvCxnSpPr>
          <p:spPr bwMode="auto">
            <a:xfrm>
              <a:off x="1177" y="1459"/>
              <a:ext cx="348" cy="3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4"/>
            <p:cNvCxnSpPr>
              <a:cxnSpLocks noChangeShapeType="1"/>
              <a:stCxn id="12" idx="2"/>
              <a:endCxn id="17" idx="0"/>
            </p:cNvCxnSpPr>
            <p:nvPr/>
          </p:nvCxnSpPr>
          <p:spPr bwMode="auto">
            <a:xfrm flipH="1">
              <a:off x="2493" y="1442"/>
              <a:ext cx="525" cy="2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5"/>
            <p:cNvCxnSpPr>
              <a:cxnSpLocks noChangeShapeType="1"/>
              <a:stCxn id="12" idx="6"/>
              <a:endCxn id="18" idx="0"/>
            </p:cNvCxnSpPr>
            <p:nvPr/>
          </p:nvCxnSpPr>
          <p:spPr bwMode="auto">
            <a:xfrm>
              <a:off x="3254" y="1441"/>
              <a:ext cx="437" cy="3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6"/>
            <p:cNvCxnSpPr>
              <a:cxnSpLocks noChangeShapeType="1"/>
              <a:stCxn id="15" idx="4"/>
              <a:endCxn id="22" idx="0"/>
            </p:cNvCxnSpPr>
            <p:nvPr/>
          </p:nvCxnSpPr>
          <p:spPr bwMode="auto">
            <a:xfrm>
              <a:off x="1525" y="1946"/>
              <a:ext cx="0" cy="2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7"/>
            <p:cNvCxnSpPr>
              <a:cxnSpLocks noChangeShapeType="1"/>
              <a:stCxn id="17" idx="2"/>
              <a:endCxn id="24" idx="0"/>
            </p:cNvCxnSpPr>
            <p:nvPr/>
          </p:nvCxnSpPr>
          <p:spPr bwMode="auto">
            <a:xfrm flipH="1">
              <a:off x="2492" y="1978"/>
              <a:ext cx="1" cy="1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58"/>
            <p:cNvCxnSpPr>
              <a:cxnSpLocks noChangeShapeType="1"/>
              <a:stCxn id="18" idx="2"/>
              <a:endCxn id="26" idx="0"/>
            </p:cNvCxnSpPr>
            <p:nvPr/>
          </p:nvCxnSpPr>
          <p:spPr bwMode="auto">
            <a:xfrm flipH="1">
              <a:off x="3356" y="1867"/>
              <a:ext cx="216" cy="2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59"/>
            <p:cNvCxnSpPr>
              <a:cxnSpLocks noChangeShapeType="1"/>
              <a:stCxn id="18" idx="6"/>
              <a:endCxn id="28" idx="0"/>
            </p:cNvCxnSpPr>
            <p:nvPr/>
          </p:nvCxnSpPr>
          <p:spPr bwMode="auto">
            <a:xfrm>
              <a:off x="3809" y="1867"/>
              <a:ext cx="167" cy="29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60"/>
            <p:cNvCxnSpPr>
              <a:cxnSpLocks noChangeShapeType="1"/>
              <a:stCxn id="21" idx="2"/>
              <a:endCxn id="29" idx="0"/>
            </p:cNvCxnSpPr>
            <p:nvPr/>
          </p:nvCxnSpPr>
          <p:spPr bwMode="auto">
            <a:xfrm flipH="1">
              <a:off x="592" y="2293"/>
              <a:ext cx="119" cy="3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61"/>
            <p:cNvCxnSpPr>
              <a:cxnSpLocks noChangeShapeType="1"/>
              <a:stCxn id="21" idx="6"/>
              <a:endCxn id="31" idx="0"/>
            </p:cNvCxnSpPr>
            <p:nvPr/>
          </p:nvCxnSpPr>
          <p:spPr bwMode="auto">
            <a:xfrm>
              <a:off x="948" y="2293"/>
              <a:ext cx="58" cy="2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62"/>
            <p:cNvCxnSpPr>
              <a:cxnSpLocks noChangeShapeType="1"/>
              <a:stCxn id="31" idx="2"/>
              <a:endCxn id="46" idx="0"/>
            </p:cNvCxnSpPr>
            <p:nvPr/>
          </p:nvCxnSpPr>
          <p:spPr bwMode="auto">
            <a:xfrm flipH="1">
              <a:off x="1003" y="2832"/>
              <a:ext cx="3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233" y="2993"/>
              <a:ext cx="219" cy="14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1239" y="2928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C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6" name="AutoShape 65"/>
            <p:cNvCxnSpPr>
              <a:cxnSpLocks noChangeShapeType="1"/>
              <a:stCxn id="33" idx="2"/>
              <a:endCxn id="65" idx="0"/>
            </p:cNvCxnSpPr>
            <p:nvPr/>
          </p:nvCxnSpPr>
          <p:spPr bwMode="auto">
            <a:xfrm flipH="1">
              <a:off x="1345" y="2794"/>
              <a:ext cx="14" cy="1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66"/>
            <p:cNvCxnSpPr>
              <a:cxnSpLocks noChangeShapeType="1"/>
              <a:stCxn id="35" idx="2"/>
              <a:endCxn id="45" idx="0"/>
            </p:cNvCxnSpPr>
            <p:nvPr/>
          </p:nvCxnSpPr>
          <p:spPr bwMode="auto">
            <a:xfrm flipH="1">
              <a:off x="1723" y="2832"/>
              <a:ext cx="16" cy="1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67"/>
            <p:cNvCxnSpPr>
              <a:cxnSpLocks noChangeShapeType="1"/>
              <a:stCxn id="22" idx="2"/>
              <a:endCxn id="33" idx="0"/>
            </p:cNvCxnSpPr>
            <p:nvPr/>
          </p:nvCxnSpPr>
          <p:spPr bwMode="auto">
            <a:xfrm flipH="1">
              <a:off x="1359" y="2293"/>
              <a:ext cx="47" cy="25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68"/>
            <p:cNvCxnSpPr>
              <a:cxnSpLocks noChangeShapeType="1"/>
              <a:stCxn id="22" idx="6"/>
              <a:endCxn id="35" idx="0"/>
            </p:cNvCxnSpPr>
            <p:nvPr/>
          </p:nvCxnSpPr>
          <p:spPr bwMode="auto">
            <a:xfrm>
              <a:off x="1643" y="2293"/>
              <a:ext cx="96" cy="2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69"/>
            <p:cNvCxnSpPr>
              <a:cxnSpLocks noChangeShapeType="1"/>
              <a:stCxn id="24" idx="1"/>
              <a:endCxn id="37" idx="0"/>
            </p:cNvCxnSpPr>
            <p:nvPr/>
          </p:nvCxnSpPr>
          <p:spPr bwMode="auto">
            <a:xfrm flipH="1">
              <a:off x="2253" y="2285"/>
              <a:ext cx="133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70"/>
            <p:cNvCxnSpPr>
              <a:cxnSpLocks noChangeShapeType="1"/>
              <a:stCxn id="24" idx="3"/>
              <a:endCxn id="38" idx="0"/>
            </p:cNvCxnSpPr>
            <p:nvPr/>
          </p:nvCxnSpPr>
          <p:spPr bwMode="auto">
            <a:xfrm>
              <a:off x="2597" y="2285"/>
              <a:ext cx="134" cy="3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71"/>
            <p:cNvCxnSpPr>
              <a:cxnSpLocks noChangeShapeType="1"/>
              <a:stCxn id="38" idx="4"/>
              <a:endCxn id="48" idx="0"/>
            </p:cNvCxnSpPr>
            <p:nvPr/>
          </p:nvCxnSpPr>
          <p:spPr bwMode="auto">
            <a:xfrm flipH="1">
              <a:off x="2728" y="2776"/>
              <a:ext cx="3" cy="15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72"/>
            <p:cNvCxnSpPr>
              <a:cxnSpLocks noChangeShapeType="1"/>
              <a:stCxn id="48" idx="2"/>
              <a:endCxn id="44" idx="0"/>
            </p:cNvCxnSpPr>
            <p:nvPr/>
          </p:nvCxnSpPr>
          <p:spPr bwMode="auto">
            <a:xfrm>
              <a:off x="2728" y="3178"/>
              <a:ext cx="3" cy="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73"/>
            <p:cNvCxnSpPr>
              <a:cxnSpLocks noChangeShapeType="1"/>
              <a:stCxn id="26" idx="1"/>
              <a:endCxn id="40" idx="0"/>
            </p:cNvCxnSpPr>
            <p:nvPr/>
          </p:nvCxnSpPr>
          <p:spPr bwMode="auto">
            <a:xfrm flipH="1">
              <a:off x="3173" y="2285"/>
              <a:ext cx="77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74"/>
            <p:cNvCxnSpPr>
              <a:cxnSpLocks noChangeShapeType="1"/>
              <a:stCxn id="26" idx="3"/>
              <a:endCxn id="42" idx="0"/>
            </p:cNvCxnSpPr>
            <p:nvPr/>
          </p:nvCxnSpPr>
          <p:spPr bwMode="auto">
            <a:xfrm>
              <a:off x="3461" y="2285"/>
              <a:ext cx="92" cy="30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75"/>
            <p:cNvCxnSpPr>
              <a:cxnSpLocks noChangeShapeType="1"/>
              <a:stCxn id="28" idx="2"/>
              <a:endCxn id="43" idx="0"/>
            </p:cNvCxnSpPr>
            <p:nvPr/>
          </p:nvCxnSpPr>
          <p:spPr bwMode="auto">
            <a:xfrm>
              <a:off x="3976" y="2410"/>
              <a:ext cx="4" cy="2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7" name="AutoShape 76"/>
          <p:cNvCxnSpPr>
            <a:cxnSpLocks noChangeShapeType="1"/>
            <a:stCxn id="9" idx="3"/>
            <a:endCxn id="11" idx="1"/>
          </p:cNvCxnSpPr>
          <p:nvPr/>
        </p:nvCxnSpPr>
        <p:spPr bwMode="auto">
          <a:xfrm flipH="1">
            <a:off x="3147721" y="2027239"/>
            <a:ext cx="1927225" cy="746125"/>
          </a:xfrm>
          <a:prstGeom prst="curvedConnector5">
            <a:avLst>
              <a:gd name="adj1" fmla="val -11861"/>
              <a:gd name="adj2" fmla="val 50000"/>
              <a:gd name="adj3" fmla="val 111861"/>
            </a:avLst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77"/>
          <p:cNvCxnSpPr>
            <a:cxnSpLocks noChangeShapeType="1"/>
            <a:stCxn id="11" idx="3"/>
            <a:endCxn id="12" idx="2"/>
          </p:cNvCxnSpPr>
          <p:nvPr/>
        </p:nvCxnSpPr>
        <p:spPr bwMode="auto">
          <a:xfrm flipV="1">
            <a:off x="3482684" y="2746376"/>
            <a:ext cx="2922587" cy="26988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78"/>
          <p:cNvCxnSpPr>
            <a:cxnSpLocks noChangeShapeType="1"/>
            <a:stCxn id="12" idx="6"/>
            <a:endCxn id="14" idx="1"/>
          </p:cNvCxnSpPr>
          <p:nvPr/>
        </p:nvCxnSpPr>
        <p:spPr bwMode="auto">
          <a:xfrm flipH="1">
            <a:off x="2307934" y="2746376"/>
            <a:ext cx="4471987" cy="652463"/>
          </a:xfrm>
          <a:prstGeom prst="curvedConnector5">
            <a:avLst>
              <a:gd name="adj1" fmla="val -4792"/>
              <a:gd name="adj2" fmla="val 43310"/>
              <a:gd name="adj3" fmla="val 105111"/>
            </a:avLst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79"/>
          <p:cNvCxnSpPr>
            <a:cxnSpLocks noChangeShapeType="1"/>
            <a:stCxn id="14" idx="3"/>
            <a:endCxn id="15" idx="2"/>
          </p:cNvCxnSpPr>
          <p:nvPr/>
        </p:nvCxnSpPr>
        <p:spPr bwMode="auto">
          <a:xfrm>
            <a:off x="2642896" y="3398839"/>
            <a:ext cx="1204913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80"/>
          <p:cNvCxnSpPr>
            <a:cxnSpLocks noChangeShapeType="1"/>
            <a:stCxn id="15" idx="6"/>
            <a:endCxn id="17" idx="1"/>
          </p:cNvCxnSpPr>
          <p:nvPr/>
        </p:nvCxnSpPr>
        <p:spPr bwMode="auto">
          <a:xfrm flipV="1">
            <a:off x="4222459" y="3398839"/>
            <a:ext cx="1181100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81"/>
          <p:cNvCxnSpPr>
            <a:cxnSpLocks noChangeShapeType="1"/>
            <a:stCxn id="17" idx="3"/>
            <a:endCxn id="18" idx="2"/>
          </p:cNvCxnSpPr>
          <p:nvPr/>
        </p:nvCxnSpPr>
        <p:spPr bwMode="auto">
          <a:xfrm>
            <a:off x="5738521" y="3398839"/>
            <a:ext cx="1546225" cy="22225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82"/>
          <p:cNvCxnSpPr>
            <a:cxnSpLocks noChangeShapeType="1"/>
            <a:stCxn id="18" idx="6"/>
            <a:endCxn id="20" idx="1"/>
          </p:cNvCxnSpPr>
          <p:nvPr/>
        </p:nvCxnSpPr>
        <p:spPr bwMode="auto">
          <a:xfrm flipH="1">
            <a:off x="1928521" y="3421064"/>
            <a:ext cx="5732463" cy="663575"/>
          </a:xfrm>
          <a:prstGeom prst="curvedConnector5">
            <a:avLst>
              <a:gd name="adj1" fmla="val -3741"/>
              <a:gd name="adj2" fmla="val 43542"/>
              <a:gd name="adj3" fmla="val 103986"/>
            </a:avLst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83"/>
          <p:cNvCxnSpPr>
            <a:cxnSpLocks noChangeShapeType="1"/>
            <a:stCxn id="20" idx="3"/>
            <a:endCxn id="21" idx="2"/>
          </p:cNvCxnSpPr>
          <p:nvPr/>
        </p:nvCxnSpPr>
        <p:spPr bwMode="auto">
          <a:xfrm>
            <a:off x="2263484" y="4084639"/>
            <a:ext cx="479425" cy="1270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84"/>
          <p:cNvCxnSpPr>
            <a:cxnSpLocks noChangeShapeType="1"/>
            <a:stCxn id="21" idx="6"/>
            <a:endCxn id="22" idx="2"/>
          </p:cNvCxnSpPr>
          <p:nvPr/>
        </p:nvCxnSpPr>
        <p:spPr bwMode="auto">
          <a:xfrm>
            <a:off x="3119146" y="4097339"/>
            <a:ext cx="727075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85"/>
          <p:cNvCxnSpPr>
            <a:cxnSpLocks noChangeShapeType="1"/>
            <a:stCxn id="22" idx="6"/>
            <a:endCxn id="24" idx="1"/>
          </p:cNvCxnSpPr>
          <p:nvPr/>
        </p:nvCxnSpPr>
        <p:spPr bwMode="auto">
          <a:xfrm flipV="1">
            <a:off x="4222459" y="4084639"/>
            <a:ext cx="1179512" cy="1270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86"/>
          <p:cNvCxnSpPr>
            <a:cxnSpLocks noChangeShapeType="1"/>
            <a:stCxn id="24" idx="3"/>
            <a:endCxn id="26" idx="1"/>
          </p:cNvCxnSpPr>
          <p:nvPr/>
        </p:nvCxnSpPr>
        <p:spPr bwMode="auto">
          <a:xfrm>
            <a:off x="5736934" y="4084639"/>
            <a:ext cx="1036637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87"/>
          <p:cNvCxnSpPr>
            <a:cxnSpLocks noChangeShapeType="1"/>
            <a:stCxn id="26" idx="3"/>
            <a:endCxn id="28" idx="1"/>
          </p:cNvCxnSpPr>
          <p:nvPr/>
        </p:nvCxnSpPr>
        <p:spPr bwMode="auto">
          <a:xfrm>
            <a:off x="7108534" y="4084639"/>
            <a:ext cx="661987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76200"/>
            <a:ext cx="8546841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Breadth-first algorithm: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577100" y="1365854"/>
            <a:ext cx="7467600" cy="5181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577099" y="1365854"/>
            <a:ext cx="8674573" cy="5181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" name="Group 4"/>
          <p:cNvGrpSpPr/>
          <p:nvPr/>
        </p:nvGrpSpPr>
        <p:grpSpPr bwMode="auto">
          <a:xfrm>
            <a:off x="4310900" y="4337654"/>
            <a:ext cx="3643313" cy="1752600"/>
            <a:chOff x="2928" y="2688"/>
            <a:chExt cx="2295" cy="1104"/>
          </a:xfrm>
        </p:grpSpPr>
        <p:sp>
          <p:nvSpPr>
            <p:cNvPr id="61" name="AutoShape 5"/>
            <p:cNvSpPr>
              <a:spLocks noChangeArrowheads="1"/>
            </p:cNvSpPr>
            <p:nvPr/>
          </p:nvSpPr>
          <p:spPr bwMode="auto">
            <a:xfrm>
              <a:off x="2928" y="2688"/>
              <a:ext cx="1104" cy="576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AutoShape 6"/>
            <p:cNvSpPr>
              <a:spLocks noChangeArrowheads="1"/>
            </p:cNvSpPr>
            <p:nvPr/>
          </p:nvSpPr>
          <p:spPr bwMode="auto">
            <a:xfrm rot="-6932535">
              <a:off x="3397" y="3332"/>
              <a:ext cx="61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3888" y="3264"/>
              <a:ext cx="133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ONLY </a:t>
              </a:r>
              <a:endParaRPr lang="en-US" altLang="zh-CN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 eaLnBrk="0" hangingPunct="0"/>
              <a:r>
                <a:rPr lang="en-US" altLang="zh-CN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DIFFERENCE !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3936" y="3264"/>
              <a:ext cx="1248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561225" y="1488092"/>
            <a:ext cx="6207148" cy="51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&lt;--  path only containing the root;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not empty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goal is not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create new paths (to all children);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reject the new paths with loops;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add the new paths to back of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goal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success;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11"/>
          <p:cNvSpPr/>
          <p:nvPr/>
        </p:nvSpPr>
        <p:spPr bwMode="auto">
          <a:xfrm>
            <a:off x="2558300" y="2280254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12"/>
          <p:cNvSpPr/>
          <p:nvPr/>
        </p:nvSpPr>
        <p:spPr bwMode="auto">
          <a:xfrm>
            <a:off x="1643900" y="3499454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1"/>
          <p:cNvSpPr>
            <a:spLocks noEditPoints="1"/>
          </p:cNvSpPr>
          <p:nvPr/>
        </p:nvSpPr>
        <p:spPr bwMode="auto">
          <a:xfrm>
            <a:off x="2567994" y="2538876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857375" y="-161992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dirty="0"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Trace of breadth-first for running example:</a:t>
            </a:r>
            <a:endParaRPr lang="zh-CN" altLang="en-US" sz="3200" dirty="0">
              <a:sym typeface="微软雅黑" panose="020B0503020204020204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18627" y="1001751"/>
            <a:ext cx="10758714" cy="50767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771027" y="1022195"/>
            <a:ext cx="9895115" cy="4860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		S removed,  (SA,SD) computed and added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(SA, SD)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SA removed, (SAB,SAD,SAS) computed, 					(SAB,SAD) added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(SD,SAB,SAD)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SD removed, (SDA,SDE,SDS) computed, 				(SDA,SDE) added	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(SAB,SAD,SDA,SDE)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SAB removed, (SABA,SABE,SABC) 					computed, (SABE,SABC) added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(SAD,SDA,SDE,SABE,SABC)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SAD removed, (SADS,SADA, SADE)			 	computed, (SADE) added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until QUEUE contains: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SABED,SABEF,SADEB,SADEF,SDABC,SDABE,SDEBA,SDEBC, SDEFG)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		goal is reached: reports success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Completeness (breadth-first)</a:t>
            </a:r>
            <a:endParaRPr lang="zh-CN" altLang="en-US" sz="4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265445" y="1917104"/>
            <a:ext cx="2164048" cy="2171805"/>
            <a:chOff x="780125" y="1917103"/>
            <a:chExt cx="2164048" cy="2171805"/>
          </a:xfrm>
        </p:grpSpPr>
        <p:sp>
          <p:nvSpPr>
            <p:cNvPr id="5" name="Freeform 5"/>
            <p:cNvSpPr/>
            <p:nvPr/>
          </p:nvSpPr>
          <p:spPr bwMode="auto">
            <a:xfrm>
              <a:off x="780125" y="2217065"/>
              <a:ext cx="2146596" cy="1552402"/>
            </a:xfrm>
            <a:custGeom>
              <a:avLst/>
              <a:gdLst>
                <a:gd name="T0" fmla="*/ 231 w 1092"/>
                <a:gd name="T1" fmla="*/ 25 h 792"/>
                <a:gd name="T2" fmla="*/ 200 w 1092"/>
                <a:gd name="T3" fmla="*/ 85 h 792"/>
                <a:gd name="T4" fmla="*/ 340 w 1092"/>
                <a:gd name="T5" fmla="*/ 19 h 792"/>
                <a:gd name="T6" fmla="*/ 353 w 1092"/>
                <a:gd name="T7" fmla="*/ 84 h 792"/>
                <a:gd name="T8" fmla="*/ 366 w 1092"/>
                <a:gd name="T9" fmla="*/ 153 h 792"/>
                <a:gd name="T10" fmla="*/ 606 w 1092"/>
                <a:gd name="T11" fmla="*/ 75 h 792"/>
                <a:gd name="T12" fmla="*/ 662 w 1092"/>
                <a:gd name="T13" fmla="*/ 123 h 792"/>
                <a:gd name="T14" fmla="*/ 776 w 1092"/>
                <a:gd name="T15" fmla="*/ 68 h 792"/>
                <a:gd name="T16" fmla="*/ 772 w 1092"/>
                <a:gd name="T17" fmla="*/ 25 h 792"/>
                <a:gd name="T18" fmla="*/ 820 w 1092"/>
                <a:gd name="T19" fmla="*/ 45 h 792"/>
                <a:gd name="T20" fmla="*/ 912 w 1092"/>
                <a:gd name="T21" fmla="*/ 54 h 792"/>
                <a:gd name="T22" fmla="*/ 1041 w 1092"/>
                <a:gd name="T23" fmla="*/ 201 h 792"/>
                <a:gd name="T24" fmla="*/ 1063 w 1092"/>
                <a:gd name="T25" fmla="*/ 286 h 792"/>
                <a:gd name="T26" fmla="*/ 1057 w 1092"/>
                <a:gd name="T27" fmla="*/ 233 h 792"/>
                <a:gd name="T28" fmla="*/ 991 w 1092"/>
                <a:gd name="T29" fmla="*/ 277 h 792"/>
                <a:gd name="T30" fmla="*/ 1015 w 1092"/>
                <a:gd name="T31" fmla="*/ 394 h 792"/>
                <a:gd name="T32" fmla="*/ 1037 w 1092"/>
                <a:gd name="T33" fmla="*/ 478 h 792"/>
                <a:gd name="T34" fmla="*/ 1005 w 1092"/>
                <a:gd name="T35" fmla="*/ 347 h 792"/>
                <a:gd name="T36" fmla="*/ 952 w 1092"/>
                <a:gd name="T37" fmla="*/ 454 h 792"/>
                <a:gd name="T38" fmla="*/ 1051 w 1092"/>
                <a:gd name="T39" fmla="*/ 528 h 792"/>
                <a:gd name="T40" fmla="*/ 1009 w 1092"/>
                <a:gd name="T41" fmla="*/ 512 h 792"/>
                <a:gd name="T42" fmla="*/ 923 w 1092"/>
                <a:gd name="T43" fmla="*/ 438 h 792"/>
                <a:gd name="T44" fmla="*/ 961 w 1092"/>
                <a:gd name="T45" fmla="*/ 548 h 792"/>
                <a:gd name="T46" fmla="*/ 1045 w 1092"/>
                <a:gd name="T47" fmla="*/ 584 h 792"/>
                <a:gd name="T48" fmla="*/ 983 w 1092"/>
                <a:gd name="T49" fmla="*/ 711 h 792"/>
                <a:gd name="T50" fmla="*/ 977 w 1092"/>
                <a:gd name="T51" fmla="*/ 602 h 792"/>
                <a:gd name="T52" fmla="*/ 897 w 1092"/>
                <a:gd name="T53" fmla="*/ 507 h 792"/>
                <a:gd name="T54" fmla="*/ 863 w 1092"/>
                <a:gd name="T55" fmla="*/ 410 h 792"/>
                <a:gd name="T56" fmla="*/ 750 w 1092"/>
                <a:gd name="T57" fmla="*/ 404 h 792"/>
                <a:gd name="T58" fmla="*/ 674 w 1092"/>
                <a:gd name="T59" fmla="*/ 468 h 792"/>
                <a:gd name="T60" fmla="*/ 694 w 1092"/>
                <a:gd name="T61" fmla="*/ 478 h 792"/>
                <a:gd name="T62" fmla="*/ 676 w 1092"/>
                <a:gd name="T63" fmla="*/ 627 h 792"/>
                <a:gd name="T64" fmla="*/ 672 w 1092"/>
                <a:gd name="T65" fmla="*/ 644 h 792"/>
                <a:gd name="T66" fmla="*/ 547 w 1092"/>
                <a:gd name="T67" fmla="*/ 700 h 792"/>
                <a:gd name="T68" fmla="*/ 452 w 1092"/>
                <a:gd name="T69" fmla="*/ 578 h 792"/>
                <a:gd name="T70" fmla="*/ 405 w 1092"/>
                <a:gd name="T71" fmla="*/ 416 h 792"/>
                <a:gd name="T72" fmla="*/ 544 w 1092"/>
                <a:gd name="T73" fmla="*/ 404 h 792"/>
                <a:gd name="T74" fmla="*/ 642 w 1092"/>
                <a:gd name="T75" fmla="*/ 352 h 792"/>
                <a:gd name="T76" fmla="*/ 564 w 1092"/>
                <a:gd name="T77" fmla="*/ 318 h 792"/>
                <a:gd name="T78" fmla="*/ 551 w 1092"/>
                <a:gd name="T79" fmla="*/ 372 h 792"/>
                <a:gd name="T80" fmla="*/ 513 w 1092"/>
                <a:gd name="T81" fmla="*/ 337 h 792"/>
                <a:gd name="T82" fmla="*/ 407 w 1092"/>
                <a:gd name="T83" fmla="*/ 354 h 792"/>
                <a:gd name="T84" fmla="*/ 458 w 1092"/>
                <a:gd name="T85" fmla="*/ 259 h 792"/>
                <a:gd name="T86" fmla="*/ 442 w 1092"/>
                <a:gd name="T87" fmla="*/ 226 h 792"/>
                <a:gd name="T88" fmla="*/ 463 w 1092"/>
                <a:gd name="T89" fmla="*/ 188 h 792"/>
                <a:gd name="T90" fmla="*/ 513 w 1092"/>
                <a:gd name="T91" fmla="*/ 199 h 792"/>
                <a:gd name="T92" fmla="*/ 587 w 1092"/>
                <a:gd name="T93" fmla="*/ 152 h 792"/>
                <a:gd name="T94" fmla="*/ 520 w 1092"/>
                <a:gd name="T95" fmla="*/ 187 h 792"/>
                <a:gd name="T96" fmla="*/ 331 w 1092"/>
                <a:gd name="T97" fmla="*/ 146 h 792"/>
                <a:gd name="T98" fmla="*/ 225 w 1092"/>
                <a:gd name="T99" fmla="*/ 94 h 792"/>
                <a:gd name="T100" fmla="*/ 202 w 1092"/>
                <a:gd name="T101" fmla="*/ 199 h 792"/>
                <a:gd name="T102" fmla="*/ 158 w 1092"/>
                <a:gd name="T103" fmla="*/ 155 h 792"/>
                <a:gd name="T104" fmla="*/ 104 w 1092"/>
                <a:gd name="T105" fmla="*/ 217 h 792"/>
                <a:gd name="T106" fmla="*/ 174 w 1092"/>
                <a:gd name="T107" fmla="*/ 182 h 792"/>
                <a:gd name="T108" fmla="*/ 181 w 1092"/>
                <a:gd name="T109" fmla="*/ 292 h 792"/>
                <a:gd name="T110" fmla="*/ 111 w 1092"/>
                <a:gd name="T111" fmla="*/ 372 h 792"/>
                <a:gd name="T112" fmla="*/ 78 w 1092"/>
                <a:gd name="T113" fmla="*/ 455 h 792"/>
                <a:gd name="T114" fmla="*/ 242 w 1092"/>
                <a:gd name="T115" fmla="*/ 552 h 792"/>
                <a:gd name="T116" fmla="*/ 235 w 1092"/>
                <a:gd name="T117" fmla="*/ 685 h 792"/>
                <a:gd name="T118" fmla="*/ 132 w 1092"/>
                <a:gd name="T119" fmla="*/ 748 h 792"/>
                <a:gd name="T120" fmla="*/ 104 w 1092"/>
                <a:gd name="T121" fmla="*/ 525 h 792"/>
                <a:gd name="T122" fmla="*/ 31 w 1092"/>
                <a:gd name="T123" fmla="*/ 438 h 792"/>
                <a:gd name="T124" fmla="*/ 3 w 1092"/>
                <a:gd name="T125" fmla="*/ 32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92" h="792">
                  <a:moveTo>
                    <a:pt x="119" y="69"/>
                  </a:moveTo>
                  <a:lnTo>
                    <a:pt x="131" y="70"/>
                  </a:lnTo>
                  <a:lnTo>
                    <a:pt x="140" y="62"/>
                  </a:lnTo>
                  <a:lnTo>
                    <a:pt x="151" y="55"/>
                  </a:lnTo>
                  <a:lnTo>
                    <a:pt x="158" y="48"/>
                  </a:lnTo>
                  <a:lnTo>
                    <a:pt x="170" y="40"/>
                  </a:lnTo>
                  <a:lnTo>
                    <a:pt x="181" y="36"/>
                  </a:lnTo>
                  <a:lnTo>
                    <a:pt x="191" y="31"/>
                  </a:lnTo>
                  <a:lnTo>
                    <a:pt x="200" y="31"/>
                  </a:lnTo>
                  <a:lnTo>
                    <a:pt x="206" y="30"/>
                  </a:lnTo>
                  <a:lnTo>
                    <a:pt x="215" y="30"/>
                  </a:lnTo>
                  <a:lnTo>
                    <a:pt x="220" y="22"/>
                  </a:lnTo>
                  <a:lnTo>
                    <a:pt x="231" y="25"/>
                  </a:lnTo>
                  <a:lnTo>
                    <a:pt x="241" y="20"/>
                  </a:lnTo>
                  <a:lnTo>
                    <a:pt x="250" y="22"/>
                  </a:lnTo>
                  <a:lnTo>
                    <a:pt x="255" y="28"/>
                  </a:lnTo>
                  <a:lnTo>
                    <a:pt x="250" y="31"/>
                  </a:lnTo>
                  <a:lnTo>
                    <a:pt x="241" y="30"/>
                  </a:lnTo>
                  <a:lnTo>
                    <a:pt x="233" y="34"/>
                  </a:lnTo>
                  <a:lnTo>
                    <a:pt x="227" y="42"/>
                  </a:lnTo>
                  <a:lnTo>
                    <a:pt x="226" y="49"/>
                  </a:lnTo>
                  <a:lnTo>
                    <a:pt x="217" y="51"/>
                  </a:lnTo>
                  <a:lnTo>
                    <a:pt x="206" y="55"/>
                  </a:lnTo>
                  <a:lnTo>
                    <a:pt x="205" y="68"/>
                  </a:lnTo>
                  <a:lnTo>
                    <a:pt x="203" y="77"/>
                  </a:lnTo>
                  <a:lnTo>
                    <a:pt x="200" y="85"/>
                  </a:lnTo>
                  <a:lnTo>
                    <a:pt x="205" y="92"/>
                  </a:lnTo>
                  <a:lnTo>
                    <a:pt x="211" y="72"/>
                  </a:lnTo>
                  <a:lnTo>
                    <a:pt x="217" y="69"/>
                  </a:lnTo>
                  <a:lnTo>
                    <a:pt x="226" y="58"/>
                  </a:lnTo>
                  <a:lnTo>
                    <a:pt x="232" y="46"/>
                  </a:lnTo>
                  <a:lnTo>
                    <a:pt x="246" y="43"/>
                  </a:lnTo>
                  <a:lnTo>
                    <a:pt x="257" y="37"/>
                  </a:lnTo>
                  <a:lnTo>
                    <a:pt x="265" y="26"/>
                  </a:lnTo>
                  <a:lnTo>
                    <a:pt x="276" y="26"/>
                  </a:lnTo>
                  <a:lnTo>
                    <a:pt x="299" y="25"/>
                  </a:lnTo>
                  <a:lnTo>
                    <a:pt x="321" y="20"/>
                  </a:lnTo>
                  <a:lnTo>
                    <a:pt x="330" y="19"/>
                  </a:lnTo>
                  <a:lnTo>
                    <a:pt x="340" y="19"/>
                  </a:lnTo>
                  <a:lnTo>
                    <a:pt x="351" y="19"/>
                  </a:lnTo>
                  <a:lnTo>
                    <a:pt x="360" y="22"/>
                  </a:lnTo>
                  <a:lnTo>
                    <a:pt x="373" y="33"/>
                  </a:lnTo>
                  <a:lnTo>
                    <a:pt x="368" y="34"/>
                  </a:lnTo>
                  <a:lnTo>
                    <a:pt x="354" y="39"/>
                  </a:lnTo>
                  <a:lnTo>
                    <a:pt x="356" y="49"/>
                  </a:lnTo>
                  <a:lnTo>
                    <a:pt x="366" y="51"/>
                  </a:lnTo>
                  <a:lnTo>
                    <a:pt x="371" y="51"/>
                  </a:lnTo>
                  <a:lnTo>
                    <a:pt x="369" y="60"/>
                  </a:lnTo>
                  <a:lnTo>
                    <a:pt x="356" y="70"/>
                  </a:lnTo>
                  <a:lnTo>
                    <a:pt x="348" y="72"/>
                  </a:lnTo>
                  <a:lnTo>
                    <a:pt x="350" y="79"/>
                  </a:lnTo>
                  <a:lnTo>
                    <a:pt x="353" y="84"/>
                  </a:lnTo>
                  <a:lnTo>
                    <a:pt x="348" y="92"/>
                  </a:lnTo>
                  <a:lnTo>
                    <a:pt x="354" y="100"/>
                  </a:lnTo>
                  <a:lnTo>
                    <a:pt x="342" y="105"/>
                  </a:lnTo>
                  <a:lnTo>
                    <a:pt x="330" y="108"/>
                  </a:lnTo>
                  <a:lnTo>
                    <a:pt x="329" y="122"/>
                  </a:lnTo>
                  <a:lnTo>
                    <a:pt x="321" y="132"/>
                  </a:lnTo>
                  <a:lnTo>
                    <a:pt x="314" y="140"/>
                  </a:lnTo>
                  <a:lnTo>
                    <a:pt x="303" y="146"/>
                  </a:lnTo>
                  <a:lnTo>
                    <a:pt x="329" y="146"/>
                  </a:lnTo>
                  <a:lnTo>
                    <a:pt x="342" y="146"/>
                  </a:lnTo>
                  <a:lnTo>
                    <a:pt x="350" y="149"/>
                  </a:lnTo>
                  <a:lnTo>
                    <a:pt x="360" y="143"/>
                  </a:lnTo>
                  <a:lnTo>
                    <a:pt x="366" y="153"/>
                  </a:lnTo>
                  <a:lnTo>
                    <a:pt x="507" y="153"/>
                  </a:lnTo>
                  <a:lnTo>
                    <a:pt x="513" y="146"/>
                  </a:lnTo>
                  <a:lnTo>
                    <a:pt x="526" y="135"/>
                  </a:lnTo>
                  <a:lnTo>
                    <a:pt x="534" y="120"/>
                  </a:lnTo>
                  <a:lnTo>
                    <a:pt x="546" y="107"/>
                  </a:lnTo>
                  <a:lnTo>
                    <a:pt x="552" y="94"/>
                  </a:lnTo>
                  <a:lnTo>
                    <a:pt x="558" y="81"/>
                  </a:lnTo>
                  <a:lnTo>
                    <a:pt x="568" y="77"/>
                  </a:lnTo>
                  <a:lnTo>
                    <a:pt x="572" y="69"/>
                  </a:lnTo>
                  <a:lnTo>
                    <a:pt x="581" y="72"/>
                  </a:lnTo>
                  <a:lnTo>
                    <a:pt x="590" y="64"/>
                  </a:lnTo>
                  <a:lnTo>
                    <a:pt x="596" y="70"/>
                  </a:lnTo>
                  <a:lnTo>
                    <a:pt x="606" y="75"/>
                  </a:lnTo>
                  <a:lnTo>
                    <a:pt x="617" y="78"/>
                  </a:lnTo>
                  <a:lnTo>
                    <a:pt x="627" y="81"/>
                  </a:lnTo>
                  <a:lnTo>
                    <a:pt x="635" y="77"/>
                  </a:lnTo>
                  <a:lnTo>
                    <a:pt x="644" y="83"/>
                  </a:lnTo>
                  <a:lnTo>
                    <a:pt x="651" y="92"/>
                  </a:lnTo>
                  <a:lnTo>
                    <a:pt x="663" y="94"/>
                  </a:lnTo>
                  <a:lnTo>
                    <a:pt x="666" y="105"/>
                  </a:lnTo>
                  <a:lnTo>
                    <a:pt x="662" y="111"/>
                  </a:lnTo>
                  <a:lnTo>
                    <a:pt x="645" y="108"/>
                  </a:lnTo>
                  <a:lnTo>
                    <a:pt x="633" y="104"/>
                  </a:lnTo>
                  <a:lnTo>
                    <a:pt x="632" y="113"/>
                  </a:lnTo>
                  <a:lnTo>
                    <a:pt x="648" y="114"/>
                  </a:lnTo>
                  <a:lnTo>
                    <a:pt x="662" y="123"/>
                  </a:lnTo>
                  <a:lnTo>
                    <a:pt x="680" y="117"/>
                  </a:lnTo>
                  <a:lnTo>
                    <a:pt x="685" y="102"/>
                  </a:lnTo>
                  <a:lnTo>
                    <a:pt x="694" y="90"/>
                  </a:lnTo>
                  <a:lnTo>
                    <a:pt x="704" y="93"/>
                  </a:lnTo>
                  <a:lnTo>
                    <a:pt x="701" y="99"/>
                  </a:lnTo>
                  <a:lnTo>
                    <a:pt x="695" y="105"/>
                  </a:lnTo>
                  <a:lnTo>
                    <a:pt x="695" y="114"/>
                  </a:lnTo>
                  <a:lnTo>
                    <a:pt x="707" y="104"/>
                  </a:lnTo>
                  <a:lnTo>
                    <a:pt x="717" y="94"/>
                  </a:lnTo>
                  <a:lnTo>
                    <a:pt x="734" y="92"/>
                  </a:lnTo>
                  <a:lnTo>
                    <a:pt x="757" y="84"/>
                  </a:lnTo>
                  <a:lnTo>
                    <a:pt x="774" y="77"/>
                  </a:lnTo>
                  <a:lnTo>
                    <a:pt x="776" y="68"/>
                  </a:lnTo>
                  <a:lnTo>
                    <a:pt x="763" y="69"/>
                  </a:lnTo>
                  <a:lnTo>
                    <a:pt x="751" y="60"/>
                  </a:lnTo>
                  <a:lnTo>
                    <a:pt x="744" y="46"/>
                  </a:lnTo>
                  <a:lnTo>
                    <a:pt x="751" y="30"/>
                  </a:lnTo>
                  <a:lnTo>
                    <a:pt x="765" y="18"/>
                  </a:lnTo>
                  <a:lnTo>
                    <a:pt x="775" y="7"/>
                  </a:lnTo>
                  <a:lnTo>
                    <a:pt x="791" y="7"/>
                  </a:lnTo>
                  <a:lnTo>
                    <a:pt x="805" y="0"/>
                  </a:lnTo>
                  <a:lnTo>
                    <a:pt x="804" y="9"/>
                  </a:lnTo>
                  <a:lnTo>
                    <a:pt x="793" y="10"/>
                  </a:lnTo>
                  <a:lnTo>
                    <a:pt x="789" y="15"/>
                  </a:lnTo>
                  <a:lnTo>
                    <a:pt x="778" y="16"/>
                  </a:lnTo>
                  <a:lnTo>
                    <a:pt x="772" y="25"/>
                  </a:lnTo>
                  <a:lnTo>
                    <a:pt x="766" y="36"/>
                  </a:lnTo>
                  <a:lnTo>
                    <a:pt x="763" y="46"/>
                  </a:lnTo>
                  <a:lnTo>
                    <a:pt x="775" y="64"/>
                  </a:lnTo>
                  <a:lnTo>
                    <a:pt x="795" y="73"/>
                  </a:lnTo>
                  <a:lnTo>
                    <a:pt x="808" y="79"/>
                  </a:lnTo>
                  <a:lnTo>
                    <a:pt x="814" y="83"/>
                  </a:lnTo>
                  <a:lnTo>
                    <a:pt x="820" y="92"/>
                  </a:lnTo>
                  <a:lnTo>
                    <a:pt x="827" y="90"/>
                  </a:lnTo>
                  <a:lnTo>
                    <a:pt x="827" y="83"/>
                  </a:lnTo>
                  <a:lnTo>
                    <a:pt x="823" y="72"/>
                  </a:lnTo>
                  <a:lnTo>
                    <a:pt x="818" y="66"/>
                  </a:lnTo>
                  <a:lnTo>
                    <a:pt x="816" y="58"/>
                  </a:lnTo>
                  <a:lnTo>
                    <a:pt x="820" y="45"/>
                  </a:lnTo>
                  <a:lnTo>
                    <a:pt x="834" y="45"/>
                  </a:lnTo>
                  <a:lnTo>
                    <a:pt x="844" y="45"/>
                  </a:lnTo>
                  <a:lnTo>
                    <a:pt x="850" y="51"/>
                  </a:lnTo>
                  <a:lnTo>
                    <a:pt x="852" y="63"/>
                  </a:lnTo>
                  <a:lnTo>
                    <a:pt x="858" y="73"/>
                  </a:lnTo>
                  <a:lnTo>
                    <a:pt x="861" y="63"/>
                  </a:lnTo>
                  <a:lnTo>
                    <a:pt x="870" y="55"/>
                  </a:lnTo>
                  <a:lnTo>
                    <a:pt x="881" y="55"/>
                  </a:lnTo>
                  <a:lnTo>
                    <a:pt x="890" y="55"/>
                  </a:lnTo>
                  <a:lnTo>
                    <a:pt x="899" y="57"/>
                  </a:lnTo>
                  <a:lnTo>
                    <a:pt x="899" y="45"/>
                  </a:lnTo>
                  <a:lnTo>
                    <a:pt x="907" y="46"/>
                  </a:lnTo>
                  <a:lnTo>
                    <a:pt x="912" y="54"/>
                  </a:lnTo>
                  <a:lnTo>
                    <a:pt x="924" y="54"/>
                  </a:lnTo>
                  <a:lnTo>
                    <a:pt x="935" y="49"/>
                  </a:lnTo>
                  <a:lnTo>
                    <a:pt x="946" y="58"/>
                  </a:lnTo>
                  <a:lnTo>
                    <a:pt x="959" y="70"/>
                  </a:lnTo>
                  <a:lnTo>
                    <a:pt x="973" y="73"/>
                  </a:lnTo>
                  <a:lnTo>
                    <a:pt x="992" y="81"/>
                  </a:lnTo>
                  <a:lnTo>
                    <a:pt x="997" y="79"/>
                  </a:lnTo>
                  <a:lnTo>
                    <a:pt x="1012" y="104"/>
                  </a:lnTo>
                  <a:lnTo>
                    <a:pt x="1033" y="140"/>
                  </a:lnTo>
                  <a:lnTo>
                    <a:pt x="1047" y="163"/>
                  </a:lnTo>
                  <a:lnTo>
                    <a:pt x="1056" y="185"/>
                  </a:lnTo>
                  <a:lnTo>
                    <a:pt x="1045" y="189"/>
                  </a:lnTo>
                  <a:lnTo>
                    <a:pt x="1041" y="201"/>
                  </a:lnTo>
                  <a:lnTo>
                    <a:pt x="1045" y="217"/>
                  </a:lnTo>
                  <a:lnTo>
                    <a:pt x="1051" y="235"/>
                  </a:lnTo>
                  <a:lnTo>
                    <a:pt x="1057" y="235"/>
                  </a:lnTo>
                  <a:lnTo>
                    <a:pt x="1059" y="221"/>
                  </a:lnTo>
                  <a:lnTo>
                    <a:pt x="1066" y="217"/>
                  </a:lnTo>
                  <a:lnTo>
                    <a:pt x="1070" y="229"/>
                  </a:lnTo>
                  <a:lnTo>
                    <a:pt x="1060" y="235"/>
                  </a:lnTo>
                  <a:lnTo>
                    <a:pt x="1075" y="247"/>
                  </a:lnTo>
                  <a:lnTo>
                    <a:pt x="1065" y="261"/>
                  </a:lnTo>
                  <a:lnTo>
                    <a:pt x="1062" y="268"/>
                  </a:lnTo>
                  <a:lnTo>
                    <a:pt x="1080" y="273"/>
                  </a:lnTo>
                  <a:lnTo>
                    <a:pt x="1072" y="283"/>
                  </a:lnTo>
                  <a:lnTo>
                    <a:pt x="1063" y="286"/>
                  </a:lnTo>
                  <a:lnTo>
                    <a:pt x="1063" y="303"/>
                  </a:lnTo>
                  <a:lnTo>
                    <a:pt x="1072" y="318"/>
                  </a:lnTo>
                  <a:lnTo>
                    <a:pt x="1063" y="321"/>
                  </a:lnTo>
                  <a:lnTo>
                    <a:pt x="1047" y="316"/>
                  </a:lnTo>
                  <a:lnTo>
                    <a:pt x="1055" y="309"/>
                  </a:lnTo>
                  <a:lnTo>
                    <a:pt x="1065" y="309"/>
                  </a:lnTo>
                  <a:lnTo>
                    <a:pt x="1065" y="291"/>
                  </a:lnTo>
                  <a:lnTo>
                    <a:pt x="1053" y="297"/>
                  </a:lnTo>
                  <a:lnTo>
                    <a:pt x="1051" y="282"/>
                  </a:lnTo>
                  <a:lnTo>
                    <a:pt x="1062" y="273"/>
                  </a:lnTo>
                  <a:lnTo>
                    <a:pt x="1065" y="262"/>
                  </a:lnTo>
                  <a:lnTo>
                    <a:pt x="1059" y="248"/>
                  </a:lnTo>
                  <a:lnTo>
                    <a:pt x="1057" y="233"/>
                  </a:lnTo>
                  <a:lnTo>
                    <a:pt x="1050" y="240"/>
                  </a:lnTo>
                  <a:lnTo>
                    <a:pt x="1042" y="252"/>
                  </a:lnTo>
                  <a:lnTo>
                    <a:pt x="1028" y="262"/>
                  </a:lnTo>
                  <a:lnTo>
                    <a:pt x="1033" y="277"/>
                  </a:lnTo>
                  <a:lnTo>
                    <a:pt x="1032" y="291"/>
                  </a:lnTo>
                  <a:lnTo>
                    <a:pt x="1032" y="298"/>
                  </a:lnTo>
                  <a:lnTo>
                    <a:pt x="1037" y="311"/>
                  </a:lnTo>
                  <a:lnTo>
                    <a:pt x="1033" y="315"/>
                  </a:lnTo>
                  <a:lnTo>
                    <a:pt x="1020" y="301"/>
                  </a:lnTo>
                  <a:lnTo>
                    <a:pt x="1012" y="286"/>
                  </a:lnTo>
                  <a:lnTo>
                    <a:pt x="1007" y="276"/>
                  </a:lnTo>
                  <a:lnTo>
                    <a:pt x="1001" y="270"/>
                  </a:lnTo>
                  <a:lnTo>
                    <a:pt x="991" y="277"/>
                  </a:lnTo>
                  <a:lnTo>
                    <a:pt x="985" y="288"/>
                  </a:lnTo>
                  <a:lnTo>
                    <a:pt x="998" y="301"/>
                  </a:lnTo>
                  <a:lnTo>
                    <a:pt x="1005" y="315"/>
                  </a:lnTo>
                  <a:lnTo>
                    <a:pt x="1007" y="333"/>
                  </a:lnTo>
                  <a:lnTo>
                    <a:pt x="1006" y="349"/>
                  </a:lnTo>
                  <a:lnTo>
                    <a:pt x="1006" y="364"/>
                  </a:lnTo>
                  <a:lnTo>
                    <a:pt x="1013" y="352"/>
                  </a:lnTo>
                  <a:lnTo>
                    <a:pt x="1024" y="354"/>
                  </a:lnTo>
                  <a:lnTo>
                    <a:pt x="1027" y="365"/>
                  </a:lnTo>
                  <a:lnTo>
                    <a:pt x="1018" y="377"/>
                  </a:lnTo>
                  <a:lnTo>
                    <a:pt x="1009" y="375"/>
                  </a:lnTo>
                  <a:lnTo>
                    <a:pt x="1007" y="385"/>
                  </a:lnTo>
                  <a:lnTo>
                    <a:pt x="1015" y="394"/>
                  </a:lnTo>
                  <a:lnTo>
                    <a:pt x="1012" y="405"/>
                  </a:lnTo>
                  <a:lnTo>
                    <a:pt x="1022" y="416"/>
                  </a:lnTo>
                  <a:lnTo>
                    <a:pt x="1015" y="424"/>
                  </a:lnTo>
                  <a:lnTo>
                    <a:pt x="1026" y="434"/>
                  </a:lnTo>
                  <a:lnTo>
                    <a:pt x="1018" y="445"/>
                  </a:lnTo>
                  <a:lnTo>
                    <a:pt x="1030" y="439"/>
                  </a:lnTo>
                  <a:lnTo>
                    <a:pt x="1027" y="449"/>
                  </a:lnTo>
                  <a:lnTo>
                    <a:pt x="1048" y="445"/>
                  </a:lnTo>
                  <a:lnTo>
                    <a:pt x="1042" y="459"/>
                  </a:lnTo>
                  <a:lnTo>
                    <a:pt x="1027" y="449"/>
                  </a:lnTo>
                  <a:lnTo>
                    <a:pt x="1026" y="464"/>
                  </a:lnTo>
                  <a:lnTo>
                    <a:pt x="1047" y="463"/>
                  </a:lnTo>
                  <a:lnTo>
                    <a:pt x="1037" y="478"/>
                  </a:lnTo>
                  <a:lnTo>
                    <a:pt x="1024" y="461"/>
                  </a:lnTo>
                  <a:lnTo>
                    <a:pt x="1032" y="484"/>
                  </a:lnTo>
                  <a:lnTo>
                    <a:pt x="1048" y="499"/>
                  </a:lnTo>
                  <a:lnTo>
                    <a:pt x="1033" y="499"/>
                  </a:lnTo>
                  <a:lnTo>
                    <a:pt x="1024" y="464"/>
                  </a:lnTo>
                  <a:lnTo>
                    <a:pt x="1027" y="440"/>
                  </a:lnTo>
                  <a:lnTo>
                    <a:pt x="1015" y="441"/>
                  </a:lnTo>
                  <a:lnTo>
                    <a:pt x="1006" y="428"/>
                  </a:lnTo>
                  <a:lnTo>
                    <a:pt x="1015" y="422"/>
                  </a:lnTo>
                  <a:lnTo>
                    <a:pt x="1015" y="409"/>
                  </a:lnTo>
                  <a:lnTo>
                    <a:pt x="1009" y="380"/>
                  </a:lnTo>
                  <a:lnTo>
                    <a:pt x="1007" y="360"/>
                  </a:lnTo>
                  <a:lnTo>
                    <a:pt x="1005" y="347"/>
                  </a:lnTo>
                  <a:lnTo>
                    <a:pt x="994" y="364"/>
                  </a:lnTo>
                  <a:lnTo>
                    <a:pt x="976" y="369"/>
                  </a:lnTo>
                  <a:lnTo>
                    <a:pt x="965" y="381"/>
                  </a:lnTo>
                  <a:lnTo>
                    <a:pt x="970" y="395"/>
                  </a:lnTo>
                  <a:lnTo>
                    <a:pt x="962" y="405"/>
                  </a:lnTo>
                  <a:lnTo>
                    <a:pt x="950" y="403"/>
                  </a:lnTo>
                  <a:lnTo>
                    <a:pt x="961" y="389"/>
                  </a:lnTo>
                  <a:lnTo>
                    <a:pt x="953" y="383"/>
                  </a:lnTo>
                  <a:lnTo>
                    <a:pt x="943" y="390"/>
                  </a:lnTo>
                  <a:lnTo>
                    <a:pt x="943" y="404"/>
                  </a:lnTo>
                  <a:lnTo>
                    <a:pt x="961" y="422"/>
                  </a:lnTo>
                  <a:lnTo>
                    <a:pt x="965" y="436"/>
                  </a:lnTo>
                  <a:lnTo>
                    <a:pt x="952" y="454"/>
                  </a:lnTo>
                  <a:lnTo>
                    <a:pt x="952" y="496"/>
                  </a:lnTo>
                  <a:lnTo>
                    <a:pt x="952" y="514"/>
                  </a:lnTo>
                  <a:lnTo>
                    <a:pt x="954" y="525"/>
                  </a:lnTo>
                  <a:lnTo>
                    <a:pt x="974" y="523"/>
                  </a:lnTo>
                  <a:lnTo>
                    <a:pt x="988" y="527"/>
                  </a:lnTo>
                  <a:lnTo>
                    <a:pt x="997" y="510"/>
                  </a:lnTo>
                  <a:lnTo>
                    <a:pt x="1007" y="510"/>
                  </a:lnTo>
                  <a:lnTo>
                    <a:pt x="1003" y="519"/>
                  </a:lnTo>
                  <a:lnTo>
                    <a:pt x="1015" y="531"/>
                  </a:lnTo>
                  <a:lnTo>
                    <a:pt x="1030" y="534"/>
                  </a:lnTo>
                  <a:lnTo>
                    <a:pt x="1028" y="523"/>
                  </a:lnTo>
                  <a:lnTo>
                    <a:pt x="1063" y="523"/>
                  </a:lnTo>
                  <a:lnTo>
                    <a:pt x="1051" y="528"/>
                  </a:lnTo>
                  <a:lnTo>
                    <a:pt x="1050" y="537"/>
                  </a:lnTo>
                  <a:lnTo>
                    <a:pt x="1066" y="542"/>
                  </a:lnTo>
                  <a:lnTo>
                    <a:pt x="1081" y="546"/>
                  </a:lnTo>
                  <a:lnTo>
                    <a:pt x="1089" y="529"/>
                  </a:lnTo>
                  <a:lnTo>
                    <a:pt x="1091" y="519"/>
                  </a:lnTo>
                  <a:lnTo>
                    <a:pt x="1080" y="522"/>
                  </a:lnTo>
                  <a:lnTo>
                    <a:pt x="1070" y="515"/>
                  </a:lnTo>
                  <a:lnTo>
                    <a:pt x="1063" y="513"/>
                  </a:lnTo>
                  <a:lnTo>
                    <a:pt x="1059" y="527"/>
                  </a:lnTo>
                  <a:lnTo>
                    <a:pt x="1059" y="525"/>
                  </a:lnTo>
                  <a:lnTo>
                    <a:pt x="1026" y="525"/>
                  </a:lnTo>
                  <a:lnTo>
                    <a:pt x="1018" y="508"/>
                  </a:lnTo>
                  <a:lnTo>
                    <a:pt x="1009" y="512"/>
                  </a:lnTo>
                  <a:lnTo>
                    <a:pt x="998" y="510"/>
                  </a:lnTo>
                  <a:lnTo>
                    <a:pt x="994" y="492"/>
                  </a:lnTo>
                  <a:lnTo>
                    <a:pt x="990" y="481"/>
                  </a:lnTo>
                  <a:lnTo>
                    <a:pt x="1000" y="475"/>
                  </a:lnTo>
                  <a:lnTo>
                    <a:pt x="1000" y="464"/>
                  </a:lnTo>
                  <a:lnTo>
                    <a:pt x="983" y="470"/>
                  </a:lnTo>
                  <a:lnTo>
                    <a:pt x="973" y="479"/>
                  </a:lnTo>
                  <a:lnTo>
                    <a:pt x="965" y="493"/>
                  </a:lnTo>
                  <a:lnTo>
                    <a:pt x="952" y="493"/>
                  </a:lnTo>
                  <a:lnTo>
                    <a:pt x="952" y="460"/>
                  </a:lnTo>
                  <a:lnTo>
                    <a:pt x="944" y="466"/>
                  </a:lnTo>
                  <a:lnTo>
                    <a:pt x="935" y="453"/>
                  </a:lnTo>
                  <a:lnTo>
                    <a:pt x="923" y="438"/>
                  </a:lnTo>
                  <a:lnTo>
                    <a:pt x="908" y="441"/>
                  </a:lnTo>
                  <a:lnTo>
                    <a:pt x="907" y="455"/>
                  </a:lnTo>
                  <a:lnTo>
                    <a:pt x="914" y="474"/>
                  </a:lnTo>
                  <a:lnTo>
                    <a:pt x="914" y="489"/>
                  </a:lnTo>
                  <a:lnTo>
                    <a:pt x="924" y="504"/>
                  </a:lnTo>
                  <a:lnTo>
                    <a:pt x="931" y="512"/>
                  </a:lnTo>
                  <a:lnTo>
                    <a:pt x="918" y="512"/>
                  </a:lnTo>
                  <a:lnTo>
                    <a:pt x="909" y="504"/>
                  </a:lnTo>
                  <a:lnTo>
                    <a:pt x="905" y="513"/>
                  </a:lnTo>
                  <a:lnTo>
                    <a:pt x="922" y="533"/>
                  </a:lnTo>
                  <a:lnTo>
                    <a:pt x="935" y="544"/>
                  </a:lnTo>
                  <a:lnTo>
                    <a:pt x="947" y="543"/>
                  </a:lnTo>
                  <a:lnTo>
                    <a:pt x="961" y="548"/>
                  </a:lnTo>
                  <a:lnTo>
                    <a:pt x="979" y="548"/>
                  </a:lnTo>
                  <a:lnTo>
                    <a:pt x="994" y="544"/>
                  </a:lnTo>
                  <a:lnTo>
                    <a:pt x="1009" y="552"/>
                  </a:lnTo>
                  <a:lnTo>
                    <a:pt x="1005" y="555"/>
                  </a:lnTo>
                  <a:lnTo>
                    <a:pt x="990" y="550"/>
                  </a:lnTo>
                  <a:lnTo>
                    <a:pt x="990" y="578"/>
                  </a:lnTo>
                  <a:lnTo>
                    <a:pt x="1001" y="578"/>
                  </a:lnTo>
                  <a:lnTo>
                    <a:pt x="1007" y="576"/>
                  </a:lnTo>
                  <a:lnTo>
                    <a:pt x="1009" y="567"/>
                  </a:lnTo>
                  <a:lnTo>
                    <a:pt x="1024" y="569"/>
                  </a:lnTo>
                  <a:lnTo>
                    <a:pt x="1041" y="563"/>
                  </a:lnTo>
                  <a:lnTo>
                    <a:pt x="1039" y="574"/>
                  </a:lnTo>
                  <a:lnTo>
                    <a:pt x="1045" y="584"/>
                  </a:lnTo>
                  <a:lnTo>
                    <a:pt x="1055" y="589"/>
                  </a:lnTo>
                  <a:lnTo>
                    <a:pt x="1063" y="584"/>
                  </a:lnTo>
                  <a:lnTo>
                    <a:pt x="1062" y="570"/>
                  </a:lnTo>
                  <a:lnTo>
                    <a:pt x="1063" y="558"/>
                  </a:lnTo>
                  <a:lnTo>
                    <a:pt x="1070" y="570"/>
                  </a:lnTo>
                  <a:lnTo>
                    <a:pt x="1072" y="585"/>
                  </a:lnTo>
                  <a:lnTo>
                    <a:pt x="1059" y="616"/>
                  </a:lnTo>
                  <a:lnTo>
                    <a:pt x="1045" y="644"/>
                  </a:lnTo>
                  <a:lnTo>
                    <a:pt x="1032" y="673"/>
                  </a:lnTo>
                  <a:lnTo>
                    <a:pt x="1015" y="703"/>
                  </a:lnTo>
                  <a:lnTo>
                    <a:pt x="1003" y="694"/>
                  </a:lnTo>
                  <a:lnTo>
                    <a:pt x="990" y="700"/>
                  </a:lnTo>
                  <a:lnTo>
                    <a:pt x="983" y="711"/>
                  </a:lnTo>
                  <a:lnTo>
                    <a:pt x="973" y="717"/>
                  </a:lnTo>
                  <a:lnTo>
                    <a:pt x="953" y="721"/>
                  </a:lnTo>
                  <a:lnTo>
                    <a:pt x="941" y="720"/>
                  </a:lnTo>
                  <a:lnTo>
                    <a:pt x="946" y="701"/>
                  </a:lnTo>
                  <a:lnTo>
                    <a:pt x="944" y="688"/>
                  </a:lnTo>
                  <a:lnTo>
                    <a:pt x="952" y="677"/>
                  </a:lnTo>
                  <a:lnTo>
                    <a:pt x="950" y="668"/>
                  </a:lnTo>
                  <a:lnTo>
                    <a:pt x="937" y="661"/>
                  </a:lnTo>
                  <a:lnTo>
                    <a:pt x="938" y="644"/>
                  </a:lnTo>
                  <a:lnTo>
                    <a:pt x="943" y="627"/>
                  </a:lnTo>
                  <a:lnTo>
                    <a:pt x="956" y="614"/>
                  </a:lnTo>
                  <a:lnTo>
                    <a:pt x="974" y="612"/>
                  </a:lnTo>
                  <a:lnTo>
                    <a:pt x="977" y="602"/>
                  </a:lnTo>
                  <a:lnTo>
                    <a:pt x="973" y="585"/>
                  </a:lnTo>
                  <a:lnTo>
                    <a:pt x="983" y="579"/>
                  </a:lnTo>
                  <a:lnTo>
                    <a:pt x="990" y="578"/>
                  </a:lnTo>
                  <a:lnTo>
                    <a:pt x="990" y="552"/>
                  </a:lnTo>
                  <a:lnTo>
                    <a:pt x="974" y="553"/>
                  </a:lnTo>
                  <a:lnTo>
                    <a:pt x="961" y="559"/>
                  </a:lnTo>
                  <a:lnTo>
                    <a:pt x="948" y="552"/>
                  </a:lnTo>
                  <a:lnTo>
                    <a:pt x="933" y="552"/>
                  </a:lnTo>
                  <a:lnTo>
                    <a:pt x="916" y="544"/>
                  </a:lnTo>
                  <a:lnTo>
                    <a:pt x="905" y="533"/>
                  </a:lnTo>
                  <a:lnTo>
                    <a:pt x="897" y="520"/>
                  </a:lnTo>
                  <a:lnTo>
                    <a:pt x="888" y="510"/>
                  </a:lnTo>
                  <a:lnTo>
                    <a:pt x="897" y="507"/>
                  </a:lnTo>
                  <a:lnTo>
                    <a:pt x="905" y="512"/>
                  </a:lnTo>
                  <a:lnTo>
                    <a:pt x="911" y="502"/>
                  </a:lnTo>
                  <a:lnTo>
                    <a:pt x="908" y="487"/>
                  </a:lnTo>
                  <a:lnTo>
                    <a:pt x="897" y="485"/>
                  </a:lnTo>
                  <a:lnTo>
                    <a:pt x="893" y="469"/>
                  </a:lnTo>
                  <a:lnTo>
                    <a:pt x="896" y="453"/>
                  </a:lnTo>
                  <a:lnTo>
                    <a:pt x="905" y="439"/>
                  </a:lnTo>
                  <a:lnTo>
                    <a:pt x="902" y="422"/>
                  </a:lnTo>
                  <a:lnTo>
                    <a:pt x="896" y="421"/>
                  </a:lnTo>
                  <a:lnTo>
                    <a:pt x="888" y="430"/>
                  </a:lnTo>
                  <a:lnTo>
                    <a:pt x="887" y="439"/>
                  </a:lnTo>
                  <a:lnTo>
                    <a:pt x="878" y="422"/>
                  </a:lnTo>
                  <a:lnTo>
                    <a:pt x="863" y="410"/>
                  </a:lnTo>
                  <a:lnTo>
                    <a:pt x="852" y="411"/>
                  </a:lnTo>
                  <a:lnTo>
                    <a:pt x="842" y="428"/>
                  </a:lnTo>
                  <a:lnTo>
                    <a:pt x="828" y="438"/>
                  </a:lnTo>
                  <a:lnTo>
                    <a:pt x="828" y="448"/>
                  </a:lnTo>
                  <a:lnTo>
                    <a:pt x="833" y="460"/>
                  </a:lnTo>
                  <a:lnTo>
                    <a:pt x="831" y="472"/>
                  </a:lnTo>
                  <a:lnTo>
                    <a:pt x="820" y="470"/>
                  </a:lnTo>
                  <a:lnTo>
                    <a:pt x="813" y="455"/>
                  </a:lnTo>
                  <a:lnTo>
                    <a:pt x="801" y="439"/>
                  </a:lnTo>
                  <a:lnTo>
                    <a:pt x="787" y="428"/>
                  </a:lnTo>
                  <a:lnTo>
                    <a:pt x="776" y="410"/>
                  </a:lnTo>
                  <a:lnTo>
                    <a:pt x="768" y="404"/>
                  </a:lnTo>
                  <a:lnTo>
                    <a:pt x="750" y="404"/>
                  </a:lnTo>
                  <a:lnTo>
                    <a:pt x="734" y="404"/>
                  </a:lnTo>
                  <a:lnTo>
                    <a:pt x="725" y="411"/>
                  </a:lnTo>
                  <a:lnTo>
                    <a:pt x="716" y="400"/>
                  </a:lnTo>
                  <a:lnTo>
                    <a:pt x="706" y="392"/>
                  </a:lnTo>
                  <a:lnTo>
                    <a:pt x="691" y="380"/>
                  </a:lnTo>
                  <a:lnTo>
                    <a:pt x="701" y="400"/>
                  </a:lnTo>
                  <a:lnTo>
                    <a:pt x="717" y="405"/>
                  </a:lnTo>
                  <a:lnTo>
                    <a:pt x="729" y="422"/>
                  </a:lnTo>
                  <a:lnTo>
                    <a:pt x="724" y="438"/>
                  </a:lnTo>
                  <a:lnTo>
                    <a:pt x="714" y="445"/>
                  </a:lnTo>
                  <a:lnTo>
                    <a:pt x="697" y="448"/>
                  </a:lnTo>
                  <a:lnTo>
                    <a:pt x="683" y="454"/>
                  </a:lnTo>
                  <a:lnTo>
                    <a:pt x="674" y="468"/>
                  </a:lnTo>
                  <a:lnTo>
                    <a:pt x="666" y="475"/>
                  </a:lnTo>
                  <a:lnTo>
                    <a:pt x="663" y="459"/>
                  </a:lnTo>
                  <a:lnTo>
                    <a:pt x="655" y="438"/>
                  </a:lnTo>
                  <a:lnTo>
                    <a:pt x="644" y="425"/>
                  </a:lnTo>
                  <a:lnTo>
                    <a:pt x="644" y="411"/>
                  </a:lnTo>
                  <a:lnTo>
                    <a:pt x="635" y="413"/>
                  </a:lnTo>
                  <a:lnTo>
                    <a:pt x="638" y="434"/>
                  </a:lnTo>
                  <a:lnTo>
                    <a:pt x="647" y="453"/>
                  </a:lnTo>
                  <a:lnTo>
                    <a:pt x="647" y="466"/>
                  </a:lnTo>
                  <a:lnTo>
                    <a:pt x="662" y="474"/>
                  </a:lnTo>
                  <a:lnTo>
                    <a:pt x="666" y="484"/>
                  </a:lnTo>
                  <a:lnTo>
                    <a:pt x="681" y="479"/>
                  </a:lnTo>
                  <a:lnTo>
                    <a:pt x="694" y="478"/>
                  </a:lnTo>
                  <a:lnTo>
                    <a:pt x="709" y="470"/>
                  </a:lnTo>
                  <a:lnTo>
                    <a:pt x="702" y="490"/>
                  </a:lnTo>
                  <a:lnTo>
                    <a:pt x="691" y="514"/>
                  </a:lnTo>
                  <a:lnTo>
                    <a:pt x="681" y="529"/>
                  </a:lnTo>
                  <a:lnTo>
                    <a:pt x="670" y="543"/>
                  </a:lnTo>
                  <a:lnTo>
                    <a:pt x="663" y="555"/>
                  </a:lnTo>
                  <a:lnTo>
                    <a:pt x="661" y="584"/>
                  </a:lnTo>
                  <a:lnTo>
                    <a:pt x="657" y="603"/>
                  </a:lnTo>
                  <a:lnTo>
                    <a:pt x="659" y="622"/>
                  </a:lnTo>
                  <a:lnTo>
                    <a:pt x="662" y="639"/>
                  </a:lnTo>
                  <a:lnTo>
                    <a:pt x="662" y="644"/>
                  </a:lnTo>
                  <a:lnTo>
                    <a:pt x="674" y="643"/>
                  </a:lnTo>
                  <a:lnTo>
                    <a:pt x="676" y="627"/>
                  </a:lnTo>
                  <a:lnTo>
                    <a:pt x="687" y="612"/>
                  </a:lnTo>
                  <a:lnTo>
                    <a:pt x="701" y="603"/>
                  </a:lnTo>
                  <a:lnTo>
                    <a:pt x="704" y="620"/>
                  </a:lnTo>
                  <a:lnTo>
                    <a:pt x="702" y="637"/>
                  </a:lnTo>
                  <a:lnTo>
                    <a:pt x="695" y="644"/>
                  </a:lnTo>
                  <a:lnTo>
                    <a:pt x="697" y="653"/>
                  </a:lnTo>
                  <a:lnTo>
                    <a:pt x="692" y="674"/>
                  </a:lnTo>
                  <a:lnTo>
                    <a:pt x="689" y="685"/>
                  </a:lnTo>
                  <a:lnTo>
                    <a:pt x="680" y="688"/>
                  </a:lnTo>
                  <a:lnTo>
                    <a:pt x="671" y="677"/>
                  </a:lnTo>
                  <a:lnTo>
                    <a:pt x="676" y="662"/>
                  </a:lnTo>
                  <a:lnTo>
                    <a:pt x="679" y="655"/>
                  </a:lnTo>
                  <a:lnTo>
                    <a:pt x="672" y="644"/>
                  </a:lnTo>
                  <a:lnTo>
                    <a:pt x="661" y="646"/>
                  </a:lnTo>
                  <a:lnTo>
                    <a:pt x="656" y="661"/>
                  </a:lnTo>
                  <a:lnTo>
                    <a:pt x="640" y="668"/>
                  </a:lnTo>
                  <a:lnTo>
                    <a:pt x="628" y="677"/>
                  </a:lnTo>
                  <a:lnTo>
                    <a:pt x="630" y="694"/>
                  </a:lnTo>
                  <a:lnTo>
                    <a:pt x="628" y="713"/>
                  </a:lnTo>
                  <a:lnTo>
                    <a:pt x="625" y="733"/>
                  </a:lnTo>
                  <a:lnTo>
                    <a:pt x="600" y="756"/>
                  </a:lnTo>
                  <a:lnTo>
                    <a:pt x="590" y="757"/>
                  </a:lnTo>
                  <a:lnTo>
                    <a:pt x="582" y="742"/>
                  </a:lnTo>
                  <a:lnTo>
                    <a:pt x="568" y="733"/>
                  </a:lnTo>
                  <a:lnTo>
                    <a:pt x="561" y="727"/>
                  </a:lnTo>
                  <a:lnTo>
                    <a:pt x="547" y="700"/>
                  </a:lnTo>
                  <a:lnTo>
                    <a:pt x="536" y="686"/>
                  </a:lnTo>
                  <a:lnTo>
                    <a:pt x="526" y="673"/>
                  </a:lnTo>
                  <a:lnTo>
                    <a:pt x="522" y="659"/>
                  </a:lnTo>
                  <a:lnTo>
                    <a:pt x="520" y="639"/>
                  </a:lnTo>
                  <a:lnTo>
                    <a:pt x="509" y="627"/>
                  </a:lnTo>
                  <a:lnTo>
                    <a:pt x="505" y="616"/>
                  </a:lnTo>
                  <a:lnTo>
                    <a:pt x="513" y="601"/>
                  </a:lnTo>
                  <a:lnTo>
                    <a:pt x="513" y="587"/>
                  </a:lnTo>
                  <a:lnTo>
                    <a:pt x="502" y="578"/>
                  </a:lnTo>
                  <a:lnTo>
                    <a:pt x="485" y="576"/>
                  </a:lnTo>
                  <a:lnTo>
                    <a:pt x="472" y="570"/>
                  </a:lnTo>
                  <a:lnTo>
                    <a:pt x="464" y="576"/>
                  </a:lnTo>
                  <a:lnTo>
                    <a:pt x="452" y="578"/>
                  </a:lnTo>
                  <a:lnTo>
                    <a:pt x="442" y="570"/>
                  </a:lnTo>
                  <a:lnTo>
                    <a:pt x="433" y="561"/>
                  </a:lnTo>
                  <a:lnTo>
                    <a:pt x="419" y="558"/>
                  </a:lnTo>
                  <a:lnTo>
                    <a:pt x="405" y="552"/>
                  </a:lnTo>
                  <a:lnTo>
                    <a:pt x="393" y="542"/>
                  </a:lnTo>
                  <a:lnTo>
                    <a:pt x="390" y="519"/>
                  </a:lnTo>
                  <a:lnTo>
                    <a:pt x="389" y="504"/>
                  </a:lnTo>
                  <a:lnTo>
                    <a:pt x="399" y="493"/>
                  </a:lnTo>
                  <a:lnTo>
                    <a:pt x="398" y="483"/>
                  </a:lnTo>
                  <a:lnTo>
                    <a:pt x="395" y="464"/>
                  </a:lnTo>
                  <a:lnTo>
                    <a:pt x="396" y="446"/>
                  </a:lnTo>
                  <a:lnTo>
                    <a:pt x="393" y="430"/>
                  </a:lnTo>
                  <a:lnTo>
                    <a:pt x="405" y="416"/>
                  </a:lnTo>
                  <a:lnTo>
                    <a:pt x="414" y="407"/>
                  </a:lnTo>
                  <a:lnTo>
                    <a:pt x="425" y="405"/>
                  </a:lnTo>
                  <a:lnTo>
                    <a:pt x="424" y="392"/>
                  </a:lnTo>
                  <a:lnTo>
                    <a:pt x="429" y="380"/>
                  </a:lnTo>
                  <a:lnTo>
                    <a:pt x="440" y="372"/>
                  </a:lnTo>
                  <a:lnTo>
                    <a:pt x="454" y="379"/>
                  </a:lnTo>
                  <a:lnTo>
                    <a:pt x="470" y="383"/>
                  </a:lnTo>
                  <a:lnTo>
                    <a:pt x="488" y="380"/>
                  </a:lnTo>
                  <a:lnTo>
                    <a:pt x="503" y="380"/>
                  </a:lnTo>
                  <a:lnTo>
                    <a:pt x="511" y="381"/>
                  </a:lnTo>
                  <a:lnTo>
                    <a:pt x="514" y="395"/>
                  </a:lnTo>
                  <a:lnTo>
                    <a:pt x="529" y="398"/>
                  </a:lnTo>
                  <a:lnTo>
                    <a:pt x="544" y="404"/>
                  </a:lnTo>
                  <a:lnTo>
                    <a:pt x="552" y="403"/>
                  </a:lnTo>
                  <a:lnTo>
                    <a:pt x="558" y="394"/>
                  </a:lnTo>
                  <a:lnTo>
                    <a:pt x="562" y="385"/>
                  </a:lnTo>
                  <a:lnTo>
                    <a:pt x="576" y="389"/>
                  </a:lnTo>
                  <a:lnTo>
                    <a:pt x="591" y="395"/>
                  </a:lnTo>
                  <a:lnTo>
                    <a:pt x="609" y="398"/>
                  </a:lnTo>
                  <a:lnTo>
                    <a:pt x="621" y="400"/>
                  </a:lnTo>
                  <a:lnTo>
                    <a:pt x="635" y="398"/>
                  </a:lnTo>
                  <a:lnTo>
                    <a:pt x="644" y="389"/>
                  </a:lnTo>
                  <a:lnTo>
                    <a:pt x="650" y="375"/>
                  </a:lnTo>
                  <a:lnTo>
                    <a:pt x="655" y="365"/>
                  </a:lnTo>
                  <a:lnTo>
                    <a:pt x="650" y="362"/>
                  </a:lnTo>
                  <a:lnTo>
                    <a:pt x="642" y="352"/>
                  </a:lnTo>
                  <a:lnTo>
                    <a:pt x="633" y="356"/>
                  </a:lnTo>
                  <a:lnTo>
                    <a:pt x="618" y="356"/>
                  </a:lnTo>
                  <a:lnTo>
                    <a:pt x="608" y="351"/>
                  </a:lnTo>
                  <a:lnTo>
                    <a:pt x="606" y="339"/>
                  </a:lnTo>
                  <a:lnTo>
                    <a:pt x="600" y="335"/>
                  </a:lnTo>
                  <a:lnTo>
                    <a:pt x="596" y="339"/>
                  </a:lnTo>
                  <a:lnTo>
                    <a:pt x="598" y="351"/>
                  </a:lnTo>
                  <a:lnTo>
                    <a:pt x="592" y="360"/>
                  </a:lnTo>
                  <a:lnTo>
                    <a:pt x="581" y="359"/>
                  </a:lnTo>
                  <a:lnTo>
                    <a:pt x="574" y="350"/>
                  </a:lnTo>
                  <a:lnTo>
                    <a:pt x="572" y="337"/>
                  </a:lnTo>
                  <a:lnTo>
                    <a:pt x="572" y="322"/>
                  </a:lnTo>
                  <a:lnTo>
                    <a:pt x="564" y="318"/>
                  </a:lnTo>
                  <a:lnTo>
                    <a:pt x="559" y="327"/>
                  </a:lnTo>
                  <a:lnTo>
                    <a:pt x="561" y="339"/>
                  </a:lnTo>
                  <a:lnTo>
                    <a:pt x="567" y="349"/>
                  </a:lnTo>
                  <a:lnTo>
                    <a:pt x="574" y="357"/>
                  </a:lnTo>
                  <a:lnTo>
                    <a:pt x="567" y="368"/>
                  </a:lnTo>
                  <a:lnTo>
                    <a:pt x="558" y="374"/>
                  </a:lnTo>
                  <a:lnTo>
                    <a:pt x="546" y="372"/>
                  </a:lnTo>
                  <a:lnTo>
                    <a:pt x="546" y="381"/>
                  </a:lnTo>
                  <a:lnTo>
                    <a:pt x="538" y="387"/>
                  </a:lnTo>
                  <a:lnTo>
                    <a:pt x="528" y="374"/>
                  </a:lnTo>
                  <a:lnTo>
                    <a:pt x="529" y="366"/>
                  </a:lnTo>
                  <a:lnTo>
                    <a:pt x="543" y="372"/>
                  </a:lnTo>
                  <a:lnTo>
                    <a:pt x="551" y="372"/>
                  </a:lnTo>
                  <a:lnTo>
                    <a:pt x="561" y="364"/>
                  </a:lnTo>
                  <a:lnTo>
                    <a:pt x="558" y="351"/>
                  </a:lnTo>
                  <a:lnTo>
                    <a:pt x="547" y="342"/>
                  </a:lnTo>
                  <a:lnTo>
                    <a:pt x="538" y="335"/>
                  </a:lnTo>
                  <a:lnTo>
                    <a:pt x="528" y="324"/>
                  </a:lnTo>
                  <a:lnTo>
                    <a:pt x="516" y="314"/>
                  </a:lnTo>
                  <a:lnTo>
                    <a:pt x="516" y="327"/>
                  </a:lnTo>
                  <a:lnTo>
                    <a:pt x="523" y="336"/>
                  </a:lnTo>
                  <a:lnTo>
                    <a:pt x="522" y="351"/>
                  </a:lnTo>
                  <a:lnTo>
                    <a:pt x="522" y="364"/>
                  </a:lnTo>
                  <a:lnTo>
                    <a:pt x="509" y="354"/>
                  </a:lnTo>
                  <a:lnTo>
                    <a:pt x="507" y="345"/>
                  </a:lnTo>
                  <a:lnTo>
                    <a:pt x="513" y="337"/>
                  </a:lnTo>
                  <a:lnTo>
                    <a:pt x="511" y="330"/>
                  </a:lnTo>
                  <a:lnTo>
                    <a:pt x="517" y="326"/>
                  </a:lnTo>
                  <a:lnTo>
                    <a:pt x="517" y="314"/>
                  </a:lnTo>
                  <a:lnTo>
                    <a:pt x="507" y="316"/>
                  </a:lnTo>
                  <a:lnTo>
                    <a:pt x="499" y="327"/>
                  </a:lnTo>
                  <a:lnTo>
                    <a:pt x="488" y="324"/>
                  </a:lnTo>
                  <a:lnTo>
                    <a:pt x="472" y="331"/>
                  </a:lnTo>
                  <a:lnTo>
                    <a:pt x="469" y="347"/>
                  </a:lnTo>
                  <a:lnTo>
                    <a:pt x="457" y="357"/>
                  </a:lnTo>
                  <a:lnTo>
                    <a:pt x="442" y="365"/>
                  </a:lnTo>
                  <a:lnTo>
                    <a:pt x="428" y="366"/>
                  </a:lnTo>
                  <a:lnTo>
                    <a:pt x="414" y="362"/>
                  </a:lnTo>
                  <a:lnTo>
                    <a:pt x="407" y="354"/>
                  </a:lnTo>
                  <a:lnTo>
                    <a:pt x="413" y="347"/>
                  </a:lnTo>
                  <a:lnTo>
                    <a:pt x="407" y="336"/>
                  </a:lnTo>
                  <a:lnTo>
                    <a:pt x="416" y="329"/>
                  </a:lnTo>
                  <a:lnTo>
                    <a:pt x="418" y="320"/>
                  </a:lnTo>
                  <a:lnTo>
                    <a:pt x="418" y="306"/>
                  </a:lnTo>
                  <a:lnTo>
                    <a:pt x="429" y="294"/>
                  </a:lnTo>
                  <a:lnTo>
                    <a:pt x="448" y="298"/>
                  </a:lnTo>
                  <a:lnTo>
                    <a:pt x="467" y="303"/>
                  </a:lnTo>
                  <a:lnTo>
                    <a:pt x="475" y="295"/>
                  </a:lnTo>
                  <a:lnTo>
                    <a:pt x="475" y="282"/>
                  </a:lnTo>
                  <a:lnTo>
                    <a:pt x="465" y="273"/>
                  </a:lnTo>
                  <a:lnTo>
                    <a:pt x="450" y="265"/>
                  </a:lnTo>
                  <a:lnTo>
                    <a:pt x="458" y="259"/>
                  </a:lnTo>
                  <a:lnTo>
                    <a:pt x="473" y="253"/>
                  </a:lnTo>
                  <a:lnTo>
                    <a:pt x="477" y="250"/>
                  </a:lnTo>
                  <a:lnTo>
                    <a:pt x="472" y="248"/>
                  </a:lnTo>
                  <a:lnTo>
                    <a:pt x="460" y="250"/>
                  </a:lnTo>
                  <a:lnTo>
                    <a:pt x="448" y="253"/>
                  </a:lnTo>
                  <a:lnTo>
                    <a:pt x="440" y="256"/>
                  </a:lnTo>
                  <a:lnTo>
                    <a:pt x="446" y="247"/>
                  </a:lnTo>
                  <a:lnTo>
                    <a:pt x="448" y="235"/>
                  </a:lnTo>
                  <a:lnTo>
                    <a:pt x="452" y="227"/>
                  </a:lnTo>
                  <a:lnTo>
                    <a:pt x="455" y="220"/>
                  </a:lnTo>
                  <a:lnTo>
                    <a:pt x="449" y="211"/>
                  </a:lnTo>
                  <a:lnTo>
                    <a:pt x="440" y="216"/>
                  </a:lnTo>
                  <a:lnTo>
                    <a:pt x="442" y="226"/>
                  </a:lnTo>
                  <a:lnTo>
                    <a:pt x="440" y="237"/>
                  </a:lnTo>
                  <a:lnTo>
                    <a:pt x="435" y="250"/>
                  </a:lnTo>
                  <a:lnTo>
                    <a:pt x="424" y="248"/>
                  </a:lnTo>
                  <a:lnTo>
                    <a:pt x="419" y="237"/>
                  </a:lnTo>
                  <a:lnTo>
                    <a:pt x="411" y="223"/>
                  </a:lnTo>
                  <a:lnTo>
                    <a:pt x="425" y="220"/>
                  </a:lnTo>
                  <a:lnTo>
                    <a:pt x="431" y="214"/>
                  </a:lnTo>
                  <a:lnTo>
                    <a:pt x="437" y="212"/>
                  </a:lnTo>
                  <a:lnTo>
                    <a:pt x="437" y="205"/>
                  </a:lnTo>
                  <a:lnTo>
                    <a:pt x="434" y="196"/>
                  </a:lnTo>
                  <a:lnTo>
                    <a:pt x="445" y="189"/>
                  </a:lnTo>
                  <a:lnTo>
                    <a:pt x="455" y="183"/>
                  </a:lnTo>
                  <a:lnTo>
                    <a:pt x="463" y="188"/>
                  </a:lnTo>
                  <a:lnTo>
                    <a:pt x="465" y="202"/>
                  </a:lnTo>
                  <a:lnTo>
                    <a:pt x="470" y="216"/>
                  </a:lnTo>
                  <a:lnTo>
                    <a:pt x="478" y="224"/>
                  </a:lnTo>
                  <a:lnTo>
                    <a:pt x="481" y="237"/>
                  </a:lnTo>
                  <a:lnTo>
                    <a:pt x="477" y="246"/>
                  </a:lnTo>
                  <a:lnTo>
                    <a:pt x="475" y="252"/>
                  </a:lnTo>
                  <a:lnTo>
                    <a:pt x="485" y="248"/>
                  </a:lnTo>
                  <a:lnTo>
                    <a:pt x="498" y="242"/>
                  </a:lnTo>
                  <a:lnTo>
                    <a:pt x="502" y="226"/>
                  </a:lnTo>
                  <a:lnTo>
                    <a:pt x="514" y="226"/>
                  </a:lnTo>
                  <a:lnTo>
                    <a:pt x="520" y="223"/>
                  </a:lnTo>
                  <a:lnTo>
                    <a:pt x="518" y="211"/>
                  </a:lnTo>
                  <a:lnTo>
                    <a:pt x="513" y="199"/>
                  </a:lnTo>
                  <a:lnTo>
                    <a:pt x="523" y="199"/>
                  </a:lnTo>
                  <a:lnTo>
                    <a:pt x="536" y="211"/>
                  </a:lnTo>
                  <a:lnTo>
                    <a:pt x="546" y="220"/>
                  </a:lnTo>
                  <a:lnTo>
                    <a:pt x="556" y="220"/>
                  </a:lnTo>
                  <a:lnTo>
                    <a:pt x="570" y="214"/>
                  </a:lnTo>
                  <a:lnTo>
                    <a:pt x="579" y="201"/>
                  </a:lnTo>
                  <a:lnTo>
                    <a:pt x="585" y="188"/>
                  </a:lnTo>
                  <a:lnTo>
                    <a:pt x="606" y="193"/>
                  </a:lnTo>
                  <a:lnTo>
                    <a:pt x="588" y="182"/>
                  </a:lnTo>
                  <a:lnTo>
                    <a:pt x="574" y="183"/>
                  </a:lnTo>
                  <a:lnTo>
                    <a:pt x="572" y="167"/>
                  </a:lnTo>
                  <a:lnTo>
                    <a:pt x="572" y="158"/>
                  </a:lnTo>
                  <a:lnTo>
                    <a:pt x="587" y="152"/>
                  </a:lnTo>
                  <a:lnTo>
                    <a:pt x="590" y="143"/>
                  </a:lnTo>
                  <a:lnTo>
                    <a:pt x="579" y="149"/>
                  </a:lnTo>
                  <a:lnTo>
                    <a:pt x="567" y="157"/>
                  </a:lnTo>
                  <a:lnTo>
                    <a:pt x="553" y="158"/>
                  </a:lnTo>
                  <a:lnTo>
                    <a:pt x="559" y="173"/>
                  </a:lnTo>
                  <a:lnTo>
                    <a:pt x="558" y="187"/>
                  </a:lnTo>
                  <a:lnTo>
                    <a:pt x="558" y="197"/>
                  </a:lnTo>
                  <a:lnTo>
                    <a:pt x="547" y="205"/>
                  </a:lnTo>
                  <a:lnTo>
                    <a:pt x="537" y="208"/>
                  </a:lnTo>
                  <a:lnTo>
                    <a:pt x="529" y="199"/>
                  </a:lnTo>
                  <a:lnTo>
                    <a:pt x="531" y="188"/>
                  </a:lnTo>
                  <a:lnTo>
                    <a:pt x="532" y="182"/>
                  </a:lnTo>
                  <a:lnTo>
                    <a:pt x="520" y="187"/>
                  </a:lnTo>
                  <a:lnTo>
                    <a:pt x="508" y="181"/>
                  </a:lnTo>
                  <a:lnTo>
                    <a:pt x="502" y="172"/>
                  </a:lnTo>
                  <a:lnTo>
                    <a:pt x="505" y="158"/>
                  </a:lnTo>
                  <a:lnTo>
                    <a:pt x="503" y="157"/>
                  </a:lnTo>
                  <a:lnTo>
                    <a:pt x="505" y="155"/>
                  </a:lnTo>
                  <a:lnTo>
                    <a:pt x="507" y="153"/>
                  </a:lnTo>
                  <a:lnTo>
                    <a:pt x="366" y="153"/>
                  </a:lnTo>
                  <a:lnTo>
                    <a:pt x="359" y="163"/>
                  </a:lnTo>
                  <a:lnTo>
                    <a:pt x="346" y="170"/>
                  </a:lnTo>
                  <a:lnTo>
                    <a:pt x="335" y="164"/>
                  </a:lnTo>
                  <a:lnTo>
                    <a:pt x="330" y="157"/>
                  </a:lnTo>
                  <a:lnTo>
                    <a:pt x="330" y="147"/>
                  </a:lnTo>
                  <a:lnTo>
                    <a:pt x="331" y="146"/>
                  </a:lnTo>
                  <a:lnTo>
                    <a:pt x="303" y="146"/>
                  </a:lnTo>
                  <a:lnTo>
                    <a:pt x="294" y="147"/>
                  </a:lnTo>
                  <a:lnTo>
                    <a:pt x="285" y="164"/>
                  </a:lnTo>
                  <a:lnTo>
                    <a:pt x="280" y="178"/>
                  </a:lnTo>
                  <a:lnTo>
                    <a:pt x="276" y="189"/>
                  </a:lnTo>
                  <a:lnTo>
                    <a:pt x="262" y="187"/>
                  </a:lnTo>
                  <a:lnTo>
                    <a:pt x="251" y="178"/>
                  </a:lnTo>
                  <a:lnTo>
                    <a:pt x="250" y="158"/>
                  </a:lnTo>
                  <a:lnTo>
                    <a:pt x="246" y="138"/>
                  </a:lnTo>
                  <a:lnTo>
                    <a:pt x="236" y="127"/>
                  </a:lnTo>
                  <a:lnTo>
                    <a:pt x="240" y="117"/>
                  </a:lnTo>
                  <a:lnTo>
                    <a:pt x="232" y="100"/>
                  </a:lnTo>
                  <a:lnTo>
                    <a:pt x="225" y="94"/>
                  </a:lnTo>
                  <a:lnTo>
                    <a:pt x="215" y="102"/>
                  </a:lnTo>
                  <a:lnTo>
                    <a:pt x="202" y="93"/>
                  </a:lnTo>
                  <a:lnTo>
                    <a:pt x="194" y="99"/>
                  </a:lnTo>
                  <a:lnTo>
                    <a:pt x="187" y="105"/>
                  </a:lnTo>
                  <a:lnTo>
                    <a:pt x="170" y="110"/>
                  </a:lnTo>
                  <a:lnTo>
                    <a:pt x="161" y="122"/>
                  </a:lnTo>
                  <a:lnTo>
                    <a:pt x="181" y="125"/>
                  </a:lnTo>
                  <a:lnTo>
                    <a:pt x="196" y="131"/>
                  </a:lnTo>
                  <a:lnTo>
                    <a:pt x="205" y="143"/>
                  </a:lnTo>
                  <a:lnTo>
                    <a:pt x="215" y="155"/>
                  </a:lnTo>
                  <a:lnTo>
                    <a:pt x="217" y="174"/>
                  </a:lnTo>
                  <a:lnTo>
                    <a:pt x="212" y="193"/>
                  </a:lnTo>
                  <a:lnTo>
                    <a:pt x="202" y="199"/>
                  </a:lnTo>
                  <a:lnTo>
                    <a:pt x="190" y="187"/>
                  </a:lnTo>
                  <a:lnTo>
                    <a:pt x="167" y="185"/>
                  </a:lnTo>
                  <a:lnTo>
                    <a:pt x="167" y="176"/>
                  </a:lnTo>
                  <a:lnTo>
                    <a:pt x="187" y="172"/>
                  </a:lnTo>
                  <a:lnTo>
                    <a:pt x="188" y="161"/>
                  </a:lnTo>
                  <a:lnTo>
                    <a:pt x="185" y="157"/>
                  </a:lnTo>
                  <a:lnTo>
                    <a:pt x="179" y="167"/>
                  </a:lnTo>
                  <a:lnTo>
                    <a:pt x="168" y="159"/>
                  </a:lnTo>
                  <a:lnTo>
                    <a:pt x="182" y="149"/>
                  </a:lnTo>
                  <a:lnTo>
                    <a:pt x="190" y="158"/>
                  </a:lnTo>
                  <a:lnTo>
                    <a:pt x="179" y="147"/>
                  </a:lnTo>
                  <a:lnTo>
                    <a:pt x="167" y="147"/>
                  </a:lnTo>
                  <a:lnTo>
                    <a:pt x="158" y="155"/>
                  </a:lnTo>
                  <a:lnTo>
                    <a:pt x="159" y="167"/>
                  </a:lnTo>
                  <a:lnTo>
                    <a:pt x="159" y="182"/>
                  </a:lnTo>
                  <a:lnTo>
                    <a:pt x="157" y="194"/>
                  </a:lnTo>
                  <a:lnTo>
                    <a:pt x="159" y="206"/>
                  </a:lnTo>
                  <a:lnTo>
                    <a:pt x="147" y="197"/>
                  </a:lnTo>
                  <a:lnTo>
                    <a:pt x="142" y="203"/>
                  </a:lnTo>
                  <a:lnTo>
                    <a:pt x="138" y="196"/>
                  </a:lnTo>
                  <a:lnTo>
                    <a:pt x="142" y="183"/>
                  </a:lnTo>
                  <a:lnTo>
                    <a:pt x="131" y="188"/>
                  </a:lnTo>
                  <a:lnTo>
                    <a:pt x="126" y="199"/>
                  </a:lnTo>
                  <a:lnTo>
                    <a:pt x="117" y="208"/>
                  </a:lnTo>
                  <a:lnTo>
                    <a:pt x="117" y="217"/>
                  </a:lnTo>
                  <a:lnTo>
                    <a:pt x="104" y="217"/>
                  </a:lnTo>
                  <a:lnTo>
                    <a:pt x="99" y="224"/>
                  </a:lnTo>
                  <a:lnTo>
                    <a:pt x="104" y="238"/>
                  </a:lnTo>
                  <a:lnTo>
                    <a:pt x="119" y="247"/>
                  </a:lnTo>
                  <a:lnTo>
                    <a:pt x="126" y="253"/>
                  </a:lnTo>
                  <a:lnTo>
                    <a:pt x="125" y="267"/>
                  </a:lnTo>
                  <a:lnTo>
                    <a:pt x="134" y="263"/>
                  </a:lnTo>
                  <a:lnTo>
                    <a:pt x="136" y="250"/>
                  </a:lnTo>
                  <a:lnTo>
                    <a:pt x="152" y="250"/>
                  </a:lnTo>
                  <a:lnTo>
                    <a:pt x="161" y="238"/>
                  </a:lnTo>
                  <a:lnTo>
                    <a:pt x="162" y="226"/>
                  </a:lnTo>
                  <a:lnTo>
                    <a:pt x="161" y="205"/>
                  </a:lnTo>
                  <a:lnTo>
                    <a:pt x="167" y="191"/>
                  </a:lnTo>
                  <a:lnTo>
                    <a:pt x="174" y="182"/>
                  </a:lnTo>
                  <a:lnTo>
                    <a:pt x="188" y="189"/>
                  </a:lnTo>
                  <a:lnTo>
                    <a:pt x="203" y="199"/>
                  </a:lnTo>
                  <a:lnTo>
                    <a:pt x="211" y="205"/>
                  </a:lnTo>
                  <a:lnTo>
                    <a:pt x="218" y="217"/>
                  </a:lnTo>
                  <a:lnTo>
                    <a:pt x="229" y="224"/>
                  </a:lnTo>
                  <a:lnTo>
                    <a:pt x="233" y="238"/>
                  </a:lnTo>
                  <a:lnTo>
                    <a:pt x="235" y="248"/>
                  </a:lnTo>
                  <a:lnTo>
                    <a:pt x="246" y="257"/>
                  </a:lnTo>
                  <a:lnTo>
                    <a:pt x="236" y="268"/>
                  </a:lnTo>
                  <a:lnTo>
                    <a:pt x="223" y="268"/>
                  </a:lnTo>
                  <a:lnTo>
                    <a:pt x="208" y="276"/>
                  </a:lnTo>
                  <a:lnTo>
                    <a:pt x="196" y="285"/>
                  </a:lnTo>
                  <a:lnTo>
                    <a:pt x="181" y="292"/>
                  </a:lnTo>
                  <a:lnTo>
                    <a:pt x="167" y="306"/>
                  </a:lnTo>
                  <a:lnTo>
                    <a:pt x="153" y="316"/>
                  </a:lnTo>
                  <a:lnTo>
                    <a:pt x="152" y="327"/>
                  </a:lnTo>
                  <a:lnTo>
                    <a:pt x="152" y="335"/>
                  </a:lnTo>
                  <a:lnTo>
                    <a:pt x="142" y="344"/>
                  </a:lnTo>
                  <a:lnTo>
                    <a:pt x="143" y="352"/>
                  </a:lnTo>
                  <a:lnTo>
                    <a:pt x="132" y="365"/>
                  </a:lnTo>
                  <a:lnTo>
                    <a:pt x="132" y="380"/>
                  </a:lnTo>
                  <a:lnTo>
                    <a:pt x="140" y="392"/>
                  </a:lnTo>
                  <a:lnTo>
                    <a:pt x="136" y="401"/>
                  </a:lnTo>
                  <a:lnTo>
                    <a:pt x="125" y="395"/>
                  </a:lnTo>
                  <a:lnTo>
                    <a:pt x="122" y="380"/>
                  </a:lnTo>
                  <a:lnTo>
                    <a:pt x="111" y="372"/>
                  </a:lnTo>
                  <a:lnTo>
                    <a:pt x="102" y="374"/>
                  </a:lnTo>
                  <a:lnTo>
                    <a:pt x="98" y="385"/>
                  </a:lnTo>
                  <a:lnTo>
                    <a:pt x="87" y="380"/>
                  </a:lnTo>
                  <a:lnTo>
                    <a:pt x="75" y="380"/>
                  </a:lnTo>
                  <a:lnTo>
                    <a:pt x="63" y="390"/>
                  </a:lnTo>
                  <a:lnTo>
                    <a:pt x="60" y="401"/>
                  </a:lnTo>
                  <a:lnTo>
                    <a:pt x="55" y="411"/>
                  </a:lnTo>
                  <a:lnTo>
                    <a:pt x="54" y="428"/>
                  </a:lnTo>
                  <a:lnTo>
                    <a:pt x="63" y="439"/>
                  </a:lnTo>
                  <a:lnTo>
                    <a:pt x="73" y="431"/>
                  </a:lnTo>
                  <a:lnTo>
                    <a:pt x="85" y="431"/>
                  </a:lnTo>
                  <a:lnTo>
                    <a:pt x="87" y="445"/>
                  </a:lnTo>
                  <a:lnTo>
                    <a:pt x="78" y="455"/>
                  </a:lnTo>
                  <a:lnTo>
                    <a:pt x="93" y="457"/>
                  </a:lnTo>
                  <a:lnTo>
                    <a:pt x="99" y="460"/>
                  </a:lnTo>
                  <a:lnTo>
                    <a:pt x="102" y="474"/>
                  </a:lnTo>
                  <a:lnTo>
                    <a:pt x="114" y="479"/>
                  </a:lnTo>
                  <a:lnTo>
                    <a:pt x="128" y="490"/>
                  </a:lnTo>
                  <a:lnTo>
                    <a:pt x="138" y="483"/>
                  </a:lnTo>
                  <a:lnTo>
                    <a:pt x="159" y="490"/>
                  </a:lnTo>
                  <a:lnTo>
                    <a:pt x="176" y="492"/>
                  </a:lnTo>
                  <a:lnTo>
                    <a:pt x="200" y="504"/>
                  </a:lnTo>
                  <a:lnTo>
                    <a:pt x="205" y="514"/>
                  </a:lnTo>
                  <a:lnTo>
                    <a:pt x="218" y="527"/>
                  </a:lnTo>
                  <a:lnTo>
                    <a:pt x="226" y="543"/>
                  </a:lnTo>
                  <a:lnTo>
                    <a:pt x="242" y="552"/>
                  </a:lnTo>
                  <a:lnTo>
                    <a:pt x="257" y="553"/>
                  </a:lnTo>
                  <a:lnTo>
                    <a:pt x="272" y="567"/>
                  </a:lnTo>
                  <a:lnTo>
                    <a:pt x="292" y="567"/>
                  </a:lnTo>
                  <a:lnTo>
                    <a:pt x="294" y="579"/>
                  </a:lnTo>
                  <a:lnTo>
                    <a:pt x="294" y="591"/>
                  </a:lnTo>
                  <a:lnTo>
                    <a:pt x="285" y="603"/>
                  </a:lnTo>
                  <a:lnTo>
                    <a:pt x="283" y="618"/>
                  </a:lnTo>
                  <a:lnTo>
                    <a:pt x="280" y="633"/>
                  </a:lnTo>
                  <a:lnTo>
                    <a:pt x="270" y="648"/>
                  </a:lnTo>
                  <a:lnTo>
                    <a:pt x="255" y="656"/>
                  </a:lnTo>
                  <a:lnTo>
                    <a:pt x="241" y="659"/>
                  </a:lnTo>
                  <a:lnTo>
                    <a:pt x="247" y="671"/>
                  </a:lnTo>
                  <a:lnTo>
                    <a:pt x="235" y="685"/>
                  </a:lnTo>
                  <a:lnTo>
                    <a:pt x="225" y="697"/>
                  </a:lnTo>
                  <a:lnTo>
                    <a:pt x="212" y="705"/>
                  </a:lnTo>
                  <a:lnTo>
                    <a:pt x="202" y="722"/>
                  </a:lnTo>
                  <a:lnTo>
                    <a:pt x="194" y="735"/>
                  </a:lnTo>
                  <a:lnTo>
                    <a:pt x="182" y="741"/>
                  </a:lnTo>
                  <a:lnTo>
                    <a:pt x="174" y="751"/>
                  </a:lnTo>
                  <a:lnTo>
                    <a:pt x="168" y="762"/>
                  </a:lnTo>
                  <a:lnTo>
                    <a:pt x="162" y="772"/>
                  </a:lnTo>
                  <a:lnTo>
                    <a:pt x="164" y="783"/>
                  </a:lnTo>
                  <a:lnTo>
                    <a:pt x="158" y="791"/>
                  </a:lnTo>
                  <a:lnTo>
                    <a:pt x="149" y="777"/>
                  </a:lnTo>
                  <a:lnTo>
                    <a:pt x="137" y="765"/>
                  </a:lnTo>
                  <a:lnTo>
                    <a:pt x="132" y="748"/>
                  </a:lnTo>
                  <a:lnTo>
                    <a:pt x="132" y="735"/>
                  </a:lnTo>
                  <a:lnTo>
                    <a:pt x="131" y="717"/>
                  </a:lnTo>
                  <a:lnTo>
                    <a:pt x="137" y="694"/>
                  </a:lnTo>
                  <a:lnTo>
                    <a:pt x="138" y="671"/>
                  </a:lnTo>
                  <a:lnTo>
                    <a:pt x="136" y="650"/>
                  </a:lnTo>
                  <a:lnTo>
                    <a:pt x="131" y="633"/>
                  </a:lnTo>
                  <a:lnTo>
                    <a:pt x="117" y="618"/>
                  </a:lnTo>
                  <a:lnTo>
                    <a:pt x="104" y="607"/>
                  </a:lnTo>
                  <a:lnTo>
                    <a:pt x="93" y="589"/>
                  </a:lnTo>
                  <a:lnTo>
                    <a:pt x="90" y="570"/>
                  </a:lnTo>
                  <a:lnTo>
                    <a:pt x="98" y="557"/>
                  </a:lnTo>
                  <a:lnTo>
                    <a:pt x="98" y="544"/>
                  </a:lnTo>
                  <a:lnTo>
                    <a:pt x="104" y="525"/>
                  </a:lnTo>
                  <a:lnTo>
                    <a:pt x="113" y="510"/>
                  </a:lnTo>
                  <a:lnTo>
                    <a:pt x="125" y="500"/>
                  </a:lnTo>
                  <a:lnTo>
                    <a:pt x="129" y="492"/>
                  </a:lnTo>
                  <a:lnTo>
                    <a:pt x="114" y="487"/>
                  </a:lnTo>
                  <a:lnTo>
                    <a:pt x="105" y="490"/>
                  </a:lnTo>
                  <a:lnTo>
                    <a:pt x="96" y="485"/>
                  </a:lnTo>
                  <a:lnTo>
                    <a:pt x="84" y="476"/>
                  </a:lnTo>
                  <a:lnTo>
                    <a:pt x="72" y="466"/>
                  </a:lnTo>
                  <a:lnTo>
                    <a:pt x="64" y="454"/>
                  </a:lnTo>
                  <a:lnTo>
                    <a:pt x="60" y="451"/>
                  </a:lnTo>
                  <a:lnTo>
                    <a:pt x="53" y="455"/>
                  </a:lnTo>
                  <a:lnTo>
                    <a:pt x="40" y="448"/>
                  </a:lnTo>
                  <a:lnTo>
                    <a:pt x="31" y="438"/>
                  </a:lnTo>
                  <a:lnTo>
                    <a:pt x="27" y="428"/>
                  </a:lnTo>
                  <a:lnTo>
                    <a:pt x="27" y="413"/>
                  </a:lnTo>
                  <a:lnTo>
                    <a:pt x="24" y="405"/>
                  </a:lnTo>
                  <a:lnTo>
                    <a:pt x="13" y="396"/>
                  </a:lnTo>
                  <a:lnTo>
                    <a:pt x="13" y="404"/>
                  </a:lnTo>
                  <a:lnTo>
                    <a:pt x="19" y="415"/>
                  </a:lnTo>
                  <a:lnTo>
                    <a:pt x="20" y="425"/>
                  </a:lnTo>
                  <a:lnTo>
                    <a:pt x="10" y="418"/>
                  </a:lnTo>
                  <a:lnTo>
                    <a:pt x="4" y="410"/>
                  </a:lnTo>
                  <a:lnTo>
                    <a:pt x="1" y="398"/>
                  </a:lnTo>
                  <a:lnTo>
                    <a:pt x="3" y="379"/>
                  </a:lnTo>
                  <a:lnTo>
                    <a:pt x="0" y="354"/>
                  </a:lnTo>
                  <a:lnTo>
                    <a:pt x="3" y="322"/>
                  </a:lnTo>
                  <a:lnTo>
                    <a:pt x="10" y="276"/>
                  </a:lnTo>
                  <a:lnTo>
                    <a:pt x="25" y="229"/>
                  </a:lnTo>
                  <a:lnTo>
                    <a:pt x="49" y="174"/>
                  </a:lnTo>
                  <a:lnTo>
                    <a:pt x="68" y="137"/>
                  </a:lnTo>
                  <a:lnTo>
                    <a:pt x="96" y="94"/>
                  </a:lnTo>
                  <a:lnTo>
                    <a:pt x="119" y="69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9525" cap="rnd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2"/>
            <p:cNvSpPr>
              <a:spLocks noChangeArrowheads="1"/>
            </p:cNvSpPr>
            <p:nvPr/>
          </p:nvSpPr>
          <p:spPr bwMode="auto">
            <a:xfrm>
              <a:off x="780125" y="1917103"/>
              <a:ext cx="2164048" cy="2171805"/>
            </a:xfrm>
            <a:prstGeom prst="ellips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round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3726024" y="2016868"/>
            <a:ext cx="84659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3200" b="1" dirty="0">
                <a:ea typeface="宋体" panose="02010600030101010101" pitchFamily="2" charset="-122"/>
              </a:rPr>
              <a:t>Complete</a:t>
            </a:r>
            <a:endParaRPr lang="en-US" altLang="zh-CN" sz="3200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 even for infinite implicit NETS !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sz="3200" dirty="0">
                <a:ea typeface="宋体" panose="02010600030101010101" pitchFamily="2" charset="-122"/>
              </a:rPr>
              <a:t>Would even remain complete without our loop-checking.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sz="3200" b="1" dirty="0">
                <a:ea typeface="宋体" panose="02010600030101010101" pitchFamily="2" charset="-122"/>
              </a:rPr>
              <a:t>Note:</a:t>
            </a:r>
            <a:r>
              <a:rPr lang="en-US" altLang="zh-CN" sz="3200" dirty="0">
                <a:ea typeface="宋体" panose="02010600030101010101" pitchFamily="2" charset="-122"/>
              </a:rPr>
              <a:t> ALWAYS finds the shortest path.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89" y="118318"/>
            <a:ext cx="10972800" cy="533400"/>
          </a:xfrm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Speed (breadth-first)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51789" y="264368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21398" y="1392287"/>
            <a:ext cx="9137781" cy="1066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a goal node is found on depth 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the tree, all nodes up till that depth are created.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85189" y="2550368"/>
            <a:ext cx="6400800" cy="297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"/>
          <p:cNvGrpSpPr/>
          <p:nvPr/>
        </p:nvGrpSpPr>
        <p:grpSpPr bwMode="auto">
          <a:xfrm>
            <a:off x="7890589" y="2855168"/>
            <a:ext cx="592138" cy="2362200"/>
            <a:chOff x="4176" y="1440"/>
            <a:chExt cx="373" cy="1488"/>
          </a:xfrm>
        </p:grpSpPr>
        <p:sp>
          <p:nvSpPr>
            <p:cNvPr id="9" name="AutoShape 6"/>
            <p:cNvSpPr/>
            <p:nvPr/>
          </p:nvSpPr>
          <p:spPr bwMode="auto">
            <a:xfrm>
              <a:off x="4176" y="1440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4320" y="2016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8"/>
          <p:cNvGrpSpPr/>
          <p:nvPr/>
        </p:nvGrpSpPr>
        <p:grpSpPr bwMode="auto">
          <a:xfrm>
            <a:off x="3013789" y="2694831"/>
            <a:ext cx="4611688" cy="2560637"/>
            <a:chOff x="1104" y="1339"/>
            <a:chExt cx="2905" cy="1613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640" y="1440"/>
              <a:ext cx="86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928" y="2338"/>
              <a:ext cx="24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736" y="2289"/>
              <a:ext cx="192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584" y="2338"/>
              <a:ext cx="192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2928" y="1859"/>
              <a:ext cx="144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304" y="1859"/>
              <a:ext cx="9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1248" y="1402"/>
              <a:ext cx="144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2544" y="1339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680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2160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2928" y="1771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832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256" y="2227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302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104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360" y="2208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2640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1488" y="2755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7"/>
            <p:cNvSpPr/>
            <p:nvPr/>
          </p:nvSpPr>
          <p:spPr bwMode="auto">
            <a:xfrm rot="-5400000">
              <a:off x="2616" y="1608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582" y="211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2" name="AutoShape 29"/>
            <p:cNvSpPr/>
            <p:nvPr/>
          </p:nvSpPr>
          <p:spPr bwMode="auto">
            <a:xfrm>
              <a:off x="3648" y="1440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3744" y="1776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079500" y="5620592"/>
            <a:ext cx="93549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3200" u="sng" dirty="0">
                <a:ea typeface="宋体" panose="02010600030101010101" pitchFamily="2" charset="-122"/>
              </a:rPr>
              <a:t>Thus</a:t>
            </a:r>
            <a:r>
              <a:rPr lang="en-US" altLang="zh-CN" sz="3200" dirty="0">
                <a:ea typeface="宋体" panose="02010600030101010101" pitchFamily="2" charset="-122"/>
              </a:rPr>
              <a:t>:  O</a:t>
            </a:r>
            <a:r>
              <a:rPr lang="en-US" altLang="zh-CN" sz="3200" b="1" dirty="0">
                <a:ea typeface="宋体" panose="02010600030101010101" pitchFamily="2" charset="-122"/>
              </a:rPr>
              <a:t>(</a:t>
            </a:r>
            <a:r>
              <a:rPr lang="en-US" altLang="zh-CN" sz="3200" dirty="0" err="1">
                <a:ea typeface="宋体" panose="02010600030101010101" pitchFamily="2" charset="-122"/>
              </a:rPr>
              <a:t>b</a:t>
            </a:r>
            <a:r>
              <a:rPr lang="en-US" altLang="zh-CN" sz="4000" b="1" baseline="30000" dirty="0" err="1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3200" b="1" dirty="0">
                <a:ea typeface="宋体" panose="02010600030101010101" pitchFamily="2" charset="-122"/>
              </a:rPr>
              <a:t>) </a:t>
            </a:r>
            <a:endParaRPr lang="en-US" altLang="zh-CN" sz="3200" b="1" dirty="0">
              <a:ea typeface="宋体" panose="02010600030101010101" pitchFamily="2" charset="-122"/>
            </a:endParaRPr>
          </a:p>
          <a:p>
            <a:r>
              <a:rPr lang="en-US" altLang="zh-CN" sz="3200" dirty="0">
                <a:ea typeface="宋体" panose="02010600030101010101" pitchFamily="2" charset="-122"/>
              </a:rPr>
              <a:t>note: depth-first would also visit deeper nodes.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Memory (breadth-first)</a:t>
            </a:r>
            <a:br>
              <a:rPr lang="en-US" altLang="zh-CN" sz="3600" dirty="0">
                <a:ea typeface="宋体" panose="02010600030101010101" pitchFamily="2" charset="-122"/>
              </a:rPr>
            </a:br>
            <a:endParaRPr lang="zh-CN" alt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1318419"/>
            <a:ext cx="9756710" cy="99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Largest number of nodes in QUEUE is reached on the level </a:t>
            </a:r>
            <a:r>
              <a:rPr lang="en-US" altLang="zh-CN" sz="3600" dirty="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3600" dirty="0">
                <a:ea typeface="宋体" panose="02010600030101010101" pitchFamily="2" charset="-122"/>
              </a:rPr>
              <a:t> of the goal node.</a:t>
            </a:r>
            <a:endParaRPr lang="en-US" altLang="zh-CN" sz="3600" dirty="0">
              <a:ea typeface="宋体" panose="02010600030101010101" pitchFamily="2" charset="-122"/>
            </a:endParaRPr>
          </a:p>
          <a:p>
            <a:endParaRPr lang="zh-CN" altLang="en-US" sz="3600" dirty="0"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600200" y="2286000"/>
            <a:ext cx="6400800" cy="2971800"/>
            <a:chOff x="912" y="1152"/>
            <a:chExt cx="4032" cy="187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" y="1152"/>
              <a:ext cx="403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592" y="1344"/>
              <a:ext cx="864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880" y="2242"/>
              <a:ext cx="24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2688" y="2193"/>
              <a:ext cx="192" cy="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536" y="2242"/>
              <a:ext cx="192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880" y="1763"/>
              <a:ext cx="144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56" y="1763"/>
              <a:ext cx="96" cy="4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200" y="1306"/>
              <a:ext cx="1440" cy="14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496" y="1243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32" y="2131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112" y="1675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2880" y="1675"/>
              <a:ext cx="240" cy="19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784" y="2131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208" y="2131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976" y="265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056" y="265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312" y="2112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592" y="265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440" y="2659"/>
              <a:ext cx="240" cy="19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utoShape 24"/>
            <p:cNvSpPr/>
            <p:nvPr/>
          </p:nvSpPr>
          <p:spPr bwMode="auto">
            <a:xfrm>
              <a:off x="4128" y="1344"/>
              <a:ext cx="192" cy="1488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GB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272" y="1920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7" name="AutoShape 26"/>
            <p:cNvSpPr/>
            <p:nvPr/>
          </p:nvSpPr>
          <p:spPr bwMode="auto">
            <a:xfrm rot="-5400000">
              <a:off x="2568" y="1512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534" y="2016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9" name="AutoShape 28"/>
            <p:cNvSpPr/>
            <p:nvPr/>
          </p:nvSpPr>
          <p:spPr bwMode="auto">
            <a:xfrm>
              <a:off x="3600" y="1344"/>
              <a:ext cx="144" cy="96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3696" y="168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m</a:t>
              </a:r>
              <a:endParaRPr lang="en-US" altLang="zh-CN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Group 30"/>
          <p:cNvGrpSpPr/>
          <p:nvPr/>
        </p:nvGrpSpPr>
        <p:grpSpPr bwMode="auto">
          <a:xfrm>
            <a:off x="1066800" y="5334000"/>
            <a:ext cx="7924800" cy="1752600"/>
            <a:chOff x="288" y="3072"/>
            <a:chExt cx="4992" cy="1104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448" y="3120"/>
              <a:ext cx="240" cy="19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264" y="3120"/>
              <a:ext cx="240" cy="197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88" y="3072"/>
              <a:ext cx="4992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QUEUE  contains  all         and        nodes.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(Thus: 4)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.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 General: 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b="1" baseline="30000" dirty="0" err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endParaRPr lang="en-US" altLang="zh-CN" sz="3200" b="1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This usually is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MUCH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worse than depth-first !!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600" dirty="0"/>
              <a:t>Exponential Growth </a:t>
            </a:r>
            <a:r>
              <a:rPr lang="en-US" altLang="zh-CN" sz="3600" dirty="0">
                <a:ea typeface="宋体" panose="02010600030101010101" pitchFamily="2" charset="-122"/>
              </a:rPr>
              <a:t>(breadth-first)</a:t>
            </a:r>
            <a:br>
              <a:rPr lang="en-GB" altLang="zh-CN" sz="3600" dirty="0"/>
            </a:br>
            <a:endParaRPr lang="zh-CN" alt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799" y="1265822"/>
          <a:ext cx="8147050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1" imgW="5651500" imgH="1920240" progId="">
                  <p:embed/>
                </p:oleObj>
              </mc:Choice>
              <mc:Fallback>
                <p:oleObj name="Document" r:id="rId1" imgW="5651500" imgH="192024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799" y="1265822"/>
                        <a:ext cx="8147050" cy="2754312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7256" y="4503930"/>
            <a:ext cx="10178144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300"/>
              </a:spcAft>
            </a:pPr>
            <a:r>
              <a:rPr lang="en-US" altLang="zh-CN" sz="3600" dirty="0">
                <a:ea typeface="宋体" panose="02010600030101010101" pitchFamily="2" charset="-122"/>
                <a:cs typeface="Times New Roman" panose="02020603050405020304" pitchFamily="18" charset="0"/>
              </a:rPr>
              <a:t>Time and memory requirements for breadth-first search, assuming a branching factor of 10, 100 bytes per node and searching 1000 nodes/second</a:t>
            </a:r>
            <a:endParaRPr lang="en-US" altLang="zh-CN" sz="36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folHlink"/>
                </a:solidFill>
                <a:ea typeface="宋体" panose="02010600030101010101" pitchFamily="2" charset="-122"/>
              </a:rPr>
              <a:t>Objectives: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91376" y="1475295"/>
            <a:ext cx="10995102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You should</a:t>
            </a: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 able to formulate a search problem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 able to evaluate a search algorithm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 the basis of completeness, optimality, time complexity, and space complexity.</a:t>
            </a: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 able to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compare, contrast, classify,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and implement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various search algorithms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including breadth-first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uniform-cost, depth-first, depth-limited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iterative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deepening, bi-directional.</a:t>
            </a: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600" dirty="0"/>
              <a:t>Exponential Growth - Observations</a:t>
            </a:r>
            <a:endParaRPr lang="zh-CN" altLang="en-US" sz="3600" dirty="0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182687" y="1524000"/>
            <a:ext cx="9902079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is more of a factor to breadth first search than time</a:t>
            </a:r>
            <a:endParaRPr lang="en-GB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is still an issue. Who has 35 years to wait for an answer to a level 12 problem (or even 128 days to a level 10 problem)</a:t>
            </a:r>
            <a:endParaRPr lang="en-GB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argued that as technology gets faster then exponential growth will not be a problem. But even if technology is 100 times faster we would still have to wait 35 years for a level 14 problem and what if we hit a level 15 problem!</a:t>
            </a:r>
            <a:endParaRPr lang="en-GB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Practical evaluation:</a:t>
            </a:r>
            <a:endParaRPr lang="zh-CN" altLang="en-US" sz="36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066800" y="1524000"/>
            <a:ext cx="1009261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>
                <a:ea typeface="宋体" panose="02010600030101010101" pitchFamily="2" charset="-122"/>
              </a:rPr>
              <a:t>1.</a:t>
            </a:r>
            <a:r>
              <a:rPr lang="en-US" altLang="zh-CN" b="1" dirty="0">
                <a:ea typeface="宋体" panose="02010600030101010101" pitchFamily="2" charset="-122"/>
              </a:rPr>
              <a:t>Depth-first search: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the search space contains very deep branches without solution, THEN Depth-first may waist much time in them.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2. Breadth-first search: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Is VERY demanding on memory !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Solutions ??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Non-deterministic search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Iterative deepening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Non-deterministic search: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802688" y="1295400"/>
            <a:ext cx="7924800" cy="51816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786813" y="1266503"/>
            <a:ext cx="7924800" cy="51816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5"/>
          <p:cNvSpPr/>
          <p:nvPr/>
        </p:nvSpPr>
        <p:spPr bwMode="auto">
          <a:xfrm>
            <a:off x="3783888" y="2209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"/>
          <p:cNvSpPr/>
          <p:nvPr/>
        </p:nvSpPr>
        <p:spPr bwMode="auto">
          <a:xfrm>
            <a:off x="2869488" y="34290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" name="Group 7"/>
          <p:cNvGrpSpPr/>
          <p:nvPr/>
        </p:nvGrpSpPr>
        <p:grpSpPr bwMode="auto">
          <a:xfrm>
            <a:off x="5688888" y="4267200"/>
            <a:ext cx="3048000" cy="1814513"/>
            <a:chOff x="2890" y="2688"/>
            <a:chExt cx="1920" cy="1143"/>
          </a:xfrm>
        </p:grpSpPr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2890" y="2688"/>
              <a:ext cx="1920" cy="576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 rot="-6932535">
              <a:off x="3935" y="3371"/>
              <a:ext cx="61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86813" y="1417638"/>
            <a:ext cx="8164415" cy="51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not empty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goal is not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create new paths (to all children);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 new paths with loops;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 new paths in random places in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goal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a typeface="宋体" panose="02010600030101010101" pitchFamily="2" charset="-122"/>
              </a:rPr>
              <a:t>3. </a:t>
            </a:r>
            <a:r>
              <a:rPr lang="en-US" altLang="zh-CN" sz="3600" dirty="0">
                <a:ea typeface="宋体" panose="02010600030101010101" pitchFamily="2" charset="-122"/>
              </a:rPr>
              <a:t>Iterative deepening Search</a:t>
            </a:r>
            <a:endParaRPr lang="zh-CN" altLang="en-US" sz="3600" dirty="0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182688" y="1524000"/>
            <a:ext cx="10555222" cy="4608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Restrict a depth-first search to a fixed depth.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no path was found, increase the depth and restart the search.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102" y="2559050"/>
            <a:ext cx="7620000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Depth-limited search:</a:t>
            </a:r>
            <a:br>
              <a:rPr lang="en-US" altLang="zh-CN" sz="4000" dirty="0">
                <a:ea typeface="宋体" panose="02010600030101010101" pitchFamily="2" charset="-122"/>
              </a:rPr>
            </a:br>
            <a:endParaRPr lang="zh-CN" altLang="en-US" sz="4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1143000"/>
            <a:ext cx="7467600" cy="5668963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143000"/>
            <a:ext cx="8382000" cy="5668963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81200" y="3573463"/>
            <a:ext cx="6400800" cy="533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8525" y="1219200"/>
            <a:ext cx="7254875" cy="568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DEPTH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&lt;some natural number&gt;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is not empty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goal is not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 first path from the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path has length smaller than </a:t>
            </a:r>
            <a:r>
              <a:rPr lang="en-US" altLang="zh-CN" sz="24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DEPTH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create new paths (to all children);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 new paths with loops;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 new paths to front of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60000"/>
              </a:lnSpc>
            </a:pP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goal reached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" name="AutoShape 7"/>
          <p:cNvSpPr/>
          <p:nvPr/>
        </p:nvSpPr>
        <p:spPr bwMode="auto">
          <a:xfrm>
            <a:off x="2895600" y="22399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8"/>
          <p:cNvSpPr/>
          <p:nvPr/>
        </p:nvSpPr>
        <p:spPr bwMode="auto">
          <a:xfrm>
            <a:off x="1981200" y="335280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Iterative deepening algorithm:</a:t>
            </a:r>
            <a:endParaRPr lang="zh-CN" altLang="en-US" sz="36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524000" y="2286000"/>
            <a:ext cx="7816563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32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DEPTH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1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32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goal is not reached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32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perform Depth-limited search;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increase  </a:t>
            </a:r>
            <a:r>
              <a:rPr lang="en-US" altLang="zh-CN" sz="32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DEPTH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by 1;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Iterative deepening: the best ‘blind’ search.</a:t>
            </a:r>
            <a:endParaRPr lang="zh-CN" altLang="en-US" sz="3200" dirty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1794588" y="4449409"/>
            <a:ext cx="8305800" cy="825500"/>
            <a:chOff x="288" y="3072"/>
            <a:chExt cx="5232" cy="520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2832" y="3342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b - 1</a:t>
              </a:r>
              <a:endParaRPr lang="en-US" altLang="zh-CN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2842" y="3312"/>
              <a:ext cx="566" cy="1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288" y="3072"/>
              <a:ext cx="52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m-1</a:t>
              </a:r>
              <a:r>
                <a:rPr lang="en-US" altLang="zh-CN" sz="3200" b="1" baseline="30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+</a:t>
              </a:r>
              <a:r>
                <a:rPr lang="en-US" altLang="zh-CN" sz="3200" b="1" baseline="30000"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m-2</a:t>
              </a:r>
              <a:r>
                <a:rPr lang="en-US" altLang="zh-CN" sz="3200" b="1" baseline="30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+ … + </a:t>
              </a:r>
              <a:r>
                <a:rPr lang="en-US" altLang="zh-CN" sz="2400">
                  <a:ea typeface="宋体" panose="02010600030101010101" pitchFamily="2" charset="-122"/>
                </a:rPr>
                <a:t>1</a:t>
              </a:r>
              <a:r>
                <a:rPr lang="en-US" altLang="zh-CN" sz="2400" b="1">
                  <a:ea typeface="宋体" panose="02010600030101010101" pitchFamily="2" charset="-122"/>
                </a:rPr>
                <a:t> = </a:t>
              </a:r>
              <a:r>
                <a:rPr lang="en-US" altLang="zh-CN" sz="2400">
                  <a:ea typeface="宋体" panose="02010600030101010101" pitchFamily="2" charset="-122"/>
                </a:rPr>
                <a:t>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3200" b="1" baseline="30000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</a:rPr>
                <a:t>-</a:t>
              </a:r>
              <a:r>
                <a:rPr lang="en-US" altLang="zh-CN" sz="2400">
                  <a:ea typeface="宋体" panose="02010600030101010101" pitchFamily="2" charset="-122"/>
                </a:rPr>
                <a:t>1 =     O(b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m-1</a:t>
              </a:r>
              <a:r>
                <a:rPr lang="en-US" altLang="zh-CN" sz="2400">
                  <a:ea typeface="宋体" panose="02010600030101010101" pitchFamily="2" charset="-122"/>
                </a:rPr>
                <a:t>)</a:t>
              </a:r>
              <a:endParaRPr lang="en-US" altLang="zh-CN" sz="2400" b="1">
                <a:ea typeface="宋体" panose="02010600030101010101" pitchFamily="2" charset="-122"/>
              </a:endParaRPr>
            </a:p>
            <a:p>
              <a:pPr lvl="2"/>
              <a:endParaRPr lang="zh-CN" altLang="en-US" sz="2000"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"/>
          <p:cNvGrpSpPr/>
          <p:nvPr/>
        </p:nvGrpSpPr>
        <p:grpSpPr bwMode="auto">
          <a:xfrm>
            <a:off x="1794588" y="5246334"/>
            <a:ext cx="7620000" cy="942975"/>
            <a:chOff x="288" y="3408"/>
            <a:chExt cx="5232" cy="594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305" y="3726"/>
              <a:ext cx="27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宋体" panose="02010600030101010101" pitchFamily="2" charset="-122"/>
                </a:rPr>
                <a:t>In general: VERY good trade-off</a:t>
              </a:r>
              <a:endParaRPr lang="en-US" altLang="zh-CN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1497" y="3696"/>
              <a:ext cx="615" cy="30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288" y="3408"/>
              <a:ext cx="52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400">
                  <a:ea typeface="宋体" panose="02010600030101010101" pitchFamily="2" charset="-122"/>
                </a:rPr>
                <a:t>While the work spent at </a:t>
              </a:r>
              <a:r>
                <a:rPr lang="en-US" altLang="zh-CN" sz="2400">
                  <a:solidFill>
                    <a:srgbClr val="003300"/>
                  </a:solidFill>
                  <a:ea typeface="宋体" panose="02010600030101010101" pitchFamily="2" charset="-122"/>
                </a:rPr>
                <a:t>DEPTH</a:t>
              </a:r>
              <a:r>
                <a:rPr lang="en-US" altLang="zh-CN" sz="2400">
                  <a:ea typeface="宋体" panose="02010600030101010101" pitchFamily="2" charset="-122"/>
                </a:rPr>
                <a:t> = </a:t>
              </a:r>
              <a:r>
                <a:rPr lang="en-US" altLang="zh-CN" sz="2400">
                  <a:solidFill>
                    <a:srgbClr val="CC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>
                  <a:ea typeface="宋体" panose="02010600030101010101" pitchFamily="2" charset="-122"/>
                </a:rPr>
                <a:t> itself is  O(b</a:t>
              </a:r>
              <a:r>
                <a:rPr lang="en-US" altLang="zh-CN" sz="3200" b="1" baseline="30000">
                  <a:solidFill>
                    <a:srgbClr val="CC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>
                  <a:ea typeface="宋体" panose="02010600030101010101" pitchFamily="2" charset="-122"/>
                </a:rPr>
                <a:t>)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94588" y="1160109"/>
            <a:ext cx="7696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Complete:  yes - even finds the shortest path </a:t>
            </a:r>
            <a:r>
              <a:rPr lang="en-US" altLang="zh-CN" sz="2200">
                <a:ea typeface="宋体" panose="02010600030101010101" pitchFamily="2" charset="-122"/>
              </a:rPr>
              <a:t>(like breadth first)</a:t>
            </a:r>
            <a:r>
              <a:rPr lang="en-US" altLang="zh-CN" sz="2400">
                <a:ea typeface="宋体" panose="02010600030101010101" pitchFamily="2" charset="-122"/>
              </a:rPr>
              <a:t> .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Memory: b*</a:t>
            </a:r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m  </a:t>
            </a:r>
            <a:r>
              <a:rPr lang="en-US" altLang="zh-CN" sz="2200">
                <a:ea typeface="宋体" panose="02010600030101010101" pitchFamily="2" charset="-122"/>
              </a:rPr>
              <a:t>(combines advantages of depth- and breadth-first)</a:t>
            </a:r>
            <a:endParaRPr lang="en-US" altLang="zh-CN" sz="22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Speed: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 If the path is found for </a:t>
            </a:r>
            <a:r>
              <a:rPr lang="en-US" altLang="zh-CN" sz="2500">
                <a:solidFill>
                  <a:srgbClr val="003300"/>
                </a:solidFill>
                <a:ea typeface="宋体" panose="02010600030101010101" pitchFamily="2" charset="-122"/>
              </a:rPr>
              <a:t>Depth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50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>
                <a:ea typeface="宋体" panose="02010600030101010101" pitchFamily="2" charset="-122"/>
              </a:rPr>
              <a:t>, then how much time was waisted constructing the smaller trees??</a:t>
            </a:r>
            <a:endParaRPr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4. </a:t>
            </a:r>
            <a:r>
              <a:rPr lang="en-US" altLang="zh-CN" sz="4000" dirty="0">
                <a:ea typeface="宋体" panose="02010600030101010101" pitchFamily="2" charset="-122"/>
              </a:rPr>
              <a:t>Bi-directional Search</a:t>
            </a:r>
            <a:endParaRPr lang="zh-CN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1054359" y="1323688"/>
            <a:ext cx="107302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 the tree from the start node and from a goal node, until these meet.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87149" y="3682484"/>
            <a:ext cx="6553200" cy="2895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920623" y="2288333"/>
            <a:ext cx="10999233" cy="38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you are able to EXPLICITLY describe the GOAL state,  </a:t>
            </a:r>
            <a:r>
              <a:rPr lang="en-US" altLang="zh-CN" sz="32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have BOTH rules for FORWARD reasoning AND BACKWARD reasoning: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 flipV="1">
            <a:off x="6887549" y="3530084"/>
            <a:ext cx="2971800" cy="2971800"/>
            <a:chOff x="3216" y="2016"/>
            <a:chExt cx="1872" cy="187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840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3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464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4560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752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494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4416" y="2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416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 flipV="1">
              <a:off x="4272" y="22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3984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360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98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3792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35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3648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 flipV="1">
              <a:off x="3360" y="288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36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 flipV="1">
              <a:off x="3408" y="25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3504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0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600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427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379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792" y="33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3504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504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3456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224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4128" y="35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368" y="35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704" y="36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416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70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4704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H="1">
              <a:off x="350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H="1" flipV="1">
              <a:off x="3456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>
              <a:off x="3408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 flipV="1">
              <a:off x="336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56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7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704" y="34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 flipV="1">
              <a:off x="4896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41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 flipH="1">
              <a:off x="3984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984" y="364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984" y="36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H="1">
              <a:off x="4272" y="36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4176" y="249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H="1" flipV="1">
              <a:off x="4080" y="24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V="1">
              <a:off x="408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>
              <a:off x="3312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504" y="35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3648" y="374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504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47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47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56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V="1">
              <a:off x="4272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4416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4704" y="31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V="1">
              <a:off x="470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35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4368" y="340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896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89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H="1">
              <a:off x="331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 flipV="1">
              <a:off x="3216" y="283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V="1">
              <a:off x="3360" y="278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3312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35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364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 flipV="1">
              <a:off x="484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V="1">
              <a:off x="4800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" name="Group 80"/>
          <p:cNvGrpSpPr/>
          <p:nvPr/>
        </p:nvGrpSpPr>
        <p:grpSpPr bwMode="auto">
          <a:xfrm>
            <a:off x="3666152" y="3651384"/>
            <a:ext cx="2971800" cy="2971800"/>
            <a:chOff x="3216" y="2016"/>
            <a:chExt cx="1872" cy="1872"/>
          </a:xfrm>
        </p:grpSpPr>
        <p:sp>
          <p:nvSpPr>
            <p:cNvPr id="82" name="Oval 81"/>
            <p:cNvSpPr>
              <a:spLocks noChangeArrowheads="1"/>
            </p:cNvSpPr>
            <p:nvPr/>
          </p:nvSpPr>
          <p:spPr bwMode="auto">
            <a:xfrm>
              <a:off x="3840" y="2808"/>
              <a:ext cx="576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 flipV="1">
              <a:off x="436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4464" y="273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 flipV="1">
              <a:off x="4560" y="273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4752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 flipV="1">
              <a:off x="4944" y="264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H="1" flipV="1">
              <a:off x="4416" y="2544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 flipV="1">
              <a:off x="4416" y="2400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 flipH="1" flipV="1">
              <a:off x="4272" y="225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H="1" flipV="1">
              <a:off x="3984" y="2496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 flipH="1">
              <a:off x="360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 flipV="1">
              <a:off x="398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 flipH="1">
              <a:off x="3792" y="249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 flipH="1">
              <a:off x="3504" y="2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H="1">
              <a:off x="3648" y="278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 flipH="1" flipV="1">
              <a:off x="3360" y="288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360" y="28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98"/>
            <p:cNvSpPr>
              <a:spLocks noChangeShapeType="1"/>
            </p:cNvSpPr>
            <p:nvPr/>
          </p:nvSpPr>
          <p:spPr bwMode="auto">
            <a:xfrm flipH="1" flipV="1">
              <a:off x="3408" y="254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99"/>
            <p:cNvSpPr>
              <a:spLocks noChangeShapeType="1"/>
            </p:cNvSpPr>
            <p:nvPr/>
          </p:nvSpPr>
          <p:spPr bwMode="auto">
            <a:xfrm flipH="1">
              <a:off x="3504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3600" y="22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101"/>
            <p:cNvSpPr>
              <a:spLocks noChangeShapeType="1"/>
            </p:cNvSpPr>
            <p:nvPr/>
          </p:nvSpPr>
          <p:spPr bwMode="auto">
            <a:xfrm flipV="1">
              <a:off x="3600" y="225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 flipV="1">
              <a:off x="4272" y="21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 flipH="1">
              <a:off x="3792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3792" y="33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105"/>
            <p:cNvSpPr>
              <a:spLocks noChangeShapeType="1"/>
            </p:cNvSpPr>
            <p:nvPr/>
          </p:nvSpPr>
          <p:spPr bwMode="auto">
            <a:xfrm flipH="1">
              <a:off x="3504" y="336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06"/>
            <p:cNvSpPr>
              <a:spLocks noChangeShapeType="1"/>
            </p:cNvSpPr>
            <p:nvPr/>
          </p:nvSpPr>
          <p:spPr bwMode="auto">
            <a:xfrm>
              <a:off x="3504" y="355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107"/>
            <p:cNvSpPr>
              <a:spLocks noChangeShapeType="1"/>
            </p:cNvSpPr>
            <p:nvPr/>
          </p:nvSpPr>
          <p:spPr bwMode="auto">
            <a:xfrm flipH="1">
              <a:off x="3456" y="374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108"/>
            <p:cNvSpPr>
              <a:spLocks noChangeShapeType="1"/>
            </p:cNvSpPr>
            <p:nvPr/>
          </p:nvSpPr>
          <p:spPr bwMode="auto">
            <a:xfrm>
              <a:off x="4224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 flipH="1">
              <a:off x="4128" y="35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>
              <a:off x="4368" y="35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 flipH="1">
              <a:off x="4704" y="36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>
              <a:off x="4416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>
              <a:off x="4704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 flipV="1">
              <a:off x="4704" y="302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 flipH="1">
              <a:off x="3504" y="30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 flipH="1" flipV="1">
              <a:off x="3456" y="312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 flipH="1">
              <a:off x="3408" y="331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 flipH="1" flipV="1">
              <a:off x="336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4560" y="21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4752" y="240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>
              <a:off x="4704" y="345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 flipV="1">
              <a:off x="4896" y="336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>
              <a:off x="4128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 flipH="1">
              <a:off x="3984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3984" y="364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>
              <a:off x="3984" y="3648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127"/>
            <p:cNvSpPr>
              <a:spLocks noChangeShapeType="1"/>
            </p:cNvSpPr>
            <p:nvPr/>
          </p:nvSpPr>
          <p:spPr bwMode="auto">
            <a:xfrm flipH="1">
              <a:off x="4272" y="369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128"/>
            <p:cNvSpPr>
              <a:spLocks noChangeShapeType="1"/>
            </p:cNvSpPr>
            <p:nvPr/>
          </p:nvSpPr>
          <p:spPr bwMode="auto">
            <a:xfrm flipV="1">
              <a:off x="4176" y="249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129"/>
            <p:cNvSpPr>
              <a:spLocks noChangeShapeType="1"/>
            </p:cNvSpPr>
            <p:nvPr/>
          </p:nvSpPr>
          <p:spPr bwMode="auto">
            <a:xfrm flipH="1" flipV="1">
              <a:off x="4080" y="240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130"/>
            <p:cNvSpPr>
              <a:spLocks noChangeShapeType="1"/>
            </p:cNvSpPr>
            <p:nvPr/>
          </p:nvSpPr>
          <p:spPr bwMode="auto">
            <a:xfrm flipV="1">
              <a:off x="4080" y="23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131"/>
            <p:cNvSpPr>
              <a:spLocks noChangeShapeType="1"/>
            </p:cNvSpPr>
            <p:nvPr/>
          </p:nvSpPr>
          <p:spPr bwMode="auto">
            <a:xfrm flipH="1">
              <a:off x="3312" y="355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32"/>
            <p:cNvSpPr>
              <a:spLocks noChangeShapeType="1"/>
            </p:cNvSpPr>
            <p:nvPr/>
          </p:nvSpPr>
          <p:spPr bwMode="auto">
            <a:xfrm>
              <a:off x="3504" y="3552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133"/>
            <p:cNvSpPr>
              <a:spLocks noChangeShapeType="1"/>
            </p:cNvSpPr>
            <p:nvPr/>
          </p:nvSpPr>
          <p:spPr bwMode="auto">
            <a:xfrm>
              <a:off x="3648" y="374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>
              <a:off x="3504" y="33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Line 135"/>
            <p:cNvSpPr>
              <a:spLocks noChangeShapeType="1"/>
            </p:cNvSpPr>
            <p:nvPr/>
          </p:nvSpPr>
          <p:spPr bwMode="auto">
            <a:xfrm flipV="1">
              <a:off x="4752" y="25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136"/>
            <p:cNvSpPr>
              <a:spLocks noChangeShapeType="1"/>
            </p:cNvSpPr>
            <p:nvPr/>
          </p:nvSpPr>
          <p:spPr bwMode="auto">
            <a:xfrm flipV="1">
              <a:off x="47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137"/>
            <p:cNvSpPr>
              <a:spLocks noChangeShapeType="1"/>
            </p:cNvSpPr>
            <p:nvPr/>
          </p:nvSpPr>
          <p:spPr bwMode="auto">
            <a:xfrm>
              <a:off x="4560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138"/>
            <p:cNvSpPr>
              <a:spLocks noChangeShapeType="1"/>
            </p:cNvSpPr>
            <p:nvPr/>
          </p:nvSpPr>
          <p:spPr bwMode="auto">
            <a:xfrm flipV="1">
              <a:off x="4272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139"/>
            <p:cNvSpPr>
              <a:spLocks noChangeShapeType="1"/>
            </p:cNvSpPr>
            <p:nvPr/>
          </p:nvSpPr>
          <p:spPr bwMode="auto">
            <a:xfrm>
              <a:off x="4416" y="2544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140"/>
            <p:cNvSpPr>
              <a:spLocks noChangeShapeType="1"/>
            </p:cNvSpPr>
            <p:nvPr/>
          </p:nvSpPr>
          <p:spPr bwMode="auto">
            <a:xfrm>
              <a:off x="4704" y="316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141"/>
            <p:cNvSpPr>
              <a:spLocks noChangeShapeType="1"/>
            </p:cNvSpPr>
            <p:nvPr/>
          </p:nvSpPr>
          <p:spPr bwMode="auto">
            <a:xfrm flipV="1">
              <a:off x="4704" y="336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>
              <a:off x="350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V="1">
              <a:off x="4368" y="3408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>
              <a:off x="4896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>
              <a:off x="4896" y="350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 flipH="1">
              <a:off x="3312" y="25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 flipV="1">
              <a:off x="3408" y="24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148"/>
            <p:cNvSpPr>
              <a:spLocks noChangeShapeType="1"/>
            </p:cNvSpPr>
            <p:nvPr/>
          </p:nvSpPr>
          <p:spPr bwMode="auto">
            <a:xfrm flipH="1" flipV="1">
              <a:off x="3216" y="2832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149"/>
            <p:cNvSpPr>
              <a:spLocks noChangeShapeType="1"/>
            </p:cNvSpPr>
            <p:nvPr/>
          </p:nvSpPr>
          <p:spPr bwMode="auto">
            <a:xfrm flipV="1">
              <a:off x="3360" y="278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150"/>
            <p:cNvSpPr>
              <a:spLocks noChangeShapeType="1"/>
            </p:cNvSpPr>
            <p:nvPr/>
          </p:nvSpPr>
          <p:spPr bwMode="auto">
            <a:xfrm flipH="1">
              <a:off x="3312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151"/>
            <p:cNvSpPr>
              <a:spLocks noChangeShapeType="1"/>
            </p:cNvSpPr>
            <p:nvPr/>
          </p:nvSpPr>
          <p:spPr bwMode="auto">
            <a:xfrm>
              <a:off x="3504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152"/>
            <p:cNvSpPr>
              <a:spLocks noChangeShapeType="1"/>
            </p:cNvSpPr>
            <p:nvPr/>
          </p:nvSpPr>
          <p:spPr bwMode="auto">
            <a:xfrm>
              <a:off x="3648" y="37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153"/>
            <p:cNvSpPr>
              <a:spLocks noChangeShapeType="1"/>
            </p:cNvSpPr>
            <p:nvPr/>
          </p:nvSpPr>
          <p:spPr bwMode="auto">
            <a:xfrm flipV="1">
              <a:off x="4848" y="3072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Line 154"/>
            <p:cNvSpPr>
              <a:spLocks noChangeShapeType="1"/>
            </p:cNvSpPr>
            <p:nvPr/>
          </p:nvSpPr>
          <p:spPr bwMode="auto">
            <a:xfrm flipV="1">
              <a:off x="4800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" name="Text Box 155"/>
          <p:cNvSpPr txBox="1">
            <a:spLocks noChangeArrowheads="1"/>
          </p:cNvSpPr>
          <p:nvPr/>
        </p:nvSpPr>
        <p:spPr bwMode="auto">
          <a:xfrm>
            <a:off x="7938474" y="4673084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Goal</a:t>
            </a:r>
            <a:endParaRPr lang="en-US" altLang="zh-CN" sz="2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57" name="Text Box 156"/>
          <p:cNvSpPr txBox="1">
            <a:spLocks noChangeArrowheads="1"/>
          </p:cNvSpPr>
          <p:nvPr/>
        </p:nvSpPr>
        <p:spPr bwMode="auto">
          <a:xfrm>
            <a:off x="4717643" y="4969334"/>
            <a:ext cx="98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Start</a:t>
            </a: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Bi-directional algorithm:</a:t>
            </a:r>
            <a:br>
              <a:rPr lang="en-US" altLang="zh-CN" sz="3600" dirty="0">
                <a:ea typeface="宋体" panose="02010600030101010101" pitchFamily="2" charset="-122"/>
              </a:rPr>
            </a:br>
            <a:endParaRPr lang="zh-CN" altLang="en-US" sz="3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50268" y="1182818"/>
            <a:ext cx="7696200" cy="54864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50268" y="1189038"/>
            <a:ext cx="9296400" cy="54864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524000" y="2286000"/>
            <a:ext cx="6400800" cy="914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53000" y="4419600"/>
            <a:ext cx="1752600" cy="914400"/>
          </a:xfrm>
          <a:prstGeom prst="irregularSeal2">
            <a:avLst/>
          </a:prstGeom>
          <a:solidFill>
            <a:srgbClr val="FFFF00"/>
          </a:solidFill>
          <a:ln w="9525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81200" y="1324177"/>
            <a:ext cx="8739997" cy="553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root;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QUEUE2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&lt;--  path only containing the goal;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2.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both  </a:t>
            </a:r>
            <a:r>
              <a:rPr lang="en-US" altLang="zh-CN" sz="24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are not empty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AND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QUEUE2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 NOT share a state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remove their first paths;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create their new paths (to all children);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reject their new paths with loops;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 add their new paths to back;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QUEUE1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QUEUE2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share a state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THEN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success;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failure;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" name="AutoShape 8"/>
          <p:cNvSpPr/>
          <p:nvPr/>
        </p:nvSpPr>
        <p:spPr bwMode="auto">
          <a:xfrm>
            <a:off x="1981200" y="3581400"/>
            <a:ext cx="152400" cy="1447800"/>
          </a:xfrm>
          <a:prstGeom prst="leftBrace">
            <a:avLst>
              <a:gd name="adj1" fmla="val 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Properties (Bi-directional):</a:t>
            </a:r>
            <a:endParaRPr lang="zh-CN" altLang="en-US" sz="3600" dirty="0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667069" y="1573763"/>
            <a:ext cx="7924800" cy="3505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ea typeface="宋体" panose="02010600030101010101" pitchFamily="2" charset="-122"/>
              </a:rPr>
              <a:t>Complete: Yes.</a:t>
            </a:r>
            <a:endParaRPr lang="en-US" altLang="zh-CN" sz="3600" dirty="0">
              <a:ea typeface="宋体" panose="02010600030101010101" pitchFamily="2" charset="-122"/>
            </a:endParaRPr>
          </a:p>
          <a:p>
            <a:r>
              <a:rPr lang="en-US" altLang="zh-CN" sz="3600" dirty="0">
                <a:ea typeface="宋体" panose="02010600030101010101" pitchFamily="2" charset="-122"/>
              </a:rPr>
              <a:t>Speed:  If the test on common state can be done in constant time (hashing):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/>
            <a:r>
              <a:rPr lang="en-US" altLang="zh-CN" sz="3600" dirty="0">
                <a:ea typeface="宋体" panose="02010600030101010101" pitchFamily="2" charset="-122"/>
              </a:rPr>
              <a:t>    2 * O(</a:t>
            </a:r>
            <a:r>
              <a:rPr lang="en-US" altLang="zh-CN" sz="3600" dirty="0" err="1">
                <a:ea typeface="宋体" panose="02010600030101010101" pitchFamily="2" charset="-122"/>
              </a:rPr>
              <a:t>b</a:t>
            </a:r>
            <a:r>
              <a:rPr lang="en-US" altLang="zh-CN" sz="4400" b="1" baseline="30000" dirty="0" err="1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4400" b="1" baseline="30000" dirty="0">
                <a:solidFill>
                  <a:srgbClr val="CC0000"/>
                </a:solidFill>
                <a:ea typeface="宋体" panose="02010600030101010101" pitchFamily="2" charset="-122"/>
              </a:rPr>
              <a:t>/2</a:t>
            </a:r>
            <a:r>
              <a:rPr lang="en-US" altLang="zh-CN" sz="3600" dirty="0">
                <a:ea typeface="宋体" panose="02010600030101010101" pitchFamily="2" charset="-122"/>
              </a:rPr>
              <a:t>) = O(</a:t>
            </a:r>
            <a:r>
              <a:rPr lang="en-US" altLang="zh-CN" sz="3600" dirty="0" err="1">
                <a:ea typeface="宋体" panose="02010600030101010101" pitchFamily="2" charset="-122"/>
              </a:rPr>
              <a:t>b</a:t>
            </a:r>
            <a:r>
              <a:rPr lang="en-US" altLang="zh-CN" sz="4400" b="1" baseline="30000" dirty="0" err="1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4400" b="1" baseline="30000" dirty="0">
                <a:solidFill>
                  <a:srgbClr val="CC0000"/>
                </a:solidFill>
                <a:ea typeface="宋体" panose="02010600030101010101" pitchFamily="2" charset="-122"/>
              </a:rPr>
              <a:t>/2</a:t>
            </a:r>
            <a:r>
              <a:rPr lang="en-US" altLang="zh-CN" sz="3600" dirty="0">
                <a:ea typeface="宋体" panose="02010600030101010101" pitchFamily="2" charset="-122"/>
              </a:rPr>
              <a:t>)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r>
              <a:rPr lang="en-US" altLang="zh-CN" sz="3600" dirty="0">
                <a:ea typeface="宋体" panose="02010600030101010101" pitchFamily="2" charset="-122"/>
              </a:rPr>
              <a:t>Memory: similarly:  O(</a:t>
            </a:r>
            <a:r>
              <a:rPr lang="en-US" altLang="zh-CN" sz="3600" dirty="0" err="1">
                <a:ea typeface="宋体" panose="02010600030101010101" pitchFamily="2" charset="-122"/>
              </a:rPr>
              <a:t>b</a:t>
            </a:r>
            <a:r>
              <a:rPr lang="en-US" altLang="zh-CN" sz="4400" b="1" baseline="30000" dirty="0" err="1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4400" b="1" baseline="30000" dirty="0">
                <a:solidFill>
                  <a:srgbClr val="CC0000"/>
                </a:solidFill>
                <a:ea typeface="宋体" panose="02010600030101010101" pitchFamily="2" charset="-122"/>
              </a:rPr>
              <a:t>/2</a:t>
            </a:r>
            <a:r>
              <a:rPr lang="en-US" altLang="zh-CN" sz="3600" dirty="0">
                <a:ea typeface="宋体" panose="02010600030101010101" pitchFamily="2" charset="-122"/>
              </a:rPr>
              <a:t>)</a:t>
            </a:r>
            <a:endParaRPr lang="en-US" altLang="zh-CN" sz="3600" dirty="0">
              <a:ea typeface="宋体" panose="02010600030101010101" pitchFamily="2" charset="-122"/>
            </a:endParaRPr>
          </a:p>
          <a:p>
            <a:endParaRPr lang="zh-CN" altLang="en-US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autoUpdateAnimBg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1. Motivation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8130" t="-1" r="704" b="629"/>
          <a:stretch>
            <a:fillRect/>
          </a:stretch>
        </p:blipFill>
        <p:spPr>
          <a:xfrm>
            <a:off x="8742382" y="2061879"/>
            <a:ext cx="3449618" cy="2359478"/>
          </a:xfrm>
          <a:prstGeom prst="roundRect">
            <a:avLst>
              <a:gd name="adj" fmla="val 9085"/>
            </a:avLst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73030" y="1516668"/>
            <a:ext cx="9052671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 smtClean="0">
                <a:ea typeface="宋体" panose="02010600030101010101" pitchFamily="2" charset="-122"/>
              </a:rPr>
              <a:t> Search </a:t>
            </a:r>
            <a:r>
              <a:rPr lang="en-US" altLang="zh-CN" sz="3600" b="1" dirty="0">
                <a:ea typeface="宋体" panose="02010600030101010101" pitchFamily="2" charset="-122"/>
              </a:rPr>
              <a:t>strategies are important methods for 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m</a:t>
            </a:r>
            <a:r>
              <a:rPr lang="en-US" altLang="zh-CN" sz="3600" b="1" dirty="0" smtClean="0">
                <a:ea typeface="宋体" panose="02010600030101010101" pitchFamily="2" charset="-122"/>
              </a:rPr>
              <a:t>any  </a:t>
            </a:r>
            <a:r>
              <a:rPr lang="en-US" altLang="zh-CN" sz="3600" b="1" dirty="0">
                <a:ea typeface="宋体" panose="02010600030101010101" pitchFamily="2" charset="-122"/>
              </a:rPr>
              <a:t>approaches to </a:t>
            </a:r>
            <a:r>
              <a:rPr lang="en-US" altLang="zh-CN" sz="36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problem-solving</a:t>
            </a:r>
            <a:endParaRPr lang="en-US" altLang="zh-CN" sz="3600" b="1" i="1" u="sng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73029" y="2884660"/>
            <a:ext cx="11413810" cy="234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 smtClean="0"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3600" b="1" dirty="0">
                <a:solidFill>
                  <a:srgbClr val="0000FF"/>
                </a:solidFill>
                <a:ea typeface="宋体" panose="02010600030101010101" pitchFamily="2" charset="-122"/>
              </a:rPr>
              <a:t>use of search requires an abstract </a:t>
            </a:r>
            <a:endParaRPr lang="en-US" altLang="zh-CN" sz="36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 </a:t>
            </a:r>
            <a:r>
              <a:rPr lang="en-US" altLang="zh-CN" sz="3600" b="1" smtClean="0">
                <a:ea typeface="宋体" panose="02010600030101010101" pitchFamily="2" charset="-122"/>
              </a:rPr>
              <a:t>formulation </a:t>
            </a:r>
            <a:r>
              <a:rPr lang="en-US" altLang="zh-CN" sz="3600" b="1" smtClean="0">
                <a:ea typeface="宋体" panose="02010600030101010101" pitchFamily="2" charset="-122"/>
              </a:rPr>
              <a:t>of </a:t>
            </a:r>
            <a:r>
              <a:rPr lang="en-US" altLang="zh-CN" sz="3600" b="1" dirty="0">
                <a:ea typeface="宋体" panose="02010600030101010101" pitchFamily="2" charset="-122"/>
              </a:rPr>
              <a:t>the problem and the available 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steps to construct </a:t>
            </a:r>
            <a:r>
              <a:rPr lang="en-US" altLang="zh-CN" sz="3600" b="1" dirty="0" smtClean="0">
                <a:ea typeface="宋体" panose="02010600030101010101" pitchFamily="2" charset="-122"/>
              </a:rPr>
              <a:t>solutions.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3970" y="4768731"/>
            <a:ext cx="11898030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 dirty="0" smtClean="0">
                <a:ea typeface="宋体" panose="02010600030101010101" pitchFamily="2" charset="-122"/>
              </a:rPr>
              <a:t> Search </a:t>
            </a:r>
            <a:r>
              <a:rPr lang="en-US" altLang="zh-CN" sz="3600" b="1" dirty="0">
                <a:ea typeface="宋体" panose="02010600030101010101" pitchFamily="2" charset="-122"/>
              </a:rPr>
              <a:t>algorithms are the basis for many 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ea typeface="宋体" panose="02010600030101010101" pitchFamily="2" charset="-122"/>
              </a:rPr>
              <a:t>optimization and planning </a:t>
            </a:r>
            <a:r>
              <a:rPr lang="en-US" altLang="zh-CN" sz="3600" b="1" dirty="0" smtClean="0">
                <a:ea typeface="宋体" panose="02010600030101010101" pitchFamily="2" charset="-122"/>
              </a:rPr>
              <a:t>methods.</a:t>
            </a:r>
            <a:endParaRPr lang="zh-CN" altLang="en-US" sz="3600" b="1" dirty="0">
              <a:ea typeface="宋体" panose="02010600030101010101" pitchFamily="2" charset="-122"/>
            </a:endParaRPr>
          </a:p>
          <a:p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 build="p"/>
      <p:bldP spid="8" grpId="0" autoUpdateAnimBg="0" build="p"/>
      <p:bldP spid="9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78585" y="1033145"/>
            <a:ext cx="9013190" cy="5026025"/>
          </a:xfrm>
          <a:prstGeom prst="rect">
            <a:avLst/>
          </a:prstGeom>
        </p:spPr>
      </p:pic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240371" y="4399434"/>
            <a:ext cx="1000579" cy="756052"/>
            <a:chOff x="6064404" y="4596276"/>
            <a:chExt cx="1048741" cy="792444"/>
          </a:xfrm>
          <a:solidFill>
            <a:schemeClr val="bg1">
              <a:lumMod val="85000"/>
            </a:schemeClr>
          </a:solidFill>
        </p:grpSpPr>
        <p:sp>
          <p:nvSpPr>
            <p:cNvPr id="54" name="文本框 53"/>
            <p:cNvSpPr txBox="1"/>
            <p:nvPr/>
          </p:nvSpPr>
          <p:spPr bwMode="auto">
            <a:xfrm>
              <a:off x="606440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 bwMode="auto">
            <a:xfrm>
              <a:off x="6634674" y="4596276"/>
              <a:ext cx="478471" cy="792444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39979" y="2646375"/>
            <a:ext cx="678437" cy="512637"/>
            <a:chOff x="1734927" y="2253785"/>
            <a:chExt cx="678437" cy="512637"/>
          </a:xfrm>
          <a:solidFill>
            <a:schemeClr val="bg1">
              <a:lumMod val="85000"/>
            </a:schemeClr>
          </a:solidFill>
        </p:grpSpPr>
        <p:sp>
          <p:nvSpPr>
            <p:cNvPr id="56" name="文本框 55"/>
            <p:cNvSpPr txBox="1"/>
            <p:nvPr/>
          </p:nvSpPr>
          <p:spPr bwMode="auto">
            <a:xfrm rot="10800000">
              <a:off x="2103838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4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 bwMode="auto">
            <a:xfrm rot="10800000">
              <a:off x="1734927" y="2253785"/>
              <a:ext cx="309526" cy="512637"/>
            </a:xfrm>
            <a:custGeom>
              <a:avLst/>
              <a:gdLst/>
              <a:ahLst/>
              <a:cxnLst/>
              <a:rect l="l" t="t" r="r" b="b"/>
              <a:pathLst>
                <a:path w="478471" h="792444">
                  <a:moveTo>
                    <a:pt x="46549" y="0"/>
                  </a:moveTo>
                  <a:lnTo>
                    <a:pt x="478471" y="0"/>
                  </a:lnTo>
                  <a:lnTo>
                    <a:pt x="478471" y="395573"/>
                  </a:lnTo>
                  <a:lnTo>
                    <a:pt x="193243" y="792444"/>
                  </a:lnTo>
                  <a:lnTo>
                    <a:pt x="0" y="792444"/>
                  </a:lnTo>
                  <a:lnTo>
                    <a:pt x="232745" y="420053"/>
                  </a:lnTo>
                  <a:lnTo>
                    <a:pt x="46549" y="420053"/>
                  </a:lnTo>
                  <a:lnTo>
                    <a:pt x="46549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>
                <a:defRPr sz="9600" b="1">
                  <a:solidFill>
                    <a:srgbClr val="C00000"/>
                  </a:solidFill>
                  <a:latin typeface="CJNgaiHKS-Bold" pitchFamily="50" charset="-128"/>
                  <a:ea typeface="CJNgaiHKS-Bold" pitchFamily="50" charset="-128"/>
                </a:defRPr>
              </a:lvl1pPr>
            </a:lstStyle>
            <a:p>
              <a:pPr algn="r">
                <a:defRPr/>
              </a:pPr>
              <a:endParaRPr lang="zh-CN" altLang="en-US" sz="23900" kern="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01261" y="165746"/>
            <a:ext cx="10972800" cy="533400"/>
          </a:xfrm>
        </p:spPr>
        <p:txBody>
          <a:bodyPr/>
          <a:lstStyle/>
          <a:p>
            <a:r>
              <a:rPr lang="es-MX" altLang="he-IL" sz="4000" dirty="0">
                <a:solidFill>
                  <a:srgbClr val="0000FF"/>
                </a:solidFill>
              </a:rPr>
              <a:t>Problem solving by search</a:t>
            </a:r>
            <a:endParaRPr lang="zh-CN" altLang="en-US" sz="4000" dirty="0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>
          <a:xfrm>
            <a:off x="613318" y="1237785"/>
            <a:ext cx="10727472" cy="484941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  <a:buFontTx/>
              <a:buNone/>
            </a:pPr>
            <a:r>
              <a:rPr lang="es-MX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Represent the problem as </a:t>
            </a:r>
            <a:r>
              <a:rPr lang="es-MX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STATES</a:t>
            </a:r>
            <a:r>
              <a:rPr lang="es-MX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and </a:t>
            </a:r>
            <a:r>
              <a:rPr lang="es-MX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OPERATORS</a:t>
            </a:r>
            <a:r>
              <a:rPr lang="es-MX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that </a:t>
            </a:r>
            <a:r>
              <a:rPr lang="es-MX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transform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one </a:t>
            </a:r>
            <a:endParaRPr lang="en-US" altLang="he-IL" sz="2600" b="1" i="1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into another state.  A solution to 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problem is an 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OPERATOR </a:t>
            </a:r>
            <a:endParaRPr lang="en-US" altLang="he-IL" sz="2600" b="1" i="1" u="sng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he-IL" sz="2600" b="1" i="1" u="sng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SEQUENCE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that transforms 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INITIAL STATE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into a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GOAL STATE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  <a:endParaRPr lang="en-US" altLang="he-IL" sz="2600" b="1" i="1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Finding the </a:t>
            </a:r>
            <a:r>
              <a:rPr lang="en-US" altLang="he-IL" sz="2600" b="1" i="1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sequence 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requires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SEARCHING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the </a:t>
            </a:r>
            <a:r>
              <a:rPr lang="en-US" altLang="he-IL" sz="2600" b="1" i="1" u="sng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 SPACE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by </a:t>
            </a:r>
            <a:endParaRPr lang="en-US" altLang="he-IL" sz="2600" b="1" i="1" dirty="0" smtClean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eaLnBrk="0" hangingPunct="0">
              <a:spcBef>
                <a:spcPct val="50000"/>
              </a:spcBef>
              <a:buFontTx/>
              <a:buNone/>
            </a:pPr>
            <a:r>
              <a:rPr lang="en-US" altLang="he-IL" sz="2600" b="1" i="1" u="sng" dirty="0" smtClean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GENERATING </a:t>
            </a:r>
            <a:r>
              <a:rPr lang="en-US" altLang="he-IL" sz="2600" b="1" i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paths connecting the two.</a:t>
            </a:r>
            <a:endParaRPr lang="es-MX" altLang="he-IL" sz="2600" b="1" i="1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996" y="1099469"/>
            <a:ext cx="92456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many problems can be viewed as reaching a goal state from a given starting point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often there is an underlying state space that defines the problem and its possible solutions in a more formal way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>
                <a:ea typeface="宋体" panose="02010600030101010101" pitchFamily="2" charset="-122"/>
              </a:rPr>
              <a:t>the space can be traversed by applying operators to proceed from one state to the next</a:t>
            </a:r>
            <a:endParaRPr lang="en-US" altLang="zh-CN" sz="3200" dirty="0">
              <a:ea typeface="宋体" panose="02010600030101010101" pitchFamily="2" charset="-122"/>
            </a:endParaRPr>
          </a:p>
          <a:p>
            <a:endParaRPr lang="zh-CN" altLang="en-US" sz="3600" dirty="0">
              <a:ea typeface="宋体" panose="02010600030101010101" pitchFamily="2" charset="-122"/>
            </a:endParaRPr>
          </a:p>
          <a:p>
            <a:endParaRPr lang="zh-CN" altLang="en-US" sz="3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35021" y="592122"/>
            <a:ext cx="1165697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formulate appropriate problems as search tasks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initial state, goal state, operators, cost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know the fundamental search strategies and algorithms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uninformed search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breadth-first, depth-first, uniform-cost, iterative deepening, bi-directional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informed search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best-first (greedy, A*), heuristics, memory-bounded, iterative improvement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evaluate the suitability of a search strategy for a problem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completeness, time &amp; space complexity, optimality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he-IL" sz="3600" dirty="0"/>
              <a:t>Basic concepts (1)</a:t>
            </a:r>
            <a:endParaRPr lang="zh-CN" altLang="en-US" sz="3600" dirty="0">
              <a:sym typeface="微软雅黑" panose="020B0503020204020204" pitchFamily="34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959254" y="1689655"/>
            <a:ext cx="10496146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altLang="en-US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s-MX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finite representation of the world at a given time.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function that transforms a state into another (</a:t>
            </a:r>
            <a:r>
              <a:rPr lang="es-MX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rule, transition, successor function, production, action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world state at the beginning.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state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desired world state (can be several)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test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 to determine if the goal has been reached.</a:t>
            </a:r>
            <a:endParaRPr lang="en-US" alt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he-IL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he-I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sequence of actions that get you from the initial state to the goal state.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545,&quot;width&quot;:13530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3440E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12805</Words>
  <Application>WPS 演示</Application>
  <PresentationFormat>自定义</PresentationFormat>
  <Paragraphs>791</Paragraphs>
  <Slides>50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50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黑体</vt:lpstr>
      <vt:lpstr>Times New Roman</vt:lpstr>
      <vt:lpstr>CJNgaiHKS-Bold</vt:lpstr>
      <vt:lpstr>MS Mincho</vt:lpstr>
      <vt:lpstr>Symbol</vt:lpstr>
      <vt:lpstr>Arial Unicode MS</vt:lpstr>
      <vt:lpstr>等线</vt:lpstr>
      <vt:lpstr>Arial Narrow</vt:lpstr>
      <vt:lpstr>Comic Sans MS</vt:lpstr>
      <vt:lpstr>Gulim</vt:lpstr>
      <vt:lpstr>Tahoma</vt:lpstr>
      <vt:lpstr>Calibri</vt:lpstr>
      <vt:lpstr>Office Theme</vt:lpstr>
      <vt:lpstr>PowerPoint 演示文稿</vt:lpstr>
      <vt:lpstr>What is AI?</vt:lpstr>
      <vt:lpstr>PowerPoint 演示文稿</vt:lpstr>
      <vt:lpstr>Objectives:</vt:lpstr>
      <vt:lpstr>1. Motivation</vt:lpstr>
      <vt:lpstr>Problem solving by search</vt:lpstr>
      <vt:lpstr>PowerPoint 演示文稿</vt:lpstr>
      <vt:lpstr>PowerPoint 演示文稿</vt:lpstr>
      <vt:lpstr>Basic concepts (1)</vt:lpstr>
      <vt:lpstr>PowerPoint 演示文稿</vt:lpstr>
      <vt:lpstr>Example: the missionaries and wildlings crossing the river problem</vt:lpstr>
      <vt:lpstr>PowerPoint 演示文稿</vt:lpstr>
      <vt:lpstr>PowerPoint 演示文稿</vt:lpstr>
      <vt:lpstr>Uninformed Search?</vt:lpstr>
      <vt:lpstr>Uninformed Search Characteristics</vt:lpstr>
      <vt:lpstr>Uninformed (Blind) Search Methods</vt:lpstr>
      <vt:lpstr>1. Depth-first Search</vt:lpstr>
      <vt:lpstr>Depth-first search= Chronological backtracking</vt:lpstr>
      <vt:lpstr>PowerPoint 演示文稿</vt:lpstr>
      <vt:lpstr>PowerPoint 演示文稿</vt:lpstr>
      <vt:lpstr>Depth-first algorithm:</vt:lpstr>
      <vt:lpstr>PowerPoint 演示文稿</vt:lpstr>
      <vt:lpstr>Trace of depth-first for running example:</vt:lpstr>
      <vt:lpstr>Evaluation criteria:</vt:lpstr>
      <vt:lpstr>Note: approximations !!</vt:lpstr>
      <vt:lpstr>Completeness (depth-first)</vt:lpstr>
      <vt:lpstr>PowerPoint 演示文稿</vt:lpstr>
      <vt:lpstr>Speed (depth-first)</vt:lpstr>
      <vt:lpstr>Memory (depth-first)</vt:lpstr>
      <vt:lpstr>2. Breadth-first Search</vt:lpstr>
      <vt:lpstr>Breadth-First Search</vt:lpstr>
      <vt:lpstr>Breadth-first search:</vt:lpstr>
      <vt:lpstr>PowerPoint 演示文稿</vt:lpstr>
      <vt:lpstr>Breadth-first algorithm:</vt:lpstr>
      <vt:lpstr>Trace of breadth-first for running example:</vt:lpstr>
      <vt:lpstr>Completeness (breadth-first)</vt:lpstr>
      <vt:lpstr>Speed (breadth-first)</vt:lpstr>
      <vt:lpstr>Memory (breadth-first) </vt:lpstr>
      <vt:lpstr>Exponential Growth (breadth-first) </vt:lpstr>
      <vt:lpstr>Exponential Growth - Observations</vt:lpstr>
      <vt:lpstr>Practical evaluation:</vt:lpstr>
      <vt:lpstr>Non-deterministic search:</vt:lpstr>
      <vt:lpstr>3. Iterative deepening Search</vt:lpstr>
      <vt:lpstr>Depth-limited search: </vt:lpstr>
      <vt:lpstr>Iterative deepening algorithm:</vt:lpstr>
      <vt:lpstr>Iterative deepening: the best ‘blind’ search.</vt:lpstr>
      <vt:lpstr>4. Bi-directional Search</vt:lpstr>
      <vt:lpstr>Bi-directional algorithm: </vt:lpstr>
      <vt:lpstr>Properties (Bi-directional):</vt:lpstr>
      <vt:lpstr>Additional Readings and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善水守中</cp:lastModifiedBy>
  <cp:revision>128</cp:revision>
  <dcterms:created xsi:type="dcterms:W3CDTF">2019-06-09T06:58:00Z</dcterms:created>
  <dcterms:modified xsi:type="dcterms:W3CDTF">2021-08-29T04:58:48Z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