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57" r:id="rId3"/>
    <p:sldId id="264" r:id="rId4"/>
    <p:sldId id="260" r:id="rId5"/>
    <p:sldId id="263" r:id="rId6"/>
    <p:sldId id="259" r:id="rId7"/>
    <p:sldId id="262" r:id="rId8"/>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4"/>
    <p:restoredTop sz="82853"/>
  </p:normalViewPr>
  <p:slideViewPr>
    <p:cSldViewPr snapToGrid="0">
      <p:cViewPr varScale="1">
        <p:scale>
          <a:sx n="104" d="100"/>
          <a:sy n="104"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54DEA-7290-9C48-9B92-703A99CC176C}" type="datetimeFigureOut">
              <a:rPr lang="en-CN" smtClean="0"/>
              <a:t>2023/4/2</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385C3-BFFD-6345-84CA-6029392FEB25}" type="slidenum">
              <a:rPr lang="en-CN" smtClean="0"/>
              <a:t>‹#›</a:t>
            </a:fld>
            <a:endParaRPr lang="en-CN"/>
          </a:p>
        </p:txBody>
      </p:sp>
    </p:spTree>
    <p:extLst>
      <p:ext uri="{BB962C8B-B14F-4D97-AF65-F5344CB8AC3E}">
        <p14:creationId xmlns:p14="http://schemas.microsoft.com/office/powerpoint/2010/main" val="99949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0E0385C3-BFFD-6345-84CA-6029392FEB25}" type="slidenum">
              <a:rPr lang="en-CN" smtClean="0"/>
              <a:t>1</a:t>
            </a:fld>
            <a:endParaRPr lang="en-CN"/>
          </a:p>
        </p:txBody>
      </p:sp>
    </p:spTree>
    <p:extLst>
      <p:ext uri="{BB962C8B-B14F-4D97-AF65-F5344CB8AC3E}">
        <p14:creationId xmlns:p14="http://schemas.microsoft.com/office/powerpoint/2010/main" val="381437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Here, we plot the ratio of active clients to active attorneys by states. States with darker color means the ratio is high while the states with lighter color means the ratio is low. Thus, we could spend more in advertising to attract attorneys in states with darker color. </a:t>
            </a:r>
          </a:p>
        </p:txBody>
      </p:sp>
      <p:sp>
        <p:nvSpPr>
          <p:cNvPr id="4" name="Slide Number Placeholder 3"/>
          <p:cNvSpPr>
            <a:spLocks noGrp="1"/>
          </p:cNvSpPr>
          <p:nvPr>
            <p:ph type="sldNum" sz="quarter" idx="5"/>
          </p:nvPr>
        </p:nvSpPr>
        <p:spPr/>
        <p:txBody>
          <a:bodyPr/>
          <a:lstStyle/>
          <a:p>
            <a:fld id="{0E0385C3-BFFD-6345-84CA-6029392FEB25}" type="slidenum">
              <a:rPr lang="en-CN" smtClean="0"/>
              <a:t>4</a:t>
            </a:fld>
            <a:endParaRPr lang="en-CN"/>
          </a:p>
        </p:txBody>
      </p:sp>
    </p:spTree>
    <p:extLst>
      <p:ext uri="{BB962C8B-B14F-4D97-AF65-F5344CB8AC3E}">
        <p14:creationId xmlns:p14="http://schemas.microsoft.com/office/powerpoint/2010/main" val="1208635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Secondly, we rank the top 3 que</a:t>
            </a:r>
            <a:r>
              <a:rPr lang="en-US" dirty="0"/>
              <a:t>s</a:t>
            </a:r>
            <a:r>
              <a:rPr lang="en-CN" dirty="0"/>
              <a:t>tion categories by clients and plot the time series of it. We can notice </a:t>
            </a:r>
            <a:r>
              <a:rPr lang="en-US" sz="1800" b="0" i="0" u="none" strike="noStrike" dirty="0">
                <a:solidFill>
                  <a:srgbClr val="000000"/>
                </a:solidFill>
                <a:effectLst/>
                <a:latin typeface="Times New Roman" panose="02020603050405020304" pitchFamily="18" charset="0"/>
              </a:rPr>
              <a:t>these 3 questions has an increasing pattern in the long term. There are two possible explanations, one is the beginning of covid-19 which we plot a dotted line here and we did a statistical test on the theory and the proportion of </a:t>
            </a:r>
            <a:r>
              <a:rPr lang="en-US" sz="1800" b="0" i="0" u="none" strike="noStrike" dirty="0" err="1">
                <a:solidFill>
                  <a:srgbClr val="000000"/>
                </a:solidFill>
                <a:effectLst/>
                <a:latin typeface="Times New Roman" panose="02020603050405020304" pitchFamily="18" charset="0"/>
              </a:rPr>
              <a:t>healthe</a:t>
            </a:r>
            <a:r>
              <a:rPr lang="en-US" sz="1800" b="0" i="0" u="none" strike="noStrike" dirty="0">
                <a:solidFill>
                  <a:srgbClr val="000000"/>
                </a:solidFill>
                <a:effectLst/>
                <a:latin typeface="Times New Roman" panose="02020603050405020304" pitchFamily="18" charset="0"/>
              </a:rPr>
              <a:t> related in covid-19 period is statistical significantly larger than other time periods. However, we also need to consider other possibilities like the growth of the platform. We could </a:t>
            </a:r>
            <a:r>
              <a:rPr lang="en-CN" sz="1800" b="0" i="0" u="none" strike="noStrike" dirty="0">
                <a:solidFill>
                  <a:srgbClr val="000000"/>
                </a:solidFill>
                <a:effectLst/>
                <a:latin typeface="Times New Roman" panose="02020603050405020304" pitchFamily="18" charset="0"/>
              </a:rPr>
              <a:t>p</a:t>
            </a:r>
            <a:r>
              <a:rPr lang="en-CN" dirty="0"/>
              <a:t>romote our services to organizations or online websites related to frequently asked questions to reachout to more clients. For example, making advertisement in church or support groups if we anticipate the rise of fimaily and children questions.</a:t>
            </a:r>
          </a:p>
          <a:p>
            <a:endParaRPr lang="en-CN" dirty="0"/>
          </a:p>
        </p:txBody>
      </p:sp>
      <p:sp>
        <p:nvSpPr>
          <p:cNvPr id="4" name="Slide Number Placeholder 3"/>
          <p:cNvSpPr>
            <a:spLocks noGrp="1"/>
          </p:cNvSpPr>
          <p:nvPr>
            <p:ph type="sldNum" sz="quarter" idx="5"/>
          </p:nvPr>
        </p:nvSpPr>
        <p:spPr/>
        <p:txBody>
          <a:bodyPr/>
          <a:lstStyle/>
          <a:p>
            <a:fld id="{0E0385C3-BFFD-6345-84CA-6029392FEB25}" type="slidenum">
              <a:rPr lang="en-CN" smtClean="0"/>
              <a:t>5</a:t>
            </a:fld>
            <a:endParaRPr lang="en-CN"/>
          </a:p>
        </p:txBody>
      </p:sp>
    </p:spTree>
    <p:extLst>
      <p:ext uri="{BB962C8B-B14F-4D97-AF65-F5344CB8AC3E}">
        <p14:creationId xmlns:p14="http://schemas.microsoft.com/office/powerpoint/2010/main" val="115402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r>
              <a:rPr lang="en-CN" dirty="0"/>
              <a:t>lue points: ground truth</a:t>
            </a:r>
          </a:p>
          <a:p>
            <a:r>
              <a:rPr lang="en-US" dirty="0"/>
              <a:t>O</a:t>
            </a:r>
            <a:r>
              <a:rPr lang="en-CN" dirty="0"/>
              <a:t>range: RNN predicted values</a:t>
            </a:r>
          </a:p>
          <a:p>
            <a:r>
              <a:rPr lang="en-CN" dirty="0"/>
              <a:t>Red Line: trend of ground truth values</a:t>
            </a:r>
          </a:p>
          <a:p>
            <a:r>
              <a:rPr lang="en-CN" dirty="0"/>
              <a:t>Purple Line: trend of predicted valeus</a:t>
            </a:r>
          </a:p>
          <a:p>
            <a:endParaRPr lang="en-CN" dirty="0"/>
          </a:p>
          <a:p>
            <a:r>
              <a:rPr lang="en-CN" dirty="0"/>
              <a:t>The third is the most important solution we could provide for ABA. We deveople a deep learining system using encoder-Decoder and recurrent Neural Network with long-short-term memroy. The system is able to predict the future trend of a certain topic. For example, if we look at the graph on the left. </a:t>
            </a:r>
            <a:r>
              <a:rPr lang="en-US" dirty="0"/>
              <a:t>T</a:t>
            </a:r>
            <a:r>
              <a:rPr lang="en-CN" dirty="0"/>
              <a:t>he blue line is the ground truth and the prediction is in yellow color. On the right, when t=20, 40, 70 point on the board, the trend is correctly predicted. Based on these predictions, ABA can increase ads. </a:t>
            </a:r>
            <a:r>
              <a:rPr lang="en-US" dirty="0"/>
              <a:t>s</a:t>
            </a:r>
            <a:r>
              <a:rPr lang="en-CN" dirty="0"/>
              <a:t>pending on attorneys specialized in these topics. Here is only one example, we could apply it to others and predict the future trend. With more data at hand, we can improve this system to be better. </a:t>
            </a:r>
          </a:p>
        </p:txBody>
      </p:sp>
      <p:sp>
        <p:nvSpPr>
          <p:cNvPr id="4" name="Slide Number Placeholder 3"/>
          <p:cNvSpPr>
            <a:spLocks noGrp="1"/>
          </p:cNvSpPr>
          <p:nvPr>
            <p:ph type="sldNum" sz="quarter" idx="5"/>
          </p:nvPr>
        </p:nvSpPr>
        <p:spPr/>
        <p:txBody>
          <a:bodyPr/>
          <a:lstStyle/>
          <a:p>
            <a:fld id="{0E0385C3-BFFD-6345-84CA-6029392FEB25}" type="slidenum">
              <a:rPr lang="en-CN" smtClean="0"/>
              <a:t>6</a:t>
            </a:fld>
            <a:endParaRPr lang="en-CN"/>
          </a:p>
        </p:txBody>
      </p:sp>
    </p:spTree>
    <p:extLst>
      <p:ext uri="{BB962C8B-B14F-4D97-AF65-F5344CB8AC3E}">
        <p14:creationId xmlns:p14="http://schemas.microsoft.com/office/powerpoint/2010/main" val="42244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In conclusion, we suggest ABA to </a:t>
            </a:r>
          </a:p>
        </p:txBody>
      </p:sp>
      <p:sp>
        <p:nvSpPr>
          <p:cNvPr id="4" name="Slide Number Placeholder 3"/>
          <p:cNvSpPr>
            <a:spLocks noGrp="1"/>
          </p:cNvSpPr>
          <p:nvPr>
            <p:ph type="sldNum" sz="quarter" idx="5"/>
          </p:nvPr>
        </p:nvSpPr>
        <p:spPr/>
        <p:txBody>
          <a:bodyPr/>
          <a:lstStyle/>
          <a:p>
            <a:fld id="{0E0385C3-BFFD-6345-84CA-6029392FEB25}" type="slidenum">
              <a:rPr lang="en-CN" smtClean="0"/>
              <a:t>7</a:t>
            </a:fld>
            <a:endParaRPr lang="en-CN"/>
          </a:p>
        </p:txBody>
      </p:sp>
    </p:spTree>
    <p:extLst>
      <p:ext uri="{BB962C8B-B14F-4D97-AF65-F5344CB8AC3E}">
        <p14:creationId xmlns:p14="http://schemas.microsoft.com/office/powerpoint/2010/main" val="48295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5672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635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278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299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80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085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108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645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176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721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148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7916210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bstract smoke background">
            <a:extLst>
              <a:ext uri="{FF2B5EF4-FFF2-40B4-BE49-F238E27FC236}">
                <a16:creationId xmlns:a16="http://schemas.microsoft.com/office/drawing/2014/main" id="{6623E76B-3FD0-4F63-1E12-475DED9875A1}"/>
              </a:ext>
            </a:extLst>
          </p:cNvPr>
          <p:cNvPicPr>
            <a:picLocks noChangeAspect="1"/>
          </p:cNvPicPr>
          <p:nvPr/>
        </p:nvPicPr>
        <p:blipFill rotWithShape="1">
          <a:blip r:embed="rId3">
            <a:alphaModFix amt="60000"/>
          </a:blip>
          <a:srcRect t="6408" b="9023"/>
          <a:stretch/>
        </p:blipFill>
        <p:spPr>
          <a:xfrm>
            <a:off x="20" y="10"/>
            <a:ext cx="12191980" cy="6856614"/>
          </a:xfrm>
          <a:prstGeom prst="rect">
            <a:avLst/>
          </a:prstGeom>
        </p:spPr>
      </p:pic>
      <p:grpSp>
        <p:nvGrpSpPr>
          <p:cNvPr id="13"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B5FA611-0DFE-F245-A3FB-1EFE5A3372EF}"/>
              </a:ext>
            </a:extLst>
          </p:cNvPr>
          <p:cNvSpPr>
            <a:spLocks noGrp="1"/>
          </p:cNvSpPr>
          <p:nvPr>
            <p:ph type="ctrTitle"/>
          </p:nvPr>
        </p:nvSpPr>
        <p:spPr>
          <a:xfrm>
            <a:off x="838199" y="740211"/>
            <a:ext cx="9927771" cy="3163864"/>
          </a:xfrm>
        </p:spPr>
        <p:txBody>
          <a:bodyPr>
            <a:normAutofit/>
          </a:bodyPr>
          <a:lstStyle/>
          <a:p>
            <a:pPr algn="l"/>
            <a:r>
              <a:rPr lang="en-CN" sz="5200" dirty="0">
                <a:solidFill>
                  <a:srgbClr val="FFFFFF"/>
                </a:solidFill>
                <a:latin typeface="Times New Roman" panose="02020603050405020304" pitchFamily="18" charset="0"/>
                <a:cs typeface="Times New Roman" panose="02020603050405020304" pitchFamily="18" charset="0"/>
              </a:rPr>
              <a:t>Statistical Analysis and Machine Learning of ABA Pro Bono Services</a:t>
            </a:r>
          </a:p>
        </p:txBody>
      </p:sp>
      <p:sp>
        <p:nvSpPr>
          <p:cNvPr id="3" name="Subtitle 2">
            <a:extLst>
              <a:ext uri="{FF2B5EF4-FFF2-40B4-BE49-F238E27FC236}">
                <a16:creationId xmlns:a16="http://schemas.microsoft.com/office/drawing/2014/main" id="{B92E25FB-3BDB-C2C4-5EEF-3D6AF995E18F}"/>
              </a:ext>
            </a:extLst>
          </p:cNvPr>
          <p:cNvSpPr>
            <a:spLocks noGrp="1"/>
          </p:cNvSpPr>
          <p:nvPr>
            <p:ph type="subTitle" idx="1"/>
          </p:nvPr>
        </p:nvSpPr>
        <p:spPr>
          <a:xfrm>
            <a:off x="838200" y="4666793"/>
            <a:ext cx="7583133" cy="1279124"/>
          </a:xfrm>
        </p:spPr>
        <p:txBody>
          <a:bodyPr>
            <a:normAutofit/>
          </a:bodyPr>
          <a:lstStyle/>
          <a:p>
            <a:pPr algn="l"/>
            <a:r>
              <a:rPr lang="en-CN" sz="2200" dirty="0">
                <a:solidFill>
                  <a:srgbClr val="FFFFFF"/>
                </a:solidFill>
                <a:latin typeface="Times New Roman" panose="02020603050405020304" pitchFamily="18" charset="0"/>
                <a:cs typeface="Times New Roman" panose="02020603050405020304" pitchFamily="18" charset="0"/>
              </a:rPr>
              <a:t>UW ADA</a:t>
            </a:r>
          </a:p>
          <a:p>
            <a:pPr algn="l"/>
            <a:r>
              <a:rPr lang="en-CN" sz="2200" dirty="0">
                <a:solidFill>
                  <a:srgbClr val="FFFFFF"/>
                </a:solidFill>
                <a:latin typeface="Times New Roman" panose="02020603050405020304" pitchFamily="18" charset="0"/>
                <a:cs typeface="Times New Roman" panose="02020603050405020304" pitchFamily="18" charset="0"/>
              </a:rPr>
              <a:t>Hanson Mo, Lisa Li, Minhao Zhang, Qirui Wang</a:t>
            </a:r>
          </a:p>
        </p:txBody>
      </p:sp>
    </p:spTree>
    <p:extLst>
      <p:ext uri="{BB962C8B-B14F-4D97-AF65-F5344CB8AC3E}">
        <p14:creationId xmlns:p14="http://schemas.microsoft.com/office/powerpoint/2010/main" val="90408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4699-7254-FD98-4233-AA50383AF7C3}"/>
              </a:ext>
            </a:extLst>
          </p:cNvPr>
          <p:cNvSpPr>
            <a:spLocks noGrp="1"/>
          </p:cNvSpPr>
          <p:nvPr>
            <p:ph type="title"/>
          </p:nvPr>
        </p:nvSpPr>
        <p:spPr/>
        <p:txBody>
          <a:bodyPr/>
          <a:lstStyle/>
          <a:p>
            <a:r>
              <a:rPr lang="en-CN" dirty="0"/>
              <a:t>Question</a:t>
            </a:r>
            <a:r>
              <a:rPr lang="zh-CN" altLang="en-US" dirty="0"/>
              <a:t> </a:t>
            </a:r>
            <a:r>
              <a:rPr lang="en-US" altLang="zh-CN" dirty="0"/>
              <a:t>Analysis</a:t>
            </a:r>
            <a:endParaRPr lang="en-CN" dirty="0"/>
          </a:p>
        </p:txBody>
      </p:sp>
      <p:sp>
        <p:nvSpPr>
          <p:cNvPr id="3" name="Content Placeholder 2">
            <a:extLst>
              <a:ext uri="{FF2B5EF4-FFF2-40B4-BE49-F238E27FC236}">
                <a16:creationId xmlns:a16="http://schemas.microsoft.com/office/drawing/2014/main" id="{83D0DC00-4A5B-2FC8-DE73-917EE8178192}"/>
              </a:ext>
            </a:extLst>
          </p:cNvPr>
          <p:cNvSpPr>
            <a:spLocks noGrp="1"/>
          </p:cNvSpPr>
          <p:nvPr>
            <p:ph idx="1"/>
          </p:nvPr>
        </p:nvSpPr>
        <p:spPr>
          <a:xfrm>
            <a:off x="838200" y="1949451"/>
            <a:ext cx="4234543" cy="3465572"/>
          </a:xfrm>
        </p:spPr>
        <p:txBody>
          <a:bodyPr>
            <a:normAutofit fontScale="92500"/>
          </a:bodyPr>
          <a:lstStyle/>
          <a:p>
            <a:pPr marL="0" indent="0" rtl="0">
              <a:spcBef>
                <a:spcPts val="0"/>
              </a:spcBef>
              <a:spcAft>
                <a:spcPts val="0"/>
              </a:spcAft>
              <a:buNone/>
            </a:pPr>
            <a:r>
              <a:rPr lang="en-US" sz="3200" b="0" i="0" u="none" strike="noStrike" dirty="0">
                <a:solidFill>
                  <a:srgbClr val="000000"/>
                </a:solidFill>
                <a:effectLst/>
                <a:latin typeface="Times New Roman" panose="02020603050405020304" pitchFamily="18" charset="0"/>
              </a:rPr>
              <a:t>The ABA would like to promote their services to more clients, recruit volunteers to respond with the right knowledge at the right time.</a:t>
            </a:r>
            <a:endParaRPr lang="en-US" sz="3200" b="0" dirty="0">
              <a:effectLst/>
            </a:endParaRPr>
          </a:p>
          <a:p>
            <a:pPr marL="0" indent="0">
              <a:buNone/>
            </a:pPr>
            <a:endParaRPr lang="en-C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7EC6981-E66E-1E76-6E58-8CEFC4E03E53}"/>
              </a:ext>
            </a:extLst>
          </p:cNvPr>
          <p:cNvSpPr txBox="1"/>
          <p:nvPr/>
        </p:nvSpPr>
        <p:spPr>
          <a:xfrm>
            <a:off x="6203363" y="1657063"/>
            <a:ext cx="5150435"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a:t>
            </a:r>
            <a:r>
              <a:rPr lang="en-CN" sz="3200" dirty="0">
                <a:latin typeface="Times New Roman" panose="02020603050405020304" pitchFamily="18" charset="0"/>
                <a:cs typeface="Times New Roman" panose="02020603050405020304" pitchFamily="18" charset="0"/>
              </a:rPr>
              <a:t>mprove economic between clients and attorneys</a:t>
            </a:r>
          </a:p>
        </p:txBody>
      </p:sp>
      <p:sp>
        <p:nvSpPr>
          <p:cNvPr id="15" name="TextBox 14">
            <a:extLst>
              <a:ext uri="{FF2B5EF4-FFF2-40B4-BE49-F238E27FC236}">
                <a16:creationId xmlns:a16="http://schemas.microsoft.com/office/drawing/2014/main" id="{359EE122-581A-0ED8-16BB-BFC7A0BDD3F7}"/>
              </a:ext>
            </a:extLst>
          </p:cNvPr>
          <p:cNvSpPr txBox="1"/>
          <p:nvPr/>
        </p:nvSpPr>
        <p:spPr>
          <a:xfrm>
            <a:off x="6203364" y="4876413"/>
            <a:ext cx="5150435" cy="1077218"/>
          </a:xfrm>
          <a:prstGeom prst="rect">
            <a:avLst/>
          </a:prstGeom>
          <a:noFill/>
        </p:spPr>
        <p:txBody>
          <a:bodyPr wrap="square" rtlCol="0">
            <a:spAutoFit/>
          </a:bodyPr>
          <a:lstStyle/>
          <a:p>
            <a:r>
              <a:rPr lang="en-CN" sz="3200" dirty="0">
                <a:latin typeface="Times New Roman" panose="02020603050405020304" pitchFamily="18" charset="0"/>
                <a:cs typeface="Times New Roman" panose="02020603050405020304" pitchFamily="18" charset="0"/>
              </a:rPr>
              <a:t>Predict the trend of future question</a:t>
            </a:r>
          </a:p>
        </p:txBody>
      </p:sp>
      <p:cxnSp>
        <p:nvCxnSpPr>
          <p:cNvPr id="17" name="Straight Arrow Connector 16">
            <a:extLst>
              <a:ext uri="{FF2B5EF4-FFF2-40B4-BE49-F238E27FC236}">
                <a16:creationId xmlns:a16="http://schemas.microsoft.com/office/drawing/2014/main" id="{07777F50-F2A9-B8BF-1D21-F1577D3ED177}"/>
              </a:ext>
            </a:extLst>
          </p:cNvPr>
          <p:cNvCxnSpPr>
            <a:cxnSpLocks/>
            <a:stCxn id="3" idx="3"/>
            <a:endCxn id="13" idx="1"/>
          </p:cNvCxnSpPr>
          <p:nvPr/>
        </p:nvCxnSpPr>
        <p:spPr>
          <a:xfrm flipV="1">
            <a:off x="5072743" y="2195672"/>
            <a:ext cx="1130620" cy="148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136943F-DC38-84EB-107F-05188FE526F4}"/>
              </a:ext>
            </a:extLst>
          </p:cNvPr>
          <p:cNvSpPr txBox="1"/>
          <p:nvPr/>
        </p:nvSpPr>
        <p:spPr>
          <a:xfrm>
            <a:off x="6203364" y="3386501"/>
            <a:ext cx="4614050" cy="584775"/>
          </a:xfrm>
          <a:prstGeom prst="rect">
            <a:avLst/>
          </a:prstGeom>
          <a:noFill/>
        </p:spPr>
        <p:txBody>
          <a:bodyPr wrap="square" rtlCol="0">
            <a:spAutoFit/>
          </a:bodyPr>
          <a:lstStyle/>
          <a:p>
            <a:r>
              <a:rPr lang="en-CN" sz="3200" dirty="0">
                <a:latin typeface="Times New Roman" panose="02020603050405020304" pitchFamily="18" charset="0"/>
                <a:cs typeface="Times New Roman" panose="02020603050405020304" pitchFamily="18" charset="0"/>
              </a:rPr>
              <a:t>Analyze time series data</a:t>
            </a:r>
          </a:p>
        </p:txBody>
      </p:sp>
      <p:cxnSp>
        <p:nvCxnSpPr>
          <p:cNvPr id="26" name="Straight Arrow Connector 25">
            <a:extLst>
              <a:ext uri="{FF2B5EF4-FFF2-40B4-BE49-F238E27FC236}">
                <a16:creationId xmlns:a16="http://schemas.microsoft.com/office/drawing/2014/main" id="{2ADD3F99-4326-0612-EE5A-97A41B12904C}"/>
              </a:ext>
            </a:extLst>
          </p:cNvPr>
          <p:cNvCxnSpPr>
            <a:cxnSpLocks/>
            <a:stCxn id="3" idx="3"/>
            <a:endCxn id="24" idx="1"/>
          </p:cNvCxnSpPr>
          <p:nvPr/>
        </p:nvCxnSpPr>
        <p:spPr>
          <a:xfrm flipV="1">
            <a:off x="5072743" y="3678889"/>
            <a:ext cx="1130621" cy="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4BE901-1D2E-2966-9741-5A6DB8A0941C}"/>
              </a:ext>
            </a:extLst>
          </p:cNvPr>
          <p:cNvCxnSpPr>
            <a:cxnSpLocks/>
            <a:stCxn id="3" idx="3"/>
            <a:endCxn id="15" idx="1"/>
          </p:cNvCxnSpPr>
          <p:nvPr/>
        </p:nvCxnSpPr>
        <p:spPr>
          <a:xfrm>
            <a:off x="5072743" y="3682237"/>
            <a:ext cx="1130621" cy="1732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1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5781-B9C3-D2F9-4D90-1B1FE95FAABD}"/>
              </a:ext>
            </a:extLst>
          </p:cNvPr>
          <p:cNvSpPr>
            <a:spLocks noGrp="1"/>
          </p:cNvSpPr>
          <p:nvPr>
            <p:ph type="title"/>
          </p:nvPr>
        </p:nvSpPr>
        <p:spPr/>
        <p:txBody>
          <a:bodyPr/>
          <a:lstStyle/>
          <a:p>
            <a:r>
              <a:rPr lang="en-CN" dirty="0"/>
              <a:t>Data preprocessing and cleaning</a:t>
            </a:r>
          </a:p>
        </p:txBody>
      </p:sp>
      <p:sp>
        <p:nvSpPr>
          <p:cNvPr id="3" name="Content Placeholder 2">
            <a:extLst>
              <a:ext uri="{FF2B5EF4-FFF2-40B4-BE49-F238E27FC236}">
                <a16:creationId xmlns:a16="http://schemas.microsoft.com/office/drawing/2014/main" id="{0E1C00FA-FF00-DA6D-F444-EF59032ACDC9}"/>
              </a:ext>
            </a:extLst>
          </p:cNvPr>
          <p:cNvSpPr>
            <a:spLocks noGrp="1"/>
          </p:cNvSpPr>
          <p:nvPr>
            <p:ph idx="1"/>
          </p:nvPr>
        </p:nvSpPr>
        <p:spPr/>
        <p:txBody>
          <a:bodyPr/>
          <a:lstStyle/>
          <a:p>
            <a:r>
              <a:rPr lang="en-CN" dirty="0">
                <a:latin typeface="Times New Roman" panose="02020603050405020304" pitchFamily="18" charset="0"/>
                <a:cs typeface="Times New Roman" panose="02020603050405020304" pitchFamily="18" charset="0"/>
              </a:rPr>
              <a:t>1</a:t>
            </a:r>
            <a:r>
              <a:rPr lang="en-CN" sz="3200" dirty="0">
                <a:latin typeface="Times New Roman" panose="02020603050405020304" pitchFamily="18" charset="0"/>
                <a:cs typeface="Times New Roman" panose="02020603050405020304" pitchFamily="18" charset="0"/>
              </a:rPr>
              <a:t>. Merging table:</a:t>
            </a:r>
          </a:p>
          <a:p>
            <a:pPr lvl="1"/>
            <a:r>
              <a:rPr lang="en-US" sz="3200" dirty="0">
                <a:latin typeface="Times New Roman" panose="02020603050405020304" pitchFamily="18" charset="0"/>
                <a:cs typeface="Times New Roman" panose="02020603050405020304" pitchFamily="18" charset="0"/>
              </a:rPr>
              <a:t>C</a:t>
            </a:r>
            <a:r>
              <a:rPr lang="en-CN" sz="3200" dirty="0">
                <a:latin typeface="Times New Roman" panose="02020603050405020304" pitchFamily="18" charset="0"/>
                <a:cs typeface="Times New Roman" panose="02020603050405020304" pitchFamily="18" charset="0"/>
              </a:rPr>
              <a:t>lients + Questions on variable ClientUno</a:t>
            </a:r>
          </a:p>
          <a:p>
            <a:pPr lvl="1"/>
            <a:r>
              <a:rPr lang="en-CN" sz="3200" dirty="0">
                <a:latin typeface="Times New Roman" panose="02020603050405020304" pitchFamily="18" charset="0"/>
                <a:cs typeface="Times New Roman" panose="02020603050405020304" pitchFamily="18" charset="0"/>
              </a:rPr>
              <a:t>Attorney + Attorneytimeentries on variable AttorneyUno</a:t>
            </a:r>
          </a:p>
          <a:p>
            <a:r>
              <a:rPr lang="en-CN" sz="3200" dirty="0">
                <a:latin typeface="Times New Roman" panose="02020603050405020304" pitchFamily="18" charset="0"/>
                <a:cs typeface="Times New Roman" panose="02020603050405020304" pitchFamily="18" charset="0"/>
              </a:rPr>
              <a:t>2. replacing NaNs with numerical values</a:t>
            </a:r>
          </a:p>
          <a:p>
            <a:r>
              <a:rPr lang="en-CN" sz="3200" dirty="0">
                <a:latin typeface="Times New Roman" panose="02020603050405020304" pitchFamily="18" charset="0"/>
                <a:cs typeface="Times New Roman" panose="02020603050405020304" pitchFamily="18" charset="0"/>
              </a:rPr>
              <a:t>3. Filtering out ineligible clients</a:t>
            </a:r>
          </a:p>
          <a:p>
            <a:endParaRPr lang="en-CN" dirty="0"/>
          </a:p>
        </p:txBody>
      </p:sp>
    </p:spTree>
    <p:extLst>
      <p:ext uri="{BB962C8B-B14F-4D97-AF65-F5344CB8AC3E}">
        <p14:creationId xmlns:p14="http://schemas.microsoft.com/office/powerpoint/2010/main" val="284660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CE1F-C277-390C-7593-DBE77068B930}"/>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I</a:t>
            </a:r>
            <a:r>
              <a:rPr lang="en-CN" sz="4400" dirty="0">
                <a:latin typeface="Times New Roman" panose="02020603050405020304" pitchFamily="18" charset="0"/>
                <a:cs typeface="Times New Roman" panose="02020603050405020304" pitchFamily="18" charset="0"/>
              </a:rPr>
              <a:t>mprove economic between clients and attorneys</a:t>
            </a:r>
          </a:p>
        </p:txBody>
      </p:sp>
      <p:pic>
        <p:nvPicPr>
          <p:cNvPr id="5" name="Picture 4" descr="A picture containing text, vector graphics&#10;&#10;Description automatically generated">
            <a:extLst>
              <a:ext uri="{FF2B5EF4-FFF2-40B4-BE49-F238E27FC236}">
                <a16:creationId xmlns:a16="http://schemas.microsoft.com/office/drawing/2014/main" id="{5C70C70C-D972-10E3-AF21-D4A62EA13D49}"/>
              </a:ext>
            </a:extLst>
          </p:cNvPr>
          <p:cNvPicPr>
            <a:picLocks noChangeAspect="1"/>
          </p:cNvPicPr>
          <p:nvPr/>
        </p:nvPicPr>
        <p:blipFill>
          <a:blip r:embed="rId3"/>
          <a:stretch>
            <a:fillRect/>
          </a:stretch>
        </p:blipFill>
        <p:spPr>
          <a:xfrm>
            <a:off x="2673368" y="1777048"/>
            <a:ext cx="6465757" cy="4395152"/>
          </a:xfrm>
          <a:prstGeom prst="rect">
            <a:avLst/>
          </a:prstGeom>
        </p:spPr>
      </p:pic>
    </p:spTree>
    <p:extLst>
      <p:ext uri="{BB962C8B-B14F-4D97-AF65-F5344CB8AC3E}">
        <p14:creationId xmlns:p14="http://schemas.microsoft.com/office/powerpoint/2010/main" val="203785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781F-09A5-AEEF-48AA-32F01E0B714C}"/>
              </a:ext>
            </a:extLst>
          </p:cNvPr>
          <p:cNvSpPr>
            <a:spLocks noGrp="1"/>
          </p:cNvSpPr>
          <p:nvPr>
            <p:ph type="title"/>
          </p:nvPr>
        </p:nvSpPr>
        <p:spPr/>
        <p:txBody>
          <a:bodyPr/>
          <a:lstStyle/>
          <a:p>
            <a:r>
              <a:rPr lang="en-CN" dirty="0"/>
              <a:t>Time series data</a:t>
            </a:r>
          </a:p>
        </p:txBody>
      </p:sp>
      <p:pic>
        <p:nvPicPr>
          <p:cNvPr id="4" name="Content Placeholder 4" descr="Graphical user interface, chart, scatter chart&#10;&#10;Description automatically generated">
            <a:extLst>
              <a:ext uri="{FF2B5EF4-FFF2-40B4-BE49-F238E27FC236}">
                <a16:creationId xmlns:a16="http://schemas.microsoft.com/office/drawing/2014/main" id="{387A0E68-0CF4-7EA5-4F56-0EC97338FA17}"/>
              </a:ext>
            </a:extLst>
          </p:cNvPr>
          <p:cNvPicPr>
            <a:picLocks noGrp="1" noChangeAspect="1"/>
          </p:cNvPicPr>
          <p:nvPr>
            <p:ph idx="1"/>
          </p:nvPr>
        </p:nvPicPr>
        <p:blipFill>
          <a:blip r:embed="rId3"/>
          <a:stretch>
            <a:fillRect/>
          </a:stretch>
        </p:blipFill>
        <p:spPr>
          <a:xfrm>
            <a:off x="838200" y="1691323"/>
            <a:ext cx="10168169" cy="3240564"/>
          </a:xfrm>
          <a:prstGeom prst="rect">
            <a:avLst/>
          </a:prstGeom>
        </p:spPr>
      </p:pic>
      <p:sp>
        <p:nvSpPr>
          <p:cNvPr id="5" name="TextBox 4">
            <a:extLst>
              <a:ext uri="{FF2B5EF4-FFF2-40B4-BE49-F238E27FC236}">
                <a16:creationId xmlns:a16="http://schemas.microsoft.com/office/drawing/2014/main" id="{53D505BF-6075-985E-9ED7-4B5AF3AF458A}"/>
              </a:ext>
            </a:extLst>
          </p:cNvPr>
          <p:cNvSpPr txBox="1"/>
          <p:nvPr/>
        </p:nvSpPr>
        <p:spPr>
          <a:xfrm>
            <a:off x="838200" y="5648716"/>
            <a:ext cx="5502639"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Weekly scatter plot is adjusted to match monthly average </a:t>
            </a:r>
            <a:endParaRPr lang="en-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1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1C43-8AA5-C483-487B-3E6B64CEFD92}"/>
              </a:ext>
            </a:extLst>
          </p:cNvPr>
          <p:cNvSpPr>
            <a:spLocks noGrp="1"/>
          </p:cNvSpPr>
          <p:nvPr>
            <p:ph type="title"/>
          </p:nvPr>
        </p:nvSpPr>
        <p:spPr/>
        <p:txBody>
          <a:bodyPr/>
          <a:lstStyle/>
          <a:p>
            <a:r>
              <a:rPr lang="en-CN" dirty="0"/>
              <a:t>Prediction of consumer financial questions</a:t>
            </a:r>
          </a:p>
        </p:txBody>
      </p:sp>
      <p:pic>
        <p:nvPicPr>
          <p:cNvPr id="5" name="Picture 4" descr="Chart&#10;&#10;Description automatically generated">
            <a:extLst>
              <a:ext uri="{FF2B5EF4-FFF2-40B4-BE49-F238E27FC236}">
                <a16:creationId xmlns:a16="http://schemas.microsoft.com/office/drawing/2014/main" id="{D014EACE-E2F4-DC3A-4DF4-60ECAC2FD3E3}"/>
              </a:ext>
            </a:extLst>
          </p:cNvPr>
          <p:cNvPicPr>
            <a:picLocks noChangeAspect="1"/>
          </p:cNvPicPr>
          <p:nvPr/>
        </p:nvPicPr>
        <p:blipFill>
          <a:blip r:embed="rId3"/>
          <a:stretch>
            <a:fillRect/>
          </a:stretch>
        </p:blipFill>
        <p:spPr>
          <a:xfrm>
            <a:off x="6897687" y="1674812"/>
            <a:ext cx="4699000" cy="353060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80C2CB2-04B0-30F5-3536-41CBF91B90C0}"/>
              </a:ext>
            </a:extLst>
          </p:cNvPr>
          <p:cNvPicPr>
            <a:picLocks noChangeAspect="1"/>
          </p:cNvPicPr>
          <p:nvPr/>
        </p:nvPicPr>
        <p:blipFill>
          <a:blip r:embed="rId4"/>
          <a:stretch>
            <a:fillRect/>
          </a:stretch>
        </p:blipFill>
        <p:spPr>
          <a:xfrm>
            <a:off x="215807" y="1691323"/>
            <a:ext cx="6438993" cy="3609739"/>
          </a:xfrm>
          <a:prstGeom prst="rect">
            <a:avLst/>
          </a:prstGeom>
        </p:spPr>
      </p:pic>
      <p:sp>
        <p:nvSpPr>
          <p:cNvPr id="8" name="TextBox 7">
            <a:extLst>
              <a:ext uri="{FF2B5EF4-FFF2-40B4-BE49-F238E27FC236}">
                <a16:creationId xmlns:a16="http://schemas.microsoft.com/office/drawing/2014/main" id="{4B11F0EC-92A8-7D26-747A-2362BD291404}"/>
              </a:ext>
            </a:extLst>
          </p:cNvPr>
          <p:cNvSpPr txBox="1"/>
          <p:nvPr/>
        </p:nvSpPr>
        <p:spPr>
          <a:xfrm>
            <a:off x="458694" y="5333963"/>
            <a:ext cx="9156794" cy="1200329"/>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Encoder-Decoder technique used for converting an input sequence into a fixed-length vector representation and then decoding this vector to an output sequence. </a:t>
            </a:r>
            <a:r>
              <a:rPr lang="en-US" dirty="0">
                <a:solidFill>
                  <a:srgbClr val="000000"/>
                </a:solidFill>
                <a:latin typeface="Times New Roman" panose="02020603050405020304" pitchFamily="18" charset="0"/>
              </a:rPr>
              <a:t>P</a:t>
            </a:r>
            <a:r>
              <a:rPr lang="en-US" sz="1800" b="0" i="0" u="none" strike="noStrike" dirty="0">
                <a:solidFill>
                  <a:srgbClr val="000000"/>
                </a:solidFill>
                <a:effectLst/>
                <a:latin typeface="Times New Roman" panose="02020603050405020304" pitchFamily="18" charset="0"/>
              </a:rPr>
              <a:t>redict the trend of these categories in the following months by using LSTM(Long short-term memory networks) technique</a:t>
            </a:r>
            <a:endParaRPr lang="en-CN" dirty="0"/>
          </a:p>
        </p:txBody>
      </p:sp>
    </p:spTree>
    <p:extLst>
      <p:ext uri="{BB962C8B-B14F-4D97-AF65-F5344CB8AC3E}">
        <p14:creationId xmlns:p14="http://schemas.microsoft.com/office/powerpoint/2010/main" val="282303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6C8E-425C-B7AE-1CF9-192F25DAB1E2}"/>
              </a:ext>
            </a:extLst>
          </p:cNvPr>
          <p:cNvSpPr>
            <a:spLocks noGrp="1"/>
          </p:cNvSpPr>
          <p:nvPr>
            <p:ph type="title"/>
          </p:nvPr>
        </p:nvSpPr>
        <p:spPr/>
        <p:txBody>
          <a:bodyPr/>
          <a:lstStyle/>
          <a:p>
            <a:r>
              <a:rPr lang="en-CN" dirty="0"/>
              <a:t>Conclusion</a:t>
            </a:r>
          </a:p>
        </p:txBody>
      </p:sp>
      <p:sp>
        <p:nvSpPr>
          <p:cNvPr id="3" name="Content Placeholder 2">
            <a:extLst>
              <a:ext uri="{FF2B5EF4-FFF2-40B4-BE49-F238E27FC236}">
                <a16:creationId xmlns:a16="http://schemas.microsoft.com/office/drawing/2014/main" id="{892511A8-5E8C-0175-F9C6-2C0EF01D9EBF}"/>
              </a:ext>
            </a:extLst>
          </p:cNvPr>
          <p:cNvSpPr>
            <a:spLocks noGrp="1"/>
          </p:cNvSpPr>
          <p:nvPr>
            <p:ph idx="1"/>
          </p:nvPr>
        </p:nvSpPr>
        <p:spPr/>
        <p:txBody>
          <a:bodyPr>
            <a:normAutofit/>
          </a:bodyPr>
          <a:lstStyle/>
          <a:p>
            <a:r>
              <a:rPr lang="en-CN" dirty="0">
                <a:latin typeface="Times New Roman" panose="02020603050405020304" pitchFamily="18" charset="0"/>
                <a:cs typeface="Times New Roman" panose="02020603050405020304" pitchFamily="18" charset="0"/>
              </a:rPr>
              <a:t>Partner with law firms and corporations in states to encourage attorneys to partice in Pro bono service.</a:t>
            </a:r>
          </a:p>
          <a:p>
            <a:r>
              <a:rPr lang="en-CN" dirty="0">
                <a:latin typeface="Times New Roman" panose="02020603050405020304" pitchFamily="18" charset="0"/>
                <a:cs typeface="Times New Roman" panose="02020603050405020304" pitchFamily="18" charset="0"/>
              </a:rPr>
              <a:t>Promote our services to organizations or online websites related to frequently asked questions using targeted to reachout to more clients.</a:t>
            </a:r>
          </a:p>
          <a:p>
            <a:r>
              <a:rPr lang="en-CN" dirty="0">
                <a:latin typeface="Times New Roman" panose="02020603050405020304" pitchFamily="18" charset="0"/>
                <a:cs typeface="Times New Roman" panose="02020603050405020304" pitchFamily="18" charset="0"/>
              </a:rPr>
              <a:t>According to the prediction, prepare more or less attorneys in correspnding categories.</a:t>
            </a:r>
          </a:p>
          <a:p>
            <a:endParaRPr lang="en-CN" dirty="0"/>
          </a:p>
          <a:p>
            <a:endParaRPr lang="en-CN" dirty="0"/>
          </a:p>
          <a:p>
            <a:endParaRPr lang="en-CN" dirty="0"/>
          </a:p>
          <a:p>
            <a:endParaRPr lang="en-CN" dirty="0"/>
          </a:p>
        </p:txBody>
      </p:sp>
    </p:spTree>
    <p:extLst>
      <p:ext uri="{BB962C8B-B14F-4D97-AF65-F5344CB8AC3E}">
        <p14:creationId xmlns:p14="http://schemas.microsoft.com/office/powerpoint/2010/main" val="4162132591"/>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TotalTime>
  <Words>602</Words>
  <Application>Microsoft Macintosh PowerPoint</Application>
  <PresentationFormat>Widescreen</PresentationFormat>
  <Paragraphs>39</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AvenirNext LT Pro Medium</vt:lpstr>
      <vt:lpstr>Arial</vt:lpstr>
      <vt:lpstr>Avenir Next LT Pro</vt:lpstr>
      <vt:lpstr>Calibri</vt:lpstr>
      <vt:lpstr>Sabon Next LT</vt:lpstr>
      <vt:lpstr>Times New Roman</vt:lpstr>
      <vt:lpstr>DappledVTI</vt:lpstr>
      <vt:lpstr>Statistical Analysis and Machine Learning of ABA Pro Bono Services</vt:lpstr>
      <vt:lpstr>Question Analysis</vt:lpstr>
      <vt:lpstr>Data preprocessing and cleaning</vt:lpstr>
      <vt:lpstr>Improve economic between clients and attorneys</vt:lpstr>
      <vt:lpstr>Time series data</vt:lpstr>
      <vt:lpstr>Prediction of consumer financial questions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qw43</dc:creator>
  <cp:lastModifiedBy>qw43</cp:lastModifiedBy>
  <cp:revision>9</cp:revision>
  <dcterms:created xsi:type="dcterms:W3CDTF">2023-04-02T01:09:46Z</dcterms:created>
  <dcterms:modified xsi:type="dcterms:W3CDTF">2023-04-03T17:03:49Z</dcterms:modified>
</cp:coreProperties>
</file>