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83" r:id="rId2"/>
    <p:sldId id="815" r:id="rId3"/>
    <p:sldId id="472" r:id="rId4"/>
    <p:sldId id="1122" r:id="rId5"/>
    <p:sldId id="264" r:id="rId6"/>
    <p:sldId id="1123" r:id="rId7"/>
    <p:sldId id="1117" r:id="rId8"/>
    <p:sldId id="1118" r:id="rId9"/>
    <p:sldId id="1119" r:id="rId10"/>
    <p:sldId id="273" r:id="rId1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EAEAEA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 autoAdjust="0"/>
    <p:restoredTop sz="88707" autoAdjust="0"/>
  </p:normalViewPr>
  <p:slideViewPr>
    <p:cSldViewPr>
      <p:cViewPr varScale="1">
        <p:scale>
          <a:sx n="113" d="100"/>
          <a:sy n="113" d="100"/>
        </p:scale>
        <p:origin x="2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7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fld id="{1CEE264F-D1D4-7F4D-BDE8-821F0E109130}" type="slidenum">
              <a:rPr lang="en-US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405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7:16:25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18412 13051 24575,'0'32'0,"0"0"0,0 12 0,0-12 0,0-2 0,0-1 0,3-8 0,-1-9 0,6 1 0,-2-10 0,3 3 0,4 4 0,-5-6 0,5 8 0,-6-9 0,-3 0 0,0-1 0</inkml:trace>
  <inkml:trace contextRef="#ctx0" brushRef="#br0" timeOffset="1011">18548 13072 24575,'0'50'0,"0"-14"0,0-10 0,0 0 0,5 8 0,-3-7 0,9-2 0,1-6 0,-2-6 0,3 5 0,-7-13 0,4 0 0,-4-2 0,4 0 0,-3-3 0,-4 0 0,2 0 0</inkml:trace>
  <inkml:trace contextRef="#ctx0" brushRef="#br0" timeOffset="2440">18829 13293 24575,'47'-1'0,"0"1"0,0 0 0,0 0 0,0 6 0,0 1 0,-7-7 0,5-2 0,-2 3 0,-10 8 0,-4 25 0,-12 5 0,-2-1 0,-2 4 0,-2 0 0,-2-7 0,-5-5 0,0-11 0,-4 13 0,0-18 0,0 17 0,0-19 0,-22 7 0,-6 0 0,-10-2 0,1-9 0,-5-4 0,14-3 0,-2-2 0,-18-7 0,1-2 0,18 7 0,2-1 0,-6-5 0,9-2 0,21 4 0,18 4 0,0-1 0,31 4 0,-16 0 0,4-1 0,3 2 0,-6 6 0,-1 0 0,0-4 0,0 1 0,2 7 0,-4 0 0,-7-3 0,4 3 0,-12-4 0,8 2 0,-8-5 0,2 1 0,-11-5 0</inkml:trace>
  <inkml:trace contextRef="#ctx0" brushRef="#br0" timeOffset="3882">19636 13235 24575,'31'0'0,"-1"0"0,-4 0 0,0 0 0,19 0 0,-2 0 0,-1 2 0,-17 1 0,-20 8 0,-2-1 0,-1 11 0,-2-6 0,-9 12 0,-4 3 0,-4 2 0,3-6 0,0-2 0,0-7 0,11-9 0,0-3 0,3 5 0,5 0 0,2-1 0,8 7 0,1-6 0,19 21 0,-9-5 0,-8-4 0,-2 3 0,-2 17 0,-9-13 0,-2-2 0,-3 8 0,0 7 0,0-30 0,0 3 0,-3-4 0,-8 1 0,0 1 0,-4-4 0,7-4 0,3-5 0,0 2 0,0-2 0,2 0 0,1 0 0</inkml:trace>
  <inkml:trace contextRef="#ctx0" brushRef="#br0" timeOffset="5101">20180 13091 24575,'0'37'0,"0"-10"0,0-16 0,0 1 0,0 15 0,0-10 0,0 8 0,0-22 0,0-2 0</inkml:trace>
  <inkml:trace contextRef="#ctx0" brushRef="#br0" timeOffset="6470">20412 13024 24575,'0'21'0,"0"-5"0,0 1 0,-6 0 0,5 9 0,-5 0 0,2-1 0,-1 12 0,-2-5 0,3 1 0,-1-13 0,5-9 0,-5-5 0,2 2 0,0-3 0,-4 0 0,4 0 0,-4-2 0,4-1 0,1-2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7:19:20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4435 9190 24575,'34'0'0,"9"0"0,4 0 0,-10 0 0,2 0 0,-3 0 0,0 0 0,10 0 0,5 0 0,-8 0 0,2 0 0,-1 0 0,-8 0 0,-1 0 0,3 0 0,11 0 0,3 0 0,-6 0 0,-9 0 0,-2 0 0,15 0 0,0 0 0,-13 0 0,-2 0 0,-3 0 0,0 0 0,2 0 0,-4 0 0,-4 0 0,1 0 0,-3 0 0,-7 0 0,-5 0 0,-10 0 0,0 0 0</inkml:trace>
  <inkml:trace contextRef="#ctx0" brushRef="#br0" timeOffset="4219">14342 9222 24575,'39'0'0,"0"0"0,4 0 0,-10 0 0,-1 0 0,11 0 0,5 0 0,-7 0 0,5 0 0,4 0 0,2 0 0,-11 0 0,4 0 0,1 0 0,1 0 0,0 0 0,-1 0 0,-1 0-547,0 0 1,-1 0 0,-1 0 0,0 0 0,1 0 0,3 0 316,-1 0 1,3 0 0,2 0 0,1 0-1,-1 0 1,-3 0 0,-3 0 0,-5 0 229,16 0 0,-8 0 0,2 0-170,-1 0 1,1 0 0,1 0 0,1 0 169,-11 0 0,0 0 0,0 0 0,1 0 0,2 0-547,-1 0 1,3 0 0,2 0 0,-2 0 0,0 0 0,-4 0 148,6 0 1,-3 0-1,0 0 1,1 0 397,-3 0 0,3 0 0,0 0 0,-3 0 0,-4 0-129,1 2 1,-5 0 0,1 0 128,-3-1 0,-1-1 0,6 1 0,4 0 0,8 2 0,2 0 0,-2-1 0,-5 0 0,-2-1 0,-4-1 0,3 0 0,4 2 0,5 0 0,-2-1 0,-8 0 0,-6-1 0,-3 0 0,3 0 0,-1 0 0,-2 0 0,-2 0 0,-1 0 0,-1 0 2269,23 0-2269,-15 0 0,-1 0 0,17 0 725,-22 0 1,0 0-726,5 0 0,16 0 0,-9 0 0,1 0 3276,-2 0-34,-22 0-2440,17 0-802,-22 0 0,5 0 0,-1 0 0,8 0 0,-12 0 0,4 0 0,-8 0 0,6 0 0,4 0 0,-3 0 0,20 0 0,-3 0 0,12 0 0,-8 0 0,-10 0 0,-1 0 0,4 0 0,13 0 0,2 0 0,-19 0 0,-1 0 0,10 0 0,-1 0 0,7 0 0,-17 0 0,6 0 0,8-3 0,-2 0 0,-4-1 0,-11 2 0,-4 2 0,2 0 0,-1 0 0,-2 0 0,1-3 0,-6 2 0,7-4 0,-11 4 0,2-1 0,-5 2 0,-2 0 0,-1 0 0</inkml:trace>
  <inkml:trace contextRef="#ctx0" brushRef="#br0" timeOffset="47700">4283 10887 24575,'47'0'0,"-5"0"0,4 0 0,0 0 0,3 0 0,1 0 0,3 0 0,-3 0 0,-5 0 0,-2 0 0,-6 0 0,1 0 0,-5 0 0,13 0 0,-6 0 0,-32 0 0,6 0 0,-2 0 0,-7 0 0,4 0 0</inkml:trace>
  <inkml:trace contextRef="#ctx0" brushRef="#br0" timeOffset="50019">4392 12422 24575,'40'0'0,"-1"0"0,-3 0 0,2 0 0,2 0 0,1 0 0,2 0 0,1 0 0,-2 0-530,7 0 0,-3 0 0,1 0 530,-1 0 0,0 0 0,-1 0 0,-6 0 0,-1 0 0,-1 0 0,11 0 0,-1 0 0,3 0 0,-5 0 0,6 0 258,-18 0 0,-1 0-258,7 0 131,-7 0 1,-1 0-132,-3 0 0,-10 0 0,-7 0 811,15 0-811,0 0 0,17 0 0,-21 0 0,-4 0 0,-14 0 0,3 0 0,1 0 0,0-2 0,3 1 0,-7-1 0,3 2 0</inkml:trace>
  <inkml:trace contextRef="#ctx0" brushRef="#br0" timeOffset="61680">9167 10917 24575,'38'0'0,"0"0"0,0 0 0,-10 0 0,3 0 0,7 0 0,7 0 0,3 0 0,-1 0 0,-1 0 0,-1 0 0,0 0 0,-2 0 0,4 0 0,-3 0 0,3 0-820,-2 0 1,3 0 0,-2 0 0,-6 0-487,-1 0 1,0 0 1251,4 0 1,6 0 0,2 0 0,-5 0 53,-5 0 0,-2 0 0,3 0 298,4 0 0,4 0 0,0 0 0,-4 0-298,-2 0 0,-4 0 0,-3 0 0,-3 0 0,0 0-273,8 0 1,-2 0 272,0 0 1387,-4 0 1,2 0-1388,-8 0 0,-1 0 0,11 0 0,-2 0 1790,6 0-1790,5 0 86,-23 0 0,0 0-86,4 0 0,-1 0 0,16 0 717,1 0-717,-20 0 0,0 0 0,17 0 0,-9 0 0,-1 0 0,7 0 0,-5 0 0,1 0 0,-22 0 0,10 0 0,-9 0 0,10 0 0,2 0 0,-5 0 0,5 0 0,-2 0 0,-10 0 0,9 0 0,20 0 0,-17 0 0,16 0 0,-30 0 0,1 0 0,5 0 0,-1 0 0,10 0 0,-8 0 0,11 0 0,-7 0 0,-4 0 0,4 0 0,9 0 0,-11 0 0,16 0 0,-27 0 0,4 0 0,-6 0 0,2 0 0,-4 0 0,10 0 0,1 0 0,2-3 0,3 2 0,-2-2 0,-4 3 0,-2 0 0,-4 0 0,0 0 0,-3 0 0,8 0 0,-9 0 0,9-3 0,-10 3 0,4-3 0,-5 3 0,-2 0 0,-2 0 0</inkml:trace>
  <inkml:trace contextRef="#ctx0" brushRef="#br0" timeOffset="62701">13695 10796 24575,'0'0'0</inkml:trace>
  <inkml:trace contextRef="#ctx0" brushRef="#br0" timeOffset="64082">13634 10874 24575,'35'0'0,"0"0"0,5 0 0,4 0 0,-1 0 0,-8 0 0,-1 0 0,2 0-1093,7 0 1,3 0 0,-5 0 509,-3 0 0,0 0 583,-2 0 0,3 0 0,-1 0 89,-3 0 1,0 0-1,2 0-89,2 0 0,2 0 0,1 0 0,-2 0 0,3 0 0,-1 0 0,3 0 239,-2 0 0,3-1 0,2 1 0,0 1-239,-5-1 0,1 1 0,0 0 0,-1 0 0,-3 0 0,13-1 0,-4 1 0,1-1 0,1 1 0,1 1 0,-5 0 0,3 0 0,-6 1 0,-15-3 0,-1 1 0,18 2 0,-3-1 0,-8-2 0,1 0 0,-8 0 2245,8 0-2245,0 0 974,-8 0-974,8 0 0,-16 0 0,4 1 0,4 1 0,4 0 0,2 0 0,3 0 0,0 0 0,-3 0 0,-1 0 0,-2-2 0,-4 0 0,4 4 0,3-4 0,0 1 0,-7 2 0,14-3 0,-29 0 0,-2 0 0,1 0 0,11 0 0,18 0 0,-4 0 0,6 0 0,-11 0 0,5 0 0,-8 0 0,-4 0 0,-11 0 0,-7 0 0,13 0 0,10 0 0,-4 0 0,3 0 0,-15 0 0,-9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8913" y="0"/>
            <a:ext cx="299878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40238"/>
            <a:ext cx="5153025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2688"/>
            <a:ext cx="29987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913" y="8802688"/>
            <a:ext cx="299878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fld id="{71A4E7D1-EE80-F649-9228-971F3B05FF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4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98191-21D1-C640-86A0-7B085F0DA618}" type="slidenum">
              <a:rPr lang="en-US"/>
              <a:pPr/>
              <a:t>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C67C-9495-4E4A-A571-996E95A2AC6C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1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3C4ED0-EF04-D148-8A2C-6C14D9881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CE0449-9B7D-D74F-9ABC-C229BB6FB2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ABF7BA-44C7-B440-AB5D-D89ECB2D3C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INFO 330 – Au 2021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fld id="{88431483-6798-8146-A044-18F2F8D4237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3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E105E6-B6DA-CC49-A170-9CC5CA403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4A5CBF-D950-0C4B-B885-66F6E7F2F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FEA3D4-B242-A843-B2BE-E8ACA03C6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144FBC-D67A-8044-9342-5C71D6A7B4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D848B1F-9B20-0442-99FC-E61E4F5288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9D79F4-27E6-D24B-A46B-F459E72AE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977424-7887-334E-B5FA-A31AF09A53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9F9B46-7C74-624A-9F3C-3E00920425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Arial"/>
                <a:cs typeface="Arial"/>
              </a:defRPr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fld id="{8D3EA24D-2F66-F24F-BEF3-F1CFBE0751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76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sz="3600" dirty="0"/>
              <a:t>Databases and Data Modeling</a:t>
            </a:r>
            <a:br>
              <a:rPr lang="en-US" sz="3600" dirty="0"/>
            </a:br>
            <a:r>
              <a:rPr lang="en-US" sz="3600" dirty="0"/>
              <a:t>INFO 330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r>
              <a:rPr lang="en-US" dirty="0"/>
              <a:t>2.1 Relations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55A-2190-0844-8400-D26C4B22B8D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0F7AA1-C6F2-B54A-B8ED-71CF055E3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40076"/>
            <a:ext cx="495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Module 2: </a:t>
            </a:r>
            <a:r>
              <a:rPr lang="en-US" dirty="0"/>
              <a:t>Relational Model and Data Definition</a:t>
            </a:r>
          </a:p>
        </p:txBody>
      </p:sp>
    </p:spTree>
    <p:extLst>
      <p:ext uri="{BB962C8B-B14F-4D97-AF65-F5344CB8AC3E}">
        <p14:creationId xmlns:p14="http://schemas.microsoft.com/office/powerpoint/2010/main" val="259556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4114800"/>
          </a:xfrm>
        </p:spPr>
        <p:txBody>
          <a:bodyPr/>
          <a:lstStyle/>
          <a:p>
            <a:r>
              <a:rPr lang="en-US" sz="2400" dirty="0"/>
              <a:t>Tables are UNORDERED</a:t>
            </a:r>
          </a:p>
          <a:p>
            <a:pPr lvl="1"/>
            <a:r>
              <a:rPr lang="en-US" sz="2000" dirty="0"/>
              <a:t>You can’t assume the first tuple entered is the first tuple stored</a:t>
            </a:r>
          </a:p>
          <a:p>
            <a:r>
              <a:rPr lang="en-US" sz="2400" dirty="0"/>
              <a:t>Tables are FLAT</a:t>
            </a:r>
          </a:p>
          <a:p>
            <a:pPr lvl="1"/>
            <a:r>
              <a:rPr lang="en-US" sz="2000" dirty="0"/>
              <a:t>No nested attributes </a:t>
            </a:r>
          </a:p>
          <a:p>
            <a:pPr lvl="2"/>
            <a:r>
              <a:rPr lang="en-US" sz="1800" dirty="0"/>
              <a:t>Ex: </a:t>
            </a:r>
            <a:r>
              <a:rPr lang="en-US" sz="1800" dirty="0" err="1"/>
              <a:t>firstname</a:t>
            </a:r>
            <a:r>
              <a:rPr lang="en-US" sz="1800" dirty="0"/>
              <a:t> is typically separate from </a:t>
            </a:r>
            <a:r>
              <a:rPr lang="en-US" sz="1800" dirty="0" err="1"/>
              <a:t>lastname</a:t>
            </a:r>
            <a:endParaRPr lang="en-US" sz="1800" dirty="0"/>
          </a:p>
          <a:p>
            <a:pPr lvl="2"/>
            <a:r>
              <a:rPr lang="en-US" sz="1800" dirty="0"/>
              <a:t>Ex: A user’s purchases go in a separate flat table, not squished into a single attribute</a:t>
            </a:r>
          </a:p>
          <a:p>
            <a:r>
              <a:rPr lang="en-US" sz="2400" dirty="0"/>
              <a:t>Tables DO NOT prescribe how they are implemented / stored on disk</a:t>
            </a:r>
          </a:p>
          <a:p>
            <a:pPr lvl="1"/>
            <a:r>
              <a:rPr lang="en-US" sz="2000" dirty="0"/>
              <a:t>We may say the “logical data model” (tables) as opposed to a “physical data model” (files and bytes)</a:t>
            </a:r>
          </a:p>
          <a:p>
            <a:pPr lvl="1"/>
            <a:r>
              <a:rPr lang="en-US" sz="2000" dirty="0"/>
              <a:t>This is called </a:t>
            </a:r>
            <a:r>
              <a:rPr lang="en-US" sz="2000" b="1" dirty="0">
                <a:solidFill>
                  <a:srgbClr val="0000FF"/>
                </a:solidFill>
              </a:rPr>
              <a:t>physical data independence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2021 Au</a:t>
            </a:r>
            <a:endParaRPr lang="en-US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Relation Definition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</a:rPr>
              <a:t>Database is collection of relations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“Relation” is just a table with rows &amp; columns</a:t>
            </a:r>
          </a:p>
          <a:p>
            <a:pPr lvl="1"/>
            <a:r>
              <a:rPr lang="en-US" sz="2000" dirty="0"/>
              <a:t>I will use the terms “table” and “relation” interchangeably. 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1A1B-1DDA-7445-8919-B750543ABD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3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" y="588317"/>
            <a:ext cx="7772400" cy="1143000"/>
          </a:xfrm>
        </p:spPr>
        <p:txBody>
          <a:bodyPr/>
          <a:lstStyle/>
          <a:p>
            <a:r>
              <a:rPr lang="en-US" dirty="0"/>
              <a:t>Relational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is a collection of relations / tables: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94467" y="2798924"/>
          <a:ext cx="6392332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dirty="0" err="1"/>
                        <a:t>cname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GizmoWorks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HappyCam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10400" y="914400"/>
            <a:ext cx="1676400" cy="1274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columns /</a:t>
            </a:r>
          </a:p>
          <a:p>
            <a:pPr>
              <a:buNone/>
            </a:pPr>
            <a:r>
              <a:rPr lang="en-US" dirty="0">
                <a:latin typeface="+mn-lt"/>
              </a:rPr>
              <a:t>attributes / fields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292909"/>
            <a:ext cx="13522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rows </a:t>
            </a:r>
            <a:r>
              <a:rPr lang="en-US">
                <a:latin typeface="+mn-lt"/>
              </a:rPr>
              <a:t>/ tuples / records</a:t>
            </a:r>
            <a:endParaRPr lang="en-US" dirty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7772400" y="2176546"/>
            <a:ext cx="0" cy="62237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096000" y="2514600"/>
            <a:ext cx="0" cy="2843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572000" y="2514600"/>
            <a:ext cx="0" cy="2843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3048000" y="2514600"/>
            <a:ext cx="0" cy="2843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048000" y="2514600"/>
            <a:ext cx="47244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1504648" y="3733800"/>
            <a:ext cx="7898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1894114" y="4101979"/>
            <a:ext cx="40035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905000" y="4419600"/>
            <a:ext cx="40035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905000" y="3352800"/>
            <a:ext cx="40035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905000" y="3352800"/>
            <a:ext cx="0" cy="1066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7790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76AA-1D69-6A48-9712-65D238E5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511"/>
            <a:ext cx="7772400" cy="1143000"/>
          </a:xfrm>
        </p:spPr>
        <p:txBody>
          <a:bodyPr/>
          <a:lstStyle/>
          <a:p>
            <a:r>
              <a:rPr lang="en-US" sz="2800" dirty="0"/>
              <a:t>What do I mean by “every possible tuple”?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3832-BEBA-CD4D-A459-538E58DBE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sz="2400" dirty="0"/>
              <a:t>A relation R has a set of attributes A, B, C, ...</a:t>
            </a:r>
          </a:p>
          <a:p>
            <a:pPr lvl="1"/>
            <a:r>
              <a:rPr lang="en-US" sz="2000" i="1" dirty="0"/>
              <a:t>e.g., </a:t>
            </a:r>
            <a:r>
              <a:rPr lang="en-US" sz="2000" i="1" dirty="0" err="1"/>
              <a:t>cname</a:t>
            </a:r>
            <a:r>
              <a:rPr lang="en-US" sz="2000" i="1" dirty="0"/>
              <a:t>, country, </a:t>
            </a:r>
            <a:r>
              <a:rPr lang="en-US" sz="2000" i="1" dirty="0" err="1"/>
              <a:t>no_employees</a:t>
            </a:r>
            <a:r>
              <a:rPr lang="en-US" sz="2000" i="1" dirty="0"/>
              <a:t>, </a:t>
            </a:r>
            <a:r>
              <a:rPr lang="en-US" sz="2000" i="1" dirty="0" err="1"/>
              <a:t>for_profit</a:t>
            </a:r>
            <a:endParaRPr lang="en-US" sz="2400" dirty="0"/>
          </a:p>
          <a:p>
            <a:r>
              <a:rPr lang="en-US" sz="2400" dirty="0"/>
              <a:t>An attribute A has a </a:t>
            </a:r>
            <a:r>
              <a:rPr lang="en-US" sz="2400" i="1" dirty="0"/>
              <a:t>domain</a:t>
            </a:r>
            <a:r>
              <a:rPr lang="en-US" sz="2400" dirty="0"/>
              <a:t> S</a:t>
            </a:r>
            <a:r>
              <a:rPr lang="en-US" sz="2400" baseline="-25000" dirty="0"/>
              <a:t>A</a:t>
            </a:r>
          </a:p>
          <a:p>
            <a:pPr lvl="1"/>
            <a:r>
              <a:rPr lang="en-US" sz="2000" dirty="0"/>
              <a:t>The domain is the set of allowed values.</a:t>
            </a:r>
          </a:p>
          <a:p>
            <a:pPr lvl="1"/>
            <a:r>
              <a:rPr lang="en-US" sz="2000" dirty="0"/>
              <a:t>Ex: </a:t>
            </a:r>
            <a:r>
              <a:rPr lang="en-US" sz="2000" dirty="0" err="1"/>
              <a:t>no_employees</a:t>
            </a:r>
            <a:r>
              <a:rPr lang="en-US" sz="2000" dirty="0"/>
              <a:t>: Domain is the set of all integers</a:t>
            </a:r>
          </a:p>
          <a:p>
            <a:pPr lvl="1"/>
            <a:r>
              <a:rPr lang="en-US" sz="2000" dirty="0"/>
              <a:t>Ex: </a:t>
            </a:r>
            <a:r>
              <a:rPr lang="en-US" sz="2000" dirty="0" err="1"/>
              <a:t>cname</a:t>
            </a:r>
            <a:r>
              <a:rPr lang="en-US" sz="2000" dirty="0"/>
              <a:t>: Domain is the set of all text shorter than 20 chars</a:t>
            </a:r>
          </a:p>
          <a:p>
            <a:r>
              <a:rPr lang="en-US" sz="2400" dirty="0"/>
              <a:t>A Relation R is subset of S</a:t>
            </a:r>
            <a:r>
              <a:rPr lang="en-US" sz="2400" baseline="-25000" dirty="0"/>
              <a:t>1 </a:t>
            </a:r>
            <a:r>
              <a:rPr lang="en-US" sz="2400" dirty="0"/>
              <a:t>x S</a:t>
            </a:r>
            <a:r>
              <a:rPr lang="en-US" sz="2400" baseline="-25000" dirty="0"/>
              <a:t>2 </a:t>
            </a:r>
            <a:r>
              <a:rPr lang="en-US" sz="2400" dirty="0"/>
              <a:t>x … x S</a:t>
            </a:r>
            <a:r>
              <a:rPr lang="en-US" sz="2400" baseline="-25000" dirty="0"/>
              <a:t>n</a:t>
            </a:r>
          </a:p>
          <a:p>
            <a:pPr lvl="1"/>
            <a:r>
              <a:rPr lang="en-US" sz="2000" dirty="0"/>
              <a:t>Where </a:t>
            </a:r>
            <a:r>
              <a:rPr lang="en-US" sz="2000" b="1" dirty="0"/>
              <a:t>S</a:t>
            </a:r>
            <a:r>
              <a:rPr lang="en-US" sz="2000" b="1" baseline="-25000" dirty="0"/>
              <a:t>i</a:t>
            </a:r>
            <a:r>
              <a:rPr lang="en-US" sz="2000" dirty="0"/>
              <a:t> is the domain of attribute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endParaRPr lang="en-US" sz="2000" b="1" dirty="0"/>
          </a:p>
          <a:p>
            <a:pPr lvl="1"/>
            <a:r>
              <a:rPr lang="en-US" sz="2000" b="1" dirty="0"/>
              <a:t>n</a:t>
            </a:r>
            <a:r>
              <a:rPr lang="en-US" sz="2000" dirty="0"/>
              <a:t> is number of attributes of the relation</a:t>
            </a:r>
          </a:p>
          <a:p>
            <a:pPr lvl="1"/>
            <a:r>
              <a:rPr lang="en-US" sz="2000" dirty="0"/>
              <a:t>Example:</a:t>
            </a:r>
            <a:r>
              <a:rPr lang="en-US" sz="1200" dirty="0"/>
              <a:t> </a:t>
            </a:r>
          </a:p>
          <a:p>
            <a:pPr marL="914400" lvl="2" indent="0">
              <a:buNone/>
            </a:pPr>
            <a:r>
              <a:rPr lang="en-US" sz="1600" dirty="0"/>
              <a:t>Think of all possible tuples Integer X Varchar X Varchar</a:t>
            </a:r>
          </a:p>
          <a:p>
            <a:pPr marL="914400" lvl="2" indent="0">
              <a:buNone/>
            </a:pPr>
            <a:r>
              <a:rPr lang="en-US" sz="1600" dirty="0"/>
              <a:t>A tuple (234, Bill, Howe) is one of these.</a:t>
            </a:r>
          </a:p>
          <a:p>
            <a:pPr marL="914400" lvl="2" indent="0">
              <a:buNone/>
            </a:pPr>
            <a:r>
              <a:rPr lang="en-US" sz="1600" dirty="0"/>
              <a:t>A relation is a set of these tuples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11B57-8AC4-1146-A3BC-A2A3257A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 330 – Au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664B8-526D-974F-BB34-29B44D31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Relational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153400" cy="4114800"/>
          </a:xfrm>
        </p:spPr>
        <p:txBody>
          <a:bodyPr/>
          <a:lstStyle/>
          <a:p>
            <a:r>
              <a:rPr lang="en-US" sz="2400" dirty="0"/>
              <a:t>Each attribute has a </a:t>
            </a:r>
            <a:r>
              <a:rPr lang="en-US" sz="2400" dirty="0">
                <a:solidFill>
                  <a:srgbClr val="0000FF"/>
                </a:solidFill>
              </a:rPr>
              <a:t>type</a:t>
            </a:r>
            <a:r>
              <a:rPr lang="en-US" sz="2400" dirty="0"/>
              <a:t>. E.g.</a:t>
            </a:r>
          </a:p>
          <a:p>
            <a:pPr lvl="1"/>
            <a:r>
              <a:rPr lang="en-US" sz="2000" dirty="0"/>
              <a:t>Strings: VARCHAR(50), TEXT</a:t>
            </a:r>
          </a:p>
          <a:p>
            <a:pPr lvl="1"/>
            <a:r>
              <a:rPr lang="en-US" sz="2000" dirty="0"/>
              <a:t>Numbers: INT, FLOAT</a:t>
            </a:r>
          </a:p>
          <a:p>
            <a:pPr lvl="1"/>
            <a:r>
              <a:rPr lang="en-US" sz="2000" dirty="0"/>
              <a:t>MONEY, DATETIME, </a:t>
            </a:r>
            <a:r>
              <a:rPr lang="is-IS" sz="2000" dirty="0"/>
              <a:t>…</a:t>
            </a:r>
          </a:p>
          <a:p>
            <a:pPr lvl="1"/>
            <a:r>
              <a:rPr lang="is-IS" sz="2000" dirty="0"/>
              <a:t>Few more that are vendor specific</a:t>
            </a:r>
          </a:p>
          <a:p>
            <a:r>
              <a:rPr lang="is-IS" sz="2400" dirty="0"/>
              <a:t>Types are enforced</a:t>
            </a:r>
          </a:p>
          <a:p>
            <a:pPr lvl="1"/>
            <a:r>
              <a:rPr lang="is-IS" sz="2000" dirty="0"/>
              <a:t>An attempt to insert a value of the wrong type is rejected</a:t>
            </a:r>
          </a:p>
          <a:p>
            <a:r>
              <a:rPr lang="en-US" sz="2400" dirty="0"/>
              <a:t># of attributes = “degree” (“arity”) of a relation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197557E-0FD4-C843-87D1-94D215BCCF8C}"/>
              </a:ext>
            </a:extLst>
          </p:cNvPr>
          <p:cNvSpPr/>
          <p:nvPr/>
        </p:nvSpPr>
        <p:spPr bwMode="auto">
          <a:xfrm>
            <a:off x="6409267" y="1642533"/>
            <a:ext cx="2438400" cy="1634490"/>
          </a:xfrm>
          <a:prstGeom prst="wedgeRoundRectCallout">
            <a:avLst>
              <a:gd name="adj1" fmla="val -13686"/>
              <a:gd name="adj2" fmla="val 94897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lvl="1">
              <a:buNone/>
            </a:pPr>
            <a:r>
              <a:rPr lang="en-US" sz="1800" dirty="0"/>
              <a:t>Important distinction from some other data models!  With key-value pairs, anything can be a key or a value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8D0AB26-0A06-7A4D-A2A9-9C12EFE452E1}"/>
                  </a:ext>
                </a:extLst>
              </p14:cNvPr>
              <p14:cNvContentPartPr/>
              <p14:nvPr/>
            </p14:nvContentPartPr>
            <p14:xfrm>
              <a:off x="6628320" y="4688640"/>
              <a:ext cx="720360" cy="308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8D0AB26-0A06-7A4D-A2A9-9C12EFE452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8960" y="4679280"/>
                <a:ext cx="739080" cy="3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8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66D7-CE12-A041-A13C-342E9E77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Types we may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C9F1-1898-5144-9AC3-7A0A4442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Text</a:t>
            </a:r>
          </a:p>
          <a:p>
            <a:pPr lvl="1"/>
            <a:r>
              <a:rPr lang="en-US" sz="1800" dirty="0"/>
              <a:t>VARCHAR(</a:t>
            </a:r>
            <a:r>
              <a:rPr lang="en-US" sz="1800" i="1" dirty="0"/>
              <a:t>size</a:t>
            </a:r>
            <a:r>
              <a:rPr lang="en-US" sz="1800" dirty="0"/>
              <a:t>): Variable character. Allows text no longer than </a:t>
            </a:r>
            <a:r>
              <a:rPr lang="en-US" sz="1800" i="1" dirty="0"/>
              <a:t>size</a:t>
            </a:r>
            <a:r>
              <a:rPr lang="en-US" sz="1800" dirty="0"/>
              <a:t> characters.  Max size 65,535.  Can be used in an index.</a:t>
            </a:r>
          </a:p>
          <a:p>
            <a:pPr lvl="1"/>
            <a:r>
              <a:rPr lang="en-US" sz="1800" dirty="0"/>
              <a:t>TEXT: Any text up to 2GB. Cannot be used in an index.</a:t>
            </a:r>
          </a:p>
          <a:p>
            <a:r>
              <a:rPr lang="en-US" sz="2000" dirty="0"/>
              <a:t>Numbers</a:t>
            </a:r>
          </a:p>
          <a:p>
            <a:pPr lvl="1"/>
            <a:r>
              <a:rPr lang="en-US" sz="1600" dirty="0"/>
              <a:t>INT: Integers from -2,147,483,648 to 2,147,483,647.  (See also BIGINT, SMALLINT, TINYINT)</a:t>
            </a:r>
          </a:p>
          <a:p>
            <a:pPr lvl="1"/>
            <a:r>
              <a:rPr lang="en-US" sz="1600" dirty="0"/>
              <a:t>FLOAT: Floating point decimal numbers</a:t>
            </a:r>
          </a:p>
          <a:p>
            <a:r>
              <a:rPr lang="en-US" sz="2000" dirty="0"/>
              <a:t>Others</a:t>
            </a:r>
          </a:p>
          <a:p>
            <a:pPr lvl="1"/>
            <a:r>
              <a:rPr lang="en-US" sz="1600" dirty="0"/>
              <a:t>BOOLEAN: True or False (1 or 0)</a:t>
            </a:r>
          </a:p>
          <a:p>
            <a:pPr lvl="1"/>
            <a:r>
              <a:rPr lang="en-US" sz="1600" dirty="0"/>
              <a:t>DATETIME: A point in time.  Stored as the number of milliseconds since a fixed point in time in the past, but interpreted and displayed as a date</a:t>
            </a:r>
          </a:p>
          <a:p>
            <a:endParaRPr lang="en-US" sz="20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12B46-6173-224F-AE89-3BE1DDAC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 330 – Au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791F4-4259-5C42-A459-53E31EBB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E8383C2-779E-A143-B1E4-5CE07922FCD2}"/>
              </a:ext>
            </a:extLst>
          </p:cNvPr>
          <p:cNvSpPr/>
          <p:nvPr/>
        </p:nvSpPr>
        <p:spPr bwMode="auto">
          <a:xfrm>
            <a:off x="6409267" y="1642533"/>
            <a:ext cx="1744133" cy="408623"/>
          </a:xfrm>
          <a:prstGeom prst="wedgeRoundRectCallout">
            <a:avLst>
              <a:gd name="adj1" fmla="val -62297"/>
              <a:gd name="adj2" fmla="val 114235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lvl="1">
              <a:buNone/>
            </a:pPr>
            <a:r>
              <a:rPr lang="en-US" sz="1800" dirty="0"/>
              <a:t>Why have two?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0CD859E2-43C6-F04F-9B38-6048005B12B0}"/>
              </a:ext>
            </a:extLst>
          </p:cNvPr>
          <p:cNvSpPr/>
          <p:nvPr/>
        </p:nvSpPr>
        <p:spPr bwMode="auto">
          <a:xfrm>
            <a:off x="6705601" y="4389755"/>
            <a:ext cx="2319866" cy="408623"/>
          </a:xfrm>
          <a:prstGeom prst="wedgeRoundRectCallout">
            <a:avLst>
              <a:gd name="adj1" fmla="val -18232"/>
              <a:gd name="adj2" fmla="val -137167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lvl="1">
              <a:buNone/>
            </a:pPr>
            <a:r>
              <a:rPr lang="en-US" sz="1800" dirty="0"/>
              <a:t>Why have all these?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4AFAD7-5942-5D48-AE35-FEEFC410A206}"/>
                  </a:ext>
                </a:extLst>
              </p14:cNvPr>
              <p14:cNvContentPartPr/>
              <p14:nvPr/>
            </p14:nvContentPartPr>
            <p14:xfrm>
              <a:off x="1541880" y="3308400"/>
              <a:ext cx="5491800" cy="1163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4AFAD7-5942-5D48-AE35-FEEFC410A2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2520" y="3299040"/>
                <a:ext cx="5510520" cy="11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735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4CB9-7048-FB40-8996-7FB489EE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Online Bookseller</a:t>
            </a:r>
            <a:br>
              <a:rPr lang="en-US" sz="2800" dirty="0"/>
            </a:br>
            <a:r>
              <a:rPr lang="en-US" sz="2800" dirty="0"/>
              <a:t>One possibility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CC892-6934-AB4A-9991-ABBA9103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5C6EA-A304-3C49-9322-35A872CB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BA98C1-DBA4-B84D-8F2B-16CE1F9C7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28909"/>
              </p:ext>
            </p:extLst>
          </p:nvPr>
        </p:nvGraphicFramePr>
        <p:xfrm>
          <a:off x="323849" y="1905000"/>
          <a:ext cx="8496301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1">
                  <a:extLst>
                    <a:ext uri="{9D8B030D-6E8A-4147-A177-3AD203B41FA5}">
                      <a16:colId xmlns:a16="http://schemas.microsoft.com/office/drawing/2014/main" val="1927477960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/>
                        <a:t>title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isbn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New Jim Crow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Michelle Alexander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123-45-678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New 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Guns, Germs, and 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Jared Diamond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444-55-666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4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4CB9-7048-FB40-8996-7FB489EE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Online Bookseller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74C6-3133-924E-A836-CFF2BE20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71800"/>
            <a:ext cx="8229600" cy="3124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about “number of copies sold”?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CC892-6934-AB4A-9991-ABBA9103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5C6EA-A304-3C49-9322-35A872CB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83292-8086-B54F-8119-F022BC4007A9}"/>
              </a:ext>
            </a:extLst>
          </p:cNvPr>
          <p:cNvSpPr txBox="1"/>
          <p:nvPr/>
        </p:nvSpPr>
        <p:spPr>
          <a:xfrm>
            <a:off x="1371600" y="4363240"/>
            <a:ext cx="64008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Design principle: Store the minimum possible information.  </a:t>
            </a:r>
            <a:r>
              <a:rPr lang="en-US" dirty="0"/>
              <a:t>I</a:t>
            </a:r>
            <a:r>
              <a:rPr lang="en-US" dirty="0">
                <a:latin typeface="+mn-lt"/>
              </a:rPr>
              <a:t>f a value can be computed from other values, don’t store it.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2A3192-7F09-B745-AE05-DF22E88ED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55722"/>
              </p:ext>
            </p:extLst>
          </p:nvPr>
        </p:nvGraphicFramePr>
        <p:xfrm>
          <a:off x="323849" y="1752600"/>
          <a:ext cx="8496301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1">
                  <a:extLst>
                    <a:ext uri="{9D8B030D-6E8A-4147-A177-3AD203B41FA5}">
                      <a16:colId xmlns:a16="http://schemas.microsoft.com/office/drawing/2014/main" val="1927477960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/>
                        <a:t>title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isbn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New Jim Crow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Michelle Alexander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123-45-678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New 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Guns, Germs, and 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Jared Diamond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444-55-666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43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4CB9-7048-FB40-8996-7FB489EE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Online Bookseller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74C6-3133-924E-A836-CFF2BE20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71800"/>
            <a:ext cx="8229600" cy="3124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What’s wrong with author?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CC892-6934-AB4A-9991-ABBA9103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5C6EA-A304-3C49-9322-35A872CB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83292-8086-B54F-8119-F022BC4007A9}"/>
              </a:ext>
            </a:extLst>
          </p:cNvPr>
          <p:cNvSpPr txBox="1"/>
          <p:nvPr/>
        </p:nvSpPr>
        <p:spPr>
          <a:xfrm>
            <a:off x="1371600" y="4363240"/>
            <a:ext cx="2362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We’ll fix it soon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2A3192-7F09-B745-AE05-DF22E88ED5B2}"/>
              </a:ext>
            </a:extLst>
          </p:cNvPr>
          <p:cNvGraphicFramePr>
            <a:graphicFrameLocks noGrp="1"/>
          </p:cNvGraphicFramePr>
          <p:nvPr/>
        </p:nvGraphicFramePr>
        <p:xfrm>
          <a:off x="323849" y="1752600"/>
          <a:ext cx="8496301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1">
                  <a:extLst>
                    <a:ext uri="{9D8B030D-6E8A-4147-A177-3AD203B41FA5}">
                      <a16:colId xmlns:a16="http://schemas.microsoft.com/office/drawing/2014/main" val="1927477960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/>
                        <a:t>title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isbn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New Jim Crow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Michelle Alexander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123-45-678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New 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Guns, Germs, and 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Jared Diamond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444-55-666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795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dirty="0" smtClean="0">
            <a:latin typeface="+mn-lt"/>
          </a:defRPr>
        </a:defPPr>
      </a:lstStyle>
    </a:tx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38054</TotalTime>
  <Words>732</Words>
  <Application>Microsoft Macintosh PowerPoint</Application>
  <PresentationFormat>On-screen Show (4:3)</PresentationFormat>
  <Paragraphs>160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presentation</vt:lpstr>
      <vt:lpstr>Databases and Data Modeling INFO 330</vt:lpstr>
      <vt:lpstr>Relation Definition</vt:lpstr>
      <vt:lpstr>Relational Data Model</vt:lpstr>
      <vt:lpstr>What do I mean by “every possible tuple”?</vt:lpstr>
      <vt:lpstr>Relational Data Model</vt:lpstr>
      <vt:lpstr>Data Types we may encounter</vt:lpstr>
      <vt:lpstr>Example: Online Bookseller One possibility</vt:lpstr>
      <vt:lpstr>Example: Online Bookseller</vt:lpstr>
      <vt:lpstr>Example: Online Bookseller</vt:lpstr>
      <vt:lpstr>Discussion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Dan Suciu</dc:creator>
  <cp:lastModifiedBy>Bill Howe</cp:lastModifiedBy>
  <cp:revision>1732</cp:revision>
  <cp:lastPrinted>2019-04-17T16:37:27Z</cp:lastPrinted>
  <dcterms:created xsi:type="dcterms:W3CDTF">2011-09-28T04:48:57Z</dcterms:created>
  <dcterms:modified xsi:type="dcterms:W3CDTF">2021-10-01T07:31:37Z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95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alon@cs.washington.edu</vt:lpwstr>
  </property>
  <property fmtid="{D5CDD505-2E9C-101B-9397-08002B2CF9AE}" pid="8" name="HomePage">
    <vt:lpwstr>http://www.cs.washington.edu/homes/alon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G:\taweb\lectures\lecture1\lecture1\</vt:lpwstr>
  </property>
</Properties>
</file>