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83" r:id="rId2"/>
    <p:sldId id="740" r:id="rId3"/>
    <p:sldId id="741" r:id="rId4"/>
    <p:sldId id="742" r:id="rId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EAEAE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 autoAdjust="0"/>
    <p:restoredTop sz="88707" autoAdjust="0"/>
  </p:normalViewPr>
  <p:slideViewPr>
    <p:cSldViewPr>
      <p:cViewPr varScale="1">
        <p:scale>
          <a:sx n="113" d="100"/>
          <a:sy n="113" d="100"/>
        </p:scale>
        <p:origin x="2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fld id="{1CEE264F-D1D4-7F4D-BDE8-821F0E109130}" type="slidenum">
              <a:rPr lang="en-US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405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29987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40238"/>
            <a:ext cx="515302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2688"/>
            <a:ext cx="29987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8802688"/>
            <a:ext cx="299878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fld id="{71A4E7D1-EE80-F649-9228-971F3B05FF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4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98191-21D1-C640-86A0-7B085F0DA618}" type="slidenum">
              <a:rPr lang="en-US"/>
              <a:pPr/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3C4ED0-EF04-D148-8A2C-6C14D9881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CE0449-9B7D-D74F-9ABC-C229BB6FB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ABF7BA-44C7-B440-AB5D-D89ECB2D3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INFO 330 – Au 2021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fld id="{88431483-6798-8146-A044-18F2F8D4237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E105E6-B6DA-CC49-A170-9CC5CA40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4A5CBF-D950-0C4B-B885-66F6E7F2F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FEA3D4-B242-A843-B2BE-E8ACA03C6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144FBC-D67A-8044-9342-5C71D6A7B4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848B1F-9B20-0442-99FC-E61E4F528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9D79F4-27E6-D24B-A46B-F459E72AE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977424-7887-334E-B5FA-A31AF09A53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F9B46-7C74-624A-9F3C-3E00920425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Arial"/>
                <a:cs typeface="Arial"/>
              </a:defRPr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fld id="{8D3EA24D-2F66-F24F-BEF3-F1CFBE0751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76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z="3600" dirty="0"/>
              <a:t>Databases and Data Modeling</a:t>
            </a:r>
            <a:br>
              <a:rPr lang="en-US" sz="3600" dirty="0"/>
            </a:br>
            <a:r>
              <a:rPr lang="en-US" sz="3600" dirty="0"/>
              <a:t>INFO 330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 dirty="0"/>
              <a:t>2.3 Multi-attribute Keys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55A-2190-0844-8400-D26C4B22B8D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0F7AA1-C6F2-B54A-B8ED-71CF055E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40076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/>
              <a:t>Module 2: </a:t>
            </a:r>
            <a:r>
              <a:rPr lang="en-US" sz="2000" dirty="0"/>
              <a:t>Relational Model and Data Definition</a:t>
            </a:r>
          </a:p>
        </p:txBody>
      </p:sp>
    </p:spTree>
    <p:extLst>
      <p:ext uri="{BB962C8B-B14F-4D97-AF65-F5344CB8AC3E}">
        <p14:creationId xmlns:p14="http://schemas.microsoft.com/office/powerpoint/2010/main" val="259556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Multi-attribute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810000"/>
          <a:ext cx="639233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 err="1"/>
                        <a:t>fName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lName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Callout 6"/>
          <p:cNvSpPr/>
          <p:nvPr/>
        </p:nvSpPr>
        <p:spPr bwMode="auto">
          <a:xfrm>
            <a:off x="156485" y="1828800"/>
            <a:ext cx="3633521" cy="986766"/>
          </a:xfrm>
          <a:prstGeom prst="wedgeEllipseCallout">
            <a:avLst>
              <a:gd name="adj1" fmla="val 15506"/>
              <a:gd name="adj2" fmla="val 906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+mn-lt"/>
              </a:rPr>
              <a:t>Key = </a:t>
            </a:r>
            <a:r>
              <a:rPr lang="en-US" sz="1800" dirty="0" err="1">
                <a:latin typeface="+mn-lt"/>
              </a:rPr>
              <a:t>fName,lName</a:t>
            </a:r>
            <a:endParaRPr lang="en-US" sz="1800" dirty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(what does this mean?)</a:t>
            </a: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209800" y="2133600"/>
            <a:ext cx="304800" cy="2895600"/>
          </a:xfrm>
          <a:prstGeom prst="leftBrace">
            <a:avLst>
              <a:gd name="adj1" fmla="val 3428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52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B5B8-1066-8543-8C60-D97FF65D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Keys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DFF7C-5D24-6846-BEE8-4E770A9D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 330 – Au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F2984-A072-8945-AC92-CE318884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8B1F-9B20-0442-99FC-E61E4F5288A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243D78-FCC9-BF40-9105-46E3C1F2F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34816"/>
              </p:ext>
            </p:extLst>
          </p:nvPr>
        </p:nvGraphicFramePr>
        <p:xfrm>
          <a:off x="533400" y="2209800"/>
          <a:ext cx="8229601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91507590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/>
                        <a:t>fName</a:t>
                      </a:r>
                      <a:endParaRPr lang="en-US" u="non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/>
                        <a:t>lName</a:t>
                      </a:r>
                      <a:endParaRPr lang="en-US" u="non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Callout 6">
            <a:extLst>
              <a:ext uri="{FF2B5EF4-FFF2-40B4-BE49-F238E27FC236}">
                <a16:creationId xmlns:a16="http://schemas.microsoft.com/office/drawing/2014/main" id="{449EB310-00C0-3543-9C64-7D81EC9EB62E}"/>
              </a:ext>
            </a:extLst>
          </p:cNvPr>
          <p:cNvSpPr/>
          <p:nvPr/>
        </p:nvSpPr>
        <p:spPr bwMode="auto">
          <a:xfrm>
            <a:off x="914400" y="4309715"/>
            <a:ext cx="5029201" cy="1687890"/>
          </a:xfrm>
          <a:prstGeom prst="wedgeEllipseCallout">
            <a:avLst>
              <a:gd name="adj1" fmla="val -44556"/>
              <a:gd name="adj2" fmla="val -5981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+mn-lt"/>
              </a:rPr>
              <a:t>A fake key assigned by the DB!  These are ubiquitous in practice, but look for the real keys first!  They will always exist!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57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6214"/>
            <a:ext cx="6781800" cy="1143000"/>
          </a:xfrm>
        </p:spPr>
        <p:txBody>
          <a:bodyPr/>
          <a:lstStyle/>
          <a:p>
            <a:r>
              <a:rPr lang="en-US" sz="3600" dirty="0"/>
              <a:t>What is the key?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450838"/>
              </p:ext>
            </p:extLst>
          </p:nvPr>
        </p:nvGraphicFramePr>
        <p:xfrm>
          <a:off x="1066800" y="1690744"/>
          <a:ext cx="411480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none" dirty="0"/>
                        <a:t>Make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Model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Toyota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87E99EF-18EB-E44A-960F-ABEA79AB635E}"/>
              </a:ext>
            </a:extLst>
          </p:cNvPr>
          <p:cNvSpPr txBox="1"/>
          <p:nvPr/>
        </p:nvSpPr>
        <p:spPr>
          <a:xfrm>
            <a:off x="1066799" y="125386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Cars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D9A3B-AD1D-4F4E-B118-A0D7BE09BB82}"/>
              </a:ext>
            </a:extLst>
          </p:cNvPr>
          <p:cNvSpPr txBox="1"/>
          <p:nvPr/>
        </p:nvSpPr>
        <p:spPr>
          <a:xfrm>
            <a:off x="952500" y="3821394"/>
            <a:ext cx="765810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+mn-lt"/>
              </a:rPr>
              <a:t>All three attributes together are the key: </a:t>
            </a:r>
          </a:p>
          <a:p>
            <a:pPr>
              <a:buNone/>
            </a:pPr>
            <a:r>
              <a:rPr lang="en-US" sz="1800" dirty="0">
                <a:latin typeface="+mn-lt"/>
              </a:rPr>
              <a:t>Make, Model, Year</a:t>
            </a:r>
          </a:p>
          <a:p>
            <a:pPr>
              <a:buNone/>
            </a:pPr>
            <a:r>
              <a:rPr lang="en-US" sz="1800" dirty="0">
                <a:latin typeface="+mn-lt"/>
              </a:rPr>
              <a:t>(Though we might argue Make is unnecessary – why?)</a:t>
            </a:r>
          </a:p>
          <a:p>
            <a:pPr>
              <a:buNone/>
            </a:pPr>
            <a:endParaRPr lang="en-US" sz="1800" dirty="0">
              <a:latin typeface="+mn-lt"/>
            </a:endParaRPr>
          </a:p>
          <a:p>
            <a:pPr>
              <a:buNone/>
            </a:pPr>
            <a:r>
              <a:rPr lang="en-US" sz="1800" dirty="0">
                <a:latin typeface="+mn-lt"/>
              </a:rPr>
              <a:t>Lesson: The key might be the entire tuple!  All attributes together </a:t>
            </a:r>
            <a:r>
              <a:rPr lang="en-US" sz="1800" i="1" dirty="0">
                <a:latin typeface="+mn-lt"/>
              </a:rPr>
              <a:t>always</a:t>
            </a:r>
            <a:r>
              <a:rPr lang="en-US" sz="1800" dirty="0">
                <a:latin typeface="+mn-lt"/>
              </a:rPr>
              <a:t> form a key, because the relational model doesn’t allow duplicate tuples.</a:t>
            </a:r>
          </a:p>
        </p:txBody>
      </p:sp>
    </p:spTree>
    <p:extLst>
      <p:ext uri="{BB962C8B-B14F-4D97-AF65-F5344CB8AC3E}">
        <p14:creationId xmlns:p14="http://schemas.microsoft.com/office/powerpoint/2010/main" val="1434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presentatio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smtClean="0">
            <a:latin typeface="+mn-lt"/>
          </a:defRPr>
        </a:defPPr>
      </a:lstStyle>
    </a:tx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38043</TotalTime>
  <Words>202</Words>
  <Application>Microsoft Macintosh PowerPoint</Application>
  <PresentationFormat>On-screen Show (4:3)</PresentationFormat>
  <Paragraphs>84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presentation</vt:lpstr>
      <vt:lpstr>Databases and Data Modeling INFO 330</vt:lpstr>
      <vt:lpstr>Multi-attribute Key</vt:lpstr>
      <vt:lpstr>Surrogate Keys</vt:lpstr>
      <vt:lpstr>What is the key?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Dan Suciu</dc:creator>
  <cp:lastModifiedBy>Bill Howe</cp:lastModifiedBy>
  <cp:revision>1741</cp:revision>
  <cp:lastPrinted>2019-04-17T16:37:27Z</cp:lastPrinted>
  <dcterms:created xsi:type="dcterms:W3CDTF">2011-09-28T04:48:57Z</dcterms:created>
  <dcterms:modified xsi:type="dcterms:W3CDTF">2021-09-30T04:41:46Z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95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alon@cs.washington.edu</vt:lpwstr>
  </property>
  <property fmtid="{D5CDD505-2E9C-101B-9397-08002B2CF9AE}" pid="8" name="HomePage">
    <vt:lpwstr>http://www.cs.washington.edu/homes/alon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G:\taweb\lectures\lecture1\lecture1\</vt:lpwstr>
  </property>
</Properties>
</file>