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6"/>
  </p:notesMasterIdLst>
  <p:handoutMasterIdLst>
    <p:handoutMasterId r:id="rId7"/>
  </p:handoutMasterIdLst>
  <p:sldIdLst>
    <p:sldId id="283" r:id="rId2"/>
    <p:sldId id="268" r:id="rId3"/>
    <p:sldId id="1120" r:id="rId4"/>
    <p:sldId id="1121" r:id="rId5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EAEAEA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 autoAdjust="0"/>
    <p:restoredTop sz="88707" autoAdjust="0"/>
  </p:normalViewPr>
  <p:slideViewPr>
    <p:cSldViewPr>
      <p:cViewPr varScale="1">
        <p:scale>
          <a:sx n="113" d="100"/>
          <a:sy n="113" d="100"/>
        </p:scale>
        <p:origin x="22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378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/>
            </a:lvl1pPr>
          </a:lstStyle>
          <a:p>
            <a:fld id="{1CEE264F-D1D4-7F4D-BDE8-821F0E109130}" type="slidenum">
              <a:rPr lang="en-US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405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8913" y="0"/>
            <a:ext cx="299878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701675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40238"/>
            <a:ext cx="5153025" cy="412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2688"/>
            <a:ext cx="2998788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8913" y="8802688"/>
            <a:ext cx="2998787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/>
              </a:defRPr>
            </a:lvl1pPr>
          </a:lstStyle>
          <a:p>
            <a:fld id="{71A4E7D1-EE80-F649-9228-971F3B05FF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145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298191-21D1-C640-86A0-7B085F0DA618}" type="slidenum">
              <a:rPr lang="en-US"/>
              <a:pPr/>
              <a:t>1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43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illustrates foreign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9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3C4ED0-EF04-D148-8A2C-6C14D98819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BCE0449-9B7D-D74F-9ABC-C229BB6FB2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DABF7BA-44C7-B440-AB5D-D89ECB2D3C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r>
              <a:rPr lang="de-DE" dirty="0">
                <a:solidFill>
                  <a:prstClr val="black"/>
                </a:solidFill>
              </a:rPr>
              <a:t>INFO 330 – Au 2021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fld id="{88431483-6798-8146-A044-18F2F8D4237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33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CE105E6-B6DA-CC49-A170-9CC5CA4030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D4A5CBF-D950-0C4B-B885-66F6E7F2FF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FEA3D4-B242-A843-B2BE-E8ACA03C6D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3144FBC-D67A-8044-9342-5C71D6A7B4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D848B1F-9B20-0442-99FC-E61E4F5288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29D79F4-27E6-D24B-A46B-F459E72AE7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977424-7887-334E-B5FA-A31AF09A53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9F9B46-7C74-624A-9F3C-3E00920425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>
                <a:latin typeface="Arial"/>
                <a:cs typeface="Arial"/>
              </a:defRPr>
            </a:lvl1pPr>
          </a:lstStyle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latin typeface="Arial"/>
              </a:defRPr>
            </a:lvl1pPr>
          </a:lstStyle>
          <a:p>
            <a:fld id="{8D3EA24D-2F66-F24F-BEF3-F1CFBE0751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766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sz="3600" dirty="0"/>
              <a:t>Databases and Data Modeling</a:t>
            </a:r>
            <a:br>
              <a:rPr lang="en-US" sz="3600" dirty="0"/>
            </a:br>
            <a:r>
              <a:rPr lang="en-US" sz="3600" dirty="0"/>
              <a:t>INFO 330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/>
          <a:p>
            <a:r>
              <a:rPr lang="en-US" dirty="0"/>
              <a:t>2.5 Foreign Keys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C55A-2190-0844-8400-D26C4B22B8D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20F7AA1-C6F2-B54A-B8ED-71CF055E3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40076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000" kern="0" dirty="0"/>
              <a:t>Module 2: </a:t>
            </a:r>
            <a:r>
              <a:rPr lang="en-US" sz="2000" dirty="0"/>
              <a:t>Relational Model and Data Definition</a:t>
            </a:r>
          </a:p>
        </p:txBody>
      </p:sp>
    </p:spTree>
    <p:extLst>
      <p:ext uri="{BB962C8B-B14F-4D97-AF65-F5344CB8AC3E}">
        <p14:creationId xmlns:p14="http://schemas.microsoft.com/office/powerpoint/2010/main" val="259556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INFO 330 – Au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</a:pPr>
            <a:fld id="{2CE105E6-B6DA-CC49-A170-9CC5CA40304C}" type="slidenum">
              <a:rPr lang="en-US" smtClean="0"/>
              <a:pPr>
                <a:buNone/>
              </a:pPr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3352800"/>
          <a:ext cx="7391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044">
                <a:tc>
                  <a:txBody>
                    <a:bodyPr/>
                    <a:lstStyle/>
                    <a:p>
                      <a:r>
                        <a:rPr lang="en-US" u="sng" dirty="0" err="1"/>
                        <a:t>cname</a:t>
                      </a:r>
                      <a:endParaRPr lang="en-US" u="sng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no_employees</a:t>
                      </a:r>
                      <a:endParaRPr lang="en-US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for_profit</a:t>
                      </a:r>
                      <a:endParaRPr lang="en-US" dirty="0"/>
                    </a:p>
                  </a:txBody>
                  <a:tcPr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Canon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Hitachi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5105400"/>
          <a:ext cx="36957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808">
                <a:tc>
                  <a:txBody>
                    <a:bodyPr/>
                    <a:lstStyle/>
                    <a:p>
                      <a:r>
                        <a:rPr lang="en-US" u="sng" dirty="0"/>
                        <a:t>name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</a:t>
                      </a:r>
                    </a:p>
                  </a:txBody>
                  <a:tcPr>
                    <a:solidFill>
                      <a:srgbClr val="F9E3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02">
                <a:tc>
                  <a:txBody>
                    <a:bodyPr/>
                    <a:lstStyle/>
                    <a:p>
                      <a:r>
                        <a:rPr lang="en-US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" y="1676400"/>
            <a:ext cx="8476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Company(</a:t>
            </a:r>
            <a:r>
              <a:rPr lang="en-US" u="sng" dirty="0" err="1">
                <a:latin typeface="Consolas" charset="0"/>
                <a:ea typeface="Consolas" charset="0"/>
                <a:cs typeface="Consolas" charset="0"/>
              </a:rPr>
              <a:t>cname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country,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no_employees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for_profit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Country(</a:t>
            </a:r>
            <a:r>
              <a:rPr lang="en-US" u="sng" dirty="0">
                <a:latin typeface="Consolas" charset="0"/>
                <a:ea typeface="Consolas" charset="0"/>
                <a:cs typeface="Consolas" charset="0"/>
              </a:rPr>
              <a:t>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population)</a:t>
            </a:r>
          </a:p>
        </p:txBody>
      </p:sp>
      <p:sp>
        <p:nvSpPr>
          <p:cNvPr id="9" name="Oval Callout 8"/>
          <p:cNvSpPr/>
          <p:nvPr/>
        </p:nvSpPr>
        <p:spPr bwMode="auto">
          <a:xfrm>
            <a:off x="3810000" y="2514600"/>
            <a:ext cx="2316442" cy="908864"/>
          </a:xfrm>
          <a:prstGeom prst="wedgeEllipseCallout">
            <a:avLst>
              <a:gd name="adj1" fmla="val -65479"/>
              <a:gd name="adj2" fmla="val 5138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>
                <a:latin typeface="+mn-lt"/>
              </a:rPr>
              <a:t>Foreign key to</a:t>
            </a:r>
            <a:br>
              <a:rPr lang="en-US" sz="1800" dirty="0">
                <a:latin typeface="+mn-lt"/>
              </a:rPr>
            </a:br>
            <a:r>
              <a:rPr lang="en-US" sz="1800" dirty="0" err="1">
                <a:latin typeface="+mn-lt"/>
              </a:rPr>
              <a:t>Country.name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698" y="2971800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>
                <a:latin typeface="+mn-lt"/>
              </a:rPr>
              <a:t>Company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4648200"/>
            <a:ext cx="10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>
                <a:latin typeface="+mn-lt"/>
              </a:rPr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130835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4CB9-7048-FB40-8996-7FB489EE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4300"/>
            <a:ext cx="7772400" cy="1143000"/>
          </a:xfrm>
        </p:spPr>
        <p:txBody>
          <a:bodyPr/>
          <a:lstStyle/>
          <a:p>
            <a:r>
              <a:rPr lang="en-US" sz="3200" dirty="0"/>
              <a:t>Example: Online Bookseller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5C6EA-A304-3C49-9322-35A872CB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05E6-B6DA-CC49-A170-9CC5CA40304C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2A3192-7F09-B745-AE05-DF22E88ED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202300"/>
              </p:ext>
            </p:extLst>
          </p:nvPr>
        </p:nvGraphicFramePr>
        <p:xfrm>
          <a:off x="266699" y="1600200"/>
          <a:ext cx="8496301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1">
                  <a:extLst>
                    <a:ext uri="{9D8B030D-6E8A-4147-A177-3AD203B41FA5}">
                      <a16:colId xmlns:a16="http://schemas.microsoft.com/office/drawing/2014/main" val="1927477960"/>
                    </a:ext>
                  </a:extLst>
                </a:gridCol>
                <a:gridCol w="1428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941">
                <a:tc>
                  <a:txBody>
                    <a:bodyPr/>
                    <a:lstStyle/>
                    <a:p>
                      <a:r>
                        <a:rPr lang="en-US" u="none" dirty="0"/>
                        <a:t>title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isbn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publisher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New Jim Crow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Michelle Alexander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123-45-678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New 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Guns, Germs, and Steel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Jared Diamond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444-55-666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9E2D075-D0A3-274F-9733-F3EAC0D23546}"/>
              </a:ext>
            </a:extLst>
          </p:cNvPr>
          <p:cNvSpPr txBox="1"/>
          <p:nvPr/>
        </p:nvSpPr>
        <p:spPr>
          <a:xfrm>
            <a:off x="247650" y="11430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+mn-lt"/>
              </a:rPr>
              <a:t>Books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1E8ACCB-B13F-E149-9A81-2ABD8846D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618099"/>
              </p:ext>
            </p:extLst>
          </p:nvPr>
        </p:nvGraphicFramePr>
        <p:xfrm>
          <a:off x="209550" y="3897489"/>
          <a:ext cx="567690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1">
                  <a:extLst>
                    <a:ext uri="{9D8B030D-6E8A-4147-A177-3AD203B41FA5}">
                      <a16:colId xmlns:a16="http://schemas.microsoft.com/office/drawing/2014/main" val="1927477960"/>
                    </a:ext>
                  </a:extLst>
                </a:gridCol>
                <a:gridCol w="1428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941">
                <a:tc>
                  <a:txBody>
                    <a:bodyPr/>
                    <a:lstStyle/>
                    <a:p>
                      <a:r>
                        <a:rPr lang="en-US" u="none" dirty="0" err="1"/>
                        <a:t>isbn</a:t>
                      </a:r>
                      <a:endParaRPr lang="en-US" u="non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123-45-678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9/2/2021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444-55-666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9/5/2021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C8B9ADE-8194-0842-A496-524EE10FCC1E}"/>
              </a:ext>
            </a:extLst>
          </p:cNvPr>
          <p:cNvSpPr txBox="1"/>
          <p:nvPr/>
        </p:nvSpPr>
        <p:spPr>
          <a:xfrm>
            <a:off x="190500" y="3440289"/>
            <a:ext cx="161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+mn-lt"/>
              </a:rPr>
              <a:t>Ordered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E3878B4-3473-ED44-9974-180C3ACAF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61157"/>
              </p:ext>
            </p:extLst>
          </p:nvPr>
        </p:nvGraphicFramePr>
        <p:xfrm>
          <a:off x="228600" y="5628076"/>
          <a:ext cx="5410201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5179">
                  <a:extLst>
                    <a:ext uri="{9D8B030D-6E8A-4147-A177-3AD203B41FA5}">
                      <a16:colId xmlns:a16="http://schemas.microsoft.com/office/drawing/2014/main" val="1927477960"/>
                    </a:ext>
                  </a:extLst>
                </a:gridCol>
                <a:gridCol w="1787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511">
                  <a:extLst>
                    <a:ext uri="{9D8B030D-6E8A-4147-A177-3AD203B41FA5}">
                      <a16:colId xmlns:a16="http://schemas.microsoft.com/office/drawing/2014/main" val="1471935596"/>
                    </a:ext>
                  </a:extLst>
                </a:gridCol>
              </a:tblGrid>
              <a:tr h="290941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3416DD6-BAFA-9E4E-8C80-05DD4C915278}"/>
              </a:ext>
            </a:extLst>
          </p:cNvPr>
          <p:cNvSpPr txBox="1"/>
          <p:nvPr/>
        </p:nvSpPr>
        <p:spPr>
          <a:xfrm>
            <a:off x="209550" y="5170876"/>
            <a:ext cx="161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+mn-lt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52696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4CB9-7048-FB40-8996-7FB489EE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4300"/>
            <a:ext cx="7772400" cy="1143000"/>
          </a:xfrm>
        </p:spPr>
        <p:txBody>
          <a:bodyPr/>
          <a:lstStyle/>
          <a:p>
            <a:r>
              <a:rPr lang="en-US" sz="3200" dirty="0"/>
              <a:t>Example: Online Bookseller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5C6EA-A304-3C49-9322-35A872CB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105E6-B6DA-CC49-A170-9CC5CA40304C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2A3192-7F09-B745-AE05-DF22E88ED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731744"/>
              </p:ext>
            </p:extLst>
          </p:nvPr>
        </p:nvGraphicFramePr>
        <p:xfrm>
          <a:off x="266699" y="1600200"/>
          <a:ext cx="8496301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1">
                  <a:extLst>
                    <a:ext uri="{9D8B030D-6E8A-4147-A177-3AD203B41FA5}">
                      <a16:colId xmlns:a16="http://schemas.microsoft.com/office/drawing/2014/main" val="1927477960"/>
                    </a:ext>
                  </a:extLst>
                </a:gridCol>
                <a:gridCol w="1428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941">
                <a:tc>
                  <a:txBody>
                    <a:bodyPr/>
                    <a:lstStyle/>
                    <a:p>
                      <a:r>
                        <a:rPr lang="en-US" u="none" dirty="0"/>
                        <a:t>title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u="sng" dirty="0" err="1"/>
                        <a:t>isbn</a:t>
                      </a:r>
                      <a:endParaRPr lang="en-US" b="1" u="sng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publisher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New Jim Crow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Michelle Alexander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123-45-678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New 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Guns, Germs, and Steel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Jared Diamond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444-55-666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9E2D075-D0A3-274F-9733-F3EAC0D23546}"/>
              </a:ext>
            </a:extLst>
          </p:cNvPr>
          <p:cNvSpPr txBox="1"/>
          <p:nvPr/>
        </p:nvSpPr>
        <p:spPr>
          <a:xfrm>
            <a:off x="247650" y="11430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+mn-lt"/>
              </a:rPr>
              <a:t>Books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1E8ACCB-B13F-E149-9A81-2ABD8846D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045"/>
              </p:ext>
            </p:extLst>
          </p:nvPr>
        </p:nvGraphicFramePr>
        <p:xfrm>
          <a:off x="209550" y="3897489"/>
          <a:ext cx="567690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1">
                  <a:extLst>
                    <a:ext uri="{9D8B030D-6E8A-4147-A177-3AD203B41FA5}">
                      <a16:colId xmlns:a16="http://schemas.microsoft.com/office/drawing/2014/main" val="1927477960"/>
                    </a:ext>
                  </a:extLst>
                </a:gridCol>
                <a:gridCol w="1428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941">
                <a:tc>
                  <a:txBody>
                    <a:bodyPr/>
                    <a:lstStyle/>
                    <a:p>
                      <a:r>
                        <a:rPr lang="en-US" u="sng" dirty="0" err="1"/>
                        <a:t>isbn</a:t>
                      </a:r>
                      <a:endParaRPr lang="en-US" u="sng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customer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date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123-45-678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9/2/2021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444-55-666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9/5/2021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C8B9ADE-8194-0842-A496-524EE10FCC1E}"/>
              </a:ext>
            </a:extLst>
          </p:cNvPr>
          <p:cNvSpPr txBox="1"/>
          <p:nvPr/>
        </p:nvSpPr>
        <p:spPr>
          <a:xfrm>
            <a:off x="190500" y="3440289"/>
            <a:ext cx="161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+mn-lt"/>
              </a:rPr>
              <a:t>Ordered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E3878B4-3473-ED44-9974-180C3ACAF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490328"/>
              </p:ext>
            </p:extLst>
          </p:nvPr>
        </p:nvGraphicFramePr>
        <p:xfrm>
          <a:off x="228600" y="5628076"/>
          <a:ext cx="5410201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5179">
                  <a:extLst>
                    <a:ext uri="{9D8B030D-6E8A-4147-A177-3AD203B41FA5}">
                      <a16:colId xmlns:a16="http://schemas.microsoft.com/office/drawing/2014/main" val="1927477960"/>
                    </a:ext>
                  </a:extLst>
                </a:gridCol>
                <a:gridCol w="1787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511">
                  <a:extLst>
                    <a:ext uri="{9D8B030D-6E8A-4147-A177-3AD203B41FA5}">
                      <a16:colId xmlns:a16="http://schemas.microsoft.com/office/drawing/2014/main" val="1471935596"/>
                    </a:ext>
                  </a:extLst>
                </a:gridCol>
              </a:tblGrid>
              <a:tr h="290941">
                <a:tc>
                  <a:txBody>
                    <a:bodyPr/>
                    <a:lstStyle/>
                    <a:p>
                      <a:r>
                        <a:rPr lang="en-US" b="1" u="sng" dirty="0"/>
                        <a:t>customer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3416DD6-BAFA-9E4E-8C80-05DD4C915278}"/>
              </a:ext>
            </a:extLst>
          </p:cNvPr>
          <p:cNvSpPr txBox="1"/>
          <p:nvPr/>
        </p:nvSpPr>
        <p:spPr>
          <a:xfrm>
            <a:off x="209550" y="5170876"/>
            <a:ext cx="161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+mn-lt"/>
              </a:rPr>
              <a:t>Customer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11FE70-2603-8849-A4CF-7B45B76003A8}"/>
              </a:ext>
            </a:extLst>
          </p:cNvPr>
          <p:cNvCxnSpPr>
            <a:cxnSpLocks/>
          </p:cNvCxnSpPr>
          <p:nvPr/>
        </p:nvCxnSpPr>
        <p:spPr bwMode="auto">
          <a:xfrm flipV="1">
            <a:off x="2438400" y="3352800"/>
            <a:ext cx="2743200" cy="5446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CC667C-466E-9E4D-8928-4BA8CB59CE1F}"/>
              </a:ext>
            </a:extLst>
          </p:cNvPr>
          <p:cNvCxnSpPr>
            <a:cxnSpLocks/>
          </p:cNvCxnSpPr>
          <p:nvPr/>
        </p:nvCxnSpPr>
        <p:spPr bwMode="auto">
          <a:xfrm flipH="1">
            <a:off x="1752600" y="5004930"/>
            <a:ext cx="1905000" cy="6231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9683926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dirty="0" smtClean="0">
            <a:latin typeface="+mn-lt"/>
          </a:defRPr>
        </a:defPPr>
      </a:lstStyle>
    </a:tx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38054</TotalTime>
  <Words>196</Words>
  <Application>Microsoft Macintosh PowerPoint</Application>
  <PresentationFormat>On-screen Show (4:3)</PresentationFormat>
  <Paragraphs>109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Consolas</vt:lpstr>
      <vt:lpstr>Times New Roman</vt:lpstr>
      <vt:lpstr>presentation</vt:lpstr>
      <vt:lpstr>Databases and Data Modeling INFO 330</vt:lpstr>
      <vt:lpstr>Foreign Key</vt:lpstr>
      <vt:lpstr>Example: Online Bookseller</vt:lpstr>
      <vt:lpstr>Example: Online Bookseller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Systems</dc:title>
  <dc:creator>Dan Suciu</dc:creator>
  <cp:lastModifiedBy>Bill Howe</cp:lastModifiedBy>
  <cp:revision>1745</cp:revision>
  <cp:lastPrinted>2019-04-17T16:37:27Z</cp:lastPrinted>
  <dcterms:created xsi:type="dcterms:W3CDTF">2011-09-28T04:48:57Z</dcterms:created>
  <dcterms:modified xsi:type="dcterms:W3CDTF">2021-09-30T04:51:19Z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95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>alon@cs.washington.edu</vt:lpwstr>
  </property>
  <property fmtid="{D5CDD505-2E9C-101B-9397-08002B2CF9AE}" pid="8" name="HomePage">
    <vt:lpwstr>http://www.cs.washington.edu/homes/alon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G:\taweb\lectures\lecture1\lecture1\</vt:lpwstr>
  </property>
</Properties>
</file>