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83" r:id="rId2"/>
    <p:sldId id="273" r:id="rId3"/>
    <p:sldId id="275" r:id="rId4"/>
    <p:sldId id="747" r:id="rId5"/>
    <p:sldId id="746" r:id="rId6"/>
    <p:sldId id="745" r:id="rId7"/>
    <p:sldId id="276" r:id="rId8"/>
    <p:sldId id="1121" r:id="rId9"/>
    <p:sldId id="1123" r:id="rId10"/>
    <p:sldId id="1122" r:id="rId1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10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1CEE264F-D1D4-7F4D-BDE8-821F0E109130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71A4E7D1-EE80-F649-9228-971F3B05F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98191-21D1-C640-86A0-7B085F0DA618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1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E0449-9B7D-D74F-9ABC-C229BB6FB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ABF7BA-44C7-B440-AB5D-D89ECB2D3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INFO 330 – Au 2021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88431483-6798-8146-A044-18F2F8D423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4A5CBF-D950-0C4B-B885-66F6E7F2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977424-7887-334E-B5FA-A31AF09A5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F9B46-7C74-624A-9F3C-3E00920425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fld id="{8D3EA24D-2F66-F24F-BEF3-F1CFBE0751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7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3600" dirty="0"/>
              <a:t>Databases and Data Modeling</a:t>
            </a:r>
            <a:br>
              <a:rPr lang="en-US" sz="3600" dirty="0"/>
            </a:br>
            <a:r>
              <a:rPr lang="en-US" sz="3600" dirty="0"/>
              <a:t>INFO 330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/>
              <a:t>2.6 </a:t>
            </a:r>
            <a:r>
              <a:rPr lang="en-US" dirty="0"/>
              <a:t>First Normal Form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55A-2190-0844-8400-D26C4B22B8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0F7AA1-C6F2-B54A-B8ED-71CF055E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0076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/>
              <a:t>Module 2: </a:t>
            </a:r>
            <a:r>
              <a:rPr lang="en-US" sz="2000" dirty="0"/>
              <a:t>Relational Model and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6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315-E03F-AA4C-8F2B-C60F6A11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240"/>
            <a:ext cx="7772400" cy="1143000"/>
          </a:xfrm>
        </p:spPr>
        <p:txBody>
          <a:bodyPr/>
          <a:lstStyle/>
          <a:p>
            <a:r>
              <a:rPr lang="en-US" dirty="0"/>
              <a:t>Multi-attribute foreign key?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CBDE8-201D-CB4B-AF89-4B08371E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76724-D610-1945-91AA-FA3F953E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ED5DB4-F2AB-B247-AD76-166105EA5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03730"/>
              </p:ext>
            </p:extLst>
          </p:nvPr>
        </p:nvGraphicFramePr>
        <p:xfrm>
          <a:off x="381000" y="1752600"/>
          <a:ext cx="670560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8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fName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lName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760A8A-9F2E-BE4A-BF8A-4F49F1F39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15475"/>
              </p:ext>
            </p:extLst>
          </p:nvPr>
        </p:nvGraphicFramePr>
        <p:xfrm>
          <a:off x="381000" y="4541520"/>
          <a:ext cx="82296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54175282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pname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leadfName</a:t>
                      </a:r>
                      <a:endParaRPr lang="en-US" u="non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leadlName</a:t>
                      </a:r>
                      <a:endParaRPr lang="en-US" u="non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Climbing Gym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A2DEEA-4A65-684D-B1DD-45BC7E2221E6}"/>
              </a:ext>
            </a:extLst>
          </p:cNvPr>
          <p:cNvSpPr txBox="1"/>
          <p:nvPr/>
        </p:nvSpPr>
        <p:spPr>
          <a:xfrm>
            <a:off x="381000" y="1295400"/>
            <a:ext cx="175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Employee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CB5F2-79BD-8B44-A41F-A3C5D410B086}"/>
              </a:ext>
            </a:extLst>
          </p:cNvPr>
          <p:cNvSpPr txBox="1"/>
          <p:nvPr/>
        </p:nvSpPr>
        <p:spPr>
          <a:xfrm>
            <a:off x="290689" y="4084320"/>
            <a:ext cx="175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Project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7F503B4-B94D-E04E-A647-D6C6E1E9B94F}"/>
              </a:ext>
            </a:extLst>
          </p:cNvPr>
          <p:cNvSpPr/>
          <p:nvPr/>
        </p:nvSpPr>
        <p:spPr bwMode="auto">
          <a:xfrm rot="16200000">
            <a:off x="3574344" y="2619304"/>
            <a:ext cx="381000" cy="3443111"/>
          </a:xfrm>
          <a:prstGeom prst="rightBrac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EBDC9A4-3C07-D349-933E-1E02028A2123}"/>
              </a:ext>
            </a:extLst>
          </p:cNvPr>
          <p:cNvSpPr/>
          <p:nvPr/>
        </p:nvSpPr>
        <p:spPr bwMode="auto">
          <a:xfrm rot="5400000">
            <a:off x="1700388" y="2279788"/>
            <a:ext cx="381002" cy="3019778"/>
          </a:xfrm>
          <a:prstGeom prst="rightBrac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E4A22E-0A2A-554A-8926-E50935D7EAD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90889" y="3967479"/>
            <a:ext cx="1873955" cy="18288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64BAFA-8C98-3A45-AE92-C1AC77662A74}"/>
              </a:ext>
            </a:extLst>
          </p:cNvPr>
          <p:cNvSpPr txBox="1"/>
          <p:nvPr/>
        </p:nvSpPr>
        <p:spPr>
          <a:xfrm>
            <a:off x="7505700" y="3427730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1" dirty="0">
                <a:latin typeface="+mn-lt"/>
              </a:rPr>
              <a:t>Sure!</a:t>
            </a:r>
          </a:p>
        </p:txBody>
      </p:sp>
    </p:spTree>
    <p:extLst>
      <p:ext uri="{BB962C8B-B14F-4D97-AF65-F5344CB8AC3E}">
        <p14:creationId xmlns:p14="http://schemas.microsoft.com/office/powerpoint/2010/main" val="223970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Tables are UNORDERED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You can’t assume the first tuple entered is the first tuple stored</a:t>
            </a:r>
          </a:p>
          <a:p>
            <a:r>
              <a:rPr lang="en-US" sz="2400" dirty="0"/>
              <a:t>Tables are FLAT</a:t>
            </a:r>
          </a:p>
          <a:p>
            <a:pPr lvl="1"/>
            <a:r>
              <a:rPr lang="en-US" sz="2000" dirty="0"/>
              <a:t>No nested attributes </a:t>
            </a:r>
          </a:p>
          <a:p>
            <a:pPr lvl="2"/>
            <a:r>
              <a:rPr lang="en-US" sz="1800" dirty="0"/>
              <a:t>Ex: </a:t>
            </a:r>
            <a:r>
              <a:rPr lang="en-US" sz="1800" dirty="0" err="1"/>
              <a:t>firstname</a:t>
            </a:r>
            <a:r>
              <a:rPr lang="en-US" sz="1800" dirty="0"/>
              <a:t> is typically separate from </a:t>
            </a:r>
            <a:r>
              <a:rPr lang="en-US" sz="1800" dirty="0" err="1"/>
              <a:t>lastname</a:t>
            </a:r>
            <a:endParaRPr lang="en-US" sz="1800" dirty="0"/>
          </a:p>
          <a:p>
            <a:pPr lvl="2"/>
            <a:r>
              <a:rPr lang="en-US" sz="1800" dirty="0"/>
              <a:t>Ex: A user’s purchases go in a separate flat table, not squished into a single attribute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Tables DO NOT prescribe how they are implemented / stored on disk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We may say the “logical data model” (tables) as opposed to a “physical data model” (files and bytes)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This is called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physical data independence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559298" cy="2590800"/>
          </a:xfrm>
        </p:spPr>
        <p:txBody>
          <a:bodyPr/>
          <a:lstStyle/>
          <a:p>
            <a:r>
              <a:rPr lang="en-US" sz="2800" dirty="0"/>
              <a:t>All relations must be flat: we say that the relation is in </a:t>
            </a:r>
            <a:r>
              <a:rPr lang="en-US" sz="2800" i="1" dirty="0"/>
              <a:t>first normal form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3716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6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559298" cy="2590800"/>
          </a:xfrm>
        </p:spPr>
        <p:txBody>
          <a:bodyPr/>
          <a:lstStyle/>
          <a:p>
            <a:r>
              <a:rPr lang="en-US" sz="2800" dirty="0"/>
              <a:t>All relations must be flat: we say that the relation is in </a:t>
            </a:r>
            <a:r>
              <a:rPr lang="en-US" sz="2800" i="1" dirty="0"/>
              <a:t>first normal form</a:t>
            </a:r>
            <a:endParaRPr lang="en-US" sz="2800" dirty="0"/>
          </a:p>
          <a:p>
            <a:r>
              <a:rPr lang="en-US" sz="2800" dirty="0"/>
              <a:t>E.g. we want to add products manufactured by each company: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3716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9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559298" cy="2590800"/>
          </a:xfrm>
        </p:spPr>
        <p:txBody>
          <a:bodyPr/>
          <a:lstStyle/>
          <a:p>
            <a:r>
              <a:rPr lang="en-US" sz="2800" dirty="0"/>
              <a:t>All relations must be flat: we say that the relation is in </a:t>
            </a:r>
            <a:r>
              <a:rPr lang="en-US" sz="2800" i="1" dirty="0"/>
              <a:t>first normal form</a:t>
            </a:r>
            <a:endParaRPr lang="en-US" sz="2800" dirty="0"/>
          </a:p>
          <a:p>
            <a:r>
              <a:rPr lang="en-US" sz="2800" dirty="0"/>
              <a:t>E.g. we want to add products manufactured by each company: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3716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800600"/>
          <a:ext cx="86868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77000" y="6172200"/>
          <a:ext cx="2286000" cy="488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65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pname</a:t>
                      </a:r>
                      <a:endParaRPr lang="en-US" sz="1000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r>
                        <a:rPr lang="en-US" sz="1000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Appliance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00800" y="5257800"/>
          <a:ext cx="2438400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65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pname</a:t>
                      </a:r>
                      <a:endParaRPr lang="en-US" sz="1000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r>
                        <a:rPr lang="en-US" sz="1000" dirty="0" err="1"/>
                        <a:t>SingleTouch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Photography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r>
                        <a:rPr lang="en-US" sz="1000" dirty="0"/>
                        <a:t>Gadget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22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559298" cy="2590800"/>
          </a:xfrm>
        </p:spPr>
        <p:txBody>
          <a:bodyPr/>
          <a:lstStyle/>
          <a:p>
            <a:r>
              <a:rPr lang="en-US" sz="2800" dirty="0"/>
              <a:t>All relations must be flat: we say that the relation is in </a:t>
            </a:r>
            <a:r>
              <a:rPr lang="en-US" sz="2800" i="1" dirty="0"/>
              <a:t>first normal form</a:t>
            </a:r>
            <a:endParaRPr lang="en-US" sz="2800" dirty="0"/>
          </a:p>
          <a:p>
            <a:r>
              <a:rPr lang="en-US" sz="2800" dirty="0"/>
              <a:t>E.g. we want to add products manufactured by each company: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3716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800600"/>
          <a:ext cx="86868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 anchor="ctr"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77000" y="6172200"/>
          <a:ext cx="2286000" cy="488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65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pname</a:t>
                      </a:r>
                      <a:endParaRPr lang="en-US" sz="1000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r>
                        <a:rPr lang="en-US" sz="1000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Appliance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00800" y="5257800"/>
          <a:ext cx="2438400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65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pname</a:t>
                      </a:r>
                      <a:endParaRPr lang="en-US" sz="1000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r>
                        <a:rPr lang="en-US" sz="1000" dirty="0" err="1"/>
                        <a:t>SingleTouch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Photography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r>
                        <a:rPr lang="en-US" sz="1000" dirty="0"/>
                        <a:t>Gadget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Callout 10"/>
          <p:cNvSpPr/>
          <p:nvPr/>
        </p:nvSpPr>
        <p:spPr bwMode="auto">
          <a:xfrm>
            <a:off x="6410927" y="4114800"/>
            <a:ext cx="1666620" cy="519351"/>
          </a:xfrm>
          <a:prstGeom prst="wedgeEllipseCallout">
            <a:avLst>
              <a:gd name="adj1" fmla="val -36526"/>
              <a:gd name="adj2" fmla="val 74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+mn-lt"/>
              </a:rPr>
              <a:t>Non-1NF!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74F5DE-56E1-5046-8218-064CB3E1E564}"/>
              </a:ext>
            </a:extLst>
          </p:cNvPr>
          <p:cNvCxnSpPr/>
          <p:nvPr/>
        </p:nvCxnSpPr>
        <p:spPr bwMode="auto">
          <a:xfrm flipH="1">
            <a:off x="6400800" y="5029200"/>
            <a:ext cx="2590800" cy="16916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61E29-27AA-7548-B941-1B2E6542A5EF}"/>
              </a:ext>
            </a:extLst>
          </p:cNvPr>
          <p:cNvCxnSpPr/>
          <p:nvPr/>
        </p:nvCxnSpPr>
        <p:spPr bwMode="auto">
          <a:xfrm>
            <a:off x="6324600" y="5257800"/>
            <a:ext cx="2362200" cy="14032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8568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8194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8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4572000"/>
          <a:ext cx="7391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u="sng" dirty="0" err="1"/>
                        <a:t>pname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 err="1"/>
                        <a:t>SingleTouch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Gadget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2438400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>
                <a:latin typeface="+mn-lt"/>
              </a:rPr>
              <a:t>Company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114800"/>
            <a:ext cx="119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>
                <a:latin typeface="+mn-lt"/>
              </a:rPr>
              <a:t>Products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5156798" y="1828800"/>
            <a:ext cx="2436263" cy="519351"/>
          </a:xfrm>
          <a:prstGeom prst="wedgeEllipseCallout">
            <a:avLst>
              <a:gd name="adj1" fmla="val -36526"/>
              <a:gd name="adj2" fmla="val 74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+mn-lt"/>
              </a:rPr>
              <a:t>Now it’s in 1NF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45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CB9-7048-FB40-8996-7FB489EE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Online Bookseller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4C6-3133-924E-A836-CFF2BE20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71800"/>
            <a:ext cx="8229600" cy="31242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What’s wrong with author?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one author can write many books, and one book can be written by many authors…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CC892-6934-AB4A-9991-ABBA910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C6EA-A304-3C49-9322-35A872C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83292-8086-B54F-8119-F022BC4007A9}"/>
              </a:ext>
            </a:extLst>
          </p:cNvPr>
          <p:cNvSpPr txBox="1"/>
          <p:nvPr/>
        </p:nvSpPr>
        <p:spPr>
          <a:xfrm>
            <a:off x="1066800" y="3916262"/>
            <a:ext cx="4724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Ther</a:t>
            </a:r>
            <a:r>
              <a:rPr lang="en-US" dirty="0"/>
              <a:t>e may be more than one. 1NF says it needs its own table.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2A3192-7F09-B745-AE05-DF22E88ED5B2}"/>
              </a:ext>
            </a:extLst>
          </p:cNvPr>
          <p:cNvGraphicFramePr>
            <a:graphicFrameLocks noGrp="1"/>
          </p:cNvGraphicFramePr>
          <p:nvPr/>
        </p:nvGraphicFramePr>
        <p:xfrm>
          <a:off x="323849" y="1752600"/>
          <a:ext cx="849630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isbn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New Jim Crow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Michelle Alexander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New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Guns, Germs, and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Jared 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58F7E0-CD0F-F94B-BD79-C91A29E24279}"/>
              </a:ext>
            </a:extLst>
          </p:cNvPr>
          <p:cNvSpPr txBox="1"/>
          <p:nvPr/>
        </p:nvSpPr>
        <p:spPr>
          <a:xfrm>
            <a:off x="1066800" y="5710535"/>
            <a:ext cx="52578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Think about how you’d handle this.</a:t>
            </a:r>
          </a:p>
        </p:txBody>
      </p:sp>
    </p:spTree>
    <p:extLst>
      <p:ext uri="{BB962C8B-B14F-4D97-AF65-F5344CB8AC3E}">
        <p14:creationId xmlns:p14="http://schemas.microsoft.com/office/powerpoint/2010/main" val="179344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CB9-7048-FB40-8996-7FB489EE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80168"/>
            <a:ext cx="7772400" cy="1143000"/>
          </a:xfrm>
        </p:spPr>
        <p:txBody>
          <a:bodyPr/>
          <a:lstStyle/>
          <a:p>
            <a:r>
              <a:rPr lang="en-US" sz="3600" dirty="0"/>
              <a:t>Example: Online Bookseller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CC892-6934-AB4A-9991-ABBA910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C6EA-A304-3C49-9322-35A872C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2A3192-7F09-B745-AE05-DF22E88ED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42205"/>
              </p:ext>
            </p:extLst>
          </p:nvPr>
        </p:nvGraphicFramePr>
        <p:xfrm>
          <a:off x="323849" y="1752600"/>
          <a:ext cx="6038849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none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isbn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New Jim Crow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New 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Guns, Germs, and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3B2EE9-5140-AD48-804A-5A5EFDD68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89516"/>
              </p:ext>
            </p:extLst>
          </p:nvPr>
        </p:nvGraphicFramePr>
        <p:xfrm>
          <a:off x="400049" y="4562612"/>
          <a:ext cx="2895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/>
                        <a:t>author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Michelle Alexander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Jared 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6A5166-853E-7B4B-BD3D-F47D4A8E8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24437"/>
              </p:ext>
            </p:extLst>
          </p:nvPr>
        </p:nvGraphicFramePr>
        <p:xfrm>
          <a:off x="3733799" y="3657600"/>
          <a:ext cx="2895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/>
                        <a:t>author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isbn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Michelle Alexander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Jared 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F2EFC08-9828-B544-BE44-DB697776718B}"/>
              </a:ext>
            </a:extLst>
          </p:cNvPr>
          <p:cNvSpPr txBox="1"/>
          <p:nvPr/>
        </p:nvSpPr>
        <p:spPr>
          <a:xfrm>
            <a:off x="3702755" y="3221027"/>
            <a:ext cx="2190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>
                <a:latin typeface="+mn-lt"/>
              </a:rPr>
              <a:t>AuthoredBook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98277-F973-A74C-9B72-00A64A03EE22}"/>
              </a:ext>
            </a:extLst>
          </p:cNvPr>
          <p:cNvSpPr txBox="1"/>
          <p:nvPr/>
        </p:nvSpPr>
        <p:spPr>
          <a:xfrm>
            <a:off x="323849" y="4100947"/>
            <a:ext cx="2190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Author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ABB97-EB7A-AC49-BC69-1F55249A73DD}"/>
              </a:ext>
            </a:extLst>
          </p:cNvPr>
          <p:cNvSpPr/>
          <p:nvPr/>
        </p:nvSpPr>
        <p:spPr>
          <a:xfrm>
            <a:off x="292805" y="1324108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Book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91A057-D402-B54B-BBA7-BF82DBDB1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00200" y="3862727"/>
            <a:ext cx="2133599" cy="6998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AE394A-D211-DA4D-859F-34B4B1E822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00551" y="2895600"/>
            <a:ext cx="1847849" cy="762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2538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latin typeface="+mn-lt"/>
          </a:defRPr>
        </a:defPPr>
      </a:lstStyle>
    </a:tx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38103</TotalTime>
  <Words>603</Words>
  <Application>Microsoft Macintosh PowerPoint</Application>
  <PresentationFormat>On-screen Show (4:3)</PresentationFormat>
  <Paragraphs>271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presentation</vt:lpstr>
      <vt:lpstr>Databases and Data Modeling INFO 330</vt:lpstr>
      <vt:lpstr>Discussion</vt:lpstr>
      <vt:lpstr>First Normal Form</vt:lpstr>
      <vt:lpstr>First Normal Form</vt:lpstr>
      <vt:lpstr>First Normal Form</vt:lpstr>
      <vt:lpstr>First Normal Form</vt:lpstr>
      <vt:lpstr>First Normal Form</vt:lpstr>
      <vt:lpstr>Example: Online Bookseller</vt:lpstr>
      <vt:lpstr>Example: Online Bookseller</vt:lpstr>
      <vt:lpstr>Multi-attribute foreign key?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Bill Howe</cp:lastModifiedBy>
  <cp:revision>1755</cp:revision>
  <cp:lastPrinted>2019-04-17T16:37:27Z</cp:lastPrinted>
  <dcterms:created xsi:type="dcterms:W3CDTF">2011-09-28T04:48:57Z</dcterms:created>
  <dcterms:modified xsi:type="dcterms:W3CDTF">2021-10-01T08:42:08Z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