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83" r:id="rId2"/>
    <p:sldId id="273" r:id="rId3"/>
    <p:sldId id="274" r:id="rId4"/>
    <p:sldId id="743" r:id="rId5"/>
    <p:sldId id="744" r:id="rId6"/>
    <p:sldId id="742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0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3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/>
              <a:t>2.7 </a:t>
            </a:r>
            <a:r>
              <a:rPr lang="en-US" dirty="0"/>
              <a:t>Physical Data Independence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/>
              <a:t>Tables are UNORDERED</a:t>
            </a:r>
          </a:p>
          <a:p>
            <a:pPr lvl="1"/>
            <a:r>
              <a:rPr lang="en-US" sz="2000" dirty="0"/>
              <a:t>You can’t assume the first tuple entered is the first tuple stored</a:t>
            </a:r>
          </a:p>
          <a:p>
            <a:r>
              <a:rPr lang="en-US" sz="2400" dirty="0"/>
              <a:t>Tables are FLAT</a:t>
            </a:r>
          </a:p>
          <a:p>
            <a:pPr lvl="1"/>
            <a:r>
              <a:rPr lang="en-US" sz="2000" dirty="0"/>
              <a:t>No nested attributes </a:t>
            </a:r>
          </a:p>
          <a:p>
            <a:pPr lvl="2"/>
            <a:r>
              <a:rPr lang="en-US" sz="1800" dirty="0"/>
              <a:t>Ex: </a:t>
            </a:r>
            <a:r>
              <a:rPr lang="en-US" sz="1800" dirty="0" err="1"/>
              <a:t>firstname</a:t>
            </a:r>
            <a:r>
              <a:rPr lang="en-US" sz="1800" dirty="0"/>
              <a:t> is typically separate from </a:t>
            </a:r>
            <a:r>
              <a:rPr lang="en-US" sz="1800" dirty="0" err="1"/>
              <a:t>lastname</a:t>
            </a:r>
            <a:endParaRPr lang="en-US" sz="1800" dirty="0"/>
          </a:p>
          <a:p>
            <a:pPr lvl="2"/>
            <a:r>
              <a:rPr lang="en-US" sz="1800" dirty="0"/>
              <a:t>Ex: A user’s purchases go in a separate flat table, not squished into a single attribute</a:t>
            </a:r>
          </a:p>
          <a:p>
            <a:r>
              <a:rPr lang="en-US" sz="2400" dirty="0"/>
              <a:t>Tables DO NOT prescribe how they are implemented / stored on disk</a:t>
            </a:r>
          </a:p>
          <a:p>
            <a:pPr lvl="1"/>
            <a:r>
              <a:rPr lang="en-US" sz="2000" dirty="0"/>
              <a:t>We may say the “logical data model” (tables) as opposed to a “physical data model” (files and bytes)</a:t>
            </a:r>
          </a:p>
          <a:p>
            <a:pPr lvl="1"/>
            <a:r>
              <a:rPr lang="en-US" sz="2000" dirty="0"/>
              <a:t>This is called </a:t>
            </a:r>
            <a:r>
              <a:rPr lang="en-US" sz="2000" b="1" dirty="0">
                <a:solidFill>
                  <a:srgbClr val="0000FF"/>
                </a:solidFill>
              </a:rPr>
              <a:t>physical data independence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3622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E5B8958C-C3F8-DF46-A1BA-0ABA4FB4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3D2CBB-3C40-7B42-BCF9-A172E735F8EC}"/>
              </a:ext>
            </a:extLst>
          </p:cNvPr>
          <p:cNvSpPr txBox="1">
            <a:spLocks/>
          </p:cNvSpPr>
          <p:nvPr/>
        </p:nvSpPr>
        <p:spPr bwMode="auto">
          <a:xfrm>
            <a:off x="533400" y="1730022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How might a programmer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80884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3058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might a programmer implement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3622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343400"/>
            <a:ext cx="566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Choice 1: Each column is a separate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5167"/>
              </p:ext>
            </p:extLst>
          </p:nvPr>
        </p:nvGraphicFramePr>
        <p:xfrm>
          <a:off x="1219200" y="495300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GizmoWorks</a:t>
                      </a:r>
                      <a:r>
                        <a:rPr lang="en-US" dirty="0" err="1"/>
                        <a:t>Canon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/>
                        <a:t>Hitachi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HappyCam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br>
                        <a:rPr lang="en-US" dirty="0"/>
                      </a:br>
                      <a:r>
                        <a:rPr lang="en-US" dirty="0"/>
                        <a:t>Japan</a:t>
                      </a:r>
                      <a:br>
                        <a:rPr lang="en-US" dirty="0"/>
                      </a:br>
                      <a:r>
                        <a:rPr lang="en-US" dirty="0"/>
                        <a:t>Japan</a:t>
                      </a:r>
                      <a:br>
                        <a:rPr lang="en-US" dirty="0"/>
                      </a:br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  <a:br>
                        <a:rPr lang="en-US" dirty="0"/>
                      </a:br>
                      <a:r>
                        <a:rPr lang="en-US" dirty="0"/>
                        <a:t>50000</a:t>
                      </a:r>
                      <a:br>
                        <a:rPr lang="en-US" dirty="0"/>
                      </a:br>
                      <a:r>
                        <a:rPr lang="en-US" dirty="0"/>
                        <a:t>30000</a:t>
                      </a:r>
                      <a:br>
                        <a:rPr lang="en-US" dirty="0"/>
                      </a:b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33CAD617-5626-3C4E-BACF-1D6B267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6858000" cy="762000"/>
          </a:xfrm>
        </p:spPr>
        <p:txBody>
          <a:bodyPr/>
          <a:lstStyle/>
          <a:p>
            <a:r>
              <a:rPr lang="en-US" dirty="0"/>
              <a:t>How might you implement this?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3622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3434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Choice 2: Each row is a separate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69951"/>
              </p:ext>
            </p:extLst>
          </p:nvPr>
        </p:nvGraphicFramePr>
        <p:xfrm>
          <a:off x="1066800" y="480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GizmoWorks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94143"/>
              </p:ext>
            </p:extLst>
          </p:nvPr>
        </p:nvGraphicFramePr>
        <p:xfrm>
          <a:off x="1066800" y="53086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74475"/>
              </p:ext>
            </p:extLst>
          </p:nvPr>
        </p:nvGraphicFramePr>
        <p:xfrm>
          <a:off x="1066800" y="63246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26318"/>
              </p:ext>
            </p:extLst>
          </p:nvPr>
        </p:nvGraphicFramePr>
        <p:xfrm>
          <a:off x="1066800" y="58166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16AF784-ABF6-D047-BE79-0290B82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6858000" cy="762000"/>
          </a:xfrm>
        </p:spPr>
        <p:txBody>
          <a:bodyPr/>
          <a:lstStyle/>
          <a:p>
            <a:r>
              <a:rPr lang="en-US" dirty="0"/>
              <a:t>How might you implement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4724400"/>
            <a:ext cx="7528277" cy="19020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 b="1" dirty="0">
                <a:cs typeface="Arial"/>
              </a:rPr>
              <a:t>Physical data independence</a:t>
            </a:r>
            <a:endParaRPr lang="en-US" sz="2800" dirty="0">
              <a:cs typeface="Arial"/>
            </a:endParaRPr>
          </a:p>
          <a:p>
            <a:pPr>
              <a:buFontTx/>
              <a:buNone/>
            </a:pPr>
            <a:r>
              <a:rPr lang="en-US" sz="2800" dirty="0">
                <a:cs typeface="Arial"/>
              </a:rPr>
              <a:t>The logical definition of the data remains unchanged, even when we make changes to the actual implementation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3622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BDAFE571-02EB-ED45-AA89-673B2AEC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728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38085</TotalTime>
  <Words>364</Words>
  <Application>Microsoft Macintosh PowerPoint</Application>
  <PresentationFormat>On-screen Show (4:3)</PresentationFormat>
  <Paragraphs>142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presentation</vt:lpstr>
      <vt:lpstr>Databases and Data Modeling INFO 330</vt:lpstr>
      <vt:lpstr>Discussion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1752</cp:revision>
  <cp:lastPrinted>2019-04-17T16:37:27Z</cp:lastPrinted>
  <dcterms:created xsi:type="dcterms:W3CDTF">2011-09-28T04:48:57Z</dcterms:created>
  <dcterms:modified xsi:type="dcterms:W3CDTF">2021-10-01T08:57:43Z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