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83" r:id="rId2"/>
    <p:sldId id="275" r:id="rId3"/>
    <p:sldId id="284" r:id="rId4"/>
    <p:sldId id="285" r:id="rId5"/>
    <p:sldId id="286" r:id="rId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0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0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2.8 NULL Values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NULL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96765"/>
              </p:ext>
            </p:extLst>
          </p:nvPr>
        </p:nvGraphicFramePr>
        <p:xfrm>
          <a:off x="533400" y="24384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BB64663-9048-9849-A22B-7B051961677B}"/>
              </a:ext>
            </a:extLst>
          </p:cNvPr>
          <p:cNvSpPr/>
          <p:nvPr/>
        </p:nvSpPr>
        <p:spPr bwMode="auto">
          <a:xfrm>
            <a:off x="3389873" y="4055568"/>
            <a:ext cx="1678454" cy="408623"/>
          </a:xfrm>
          <a:prstGeom prst="wedgeRoundRectCallout">
            <a:avLst>
              <a:gd name="adj1" fmla="val -60996"/>
              <a:gd name="adj2" fmla="val -16586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Missing value!</a:t>
            </a:r>
          </a:p>
        </p:txBody>
      </p:sp>
    </p:spTree>
    <p:extLst>
      <p:ext uri="{BB962C8B-B14F-4D97-AF65-F5344CB8AC3E}">
        <p14:creationId xmlns:p14="http://schemas.microsoft.com/office/powerpoint/2010/main" val="40606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NULL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49212"/>
              </p:ext>
            </p:extLst>
          </p:nvPr>
        </p:nvGraphicFramePr>
        <p:xfrm>
          <a:off x="533400" y="24384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D2AC3-1A52-B54E-BE47-7D2E74CA7456}"/>
              </a:ext>
            </a:extLst>
          </p:cNvPr>
          <p:cNvSpPr txBox="1"/>
          <p:nvPr/>
        </p:nvSpPr>
        <p:spPr>
          <a:xfrm>
            <a:off x="914400" y="403458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Relational databases allow a special value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F8341-A415-7C47-90D3-BCBD7319FD78}"/>
              </a:ext>
            </a:extLst>
          </p:cNvPr>
          <p:cNvSpPr txBox="1"/>
          <p:nvPr/>
        </p:nvSpPr>
        <p:spPr>
          <a:xfrm>
            <a:off x="914400" y="4648200"/>
            <a:ext cx="716280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Interpretation depends on the application: </a:t>
            </a:r>
          </a:p>
          <a:p>
            <a:pPr>
              <a:buNone/>
            </a:pPr>
            <a:r>
              <a:rPr lang="en-US" dirty="0">
                <a:latin typeface="+mn-lt"/>
              </a:rPr>
              <a:t>NULL could mean “Not applicable” or “unknown” or “hidden” or “not collected” or many other things</a:t>
            </a:r>
          </a:p>
        </p:txBody>
      </p:sp>
    </p:spTree>
    <p:extLst>
      <p:ext uri="{BB962C8B-B14F-4D97-AF65-F5344CB8AC3E}">
        <p14:creationId xmlns:p14="http://schemas.microsoft.com/office/powerpoint/2010/main" val="382600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NULL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61208"/>
              </p:ext>
            </p:extLst>
          </p:nvPr>
        </p:nvGraphicFramePr>
        <p:xfrm>
          <a:off x="533400" y="24384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497BAF-C07C-C84E-8250-64EA27CF0101}"/>
              </a:ext>
            </a:extLst>
          </p:cNvPr>
          <p:cNvSpPr txBox="1"/>
          <p:nvPr/>
        </p:nvSpPr>
        <p:spPr>
          <a:xfrm>
            <a:off x="533400" y="5181600"/>
            <a:ext cx="4267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NULL + 1 = NULL</a:t>
            </a:r>
          </a:p>
          <a:p>
            <a:pPr>
              <a:buNone/>
            </a:pPr>
            <a:r>
              <a:rPr lang="en-US" dirty="0">
                <a:latin typeface="+mn-lt"/>
              </a:rPr>
              <a:t>Lowercase(NULL) = NULL</a:t>
            </a:r>
          </a:p>
          <a:p>
            <a:pPr>
              <a:buNone/>
            </a:pPr>
            <a:r>
              <a:rPr lang="en-US" dirty="0">
                <a:latin typeface="+mn-lt"/>
              </a:rPr>
              <a:t>NULL or True =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F0D74-8D13-8C48-8C1C-D8B0B48D9241}"/>
              </a:ext>
            </a:extLst>
          </p:cNvPr>
          <p:cNvSpPr txBox="1"/>
          <p:nvPr/>
        </p:nvSpPr>
        <p:spPr>
          <a:xfrm>
            <a:off x="533400" y="3968659"/>
            <a:ext cx="6858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Read NULL as “Could be anything”</a:t>
            </a:r>
          </a:p>
          <a:p>
            <a:pPr>
              <a:buNone/>
            </a:pPr>
            <a:r>
              <a:rPr lang="en-US" dirty="0">
                <a:latin typeface="+mn-lt"/>
              </a:rPr>
              <a:t>Operations involving NULL usually return NULL.</a:t>
            </a:r>
          </a:p>
          <a:p>
            <a:pPr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FE07448-D46E-EC44-9AC3-A45EA61C03D7}"/>
              </a:ext>
            </a:extLst>
          </p:cNvPr>
          <p:cNvSpPr/>
          <p:nvPr/>
        </p:nvSpPr>
        <p:spPr bwMode="auto">
          <a:xfrm>
            <a:off x="6096001" y="5486400"/>
            <a:ext cx="2743200" cy="715089"/>
          </a:xfrm>
          <a:prstGeom prst="wedgeRoundRectCallout">
            <a:avLst>
              <a:gd name="adj1" fmla="val -144610"/>
              <a:gd name="adj2" fmla="val 7133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 matter what NULL is, this expression is true</a:t>
            </a:r>
          </a:p>
        </p:txBody>
      </p:sp>
    </p:spTree>
    <p:extLst>
      <p:ext uri="{BB962C8B-B14F-4D97-AF65-F5344CB8AC3E}">
        <p14:creationId xmlns:p14="http://schemas.microsoft.com/office/powerpoint/2010/main" val="234351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NULL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4384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BF0D74-8D13-8C48-8C1C-D8B0B48D9241}"/>
              </a:ext>
            </a:extLst>
          </p:cNvPr>
          <p:cNvSpPr txBox="1"/>
          <p:nvPr/>
        </p:nvSpPr>
        <p:spPr>
          <a:xfrm>
            <a:off x="533400" y="396865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Read NULL as “Could be anything”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868B5-1D76-3B47-AF8A-823AF94DD4BC}"/>
              </a:ext>
            </a:extLst>
          </p:cNvPr>
          <p:cNvSpPr/>
          <p:nvPr/>
        </p:nvSpPr>
        <p:spPr>
          <a:xfrm>
            <a:off x="694267" y="4557036"/>
            <a:ext cx="3385670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Is NULL equal to NULL?</a:t>
            </a:r>
          </a:p>
          <a:p>
            <a:pPr>
              <a:buNone/>
            </a:pPr>
            <a:r>
              <a:rPr lang="en-US" dirty="0"/>
              <a:t>Is X equal to NULL?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260A7E4-47E4-314C-9623-6FDFB47BE50F}"/>
              </a:ext>
            </a:extLst>
          </p:cNvPr>
          <p:cNvSpPr/>
          <p:nvPr/>
        </p:nvSpPr>
        <p:spPr bwMode="auto">
          <a:xfrm>
            <a:off x="5791200" y="4199491"/>
            <a:ext cx="2429933" cy="715089"/>
          </a:xfrm>
          <a:prstGeom prst="wedgeRoundRectCallout">
            <a:avLst>
              <a:gd name="adj1" fmla="val -117450"/>
              <a:gd name="adj2" fmla="val 5238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No! NULL could be anything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0E0C1-23AD-8B45-922E-11D373323F30}"/>
              </a:ext>
            </a:extLst>
          </p:cNvPr>
          <p:cNvSpPr/>
          <p:nvPr/>
        </p:nvSpPr>
        <p:spPr>
          <a:xfrm>
            <a:off x="685800" y="5737100"/>
            <a:ext cx="5808450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We have a special syntax to test for NULL:</a:t>
            </a:r>
          </a:p>
          <a:p>
            <a:pPr>
              <a:buNone/>
            </a:pPr>
            <a:r>
              <a:rPr lang="en-US" dirty="0"/>
              <a:t>“x IS NULL” evaluates to True </a:t>
            </a:r>
            <a:r>
              <a:rPr lang="en-US" dirty="0" err="1"/>
              <a:t>iff</a:t>
            </a:r>
            <a:r>
              <a:rPr lang="en-US" dirty="0"/>
              <a:t> x is NULL</a:t>
            </a:r>
          </a:p>
        </p:txBody>
      </p:sp>
    </p:spTree>
    <p:extLst>
      <p:ext uri="{BB962C8B-B14F-4D97-AF65-F5344CB8AC3E}">
        <p14:creationId xmlns:p14="http://schemas.microsoft.com/office/powerpoint/2010/main" val="10069291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38098</TotalTime>
  <Words>229</Words>
  <Application>Microsoft Macintosh PowerPoint</Application>
  <PresentationFormat>On-screen Show (4:3)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presentation</vt:lpstr>
      <vt:lpstr>Databases and Data Modeling INFO 330</vt:lpstr>
      <vt:lpstr>NULL Values</vt:lpstr>
      <vt:lpstr>NULL Values</vt:lpstr>
      <vt:lpstr>NULL Values</vt:lpstr>
      <vt:lpstr>NULL Values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1757</cp:revision>
  <cp:lastPrinted>2019-04-17T16:37:27Z</cp:lastPrinted>
  <dcterms:created xsi:type="dcterms:W3CDTF">2011-09-28T04:48:57Z</dcterms:created>
  <dcterms:modified xsi:type="dcterms:W3CDTF">2021-10-01T09:28:15Z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