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83" r:id="rId2"/>
    <p:sldId id="456" r:id="rId3"/>
    <p:sldId id="457" r:id="rId4"/>
    <p:sldId id="453" r:id="rId5"/>
    <p:sldId id="454" r:id="rId6"/>
    <p:sldId id="455" r:id="rId7"/>
    <p:sldId id="458" r:id="rId8"/>
    <p:sldId id="459" r:id="rId9"/>
    <p:sldId id="460" r:id="rId10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fld id="{1CEE264F-D1D4-7F4D-BDE8-821F0E109130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405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fld id="{71A4E7D1-EE80-F649-9228-971F3B05F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98191-21D1-C640-86A0-7B085F0DA618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F43B37-5AAF-E945-81EB-C87AE0CEF715}" type="slidenum">
              <a:rPr lang="en-US"/>
              <a:pPr/>
              <a:t>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We have already learned about this earlier</a:t>
            </a:r>
          </a:p>
        </p:txBody>
      </p:sp>
    </p:spTree>
    <p:extLst>
      <p:ext uri="{BB962C8B-B14F-4D97-AF65-F5344CB8AC3E}">
        <p14:creationId xmlns:p14="http://schemas.microsoft.com/office/powerpoint/2010/main" val="29330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F43B37-5AAF-E945-81EB-C87AE0CEF715}" type="slidenum">
              <a:rPr lang="en-US"/>
              <a:pPr/>
              <a:t>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We have already learned about this earlier</a:t>
            </a:r>
          </a:p>
        </p:txBody>
      </p:sp>
    </p:spTree>
    <p:extLst>
      <p:ext uri="{BB962C8B-B14F-4D97-AF65-F5344CB8AC3E}">
        <p14:creationId xmlns:p14="http://schemas.microsoft.com/office/powerpoint/2010/main" val="103388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F43B37-5AAF-E945-81EB-C87AE0CEF715}" type="slidenum">
              <a:rPr lang="en-US"/>
              <a:pPr/>
              <a:t>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We have already learned about this earlier</a:t>
            </a:r>
          </a:p>
        </p:txBody>
      </p:sp>
    </p:spTree>
    <p:extLst>
      <p:ext uri="{BB962C8B-B14F-4D97-AF65-F5344CB8AC3E}">
        <p14:creationId xmlns:p14="http://schemas.microsoft.com/office/powerpoint/2010/main" val="22960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ACDB3-9931-1D45-99AF-49A738EB585C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22566-6806-7849-A78E-1FBF04FEEBAF}" type="slidenum">
              <a:rPr lang="en-US"/>
              <a:pPr/>
              <a:t>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Recall that primary key is the order</a:t>
            </a:r>
            <a:r>
              <a:rPr lang="en-US" baseline="0" dirty="0"/>
              <a:t> for which rows are laid out on the disk!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4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973D1-81F1-4846-909A-2CD60E7FFE04}" type="slidenum">
              <a:rPr lang="en-US"/>
              <a:pPr/>
              <a:t>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D9A49-4AA6-2A42-8271-3A08439C8456}" type="slidenum">
              <a:rPr lang="en-US"/>
              <a:pPr/>
              <a:t>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3C4ED0-EF04-D148-8A2C-6C14D988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CE0449-9B7D-D74F-9ABC-C229BB6FB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ABF7BA-44C7-B440-AB5D-D89ECB2D3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INFO 330 – Au 2021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88431483-6798-8146-A044-18F2F8D423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05E6-B6DA-CC49-A170-9CC5CA40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4A5CBF-D950-0C4B-B885-66F6E7F2F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EA3D4-B242-A843-B2BE-E8ACA03C6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144FBC-D67A-8044-9342-5C71D6A7B4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848B1F-9B20-0442-99FC-E61E4F528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D79F4-27E6-D24B-A46B-F459E72AE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977424-7887-334E-B5FA-A31AF09A53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F9B46-7C74-624A-9F3C-3E00920425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/>
                <a:cs typeface="Arial"/>
              </a:defRPr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fld id="{8D3EA24D-2F66-F24F-BEF3-F1CFBE0751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76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z="3600" dirty="0"/>
              <a:t>Databases and Data Modeling</a:t>
            </a:r>
            <a:br>
              <a:rPr lang="en-US" sz="3600" dirty="0"/>
            </a:br>
            <a:r>
              <a:rPr lang="en-US" sz="3600" dirty="0"/>
              <a:t>INFO 330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/>
              <a:t>2.9 CREATE TABLE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55A-2190-0844-8400-D26C4B22B8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0F7AA1-C6F2-B54A-B8ED-71CF055E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0076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/>
              <a:t>Module 2: </a:t>
            </a:r>
            <a:r>
              <a:rPr lang="en-US" sz="2000" dirty="0"/>
              <a:t>Relational Model and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595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ABB032-C176-8C49-BF7B-8FA8C8B7E6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Table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1562100" y="3570744"/>
            <a:ext cx="56388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CREATE TABLE </a:t>
            </a:r>
            <a:r>
              <a:rPr lang="en-US" dirty="0">
                <a:latin typeface="Arial"/>
                <a:cs typeface="Arial"/>
              </a:rPr>
              <a:t>Company (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cname</a:t>
            </a:r>
            <a:r>
              <a:rPr lang="en-US" dirty="0">
                <a:latin typeface="Arial"/>
                <a:cs typeface="Arial"/>
              </a:rPr>
              <a:t> VARCHAR(30),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country VARCHAR(20),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no_employees</a:t>
            </a:r>
            <a:r>
              <a:rPr lang="en-US" dirty="0">
                <a:latin typeface="Arial"/>
                <a:cs typeface="Arial"/>
              </a:rPr>
              <a:t> INT,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for_profit</a:t>
            </a:r>
            <a:r>
              <a:rPr lang="en-US" dirty="0">
                <a:latin typeface="Arial"/>
                <a:cs typeface="Arial"/>
              </a:rPr>
              <a:t> BOOLEAN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9407C2-FBF3-C54D-A0D1-76604898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98585"/>
              </p:ext>
            </p:extLst>
          </p:nvPr>
        </p:nvGraphicFramePr>
        <p:xfrm>
          <a:off x="685800" y="204216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A9AE67-EDAC-EB48-BFE8-481861DE80CA}"/>
              </a:ext>
            </a:extLst>
          </p:cNvPr>
          <p:cNvSpPr txBox="1"/>
          <p:nvPr/>
        </p:nvSpPr>
        <p:spPr>
          <a:xfrm>
            <a:off x="609600" y="1611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+mn-lt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8856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ABB032-C176-8C49-BF7B-8FA8C8B7E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Table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1562100" y="3570744"/>
            <a:ext cx="65913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CREATE TABLE </a:t>
            </a:r>
            <a:r>
              <a:rPr lang="en-US" dirty="0">
                <a:latin typeface="Arial"/>
                <a:cs typeface="Arial"/>
              </a:rPr>
              <a:t>Company (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cname</a:t>
            </a:r>
            <a:r>
              <a:rPr lang="en-US" dirty="0">
                <a:latin typeface="Arial"/>
                <a:cs typeface="Arial"/>
              </a:rPr>
              <a:t> VARCHAR(30)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PRIMARY KEY</a:t>
            </a:r>
            <a:r>
              <a:rPr lang="en-US" dirty="0">
                <a:latin typeface="Arial"/>
                <a:cs typeface="Arial"/>
              </a:rPr>
              <a:t>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country VARCHAR(20),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no_employees</a:t>
            </a:r>
            <a:r>
              <a:rPr lang="en-US" dirty="0">
                <a:latin typeface="Arial"/>
                <a:cs typeface="Arial"/>
              </a:rPr>
              <a:t> INT,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for_profit</a:t>
            </a:r>
            <a:r>
              <a:rPr lang="en-US" dirty="0">
                <a:latin typeface="Arial"/>
                <a:cs typeface="Arial"/>
              </a:rPr>
              <a:t> BOOLEAN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9407C2-FBF3-C54D-A0D1-76604898677E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04216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A9AE67-EDAC-EB48-BFE8-481861DE80CA}"/>
              </a:ext>
            </a:extLst>
          </p:cNvPr>
          <p:cNvSpPr txBox="1"/>
          <p:nvPr/>
        </p:nvSpPr>
        <p:spPr>
          <a:xfrm>
            <a:off x="609600" y="1611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+mn-lt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5586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ABB032-C176-8C49-BF7B-8FA8C8B7E61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Primary Key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9600"/>
            <a:ext cx="16002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OR: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1981200" y="2609672"/>
            <a:ext cx="5608074" cy="13480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CREATE TABLE </a:t>
            </a:r>
            <a:r>
              <a:rPr lang="en-US" dirty="0">
                <a:latin typeface="Arial"/>
                <a:cs typeface="Arial"/>
              </a:rPr>
              <a:t>Product (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name CHAR(30)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PRIMARY KEY</a:t>
            </a:r>
            <a:r>
              <a:rPr lang="en-US" dirty="0">
                <a:latin typeface="Arial"/>
                <a:cs typeface="Arial"/>
              </a:rPr>
              <a:t>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category VARCHAR(20))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1997431" y="4343400"/>
            <a:ext cx="4491551" cy="17912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CREATE TABLE </a:t>
            </a:r>
            <a:r>
              <a:rPr lang="en-US" dirty="0">
                <a:latin typeface="Arial"/>
                <a:cs typeface="Arial"/>
              </a:rPr>
              <a:t>Product (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name CHAR(30),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category VARCHAR(</a:t>
            </a:r>
            <a:r>
              <a:rPr lang="en-US">
                <a:latin typeface="Arial"/>
                <a:cs typeface="Arial"/>
              </a:rPr>
              <a:t>20),</a:t>
            </a:r>
            <a:endParaRPr lang="en-US" dirty="0">
              <a:latin typeface="Arial"/>
              <a:cs typeface="Arial"/>
            </a:endParaRPr>
          </a:p>
          <a:p>
            <a:pPr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PRIMARY KEY </a:t>
            </a:r>
            <a:r>
              <a:rPr lang="en-US" dirty="0">
                <a:latin typeface="Arial"/>
                <a:cs typeface="Arial"/>
              </a:rPr>
              <a:t>(name))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990600" y="1905000"/>
            <a:ext cx="3571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dirty="0" err="1">
                <a:latin typeface="Arial"/>
                <a:cs typeface="Arial"/>
              </a:rPr>
              <a:t>Product(</a:t>
            </a:r>
            <a:r>
              <a:rPr lang="en-US" u="sng" dirty="0" err="1"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, category)</a:t>
            </a:r>
          </a:p>
        </p:txBody>
      </p:sp>
    </p:spTree>
    <p:extLst>
      <p:ext uri="{BB962C8B-B14F-4D97-AF65-F5344CB8AC3E}">
        <p14:creationId xmlns:p14="http://schemas.microsoft.com/office/powerpoint/2010/main" val="16332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/>
      <p:bldP spid="3870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92508" y="6248400"/>
            <a:ext cx="1905000" cy="457200"/>
          </a:xfrm>
          <a:noFill/>
        </p:spPr>
        <p:txBody>
          <a:bodyPr/>
          <a:lstStyle/>
          <a:p>
            <a:fld id="{82B54602-0B41-D947-A2F7-D22CC6C9DF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Keys with Multiple Attributes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18092" y="2209800"/>
            <a:ext cx="5040162" cy="2308324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ea typeface="+mn-ea"/>
                <a:cs typeface="+mn-cs"/>
              </a:rPr>
              <a:t>CREATE TABLE </a:t>
            </a:r>
            <a:r>
              <a:rPr lang="en-US" sz="2400" dirty="0">
                <a:ea typeface="+mn-ea"/>
                <a:cs typeface="+mn-cs"/>
              </a:rPr>
              <a:t>Product (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	name CHAR(30),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	category VARCHAR(20),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	price INT,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    </a:t>
            </a:r>
            <a:r>
              <a:rPr lang="en-US" sz="2400" dirty="0">
                <a:solidFill>
                  <a:srgbClr val="0000FF"/>
                </a:solidFill>
                <a:ea typeface="+mn-ea"/>
                <a:cs typeface="+mn-cs"/>
              </a:rPr>
              <a:t>PRIMARY KEY </a:t>
            </a:r>
            <a:r>
              <a:rPr lang="en-US" sz="2400" dirty="0">
                <a:ea typeface="+mn-ea"/>
                <a:cs typeface="+mn-cs"/>
              </a:rPr>
              <a:t>(name, category)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891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0243"/>
              </p:ext>
            </p:extLst>
          </p:nvPr>
        </p:nvGraphicFramePr>
        <p:xfrm>
          <a:off x="2133600" y="4876800"/>
          <a:ext cx="4191000" cy="1701801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/>
                          <a:cs typeface="Arial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642" name="Rectangle 33"/>
          <p:cNvSpPr>
            <a:spLocks noChangeArrowheads="1"/>
          </p:cNvSpPr>
          <p:nvPr/>
        </p:nvSpPr>
        <p:spPr bwMode="auto">
          <a:xfrm>
            <a:off x="990600" y="1676400"/>
            <a:ext cx="4386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dirty="0" err="1">
                <a:latin typeface="Arial"/>
                <a:cs typeface="Arial"/>
              </a:rPr>
              <a:t>Product(</a:t>
            </a:r>
            <a:r>
              <a:rPr lang="en-US" u="sng" dirty="0" err="1">
                <a:latin typeface="Arial"/>
                <a:cs typeface="Arial"/>
              </a:rPr>
              <a:t>name</a:t>
            </a:r>
            <a:r>
              <a:rPr lang="en-US" u="sng" dirty="0">
                <a:latin typeface="Arial"/>
                <a:cs typeface="Arial"/>
              </a:rPr>
              <a:t>, category</a:t>
            </a:r>
            <a:r>
              <a:rPr lang="en-US" dirty="0">
                <a:latin typeface="Arial"/>
                <a:cs typeface="Arial"/>
              </a:rPr>
              <a:t>, price)</a:t>
            </a:r>
          </a:p>
        </p:txBody>
      </p:sp>
    </p:spTree>
    <p:extLst>
      <p:ext uri="{BB962C8B-B14F-4D97-AF65-F5344CB8AC3E}">
        <p14:creationId xmlns:p14="http://schemas.microsoft.com/office/powerpoint/2010/main" val="21945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Keys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0D13-47C3-5941-AACE-D4CD0CEF8B2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9526" y="1905000"/>
            <a:ext cx="4921250" cy="2676525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ea typeface="+mn-ea"/>
                <a:cs typeface="+mn-cs"/>
              </a:rPr>
              <a:t>CREATE TABLE </a:t>
            </a:r>
            <a:r>
              <a:rPr lang="en-US" sz="2400" dirty="0">
                <a:ea typeface="+mn-ea"/>
                <a:cs typeface="+mn-cs"/>
              </a:rPr>
              <a:t>Product (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 	</a:t>
            </a:r>
            <a:r>
              <a:rPr lang="en-US" sz="2400" dirty="0" err="1">
                <a:ea typeface="+mn-ea"/>
                <a:cs typeface="+mn-cs"/>
              </a:rPr>
              <a:t>productID</a:t>
            </a:r>
            <a:r>
              <a:rPr lang="en-US" sz="2400" dirty="0">
                <a:ea typeface="+mn-ea"/>
                <a:cs typeface="+mn-cs"/>
              </a:rPr>
              <a:t>  CHAR(10),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	name CHAR(30),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	category VARCHAR(20),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	price INT,</a:t>
            </a:r>
            <a:br>
              <a:rPr lang="en-US" sz="2400" dirty="0">
                <a:ea typeface="+mn-ea"/>
                <a:cs typeface="+mn-cs"/>
              </a:rPr>
            </a:br>
            <a:r>
              <a:rPr lang="en-US" sz="2400" dirty="0">
                <a:ea typeface="+mn-ea"/>
                <a:cs typeface="+mn-cs"/>
              </a:rPr>
              <a:t>    	</a:t>
            </a:r>
            <a:r>
              <a:rPr lang="en-US" sz="2400" dirty="0">
                <a:solidFill>
                  <a:srgbClr val="0000FF"/>
                </a:solidFill>
                <a:ea typeface="+mn-ea"/>
                <a:cs typeface="+mn-cs"/>
              </a:rPr>
              <a:t>PRIMARY KEY </a:t>
            </a:r>
            <a:r>
              <a:rPr lang="en-US" sz="2400" dirty="0">
                <a:ea typeface="+mn-ea"/>
                <a:cs typeface="+mn-cs"/>
              </a:rPr>
              <a:t>(</a:t>
            </a:r>
            <a:r>
              <a:rPr lang="en-US" sz="2400" dirty="0" err="1">
                <a:ea typeface="+mn-ea"/>
                <a:cs typeface="+mn-cs"/>
              </a:rPr>
              <a:t>productID</a:t>
            </a:r>
            <a:r>
              <a:rPr lang="en-US" sz="2400" dirty="0">
                <a:ea typeface="+mn-ea"/>
                <a:cs typeface="+mn-cs"/>
              </a:rPr>
              <a:t>),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    	</a:t>
            </a:r>
            <a:r>
              <a:rPr lang="en-US" sz="2400" dirty="0">
                <a:solidFill>
                  <a:srgbClr val="0000FF"/>
                </a:solidFill>
                <a:ea typeface="+mn-ea"/>
                <a:cs typeface="+mn-cs"/>
              </a:rPr>
              <a:t>UNIQUE </a:t>
            </a:r>
            <a:r>
              <a:rPr lang="en-US" sz="2400" dirty="0">
                <a:ea typeface="+mn-ea"/>
                <a:cs typeface="+mn-cs"/>
              </a:rPr>
              <a:t>(name, category))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1319526" y="5105400"/>
            <a:ext cx="52336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There is at most one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PRIMARY KEY</a:t>
            </a:r>
            <a:r>
              <a:rPr lang="en-US" dirty="0">
                <a:latin typeface="Arial"/>
                <a:cs typeface="Arial"/>
              </a:rPr>
              <a:t>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there can be many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UNIQUE</a:t>
            </a:r>
          </a:p>
        </p:txBody>
      </p:sp>
    </p:spTree>
    <p:extLst>
      <p:ext uri="{BB962C8B-B14F-4D97-AF65-F5344CB8AC3E}">
        <p14:creationId xmlns:p14="http://schemas.microsoft.com/office/powerpoint/2010/main" val="13038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Foreign Key Constraints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INFO 330 – 2020au </a:t>
            </a:r>
            <a:endParaRPr lang="en-US" dirty="0"/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68301-520D-C943-B2EB-72E44EC7E1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861" y="2330450"/>
            <a:ext cx="8380369" cy="1200329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ea typeface="+mn-ea"/>
                <a:cs typeface="+mn-cs"/>
              </a:rPr>
              <a:t>CREATE TABLE </a:t>
            </a:r>
            <a:r>
              <a:rPr lang="en-US" sz="2400" dirty="0">
                <a:ea typeface="+mn-ea"/>
                <a:cs typeface="+mn-cs"/>
              </a:rPr>
              <a:t>Purchase (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	</a:t>
            </a:r>
            <a:r>
              <a:rPr lang="en-US" sz="2400" dirty="0" err="1">
                <a:ea typeface="+mn-ea"/>
                <a:cs typeface="+mn-cs"/>
              </a:rPr>
              <a:t>prodName</a:t>
            </a:r>
            <a:r>
              <a:rPr lang="en-US" sz="2400" dirty="0">
                <a:ea typeface="+mn-ea"/>
                <a:cs typeface="+mn-cs"/>
              </a:rPr>
              <a:t> CHAR(30) </a:t>
            </a:r>
            <a:r>
              <a:rPr lang="en-US" sz="2400" dirty="0">
                <a:solidFill>
                  <a:srgbClr val="0000FF"/>
                </a:solidFill>
                <a:ea typeface="+mn-ea"/>
                <a:cs typeface="+mn-cs"/>
              </a:rPr>
              <a:t>REFERENCES </a:t>
            </a:r>
            <a:r>
              <a:rPr lang="en-US" sz="2400" dirty="0">
                <a:ea typeface="+mn-ea"/>
                <a:cs typeface="+mn-cs"/>
              </a:rPr>
              <a:t>Product(name),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    	date DATETIME)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76334" y="3790254"/>
            <a:ext cx="63768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dirty="0" err="1">
                <a:latin typeface="Arial"/>
                <a:cs typeface="Arial"/>
              </a:rPr>
              <a:t>prodName</a:t>
            </a:r>
            <a:r>
              <a:rPr lang="en-US" dirty="0">
                <a:latin typeface="Arial"/>
                <a:cs typeface="Arial"/>
              </a:rPr>
              <a:t> is a </a:t>
            </a:r>
            <a:r>
              <a:rPr lang="en-US" b="1" dirty="0">
                <a:latin typeface="Arial"/>
                <a:cs typeface="Arial"/>
              </a:rPr>
              <a:t>foreign key</a:t>
            </a:r>
            <a:r>
              <a:rPr lang="en-US" dirty="0">
                <a:latin typeface="Arial"/>
                <a:cs typeface="Arial"/>
              </a:rPr>
              <a:t> to </a:t>
            </a:r>
            <a:r>
              <a:rPr lang="en-US" dirty="0" err="1">
                <a:latin typeface="Arial"/>
                <a:cs typeface="Arial"/>
              </a:rPr>
              <a:t>Product(name</a:t>
            </a:r>
            <a:r>
              <a:rPr lang="en-US" dirty="0">
                <a:latin typeface="Arial"/>
                <a:cs typeface="Arial"/>
              </a:rPr>
              <a:t>)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name must be a </a:t>
            </a:r>
            <a:r>
              <a:rPr lang="en-US" b="1" dirty="0">
                <a:latin typeface="Arial"/>
                <a:cs typeface="Arial"/>
              </a:rPr>
              <a:t>key</a:t>
            </a:r>
            <a:r>
              <a:rPr lang="en-US" dirty="0">
                <a:latin typeface="Arial"/>
                <a:cs typeface="Arial"/>
              </a:rPr>
              <a:t> in Product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8FB5AF39-9EE3-6C42-A181-A3582F874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80" y="4893785"/>
            <a:ext cx="2682861" cy="562630"/>
          </a:xfrm>
          <a:prstGeom prst="wedgeEllipseCallout">
            <a:avLst>
              <a:gd name="adj1" fmla="val 59215"/>
              <a:gd name="adj2" fmla="val -35559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buNone/>
            </a:pPr>
            <a:r>
              <a:rPr lang="en-US" sz="2000" dirty="0">
                <a:latin typeface="Arial"/>
                <a:cs typeface="Arial"/>
              </a:rPr>
              <a:t>The other table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9C6E8B88-C34F-2E43-A85A-A7C8287E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483" y="5551593"/>
            <a:ext cx="2810717" cy="995422"/>
          </a:xfrm>
          <a:prstGeom prst="wedgeEllipseCallout">
            <a:avLst>
              <a:gd name="adj1" fmla="val 46841"/>
              <a:gd name="adj2" fmla="val -29453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buNone/>
            </a:pPr>
            <a:r>
              <a:rPr lang="en-US" sz="2000" dirty="0">
                <a:latin typeface="Arial"/>
                <a:cs typeface="Arial"/>
              </a:rPr>
              <a:t>The key of the other table</a:t>
            </a:r>
          </a:p>
        </p:txBody>
      </p:sp>
    </p:spTree>
    <p:extLst>
      <p:ext uri="{BB962C8B-B14F-4D97-AF65-F5344CB8AC3E}">
        <p14:creationId xmlns:p14="http://schemas.microsoft.com/office/powerpoint/2010/main" val="36190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Foreign Key Constraints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Example with multi-attribute primary key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(name, category) must be a KEY in Product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INFO 330 – 2021au </a:t>
            </a:r>
            <a:endParaRPr lang="en-US" dirty="0"/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FD5A17-1657-E64E-8295-18D857D020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898718" y="2644676"/>
            <a:ext cx="7111242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CREATE TABLE </a:t>
            </a:r>
            <a:r>
              <a:rPr lang="en-US" dirty="0">
                <a:latin typeface="Arial"/>
                <a:cs typeface="Arial"/>
              </a:rPr>
              <a:t>Purchase (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prodName</a:t>
            </a:r>
            <a:r>
              <a:rPr lang="en-US" dirty="0">
                <a:latin typeface="Arial"/>
                <a:cs typeface="Arial"/>
              </a:rPr>
              <a:t> CHAR(30),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	category VARCHAR(20),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    	date DATETIME,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    	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FOREIGN KEY 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prodName</a:t>
            </a:r>
            <a:r>
              <a:rPr lang="en-US" dirty="0">
                <a:latin typeface="Arial"/>
                <a:cs typeface="Arial"/>
              </a:rPr>
              <a:t>, category) </a:t>
            </a:r>
          </a:p>
          <a:p>
            <a:pPr>
              <a:buNone/>
              <a:defRPr/>
            </a:pPr>
            <a:r>
              <a:rPr lang="en-US" dirty="0">
                <a:latin typeface="Arial"/>
                <a:cs typeface="Arial"/>
              </a:rPr>
              <a:t>        	  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REFERENCES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Product(name</a:t>
            </a:r>
            <a:r>
              <a:rPr lang="en-US" dirty="0">
                <a:latin typeface="Arial"/>
                <a:cs typeface="Arial"/>
              </a:rPr>
              <a:t>, category) </a:t>
            </a:r>
          </a:p>
        </p:txBody>
      </p:sp>
    </p:spTree>
    <p:extLst>
      <p:ext uri="{BB962C8B-B14F-4D97-AF65-F5344CB8AC3E}">
        <p14:creationId xmlns:p14="http://schemas.microsoft.com/office/powerpoint/2010/main" val="37221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7FFEC-3B9A-7941-AF51-9419C425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B96DB-14D1-244D-A984-C8490D64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EF5B87-B271-384D-85DF-3E1DF160E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45185"/>
              </p:ext>
            </p:extLst>
          </p:nvPr>
        </p:nvGraphicFramePr>
        <p:xfrm>
          <a:off x="457200" y="22098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822537-1BB6-AC49-8ECB-2B74EF3A9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14991"/>
              </p:ext>
            </p:extLst>
          </p:nvPr>
        </p:nvGraphicFramePr>
        <p:xfrm>
          <a:off x="457200" y="3962400"/>
          <a:ext cx="36957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08">
                <a:tc>
                  <a:txBody>
                    <a:bodyPr/>
                    <a:lstStyle/>
                    <a:p>
                      <a:r>
                        <a:rPr lang="en-US" u="sng" dirty="0"/>
                        <a:t>name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4786AA-25B5-5B47-B0BE-C550AA2E708B}"/>
              </a:ext>
            </a:extLst>
          </p:cNvPr>
          <p:cNvSpPr txBox="1"/>
          <p:nvPr/>
        </p:nvSpPr>
        <p:spPr>
          <a:xfrm>
            <a:off x="472698" y="1828800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>
                <a:latin typeface="+mn-lt"/>
              </a:rPr>
              <a:t>Company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F67CC-76A5-1945-A2D4-3B60E885D9A0}"/>
              </a:ext>
            </a:extLst>
          </p:cNvPr>
          <p:cNvSpPr txBox="1"/>
          <p:nvPr/>
        </p:nvSpPr>
        <p:spPr>
          <a:xfrm>
            <a:off x="457200" y="3505200"/>
            <a:ext cx="10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>
                <a:latin typeface="+mn-lt"/>
              </a:rPr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7CD0D-7E3E-6A47-A530-90B90A8DA21C}"/>
              </a:ext>
            </a:extLst>
          </p:cNvPr>
          <p:cNvSpPr txBox="1"/>
          <p:nvPr/>
        </p:nvSpPr>
        <p:spPr>
          <a:xfrm>
            <a:off x="609600" y="465594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dirty="0">
                <a:latin typeface="+mn-lt"/>
              </a:rPr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27196663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latin typeface="+mn-lt"/>
          </a:defRPr>
        </a:defPPr>
      </a:lstStyle>
    </a:tx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38082</TotalTime>
  <Words>488</Words>
  <Application>Microsoft Macintosh PowerPoint</Application>
  <PresentationFormat>On-screen Show (4:3)</PresentationFormat>
  <Paragraphs>154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presentation</vt:lpstr>
      <vt:lpstr>Databases and Data Modeling INFO 330</vt:lpstr>
      <vt:lpstr>CREATE Table</vt:lpstr>
      <vt:lpstr>CREATE Table</vt:lpstr>
      <vt:lpstr>Primary Key</vt:lpstr>
      <vt:lpstr>Keys with Multiple Attributes</vt:lpstr>
      <vt:lpstr>Other Keys</vt:lpstr>
      <vt:lpstr>Foreign Key Constraints</vt:lpstr>
      <vt:lpstr>Foreign Key Constraints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Bill Howe</cp:lastModifiedBy>
  <cp:revision>1760</cp:revision>
  <cp:lastPrinted>2019-04-17T16:37:27Z</cp:lastPrinted>
  <dcterms:created xsi:type="dcterms:W3CDTF">2011-09-28T04:48:57Z</dcterms:created>
  <dcterms:modified xsi:type="dcterms:W3CDTF">2021-09-30T05:24:16Z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