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6"/>
  </p:notesMasterIdLst>
  <p:handoutMasterIdLst>
    <p:handoutMasterId r:id="rId7"/>
  </p:handoutMasterIdLst>
  <p:sldIdLst>
    <p:sldId id="283" r:id="rId2"/>
    <p:sldId id="284" r:id="rId3"/>
    <p:sldId id="285" r:id="rId4"/>
    <p:sldId id="286" r:id="rId5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EAEAEA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7" autoAdjust="0"/>
    <p:restoredTop sz="88707" autoAdjust="0"/>
  </p:normalViewPr>
  <p:slideViewPr>
    <p:cSldViewPr>
      <p:cViewPr varScale="1">
        <p:scale>
          <a:sx n="113" d="100"/>
          <a:sy n="113" d="100"/>
        </p:scale>
        <p:origin x="22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378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FontTx/>
              <a:buNone/>
              <a:defRPr sz="1200"/>
            </a:lvl1pPr>
          </a:lstStyle>
          <a:p>
            <a:fld id="{1CEE264F-D1D4-7F4D-BDE8-821F0E109130}" type="slidenum">
              <a:rPr lang="en-US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74050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8913" y="0"/>
            <a:ext cx="299878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701675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40238"/>
            <a:ext cx="5153025" cy="412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2688"/>
            <a:ext cx="2998788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8913" y="8802688"/>
            <a:ext cx="2998787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/>
              </a:defRPr>
            </a:lvl1pPr>
          </a:lstStyle>
          <a:p>
            <a:fld id="{71A4E7D1-EE80-F649-9228-971F3B05FF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145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298191-21D1-C640-86A0-7B085F0DA618}" type="slidenum">
              <a:rPr lang="en-US"/>
              <a:pPr/>
              <a:t>1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43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73C4ED0-EF04-D148-8A2C-6C14D98819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BCE0449-9B7D-D74F-9ABC-C229BB6FB2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DABF7BA-44C7-B440-AB5D-D89ECB2D3C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r>
              <a:rPr lang="de-DE" dirty="0">
                <a:solidFill>
                  <a:prstClr val="black"/>
                </a:solidFill>
              </a:rPr>
              <a:t>INFO 330 – Au 2021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fld id="{88431483-6798-8146-A044-18F2F8D4237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33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CE105E6-B6DA-CC49-A170-9CC5CA4030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4A5CBF-D950-0C4B-B885-66F6E7F2FF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FEA3D4-B242-A843-B2BE-E8ACA03C6D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144FBC-D67A-8044-9342-5C71D6A7B4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D848B1F-9B20-0442-99FC-E61E4F5288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29D79F4-27E6-D24B-A46B-F459E72AE7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C977424-7887-334E-B5FA-A31AF09A53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9F9B46-7C74-624A-9F3C-3E00920425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>
                <a:latin typeface="Arial"/>
                <a:cs typeface="Arial"/>
              </a:defRPr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>
                <a:latin typeface="Arial"/>
              </a:defRPr>
            </a:lvl1pPr>
          </a:lstStyle>
          <a:p>
            <a:fld id="{8D3EA24D-2F66-F24F-BEF3-F1CFBE0751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766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sz="3600" dirty="0"/>
              <a:t>Databases and Data Modeling</a:t>
            </a:r>
            <a:br>
              <a:rPr lang="en-US" sz="3600" dirty="0"/>
            </a:br>
            <a:r>
              <a:rPr lang="en-US" sz="3600" dirty="0"/>
              <a:t>INFO 330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066800"/>
          </a:xfrm>
        </p:spPr>
        <p:txBody>
          <a:bodyPr/>
          <a:lstStyle/>
          <a:p>
            <a:r>
              <a:rPr lang="en-US" dirty="0"/>
              <a:t>2.10 INSERT, UPDATE, DELETE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C55A-2190-0844-8400-D26C4B22B8D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20F7AA1-C6F2-B54A-B8ED-71CF055E3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140076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000" kern="0" dirty="0"/>
              <a:t>Module 2: </a:t>
            </a:r>
            <a:r>
              <a:rPr lang="en-US" sz="2000" dirty="0"/>
              <a:t>Relational Model and Data Definition</a:t>
            </a:r>
          </a:p>
        </p:txBody>
      </p:sp>
    </p:spTree>
    <p:extLst>
      <p:ext uri="{BB962C8B-B14F-4D97-AF65-F5344CB8AC3E}">
        <p14:creationId xmlns:p14="http://schemas.microsoft.com/office/powerpoint/2010/main" val="259556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21511-73C2-4141-9DF4-10D87C58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 330 – Au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8CE96-7539-CB4E-B0C9-3BFE66B8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05E6-B6DA-CC49-A170-9CC5CA40304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96534-B563-0945-8B71-AE042E014944}"/>
              </a:ext>
            </a:extLst>
          </p:cNvPr>
          <p:cNvSpPr txBox="1"/>
          <p:nvPr/>
        </p:nvSpPr>
        <p:spPr>
          <a:xfrm>
            <a:off x="914400" y="990600"/>
            <a:ext cx="4800600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+mn-lt"/>
              </a:rPr>
              <a:t>INSERT</a:t>
            </a:r>
            <a:r>
              <a:rPr lang="en-US" dirty="0">
                <a:latin typeface="+mn-lt"/>
              </a:rPr>
              <a:t> Product(name, category) 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VALUES</a:t>
            </a:r>
            <a:r>
              <a:rPr lang="en-US" dirty="0">
                <a:latin typeface="+mn-lt"/>
              </a:rPr>
              <a:t> (‘gizmo’, ‘toy),</a:t>
            </a:r>
          </a:p>
          <a:p>
            <a:pPr>
              <a:buNone/>
            </a:pPr>
            <a:r>
              <a:rPr lang="en-US" dirty="0">
                <a:latin typeface="+mn-lt"/>
              </a:rPr>
              <a:t>	    (‘digicam’, ‘camera’)</a:t>
            </a:r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C793C884-C484-EF4D-88C0-441D72B873E3}"/>
              </a:ext>
            </a:extLst>
          </p:cNvPr>
          <p:cNvSpPr/>
          <p:nvPr/>
        </p:nvSpPr>
        <p:spPr bwMode="auto">
          <a:xfrm>
            <a:off x="5867400" y="3276600"/>
            <a:ext cx="2769301" cy="2077403"/>
          </a:xfrm>
          <a:prstGeom prst="wedgeEllipseCallout">
            <a:avLst>
              <a:gd name="adj1" fmla="val -57321"/>
              <a:gd name="adj2" fmla="val -14336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You can specify which columns you’r</a:t>
            </a:r>
            <a:r>
              <a:rPr lang="en-US" sz="1800" dirty="0">
                <a:latin typeface="+mn-lt"/>
              </a:rPr>
              <a:t>e providing.  What happens for the rest?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2AED10F8-F605-3B44-8833-5E2872626973}"/>
              </a:ext>
            </a:extLst>
          </p:cNvPr>
          <p:cNvSpPr/>
          <p:nvPr/>
        </p:nvSpPr>
        <p:spPr bwMode="auto">
          <a:xfrm>
            <a:off x="304800" y="3789997"/>
            <a:ext cx="4051651" cy="2077403"/>
          </a:xfrm>
          <a:prstGeom prst="wedgeEllipseCallout">
            <a:avLst>
              <a:gd name="adj1" fmla="val 23092"/>
              <a:gd name="adj2" fmla="val -12434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You can insert multiple records with one statement.  Often much faster than a separate statement for each record</a:t>
            </a:r>
          </a:p>
        </p:txBody>
      </p:sp>
    </p:spTree>
    <p:extLst>
      <p:ext uri="{BB962C8B-B14F-4D97-AF65-F5344CB8AC3E}">
        <p14:creationId xmlns:p14="http://schemas.microsoft.com/office/powerpoint/2010/main" val="402873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21511-73C2-4141-9DF4-10D87C58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 330 – Au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8CE96-7539-CB4E-B0C9-3BFE66B8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05E6-B6DA-CC49-A170-9CC5CA40304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96534-B563-0945-8B71-AE042E014944}"/>
              </a:ext>
            </a:extLst>
          </p:cNvPr>
          <p:cNvSpPr txBox="1"/>
          <p:nvPr/>
        </p:nvSpPr>
        <p:spPr>
          <a:xfrm>
            <a:off x="914400" y="990600"/>
            <a:ext cx="4800600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+mn-lt"/>
              </a:rPr>
              <a:t>UPDATE</a:t>
            </a:r>
            <a:r>
              <a:rPr lang="en-US" dirty="0">
                <a:latin typeface="+mn-lt"/>
              </a:rPr>
              <a:t> Product</a:t>
            </a: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+mn-lt"/>
              </a:rPr>
              <a:t>SET</a:t>
            </a:r>
            <a:r>
              <a:rPr lang="en-US" dirty="0">
                <a:latin typeface="+mn-lt"/>
              </a:rPr>
              <a:t> category = ‘toy’</a:t>
            </a: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+mn-lt"/>
              </a:rPr>
              <a:t>WHERE</a:t>
            </a:r>
            <a:r>
              <a:rPr lang="en-US" dirty="0">
                <a:latin typeface="+mn-lt"/>
              </a:rPr>
              <a:t> name = ‘digicam’</a:t>
            </a:r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C793C884-C484-EF4D-88C0-441D72B873E3}"/>
              </a:ext>
            </a:extLst>
          </p:cNvPr>
          <p:cNvSpPr/>
          <p:nvPr/>
        </p:nvSpPr>
        <p:spPr bwMode="auto">
          <a:xfrm>
            <a:off x="5943600" y="381000"/>
            <a:ext cx="2769301" cy="1687890"/>
          </a:xfrm>
          <a:prstGeom prst="wedgeEllipseCallout">
            <a:avLst>
              <a:gd name="adj1" fmla="val -124583"/>
              <a:gd name="adj2" fmla="val 2534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You can make multiple changes with one statement</a:t>
            </a:r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2AED10F8-F605-3B44-8833-5E2872626973}"/>
              </a:ext>
            </a:extLst>
          </p:cNvPr>
          <p:cNvSpPr/>
          <p:nvPr/>
        </p:nvSpPr>
        <p:spPr bwMode="auto">
          <a:xfrm>
            <a:off x="304800" y="3789997"/>
            <a:ext cx="4051651" cy="1298377"/>
          </a:xfrm>
          <a:prstGeom prst="wedgeEllipseCallout">
            <a:avLst>
              <a:gd name="adj1" fmla="val -1427"/>
              <a:gd name="adj2" fmla="val -15781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dirty="0">
                <a:latin typeface="+mn-lt"/>
              </a:rPr>
              <a:t>ALL records that match this condition will be updated!  Be careful!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1802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21511-73C2-4141-9DF4-10D87C58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 330 – Au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8CE96-7539-CB4E-B0C9-3BFE66B8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05E6-B6DA-CC49-A170-9CC5CA40304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96534-B563-0945-8B71-AE042E014944}"/>
              </a:ext>
            </a:extLst>
          </p:cNvPr>
          <p:cNvSpPr txBox="1"/>
          <p:nvPr/>
        </p:nvSpPr>
        <p:spPr>
          <a:xfrm>
            <a:off x="914400" y="990600"/>
            <a:ext cx="4800600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+mn-lt"/>
              </a:rPr>
              <a:t>DELETE</a:t>
            </a:r>
            <a:r>
              <a:rPr lang="en-US" dirty="0">
                <a:latin typeface="+mn-lt"/>
              </a:rPr>
              <a:t> Product</a:t>
            </a: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+mn-lt"/>
              </a:rPr>
              <a:t>WHERE</a:t>
            </a:r>
            <a:r>
              <a:rPr lang="en-US" dirty="0">
                <a:latin typeface="+mn-lt"/>
              </a:rPr>
              <a:t> category = ‘toy’</a:t>
            </a:r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2AED10F8-F605-3B44-8833-5E2872626973}"/>
              </a:ext>
            </a:extLst>
          </p:cNvPr>
          <p:cNvSpPr/>
          <p:nvPr/>
        </p:nvSpPr>
        <p:spPr bwMode="auto">
          <a:xfrm>
            <a:off x="228600" y="3459432"/>
            <a:ext cx="4051651" cy="1298377"/>
          </a:xfrm>
          <a:prstGeom prst="wedgeEllipseCallout">
            <a:avLst>
              <a:gd name="adj1" fmla="val -1427"/>
              <a:gd name="adj2" fmla="val -15781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dirty="0">
                <a:latin typeface="+mn-lt"/>
              </a:rPr>
              <a:t>ALL records that match this condition will be updated!  Be careful!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244954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dirty="0" smtClean="0">
            <a:latin typeface="+mn-lt"/>
          </a:defRPr>
        </a:defPPr>
      </a:lstStyle>
    </a:tx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38087</TotalTime>
  <Words>157</Words>
  <Application>Microsoft Macintosh PowerPoint</Application>
  <PresentationFormat>On-screen Show (4:3)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Times New Roman</vt:lpstr>
      <vt:lpstr>presentation</vt:lpstr>
      <vt:lpstr>Databases and Data Modeling INFO 330</vt:lpstr>
      <vt:lpstr>PowerPoint Presentation</vt:lpstr>
      <vt:lpstr>PowerPoint Presentation</vt:lpstr>
      <vt:lpstr>PowerPoint Presentation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 Systems</dc:title>
  <dc:creator>Dan Suciu</dc:creator>
  <cp:lastModifiedBy>Bill Howe</cp:lastModifiedBy>
  <cp:revision>1766</cp:revision>
  <cp:lastPrinted>2019-04-17T16:37:27Z</cp:lastPrinted>
  <dcterms:created xsi:type="dcterms:W3CDTF">2011-09-28T04:48:57Z</dcterms:created>
  <dcterms:modified xsi:type="dcterms:W3CDTF">2021-09-30T05:30:41Z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95</vt:i4>
  </property>
  <property fmtid="{D5CDD505-2E9C-101B-9397-08002B2CF9AE}" pid="5" name="ScreenSize">
    <vt:i4>2</vt:i4>
  </property>
  <property fmtid="{D5CDD505-2E9C-101B-9397-08002B2CF9AE}" pid="6" name="ScreenUsage">
    <vt:i4>3</vt:i4>
  </property>
  <property fmtid="{D5CDD505-2E9C-101B-9397-08002B2CF9AE}" pid="7" name="MailAddress">
    <vt:lpwstr>alon@cs.washington.edu</vt:lpwstr>
  </property>
  <property fmtid="{D5CDD505-2E9C-101B-9397-08002B2CF9AE}" pid="8" name="HomePage">
    <vt:lpwstr>http://www.cs.washington.edu/homes/alon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G:\taweb\lectures\lecture1\lecture1\</vt:lpwstr>
  </property>
</Properties>
</file>