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Raleway" pitchFamily="2" charset="77"/>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C0E8A4-4729-4DCA-99EE-8459E198935D}">
  <a:tblStyle styleId="{A5C0E8A4-4729-4DCA-99EE-8459E19893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77042"/>
  </p:normalViewPr>
  <p:slideViewPr>
    <p:cSldViewPr snapToGrid="0">
      <p:cViewPr varScale="1">
        <p:scale>
          <a:sx n="125" d="100"/>
          <a:sy n="125" d="100"/>
        </p:scale>
        <p:origin x="304"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We are group 1 and I’m Qirui, I will go over our project about heart attack analysis and prediction. Other members are Christina Chi,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Yujia</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Dai,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Zexin</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Lin, Coco Liu, and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Minhao</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Zhang. Our dataset contains 13 features representing different measures and one label with 1 meaning more chance of heart attack and 0 meaning less chance of heart attack. </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cbf9a28b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cbf9a28b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bab5ae1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bab5ae1f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Move to model selection, where we used cross-validation. </a:t>
            </a:r>
            <a:r>
              <a:rPr lang="en-US" sz="1800" dirty="0">
                <a:effectLst/>
                <a:latin typeface="Calibri" panose="020F0502020204030204" pitchFamily="34" charset="0"/>
                <a:ea typeface="DengXian" panose="02010600030101010101" pitchFamily="2" charset="-122"/>
                <a:cs typeface="Times New Roman" panose="02020603050405020304" pitchFamily="18" charset="0"/>
              </a:rPr>
              <a:t>We sorted the features based on absolute value of correlation scores between features and output in descending order, here is the models with corresponding features. Then we perform 5-fold CV on models. This results in the best model with these 8 features and achieve validation accuracy about 85%.</a:t>
            </a:r>
            <a:r>
              <a:rPr lang="en-CN" dirty="0">
                <a:effectLst/>
              </a:rPr>
              <a:t>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bab5ae1f9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bab5ae1f9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With the selected model, we used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boostrapping</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to estimate the accuracy with B = 10000. Here is the result, we get 85% mean accuracy and 87% mean F-score which means the model is pretty good at prediction.</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cd9b502e8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cd9b502e8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Here is the result, we get 85% mean accuracy and 87% mean F-score which means the model is pretty good at prediction.</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4cd9b502e8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4cd9b502e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Also we build 95% confidence interval for feature parameters, and for example we can see that the CP contribute more to the results.</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bab5ae1f9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4bab5ae1f9_1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With our question about finding any viable strategies to prevent heart attack disease, we also used bootstrapping to estimate correlation between age, sex, Chest pain, Maximum heart rate achieved and output.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bab5ae1f9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bab5ae1f9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kern="100" dirty="0">
                <a:effectLst/>
                <a:latin typeface="Calibri" panose="020F0502020204030204" pitchFamily="34" charset="0"/>
                <a:ea typeface="DengXian" panose="02010600030101010101" pitchFamily="2" charset="-122"/>
                <a:cs typeface="Times New Roman" panose="02020603050405020304" pitchFamily="18" charset="0"/>
              </a:rPr>
              <a:t>We can see that they are not very correlated with the output though chest pain and max heart rate’s score are slightly higher.</a:t>
            </a:r>
            <a:endParaRPr lang="en-CN"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ba330c984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4ba330c984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To conclude, there is not very effective strategies we could use at home to diagnose the heart attack disease, and it is better to get medical examination. But measuring exercise induced angina and slope of peak exercise ST segment would be good for monitoring such disease.</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4cbb32964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4cbb32964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However, for better prediction, larger dataset would be more representative of the population. Our small dataset results in problems like ineffectiveness of normalization. Collecting more data and using data augmentation would be good strategies for this. That’s all for the presentation, thanks for listening</a:t>
            </a:r>
            <a:r>
              <a:rPr lang="en-CN" dirty="0">
                <a:effectLst/>
              </a:rPr>
              <a:t>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ba330c98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ba330c98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Our dataset contains 13 features representing different measures and one label with 1 meaning more chance of heart attack and 0 meaning less chance of heart attack.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ba330c984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ba330c984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With this dataset, we come up with these questions, which risk factors for heart attacks are discernible? Is there any patterns could help us find viable strategies for lowering heart attack risk? Could we train a model to predict it? And how confident are these results? </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cd9b502e8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cd9b502e8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ba330c984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4ba330c98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Firstly, we did exploratory data analysis. Using histogram and kernel density estimation, we find that all of the continuous variables do not skew too much and roughly follow a normal distribution, here is the result.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cbf9a28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cbf9a28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And we calculate correlation matrix, to find any apparent relations between variables and also for feature selection. This is the heatmap and correlation scores between features and output. We find all correlation score has absolute value smaller than 0.7, so we do not need to remove any variables.</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bab5ae1f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4bab5ae1f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Before the modeling, we have data processing including handling null values and feature scaling for our data. We choose to delete null values but all data points are complete so we delete none of them. We also normalized data to prevent learnable coefficients to be too sensitive to large samples.</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bab5ae1f9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bab5ae1f9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Figure on right is the Correlation (Relationship) between our features and Output (More likely to have heart attack or less likely). The features of  blue box has the maximum absolute value of the correlation.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bab5ae1f9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4bab5ae1f9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use Logistic Regression model to model with 4 most correlated features mentioned on last slide. </a:t>
            </a:r>
            <a:br>
              <a:rPr lang="en"/>
            </a:br>
            <a:endParaRPr/>
          </a:p>
          <a:p>
            <a:pPr marL="0" lvl="0" indent="0" algn="l" rtl="0">
              <a:spcBef>
                <a:spcPts val="0"/>
              </a:spcBef>
              <a:spcAft>
                <a:spcPts val="0"/>
              </a:spcAft>
              <a:buNone/>
            </a:pPr>
            <a:r>
              <a:rPr lang="en"/>
              <a:t>CP: Chest Pain</a:t>
            </a:r>
            <a:endParaRPr/>
          </a:p>
          <a:p>
            <a:pPr marL="0" lvl="0" indent="0" algn="l" rtl="0">
              <a:spcBef>
                <a:spcPts val="0"/>
              </a:spcBef>
              <a:spcAft>
                <a:spcPts val="0"/>
              </a:spcAft>
              <a:buNone/>
            </a:pPr>
            <a:r>
              <a:rPr lang="en"/>
              <a:t>Thalach: Max Heart rate achieved</a:t>
            </a:r>
            <a:endParaRPr/>
          </a:p>
          <a:p>
            <a:pPr marL="0" lvl="0" indent="0" algn="l" rtl="0">
              <a:spcBef>
                <a:spcPts val="0"/>
              </a:spcBef>
              <a:spcAft>
                <a:spcPts val="0"/>
              </a:spcAft>
              <a:buNone/>
            </a:pPr>
            <a:r>
              <a:rPr lang="en"/>
              <a:t>Exng: Exercise induced angina</a:t>
            </a:r>
            <a:br>
              <a:rPr lang="en"/>
            </a:br>
            <a:r>
              <a:rPr lang="en"/>
              <a:t>Oldpeak: </a:t>
            </a:r>
            <a:r>
              <a:rPr lang="en">
                <a:solidFill>
                  <a:srgbClr val="595959"/>
                </a:solidFill>
                <a:latin typeface="Lato"/>
                <a:ea typeface="Lato"/>
                <a:cs typeface="Lato"/>
                <a:sym typeface="Lato"/>
              </a:rPr>
              <a:t>ST depression induced by exercise by exercise relative to rest.</a:t>
            </a:r>
            <a:br>
              <a:rPr lang="en">
                <a:solidFill>
                  <a:schemeClr val="dk1"/>
                </a:solidFill>
              </a:rPr>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rashikrahmanpritom/heart-attack-analysis-prediction-dataset?select=heart.csv"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Heart Attack Analysis and Prediction</a:t>
            </a:r>
            <a:endParaRPr dirty="0"/>
          </a:p>
        </p:txBody>
      </p:sp>
      <p:sp>
        <p:nvSpPr>
          <p:cNvPr id="87" name="Google Shape;87;p13"/>
          <p:cNvSpPr txBox="1">
            <a:spLocks noGrp="1"/>
          </p:cNvSpPr>
          <p:nvPr>
            <p:ph type="subTitle" idx="1"/>
          </p:nvPr>
        </p:nvSpPr>
        <p:spPr>
          <a:xfrm>
            <a:off x="729450" y="3172900"/>
            <a:ext cx="7688100" cy="10206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None/>
            </a:pPr>
            <a:r>
              <a:rPr lang="en"/>
              <a:t>Christina Chi, Yujia Dai, Zexin Lin</a:t>
            </a:r>
            <a:endParaRPr/>
          </a:p>
          <a:p>
            <a:pPr marL="0" lvl="0" indent="0" algn="ctr" rtl="0">
              <a:lnSpc>
                <a:spcPct val="115000"/>
              </a:lnSpc>
              <a:spcBef>
                <a:spcPts val="0"/>
              </a:spcBef>
              <a:spcAft>
                <a:spcPts val="0"/>
              </a:spcAft>
              <a:buNone/>
            </a:pPr>
            <a:r>
              <a:rPr lang="en"/>
              <a:t>Coco Liu, Qirui Wang, Minhao Zhang</a:t>
            </a:r>
            <a:endParaRPr/>
          </a:p>
          <a:p>
            <a:pPr marL="0" lvl="0" indent="0" algn="ctr" rtl="0">
              <a:lnSpc>
                <a:spcPct val="115000"/>
              </a:lnSpc>
              <a:spcBef>
                <a:spcPts val="0"/>
              </a:spcBef>
              <a:spcAft>
                <a:spcPts val="0"/>
              </a:spcAft>
              <a:buNone/>
            </a:pPr>
            <a:r>
              <a:rPr lang="en"/>
              <a:t>May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a:t>
            </a:r>
            <a:endParaRPr/>
          </a:p>
        </p:txBody>
      </p:sp>
      <p:sp>
        <p:nvSpPr>
          <p:cNvPr id="149" name="Google Shape;149;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2"/>
          <p:cNvPicPr preferRelativeResize="0"/>
          <p:nvPr/>
        </p:nvPicPr>
        <p:blipFill>
          <a:blip r:embed="rId3">
            <a:alphaModFix/>
          </a:blip>
          <a:stretch>
            <a:fillRect/>
          </a:stretch>
        </p:blipFill>
        <p:spPr>
          <a:xfrm>
            <a:off x="729450" y="2078875"/>
            <a:ext cx="3146525" cy="2474050"/>
          </a:xfrm>
          <a:prstGeom prst="rect">
            <a:avLst/>
          </a:prstGeom>
          <a:noFill/>
          <a:ln>
            <a:noFill/>
          </a:ln>
        </p:spPr>
      </p:pic>
      <p:pic>
        <p:nvPicPr>
          <p:cNvPr id="151" name="Google Shape;151;p22"/>
          <p:cNvPicPr preferRelativeResize="0"/>
          <p:nvPr/>
        </p:nvPicPr>
        <p:blipFill>
          <a:blip r:embed="rId4">
            <a:alphaModFix/>
          </a:blip>
          <a:stretch>
            <a:fillRect/>
          </a:stretch>
        </p:blipFill>
        <p:spPr>
          <a:xfrm>
            <a:off x="5276001" y="1834475"/>
            <a:ext cx="1656074" cy="274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Selection - CV</a:t>
            </a:r>
            <a:endParaRPr/>
          </a:p>
        </p:txBody>
      </p:sp>
      <p:sp>
        <p:nvSpPr>
          <p:cNvPr id="157" name="Google Shape;157;p23"/>
          <p:cNvSpPr txBox="1">
            <a:spLocks noGrp="1"/>
          </p:cNvSpPr>
          <p:nvPr>
            <p:ph type="body" idx="1"/>
          </p:nvPr>
        </p:nvSpPr>
        <p:spPr>
          <a:xfrm>
            <a:off x="729450" y="1853850"/>
            <a:ext cx="3316200" cy="28719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t>Sort the features based on the absolute value of correlation scores between features and output in descending order </a:t>
            </a:r>
            <a:endParaRPr sz="1400"/>
          </a:p>
          <a:p>
            <a:pPr marL="457200" lvl="0" indent="-317500" algn="l" rtl="0">
              <a:lnSpc>
                <a:spcPct val="115000"/>
              </a:lnSpc>
              <a:spcBef>
                <a:spcPts val="0"/>
              </a:spcBef>
              <a:spcAft>
                <a:spcPts val="0"/>
              </a:spcAft>
              <a:buSzPts val="1400"/>
              <a:buChar char="●"/>
            </a:pPr>
            <a:r>
              <a:rPr lang="en" sz="1400"/>
              <a:t>Model with features:</a:t>
            </a:r>
            <a:endParaRPr sz="1400"/>
          </a:p>
          <a:p>
            <a:pPr marL="914400" lvl="1" indent="-304800" algn="l" rtl="0">
              <a:lnSpc>
                <a:spcPct val="115000"/>
              </a:lnSpc>
              <a:spcBef>
                <a:spcPts val="0"/>
              </a:spcBef>
              <a:spcAft>
                <a:spcPts val="0"/>
              </a:spcAft>
              <a:buSzPts val="1200"/>
              <a:buChar char="○"/>
            </a:pPr>
            <a:r>
              <a:rPr lang="en" sz="1200"/>
              <a:t>1st Model - Feature 1</a:t>
            </a:r>
            <a:endParaRPr sz="1200"/>
          </a:p>
          <a:p>
            <a:pPr marL="914400" lvl="1" indent="-304800" algn="l" rtl="0">
              <a:lnSpc>
                <a:spcPct val="115000"/>
              </a:lnSpc>
              <a:spcBef>
                <a:spcPts val="0"/>
              </a:spcBef>
              <a:spcAft>
                <a:spcPts val="0"/>
              </a:spcAft>
              <a:buSzPts val="1200"/>
              <a:buChar char="○"/>
            </a:pPr>
            <a:r>
              <a:rPr lang="en" sz="1200"/>
              <a:t>2nd Model - F1 + F2</a:t>
            </a:r>
            <a:endParaRPr sz="1200"/>
          </a:p>
          <a:p>
            <a:pPr marL="914400" lvl="1" indent="-304800" algn="l" rtl="0">
              <a:lnSpc>
                <a:spcPct val="115000"/>
              </a:lnSpc>
              <a:spcBef>
                <a:spcPts val="0"/>
              </a:spcBef>
              <a:spcAft>
                <a:spcPts val="0"/>
              </a:spcAft>
              <a:buSzPts val="1200"/>
              <a:buChar char="○"/>
            </a:pPr>
            <a:r>
              <a:rPr lang="en" sz="1200"/>
              <a:t>…</a:t>
            </a:r>
            <a:endParaRPr sz="1200"/>
          </a:p>
          <a:p>
            <a:pPr marL="914400" lvl="1" indent="-304800" algn="l" rtl="0">
              <a:lnSpc>
                <a:spcPct val="115000"/>
              </a:lnSpc>
              <a:spcBef>
                <a:spcPts val="0"/>
              </a:spcBef>
              <a:spcAft>
                <a:spcPts val="0"/>
              </a:spcAft>
              <a:buSzPts val="1200"/>
              <a:buChar char="○"/>
            </a:pPr>
            <a:r>
              <a:rPr lang="en" sz="1200"/>
              <a:t>13th Model -  All Features</a:t>
            </a:r>
            <a:endParaRPr sz="1200"/>
          </a:p>
          <a:p>
            <a:pPr marL="457200" lvl="0" indent="-317500" algn="l" rtl="0">
              <a:lnSpc>
                <a:spcPct val="115000"/>
              </a:lnSpc>
              <a:spcBef>
                <a:spcPts val="0"/>
              </a:spcBef>
              <a:spcAft>
                <a:spcPts val="0"/>
              </a:spcAft>
              <a:buSzPts val="1400"/>
              <a:buChar char="●"/>
            </a:pPr>
            <a:r>
              <a:rPr lang="en" sz="1400"/>
              <a:t>Perform 5-fold CV on all models</a:t>
            </a:r>
            <a:endParaRPr sz="1300"/>
          </a:p>
          <a:p>
            <a:pPr marL="0" lvl="0" indent="0" algn="l" rtl="0">
              <a:lnSpc>
                <a:spcPct val="115000"/>
              </a:lnSpc>
              <a:spcBef>
                <a:spcPts val="1200"/>
              </a:spcBef>
              <a:spcAft>
                <a:spcPts val="1200"/>
              </a:spcAft>
              <a:buNone/>
            </a:pPr>
            <a:endParaRPr/>
          </a:p>
        </p:txBody>
      </p:sp>
      <p:sp>
        <p:nvSpPr>
          <p:cNvPr id="158" name="Google Shape;158;p23"/>
          <p:cNvSpPr txBox="1">
            <a:spLocks noGrp="1"/>
          </p:cNvSpPr>
          <p:nvPr>
            <p:ph type="body" idx="1"/>
          </p:nvPr>
        </p:nvSpPr>
        <p:spPr>
          <a:xfrm>
            <a:off x="4400675" y="1853850"/>
            <a:ext cx="3497700" cy="28719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Char char="●"/>
            </a:pPr>
            <a:r>
              <a:rPr lang="en" sz="1400"/>
              <a:t>Best Model use 8 features: Exng, cp, oldpeak, thalachh, caa, slp, thall, sex</a:t>
            </a:r>
            <a:endParaRPr sz="1400"/>
          </a:p>
          <a:p>
            <a:pPr marL="457200" lvl="0" indent="-317500" algn="l" rtl="0">
              <a:lnSpc>
                <a:spcPct val="115000"/>
              </a:lnSpc>
              <a:spcBef>
                <a:spcPts val="0"/>
              </a:spcBef>
              <a:spcAft>
                <a:spcPts val="0"/>
              </a:spcAft>
              <a:buSzPts val="1400"/>
              <a:buChar char="●"/>
            </a:pPr>
            <a:r>
              <a:rPr lang="en" sz="1400"/>
              <a:t>Accuracy: </a:t>
            </a:r>
            <a:r>
              <a:rPr lang="en" sz="1400" b="1"/>
              <a:t>85.33%</a:t>
            </a:r>
            <a:r>
              <a:rPr lang="en" sz="1400"/>
              <a:t>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sz="2300"/>
              <a:t>Bootstrap to Estimate the accuracy</a:t>
            </a:r>
            <a:endParaRPr sz="2300"/>
          </a:p>
        </p:txBody>
      </p:sp>
      <p:sp>
        <p:nvSpPr>
          <p:cNvPr id="164" name="Google Shape;164;p24"/>
          <p:cNvSpPr txBox="1">
            <a:spLocks noGrp="1"/>
          </p:cNvSpPr>
          <p:nvPr>
            <p:ph type="subTitle" idx="1"/>
          </p:nvPr>
        </p:nvSpPr>
        <p:spPr>
          <a:xfrm>
            <a:off x="-992200" y="5242025"/>
            <a:ext cx="3300900" cy="1429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a:p>
        </p:txBody>
      </p:sp>
      <p:sp>
        <p:nvSpPr>
          <p:cNvPr id="165" name="Google Shape;165;p24"/>
          <p:cNvSpPr txBox="1">
            <a:spLocks noGrp="1"/>
          </p:cNvSpPr>
          <p:nvPr>
            <p:ph type="body" idx="2"/>
          </p:nvPr>
        </p:nvSpPr>
        <p:spPr>
          <a:xfrm>
            <a:off x="5174225" y="1791600"/>
            <a:ext cx="3624900" cy="1752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a:t>Using Bootstrap to Estimate Accuracy</a:t>
            </a:r>
            <a:endParaRPr sz="1400"/>
          </a:p>
          <a:p>
            <a:pPr marL="457200" lvl="0" indent="-317500" algn="l" rtl="0">
              <a:lnSpc>
                <a:spcPct val="150000"/>
              </a:lnSpc>
              <a:spcBef>
                <a:spcPts val="0"/>
              </a:spcBef>
              <a:spcAft>
                <a:spcPts val="0"/>
              </a:spcAft>
              <a:buSzPts val="1400"/>
              <a:buChar char="●"/>
            </a:pPr>
            <a:r>
              <a:rPr lang="en" sz="1400"/>
              <a:t>10000 Iterations (B = 10000)</a:t>
            </a:r>
            <a:endParaRPr sz="1400"/>
          </a:p>
          <a:p>
            <a:pPr marL="457200" lvl="0" indent="-317500" algn="l" rtl="0">
              <a:lnSpc>
                <a:spcPct val="150000"/>
              </a:lnSpc>
              <a:spcBef>
                <a:spcPts val="0"/>
              </a:spcBef>
              <a:spcAft>
                <a:spcPts val="0"/>
              </a:spcAft>
              <a:buSzPts val="1400"/>
              <a:buChar char="●"/>
            </a:pPr>
            <a:r>
              <a:rPr lang="en" sz="1400"/>
              <a:t>Validation &amp; Train set -  2:8 split</a:t>
            </a:r>
            <a:endParaRPr sz="1400"/>
          </a:p>
          <a:p>
            <a:pPr marL="457200" lvl="0" indent="-317500" algn="l" rtl="0">
              <a:lnSpc>
                <a:spcPct val="150000"/>
              </a:lnSpc>
              <a:spcBef>
                <a:spcPts val="0"/>
              </a:spcBef>
              <a:spcAft>
                <a:spcPts val="0"/>
              </a:spcAft>
              <a:buSzPts val="1400"/>
              <a:buChar char="●"/>
            </a:pPr>
            <a:r>
              <a:rPr lang="en" sz="1400"/>
              <a:t>Model with 8 features (from previously slide)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730000" y="1318650"/>
            <a:ext cx="2077500" cy="460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a:t>Results</a:t>
            </a:r>
            <a:endParaRPr/>
          </a:p>
        </p:txBody>
      </p:sp>
      <p:sp>
        <p:nvSpPr>
          <p:cNvPr id="171" name="Google Shape;171;p25"/>
          <p:cNvSpPr txBox="1">
            <a:spLocks noGrp="1"/>
          </p:cNvSpPr>
          <p:nvPr>
            <p:ph type="body" idx="2"/>
          </p:nvPr>
        </p:nvSpPr>
        <p:spPr>
          <a:xfrm>
            <a:off x="5412650" y="5319050"/>
            <a:ext cx="3374400" cy="2379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1200"/>
              </a:spcAft>
              <a:buNone/>
            </a:pPr>
            <a:endParaRPr/>
          </a:p>
        </p:txBody>
      </p:sp>
      <p:pic>
        <p:nvPicPr>
          <p:cNvPr id="172" name="Google Shape;172;p25"/>
          <p:cNvPicPr preferRelativeResize="0"/>
          <p:nvPr/>
        </p:nvPicPr>
        <p:blipFill>
          <a:blip r:embed="rId3">
            <a:alphaModFix/>
          </a:blip>
          <a:stretch>
            <a:fillRect/>
          </a:stretch>
        </p:blipFill>
        <p:spPr>
          <a:xfrm>
            <a:off x="4935800" y="314350"/>
            <a:ext cx="3851250" cy="2379524"/>
          </a:xfrm>
          <a:prstGeom prst="rect">
            <a:avLst/>
          </a:prstGeom>
          <a:noFill/>
          <a:ln>
            <a:noFill/>
          </a:ln>
        </p:spPr>
      </p:pic>
      <p:pic>
        <p:nvPicPr>
          <p:cNvPr id="173" name="Google Shape;173;p25"/>
          <p:cNvPicPr preferRelativeResize="0"/>
          <p:nvPr/>
        </p:nvPicPr>
        <p:blipFill rotWithShape="1">
          <a:blip r:embed="rId4">
            <a:alphaModFix/>
          </a:blip>
          <a:srcRect/>
          <a:stretch/>
        </p:blipFill>
        <p:spPr>
          <a:xfrm>
            <a:off x="5055012" y="2693875"/>
            <a:ext cx="3612826" cy="2232210"/>
          </a:xfrm>
          <a:prstGeom prst="rect">
            <a:avLst/>
          </a:prstGeom>
          <a:noFill/>
          <a:ln>
            <a:noFill/>
          </a:ln>
        </p:spPr>
      </p:pic>
      <p:sp>
        <p:nvSpPr>
          <p:cNvPr id="174" name="Google Shape;174;p25"/>
          <p:cNvSpPr txBox="1"/>
          <p:nvPr/>
        </p:nvSpPr>
        <p:spPr>
          <a:xfrm>
            <a:off x="730000" y="1985975"/>
            <a:ext cx="3374400" cy="1597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2"/>
              </a:buClr>
              <a:buSzPts val="1400"/>
              <a:buFont typeface="Lato"/>
              <a:buChar char="●"/>
            </a:pPr>
            <a:r>
              <a:rPr lang="en" b="1">
                <a:solidFill>
                  <a:schemeClr val="dk2"/>
                </a:solidFill>
                <a:latin typeface="Lato"/>
                <a:ea typeface="Lato"/>
                <a:cs typeface="Lato"/>
                <a:sym typeface="Lato"/>
              </a:rPr>
              <a:t>85.8%</a:t>
            </a:r>
            <a:r>
              <a:rPr lang="en">
                <a:solidFill>
                  <a:schemeClr val="dk2"/>
                </a:solidFill>
                <a:latin typeface="Lato"/>
                <a:ea typeface="Lato"/>
                <a:cs typeface="Lato"/>
                <a:sym typeface="Lato"/>
              </a:rPr>
              <a:t> Mean Accuracy</a:t>
            </a:r>
            <a:endParaRPr>
              <a:solidFill>
                <a:schemeClr val="dk2"/>
              </a:solidFill>
              <a:latin typeface="Lato"/>
              <a:ea typeface="Lato"/>
              <a:cs typeface="Lato"/>
              <a:sym typeface="Lato"/>
            </a:endParaRPr>
          </a:p>
          <a:p>
            <a:pPr marL="914400" lvl="1" indent="-304800" algn="l" rtl="0">
              <a:lnSpc>
                <a:spcPct val="115000"/>
              </a:lnSpc>
              <a:spcBef>
                <a:spcPts val="0"/>
              </a:spcBef>
              <a:spcAft>
                <a:spcPts val="0"/>
              </a:spcAft>
              <a:buClr>
                <a:schemeClr val="dk2"/>
              </a:buClr>
              <a:buSzPts val="1200"/>
              <a:buFont typeface="Lato"/>
              <a:buChar char="○"/>
            </a:pPr>
            <a:r>
              <a:rPr lang="en" sz="1200">
                <a:solidFill>
                  <a:schemeClr val="dk2"/>
                </a:solidFill>
                <a:latin typeface="Lato"/>
                <a:ea typeface="Lato"/>
                <a:cs typeface="Lato"/>
                <a:sym typeface="Lato"/>
              </a:rPr>
              <a:t>0.046% Standard Error</a:t>
            </a:r>
            <a:endParaRPr sz="1200">
              <a:solidFill>
                <a:schemeClr val="dk2"/>
              </a:solidFill>
              <a:latin typeface="Lato"/>
              <a:ea typeface="Lato"/>
              <a:cs typeface="Lato"/>
              <a:sym typeface="Lato"/>
            </a:endParaRPr>
          </a:p>
          <a:p>
            <a:pPr marL="0" lvl="0" indent="0" algn="l" rtl="0">
              <a:lnSpc>
                <a:spcPct val="115000"/>
              </a:lnSpc>
              <a:spcBef>
                <a:spcPts val="1200"/>
              </a:spcBef>
              <a:spcAft>
                <a:spcPts val="0"/>
              </a:spcAft>
              <a:buNone/>
            </a:pPr>
            <a:endParaRPr sz="1200">
              <a:solidFill>
                <a:schemeClr val="dk2"/>
              </a:solidFill>
              <a:latin typeface="Lato"/>
              <a:ea typeface="Lato"/>
              <a:cs typeface="Lato"/>
              <a:sym typeface="Lato"/>
            </a:endParaRPr>
          </a:p>
          <a:p>
            <a:pPr marL="457200" lvl="0" indent="-304800" algn="l" rtl="0">
              <a:lnSpc>
                <a:spcPct val="115000"/>
              </a:lnSpc>
              <a:spcBef>
                <a:spcPts val="1200"/>
              </a:spcBef>
              <a:spcAft>
                <a:spcPts val="0"/>
              </a:spcAft>
              <a:buClr>
                <a:schemeClr val="dk2"/>
              </a:buClr>
              <a:buSzPts val="1200"/>
              <a:buFont typeface="Lato"/>
              <a:buChar char="●"/>
            </a:pPr>
            <a:r>
              <a:rPr lang="en">
                <a:solidFill>
                  <a:schemeClr val="dk2"/>
                </a:solidFill>
                <a:latin typeface="Lato"/>
                <a:ea typeface="Lato"/>
                <a:cs typeface="Lato"/>
                <a:sym typeface="Lato"/>
              </a:rPr>
              <a:t>87.2% Mean F-score</a:t>
            </a:r>
            <a:endParaRPr>
              <a:solidFill>
                <a:schemeClr val="dk2"/>
              </a:solidFill>
              <a:latin typeface="Lato"/>
              <a:ea typeface="Lato"/>
              <a:cs typeface="Lato"/>
              <a:sym typeface="Lato"/>
            </a:endParaRPr>
          </a:p>
          <a:p>
            <a:pPr marL="914400" lvl="1" indent="-292100" algn="l" rtl="0">
              <a:lnSpc>
                <a:spcPct val="115000"/>
              </a:lnSpc>
              <a:spcBef>
                <a:spcPts val="0"/>
              </a:spcBef>
              <a:spcAft>
                <a:spcPts val="0"/>
              </a:spcAft>
              <a:buClr>
                <a:schemeClr val="dk2"/>
              </a:buClr>
              <a:buSzPts val="1000"/>
              <a:buFont typeface="Lato"/>
              <a:buChar char="○"/>
            </a:pPr>
            <a:r>
              <a:rPr lang="en" sz="1200">
                <a:solidFill>
                  <a:schemeClr val="dk2"/>
                </a:solidFill>
                <a:latin typeface="Lato"/>
                <a:ea typeface="Lato"/>
                <a:cs typeface="Lato"/>
                <a:sym typeface="Lato"/>
              </a:rPr>
              <a:t>0.044% Standard Error</a:t>
            </a:r>
            <a:endParaRPr sz="12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a:t>95% CI of the Model Parameters</a:t>
            </a:r>
            <a:endParaRPr/>
          </a:p>
        </p:txBody>
      </p:sp>
      <p:graphicFrame>
        <p:nvGraphicFramePr>
          <p:cNvPr id="180" name="Google Shape;180;p26"/>
          <p:cNvGraphicFramePr/>
          <p:nvPr/>
        </p:nvGraphicFramePr>
        <p:xfrm>
          <a:off x="456125" y="2079335"/>
          <a:ext cx="8231725" cy="2468100"/>
        </p:xfrm>
        <a:graphic>
          <a:graphicData uri="http://schemas.openxmlformats.org/drawingml/2006/table">
            <a:tbl>
              <a:tblPr>
                <a:noFill/>
                <a:tableStyleId>{A5C0E8A4-4729-4DCA-99EE-8459E198935D}</a:tableStyleId>
              </a:tblPr>
              <a:tblGrid>
                <a:gridCol w="965925">
                  <a:extLst>
                    <a:ext uri="{9D8B030D-6E8A-4147-A177-3AD203B41FA5}">
                      <a16:colId xmlns:a16="http://schemas.microsoft.com/office/drawing/2014/main" val="20000"/>
                    </a:ext>
                  </a:extLst>
                </a:gridCol>
                <a:gridCol w="914175">
                  <a:extLst>
                    <a:ext uri="{9D8B030D-6E8A-4147-A177-3AD203B41FA5}">
                      <a16:colId xmlns:a16="http://schemas.microsoft.com/office/drawing/2014/main" val="20001"/>
                    </a:ext>
                  </a:extLst>
                </a:gridCol>
                <a:gridCol w="827075">
                  <a:extLst>
                    <a:ext uri="{9D8B030D-6E8A-4147-A177-3AD203B41FA5}">
                      <a16:colId xmlns:a16="http://schemas.microsoft.com/office/drawing/2014/main" val="20002"/>
                    </a:ext>
                  </a:extLst>
                </a:gridCol>
                <a:gridCol w="719425">
                  <a:extLst>
                    <a:ext uri="{9D8B030D-6E8A-4147-A177-3AD203B41FA5}">
                      <a16:colId xmlns:a16="http://schemas.microsoft.com/office/drawing/2014/main" val="20003"/>
                    </a:ext>
                  </a:extLst>
                </a:gridCol>
                <a:gridCol w="848800">
                  <a:extLst>
                    <a:ext uri="{9D8B030D-6E8A-4147-A177-3AD203B41FA5}">
                      <a16:colId xmlns:a16="http://schemas.microsoft.com/office/drawing/2014/main" val="20004"/>
                    </a:ext>
                  </a:extLst>
                </a:gridCol>
                <a:gridCol w="858125">
                  <a:extLst>
                    <a:ext uri="{9D8B030D-6E8A-4147-A177-3AD203B41FA5}">
                      <a16:colId xmlns:a16="http://schemas.microsoft.com/office/drawing/2014/main" val="20005"/>
                    </a:ext>
                  </a:extLst>
                </a:gridCol>
                <a:gridCol w="773050">
                  <a:extLst>
                    <a:ext uri="{9D8B030D-6E8A-4147-A177-3AD203B41FA5}">
                      <a16:colId xmlns:a16="http://schemas.microsoft.com/office/drawing/2014/main" val="20006"/>
                    </a:ext>
                  </a:extLst>
                </a:gridCol>
                <a:gridCol w="733400">
                  <a:extLst>
                    <a:ext uri="{9D8B030D-6E8A-4147-A177-3AD203B41FA5}">
                      <a16:colId xmlns:a16="http://schemas.microsoft.com/office/drawing/2014/main" val="20007"/>
                    </a:ext>
                  </a:extLst>
                </a:gridCol>
                <a:gridCol w="784950">
                  <a:extLst>
                    <a:ext uri="{9D8B030D-6E8A-4147-A177-3AD203B41FA5}">
                      <a16:colId xmlns:a16="http://schemas.microsoft.com/office/drawing/2014/main" val="20008"/>
                    </a:ext>
                  </a:extLst>
                </a:gridCol>
                <a:gridCol w="806800">
                  <a:extLst>
                    <a:ext uri="{9D8B030D-6E8A-4147-A177-3AD203B41FA5}">
                      <a16:colId xmlns:a16="http://schemas.microsoft.com/office/drawing/2014/main" val="20009"/>
                    </a:ext>
                  </a:extLst>
                </a:gridCol>
              </a:tblGrid>
              <a:tr h="702375">
                <a:tc>
                  <a:txBody>
                    <a:bodyPr/>
                    <a:lstStyle/>
                    <a:p>
                      <a:pPr marL="0" lvl="0" indent="0" algn="ctr" rtl="0">
                        <a:spcBef>
                          <a:spcPts val="0"/>
                        </a:spcBef>
                        <a:spcAft>
                          <a:spcPts val="0"/>
                        </a:spcAft>
                        <a:buNone/>
                      </a:pPr>
                      <a:r>
                        <a:rPr lang="en" b="1">
                          <a:solidFill>
                            <a:schemeClr val="accent1"/>
                          </a:solidFill>
                          <a:latin typeface="Lato"/>
                          <a:ea typeface="Lato"/>
                          <a:cs typeface="Lato"/>
                          <a:sym typeface="Lato"/>
                        </a:rPr>
                        <a:t>Variables</a:t>
                      </a:r>
                      <a:endParaRPr b="1">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constant</a:t>
                      </a:r>
                      <a:endParaRPr>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exng</a:t>
                      </a:r>
                      <a:endParaRPr>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cp</a:t>
                      </a:r>
                      <a:endParaRPr>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oldpeak</a:t>
                      </a:r>
                      <a:endParaRPr>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thalachh</a:t>
                      </a:r>
                      <a:endParaRPr>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caa</a:t>
                      </a:r>
                      <a:endParaRPr>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slp</a:t>
                      </a:r>
                      <a:endParaRPr>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thall</a:t>
                      </a:r>
                      <a:endParaRPr>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sex</a:t>
                      </a:r>
                      <a:endParaRPr>
                        <a:solidFill>
                          <a:schemeClr val="accent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CE5CD"/>
                    </a:solidFill>
                  </a:tcPr>
                </a:tc>
                <a:extLst>
                  <a:ext uri="{0D108BD9-81ED-4DB2-BD59-A6C34878D82A}">
                    <a16:rowId xmlns:a16="http://schemas.microsoft.com/office/drawing/2014/main" val="10000"/>
                  </a:ext>
                </a:extLst>
              </a:tr>
              <a:tr h="934925">
                <a:tc>
                  <a:txBody>
                    <a:bodyPr/>
                    <a:lstStyle/>
                    <a:p>
                      <a:pPr marL="0" lvl="0" indent="0" algn="ctr" rtl="0">
                        <a:spcBef>
                          <a:spcPts val="0"/>
                        </a:spcBef>
                        <a:spcAft>
                          <a:spcPts val="0"/>
                        </a:spcAft>
                        <a:buNone/>
                      </a:pPr>
                      <a:r>
                        <a:rPr lang="en" b="1">
                          <a:solidFill>
                            <a:schemeClr val="accent1"/>
                          </a:solidFill>
                          <a:latin typeface="Lato"/>
                          <a:ea typeface="Lato"/>
                          <a:cs typeface="Lato"/>
                          <a:sym typeface="Lato"/>
                        </a:rPr>
                        <a:t>95% CI upper</a:t>
                      </a:r>
                      <a:endParaRPr b="1">
                        <a:solidFill>
                          <a:schemeClr val="accent1"/>
                        </a:solidFill>
                        <a:latin typeface="Lato"/>
                        <a:ea typeface="Lato"/>
                        <a:cs typeface="Lato"/>
                        <a:sym typeface="Lato"/>
                      </a:endParaRPr>
                    </a:p>
                    <a:p>
                      <a:pPr marL="0" lvl="0" indent="0" algn="ctr" rtl="0">
                        <a:spcBef>
                          <a:spcPts val="0"/>
                        </a:spcBef>
                        <a:spcAft>
                          <a:spcPts val="0"/>
                        </a:spcAft>
                        <a:buNone/>
                      </a:pPr>
                      <a:r>
                        <a:rPr lang="en" b="1">
                          <a:solidFill>
                            <a:schemeClr val="accent1"/>
                          </a:solidFill>
                          <a:latin typeface="Lato"/>
                          <a:ea typeface="Lato"/>
                          <a:cs typeface="Lato"/>
                          <a:sym typeface="Lato"/>
                        </a:rPr>
                        <a:t>bound</a:t>
                      </a:r>
                      <a:endParaRPr b="1">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3.299</a:t>
                      </a:r>
                      <a:endParaRPr>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-1.011</a:t>
                      </a:r>
                      <a:endParaRPr>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dirty="0">
                          <a:solidFill>
                            <a:schemeClr val="accent1"/>
                          </a:solidFill>
                          <a:latin typeface="Lato"/>
                          <a:ea typeface="Lato"/>
                          <a:cs typeface="Lato"/>
                          <a:sym typeface="Lato"/>
                        </a:rPr>
                        <a:t>0.854</a:t>
                      </a:r>
                      <a:endParaRPr dirty="0">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-0.577</a:t>
                      </a:r>
                      <a:endParaRPr>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0.519</a:t>
                      </a:r>
                      <a:endParaRPr>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-0.808</a:t>
                      </a:r>
                      <a:endParaRPr>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0.642</a:t>
                      </a:r>
                      <a:endParaRPr>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-0.937</a:t>
                      </a:r>
                      <a:endParaRPr>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-1.511</a:t>
                      </a:r>
                      <a:endParaRPr>
                        <a:solidFill>
                          <a:schemeClr val="accent1"/>
                        </a:solidFill>
                        <a:latin typeface="Lato"/>
                        <a:ea typeface="Lato"/>
                        <a:cs typeface="Lato"/>
                        <a:sym typeface="Lato"/>
                      </a:endParaRPr>
                    </a:p>
                  </a:txBody>
                  <a:tcPr marL="91425" marR="91425" marT="91425" marB="91425" anchor="ctr">
                    <a:lnT w="952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830800">
                <a:tc>
                  <a:txBody>
                    <a:bodyPr/>
                    <a:lstStyle/>
                    <a:p>
                      <a:pPr marL="0" lvl="0" indent="0" algn="ctr" rtl="0">
                        <a:spcBef>
                          <a:spcPts val="0"/>
                        </a:spcBef>
                        <a:spcAft>
                          <a:spcPts val="0"/>
                        </a:spcAft>
                        <a:buNone/>
                      </a:pPr>
                      <a:r>
                        <a:rPr lang="en" b="1">
                          <a:solidFill>
                            <a:schemeClr val="accent1"/>
                          </a:solidFill>
                          <a:latin typeface="Lato"/>
                          <a:ea typeface="Lato"/>
                          <a:cs typeface="Lato"/>
                          <a:sym typeface="Lato"/>
                        </a:rPr>
                        <a:t>95% CI lower</a:t>
                      </a:r>
                      <a:endParaRPr b="1">
                        <a:solidFill>
                          <a:schemeClr val="accent1"/>
                        </a:solidFill>
                        <a:latin typeface="Lato"/>
                        <a:ea typeface="Lato"/>
                        <a:cs typeface="Lato"/>
                        <a:sym typeface="Lato"/>
                      </a:endParaRPr>
                    </a:p>
                    <a:p>
                      <a:pPr marL="0" lvl="0" indent="0" algn="ctr" rtl="0">
                        <a:spcBef>
                          <a:spcPts val="0"/>
                        </a:spcBef>
                        <a:spcAft>
                          <a:spcPts val="0"/>
                        </a:spcAft>
                        <a:buNone/>
                      </a:pPr>
                      <a:r>
                        <a:rPr lang="en" b="1">
                          <a:solidFill>
                            <a:schemeClr val="accent1"/>
                          </a:solidFill>
                          <a:latin typeface="Lato"/>
                          <a:ea typeface="Lato"/>
                          <a:cs typeface="Lato"/>
                          <a:sym typeface="Lato"/>
                        </a:rPr>
                        <a:t>bound</a:t>
                      </a:r>
                      <a:endParaRPr b="1">
                        <a:solidFill>
                          <a:schemeClr val="accent1"/>
                        </a:solidFill>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3.191</a:t>
                      </a:r>
                      <a:endParaRPr>
                        <a:solidFill>
                          <a:schemeClr val="accent1"/>
                        </a:solidFill>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-1.058</a:t>
                      </a:r>
                      <a:endParaRPr>
                        <a:solidFill>
                          <a:schemeClr val="accent1"/>
                        </a:solidFill>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0.829</a:t>
                      </a:r>
                      <a:endParaRPr>
                        <a:solidFill>
                          <a:schemeClr val="accent1"/>
                        </a:solidFill>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-0.604 </a:t>
                      </a:r>
                      <a:endParaRPr>
                        <a:solidFill>
                          <a:schemeClr val="accent1"/>
                        </a:solidFill>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0.491</a:t>
                      </a:r>
                      <a:endParaRPr>
                        <a:solidFill>
                          <a:schemeClr val="accent1"/>
                        </a:solidFill>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-0.839</a:t>
                      </a:r>
                      <a:endParaRPr>
                        <a:solidFill>
                          <a:schemeClr val="accent1"/>
                        </a:solidFill>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0.600 </a:t>
                      </a:r>
                      <a:endParaRPr>
                        <a:solidFill>
                          <a:schemeClr val="accent1"/>
                        </a:solidFill>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
                          <a:solidFill>
                            <a:schemeClr val="accent1"/>
                          </a:solidFill>
                          <a:latin typeface="Lato"/>
                          <a:ea typeface="Lato"/>
                          <a:cs typeface="Lato"/>
                          <a:sym typeface="Lato"/>
                        </a:rPr>
                        <a:t>-0.975</a:t>
                      </a:r>
                      <a:endParaRPr>
                        <a:solidFill>
                          <a:schemeClr val="accent1"/>
                        </a:solidFill>
                        <a:latin typeface="Lato"/>
                        <a:ea typeface="Lato"/>
                        <a:cs typeface="Lato"/>
                        <a:sym typeface="Lato"/>
                      </a:endParaRPr>
                    </a:p>
                  </a:txBody>
                  <a:tcPr marL="91425" marR="91425" marT="91425" marB="91425" anchor="ctr"/>
                </a:tc>
                <a:tc>
                  <a:txBody>
                    <a:bodyPr/>
                    <a:lstStyle/>
                    <a:p>
                      <a:pPr marL="0" lvl="0" indent="0" algn="ctr" rtl="0">
                        <a:spcBef>
                          <a:spcPts val="0"/>
                        </a:spcBef>
                        <a:spcAft>
                          <a:spcPts val="0"/>
                        </a:spcAft>
                        <a:buNone/>
                      </a:pPr>
                      <a:r>
                        <a:rPr lang="en" dirty="0">
                          <a:solidFill>
                            <a:schemeClr val="accent1"/>
                          </a:solidFill>
                          <a:latin typeface="Lato"/>
                          <a:ea typeface="Lato"/>
                          <a:cs typeface="Lato"/>
                          <a:sym typeface="Lato"/>
                        </a:rPr>
                        <a:t>-1.562</a:t>
                      </a:r>
                      <a:endParaRPr dirty="0">
                        <a:solidFill>
                          <a:schemeClr val="accent1"/>
                        </a:solidFill>
                        <a:latin typeface="Lato"/>
                        <a:ea typeface="Lato"/>
                        <a:cs typeface="Lato"/>
                        <a:sym typeface="Lato"/>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Bootstrap to Estimate Correlation Between Variables</a:t>
            </a:r>
            <a:endParaRPr/>
          </a:p>
        </p:txBody>
      </p:sp>
      <p:sp>
        <p:nvSpPr>
          <p:cNvPr id="186" name="Google Shape;186;p27"/>
          <p:cNvSpPr txBox="1">
            <a:spLocks noGrp="1"/>
          </p:cNvSpPr>
          <p:nvPr>
            <p:ph type="body" idx="1"/>
          </p:nvPr>
        </p:nvSpPr>
        <p:spPr>
          <a:xfrm>
            <a:off x="729450" y="2078875"/>
            <a:ext cx="5235900" cy="25812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We choose 4 variables:</a:t>
            </a:r>
            <a:endParaRPr sz="1400"/>
          </a:p>
          <a:p>
            <a:pPr marL="914400" lvl="1" indent="-304800" algn="l" rtl="0">
              <a:lnSpc>
                <a:spcPct val="150000"/>
              </a:lnSpc>
              <a:spcBef>
                <a:spcPts val="0"/>
              </a:spcBef>
              <a:spcAft>
                <a:spcPts val="0"/>
              </a:spcAft>
              <a:buSzPts val="1200"/>
              <a:buChar char="○"/>
            </a:pPr>
            <a:r>
              <a:rPr lang="en" sz="1200"/>
              <a:t>Age</a:t>
            </a:r>
            <a:endParaRPr sz="1200"/>
          </a:p>
          <a:p>
            <a:pPr marL="914400" lvl="1" indent="-304800" algn="l" rtl="0">
              <a:lnSpc>
                <a:spcPct val="150000"/>
              </a:lnSpc>
              <a:spcBef>
                <a:spcPts val="0"/>
              </a:spcBef>
              <a:spcAft>
                <a:spcPts val="0"/>
              </a:spcAft>
              <a:buSzPts val="1200"/>
              <a:buChar char="○"/>
            </a:pPr>
            <a:r>
              <a:rPr lang="en" sz="1200"/>
              <a:t>Sex</a:t>
            </a:r>
            <a:endParaRPr sz="1200"/>
          </a:p>
          <a:p>
            <a:pPr marL="914400" lvl="1" indent="-304800" algn="l" rtl="0">
              <a:lnSpc>
                <a:spcPct val="150000"/>
              </a:lnSpc>
              <a:spcBef>
                <a:spcPts val="0"/>
              </a:spcBef>
              <a:spcAft>
                <a:spcPts val="0"/>
              </a:spcAft>
              <a:buSzPts val="1200"/>
              <a:buChar char="○"/>
            </a:pPr>
            <a:r>
              <a:rPr lang="en" sz="1200"/>
              <a:t>CP: Chest Pain</a:t>
            </a:r>
            <a:endParaRPr sz="1200"/>
          </a:p>
          <a:p>
            <a:pPr marL="914400" lvl="1" indent="-304800" algn="l" rtl="0">
              <a:lnSpc>
                <a:spcPct val="150000"/>
              </a:lnSpc>
              <a:spcBef>
                <a:spcPts val="0"/>
              </a:spcBef>
              <a:spcAft>
                <a:spcPts val="0"/>
              </a:spcAft>
              <a:buSzPts val="1200"/>
              <a:buChar char="○"/>
            </a:pPr>
            <a:r>
              <a:rPr lang="en" sz="1200"/>
              <a:t>Thalachh: Maximum Heart Rate Achieved</a:t>
            </a:r>
            <a:endParaRPr sz="1200"/>
          </a:p>
          <a:p>
            <a:pPr marL="457200" lvl="0" indent="-317500" algn="l" rtl="0">
              <a:lnSpc>
                <a:spcPct val="150000"/>
              </a:lnSpc>
              <a:spcBef>
                <a:spcPts val="0"/>
              </a:spcBef>
              <a:spcAft>
                <a:spcPts val="0"/>
              </a:spcAft>
              <a:buSzPts val="1400"/>
              <a:buChar char="●"/>
            </a:pPr>
            <a:r>
              <a:rPr lang="en" sz="1400"/>
              <a:t>These 4 variables are the simplest for people to measure</a:t>
            </a:r>
            <a:endParaRPr sz="1400"/>
          </a:p>
          <a:p>
            <a:pPr marL="457200" lvl="0" indent="-317500" algn="l" rtl="0">
              <a:lnSpc>
                <a:spcPct val="150000"/>
              </a:lnSpc>
              <a:spcBef>
                <a:spcPts val="0"/>
              </a:spcBef>
              <a:spcAft>
                <a:spcPts val="0"/>
              </a:spcAft>
              <a:buSzPts val="1400"/>
              <a:buChar char="●"/>
            </a:pPr>
            <a:r>
              <a:rPr lang="en" sz="1400"/>
              <a:t>10000 iterations</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p:nvPr/>
        </p:nvSpPr>
        <p:spPr>
          <a:xfrm>
            <a:off x="1537770" y="2263925"/>
            <a:ext cx="2157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95% CI: [-0.226, -0.224]</a:t>
            </a:r>
            <a:endParaRPr>
              <a:latin typeface="Lato"/>
              <a:ea typeface="Lato"/>
              <a:cs typeface="Lato"/>
              <a:sym typeface="Lato"/>
            </a:endParaRPr>
          </a:p>
        </p:txBody>
      </p:sp>
      <p:sp>
        <p:nvSpPr>
          <p:cNvPr id="192" name="Google Shape;192;p28"/>
          <p:cNvSpPr txBox="1"/>
          <p:nvPr/>
        </p:nvSpPr>
        <p:spPr>
          <a:xfrm>
            <a:off x="5802458" y="2263925"/>
            <a:ext cx="2087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95% CI: [-0.282, -0.280]</a:t>
            </a:r>
            <a:endParaRPr>
              <a:latin typeface="Lato"/>
              <a:ea typeface="Lato"/>
              <a:cs typeface="Lato"/>
              <a:sym typeface="Lato"/>
            </a:endParaRPr>
          </a:p>
        </p:txBody>
      </p:sp>
      <p:sp>
        <p:nvSpPr>
          <p:cNvPr id="193" name="Google Shape;193;p28"/>
          <p:cNvSpPr txBox="1"/>
          <p:nvPr/>
        </p:nvSpPr>
        <p:spPr>
          <a:xfrm>
            <a:off x="1466246" y="4685500"/>
            <a:ext cx="2300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Lato"/>
                <a:ea typeface="Lato"/>
                <a:cs typeface="Lato"/>
                <a:sym typeface="Lato"/>
              </a:rPr>
              <a:t>95% CI: [0.433, 0.435]</a:t>
            </a:r>
            <a:endParaRPr>
              <a:latin typeface="Lato"/>
              <a:ea typeface="Lato"/>
              <a:cs typeface="Lato"/>
              <a:sym typeface="Lato"/>
            </a:endParaRPr>
          </a:p>
        </p:txBody>
      </p:sp>
      <p:sp>
        <p:nvSpPr>
          <p:cNvPr id="194" name="Google Shape;194;p28"/>
          <p:cNvSpPr txBox="1"/>
          <p:nvPr/>
        </p:nvSpPr>
        <p:spPr>
          <a:xfrm>
            <a:off x="5892318" y="4685500"/>
            <a:ext cx="2128559"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95% CI: [0.421, 0.423]</a:t>
            </a:r>
            <a:endParaRPr dirty="0">
              <a:latin typeface="Lato"/>
              <a:ea typeface="Lato"/>
              <a:cs typeface="Lato"/>
              <a:sym typeface="Lato"/>
            </a:endParaRPr>
          </a:p>
        </p:txBody>
      </p:sp>
      <p:pic>
        <p:nvPicPr>
          <p:cNvPr id="195" name="Google Shape;195;p28"/>
          <p:cNvPicPr preferRelativeResize="0"/>
          <p:nvPr/>
        </p:nvPicPr>
        <p:blipFill>
          <a:blip r:embed="rId3">
            <a:alphaModFix/>
          </a:blip>
          <a:stretch>
            <a:fillRect/>
          </a:stretch>
        </p:blipFill>
        <p:spPr>
          <a:xfrm>
            <a:off x="943825" y="163975"/>
            <a:ext cx="3345192" cy="2066850"/>
          </a:xfrm>
          <a:prstGeom prst="rect">
            <a:avLst/>
          </a:prstGeom>
          <a:noFill/>
          <a:ln>
            <a:noFill/>
          </a:ln>
        </p:spPr>
      </p:pic>
      <p:pic>
        <p:nvPicPr>
          <p:cNvPr id="196" name="Google Shape;196;p28"/>
          <p:cNvPicPr preferRelativeResize="0"/>
          <p:nvPr/>
        </p:nvPicPr>
        <p:blipFill>
          <a:blip r:embed="rId4">
            <a:alphaModFix/>
          </a:blip>
          <a:stretch>
            <a:fillRect/>
          </a:stretch>
        </p:blipFill>
        <p:spPr>
          <a:xfrm>
            <a:off x="5173413" y="163972"/>
            <a:ext cx="3345199" cy="2066866"/>
          </a:xfrm>
          <a:prstGeom prst="rect">
            <a:avLst/>
          </a:prstGeom>
          <a:noFill/>
          <a:ln>
            <a:noFill/>
          </a:ln>
        </p:spPr>
      </p:pic>
      <p:pic>
        <p:nvPicPr>
          <p:cNvPr id="197" name="Google Shape;197;p28"/>
          <p:cNvPicPr preferRelativeResize="0"/>
          <p:nvPr/>
        </p:nvPicPr>
        <p:blipFill>
          <a:blip r:embed="rId5">
            <a:alphaModFix/>
          </a:blip>
          <a:stretch>
            <a:fillRect/>
          </a:stretch>
        </p:blipFill>
        <p:spPr>
          <a:xfrm>
            <a:off x="943850" y="2697194"/>
            <a:ext cx="3345199" cy="2066881"/>
          </a:xfrm>
          <a:prstGeom prst="rect">
            <a:avLst/>
          </a:prstGeom>
          <a:noFill/>
          <a:ln>
            <a:noFill/>
          </a:ln>
        </p:spPr>
      </p:pic>
      <p:pic>
        <p:nvPicPr>
          <p:cNvPr id="198" name="Google Shape;198;p28"/>
          <p:cNvPicPr preferRelativeResize="0"/>
          <p:nvPr/>
        </p:nvPicPr>
        <p:blipFill>
          <a:blip r:embed="rId6">
            <a:alphaModFix/>
          </a:blip>
          <a:stretch>
            <a:fillRect/>
          </a:stretch>
        </p:blipFill>
        <p:spPr>
          <a:xfrm>
            <a:off x="5173387" y="2697200"/>
            <a:ext cx="3345234" cy="2066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Clr>
                <a:schemeClr val="dk1"/>
              </a:buClr>
              <a:buSzPct val="42307"/>
              <a:buFont typeface="Arial"/>
              <a:buNone/>
            </a:pPr>
            <a:r>
              <a:rPr lang="en"/>
              <a:t>Conclusion</a:t>
            </a:r>
            <a:endParaRPr/>
          </a:p>
          <a:p>
            <a:pPr marL="0" marR="0" lvl="0" indent="0" algn="l" rtl="0">
              <a:lnSpc>
                <a:spcPct val="100000"/>
              </a:lnSpc>
              <a:spcBef>
                <a:spcPts val="0"/>
              </a:spcBef>
              <a:spcAft>
                <a:spcPts val="0"/>
              </a:spcAft>
              <a:buClr>
                <a:schemeClr val="dk1"/>
              </a:buClr>
              <a:buSzPct val="42307"/>
              <a:buFont typeface="Arial"/>
              <a:buNone/>
            </a:pPr>
            <a:endParaRPr/>
          </a:p>
        </p:txBody>
      </p:sp>
      <p:sp>
        <p:nvSpPr>
          <p:cNvPr id="204" name="Google Shape;204;p29"/>
          <p:cNvSpPr txBox="1">
            <a:spLocks noGrp="1"/>
          </p:cNvSpPr>
          <p:nvPr>
            <p:ph type="body" idx="1"/>
          </p:nvPr>
        </p:nvSpPr>
        <p:spPr>
          <a:xfrm>
            <a:off x="664325" y="1853850"/>
            <a:ext cx="8085300" cy="2643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Arial"/>
              <a:buChar char="●"/>
            </a:pPr>
            <a:r>
              <a:rPr lang="en" sz="1400"/>
              <a:t>Based on our correlation heatmap, the top three correlated variables with the CVD are chest pain type, maximum heart rate achieved and the slope of the peak exercise ST segment. </a:t>
            </a:r>
            <a:endParaRPr sz="1400"/>
          </a:p>
          <a:p>
            <a:pPr marL="457200" lvl="0" indent="-317500" algn="l" rtl="0">
              <a:lnSpc>
                <a:spcPct val="150000"/>
              </a:lnSpc>
              <a:spcBef>
                <a:spcPts val="0"/>
              </a:spcBef>
              <a:spcAft>
                <a:spcPts val="0"/>
              </a:spcAft>
              <a:buSzPts val="1400"/>
              <a:buFont typeface="Arial"/>
              <a:buChar char="●"/>
            </a:pPr>
            <a:r>
              <a:rPr lang="en" sz="1400"/>
              <a:t>Based on results and analysis, measuring chest pain and max heart rate achieved at home is not that helpful in diagnosis than medical examination.</a:t>
            </a:r>
            <a:endParaRPr sz="1400"/>
          </a:p>
          <a:p>
            <a:pPr marL="457200" lvl="0" indent="-317500" algn="l" rtl="0">
              <a:lnSpc>
                <a:spcPct val="150000"/>
              </a:lnSpc>
              <a:spcBef>
                <a:spcPts val="0"/>
              </a:spcBef>
              <a:spcAft>
                <a:spcPts val="0"/>
              </a:spcAft>
              <a:buSzPts val="1400"/>
              <a:buFont typeface="Arial"/>
              <a:buChar char="●"/>
            </a:pPr>
            <a:r>
              <a:rPr lang="en" sz="1400"/>
              <a:t>In addition, the classification of chest pain categories and the monitoring of the (abnormal) heart rate (e.g., through exercise watches) should be popularized in order to make initial judgments and intervene as early as possible.</a:t>
            </a:r>
            <a:endParaRPr sz="1400"/>
          </a:p>
          <a:p>
            <a:pPr marL="457200" marR="0" lvl="0" indent="-317500" algn="l" rtl="0">
              <a:lnSpc>
                <a:spcPct val="150000"/>
              </a:lnSpc>
              <a:spcBef>
                <a:spcPts val="0"/>
              </a:spcBef>
              <a:spcAft>
                <a:spcPts val="0"/>
              </a:spcAft>
              <a:buSzPts val="1400"/>
              <a:buFont typeface="Arial"/>
              <a:buChar char="●"/>
            </a:pPr>
            <a:r>
              <a:rPr lang="en" sz="1400"/>
              <a:t>Exercise induced angina and the slope of the peak exercise ST segment contribute more to the heart disease.</a:t>
            </a:r>
            <a:endParaRPr sz="1400"/>
          </a:p>
          <a:p>
            <a:pPr marL="0" lvl="0" indent="0" algn="l" rtl="0">
              <a:spcBef>
                <a:spcPts val="1200"/>
              </a:spcBef>
              <a:spcAft>
                <a:spcPts val="0"/>
              </a:spcAft>
              <a:buNone/>
            </a:pPr>
            <a:endParaRPr sz="1400">
              <a:solidFill>
                <a:schemeClr val="dk2"/>
              </a:solidFill>
              <a:highlight>
                <a:schemeClr val="lt1"/>
              </a:highlight>
              <a:latin typeface="Arial"/>
              <a:ea typeface="Arial"/>
              <a:cs typeface="Arial"/>
              <a:sym typeface="Arial"/>
            </a:endParaRPr>
          </a:p>
          <a:p>
            <a:pPr marL="0" lvl="0" indent="0" algn="l" rtl="0">
              <a:spcBef>
                <a:spcPts val="1200"/>
              </a:spcBef>
              <a:spcAft>
                <a:spcPts val="1200"/>
              </a:spcAft>
              <a:buNone/>
            </a:pPr>
            <a:endParaRPr sz="1400">
              <a:solidFill>
                <a:schemeClr val="dk2"/>
              </a:solidFill>
              <a:highlight>
                <a:schemeClr val="accent6"/>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a:t>
            </a:r>
            <a:endParaRPr/>
          </a:p>
        </p:txBody>
      </p:sp>
      <p:sp>
        <p:nvSpPr>
          <p:cNvPr id="210" name="Google Shape;210;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dirty="0"/>
              <a:t>The dataset is relatively small containing only 304 data points, which means it might not be a good representative of the population.</a:t>
            </a:r>
            <a:endParaRPr sz="1400" dirty="0"/>
          </a:p>
          <a:p>
            <a:pPr marL="457200" lvl="0" indent="-317500" algn="l" rtl="0">
              <a:lnSpc>
                <a:spcPct val="150000"/>
              </a:lnSpc>
              <a:spcBef>
                <a:spcPts val="0"/>
              </a:spcBef>
              <a:spcAft>
                <a:spcPts val="0"/>
              </a:spcAft>
              <a:buSzPts val="1400"/>
              <a:buChar char="●"/>
            </a:pPr>
            <a:r>
              <a:rPr lang="en" sz="1400" dirty="0"/>
              <a:t>The model trained by normalized data has the same accuracy as the model trained by unnormalized data, which is also probably due to the small dataset.</a:t>
            </a:r>
            <a:endParaRPr sz="1400" dirty="0"/>
          </a:p>
          <a:p>
            <a:pPr marL="457200" lvl="0" indent="-317500" algn="l" rtl="0">
              <a:lnSpc>
                <a:spcPct val="150000"/>
              </a:lnSpc>
              <a:spcBef>
                <a:spcPts val="0"/>
              </a:spcBef>
              <a:spcAft>
                <a:spcPts val="0"/>
              </a:spcAft>
              <a:buSzPts val="1400"/>
              <a:buChar char="●"/>
            </a:pPr>
            <a:r>
              <a:rPr lang="en" sz="1400" dirty="0"/>
              <a:t>To obtain a better model and make better predictions, we could add more synthetic data through data augmentation like SMOTE or collect more data. </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Clr>
                <a:schemeClr val="dk1"/>
              </a:buClr>
              <a:buSzPct val="42307"/>
              <a:buFont typeface="Arial"/>
              <a:buNone/>
            </a:pPr>
            <a:r>
              <a:rPr lang="en"/>
              <a:t>Introduction</a:t>
            </a:r>
            <a:endParaRPr/>
          </a:p>
        </p:txBody>
      </p:sp>
      <p:sp>
        <p:nvSpPr>
          <p:cNvPr id="93" name="Google Shape;93;p14"/>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A dataset for heart attack classification (binary) </a:t>
            </a:r>
            <a:endParaRPr sz="1400"/>
          </a:p>
          <a:p>
            <a:pPr marL="457200" lvl="0" indent="-317500" algn="l" rtl="0">
              <a:spcBef>
                <a:spcPts val="0"/>
              </a:spcBef>
              <a:spcAft>
                <a:spcPts val="0"/>
              </a:spcAft>
              <a:buSzPts val="1400"/>
              <a:buChar char="●"/>
            </a:pPr>
            <a:r>
              <a:rPr lang="en" sz="1400"/>
              <a:t>The response variable: “Output”</a:t>
            </a:r>
            <a:endParaRPr sz="1400"/>
          </a:p>
          <a:p>
            <a:pPr marL="914400" lvl="1" indent="-304800" algn="l" rtl="0">
              <a:spcBef>
                <a:spcPts val="0"/>
              </a:spcBef>
              <a:spcAft>
                <a:spcPts val="0"/>
              </a:spcAft>
              <a:buSzPts val="1200"/>
              <a:buChar char="○"/>
            </a:pPr>
            <a:r>
              <a:rPr lang="en" sz="1200"/>
              <a:t>1 - more chance of heart attack</a:t>
            </a:r>
            <a:endParaRPr sz="1200"/>
          </a:p>
          <a:p>
            <a:pPr marL="914400" lvl="1" indent="-304800" algn="l" rtl="0">
              <a:spcBef>
                <a:spcPts val="0"/>
              </a:spcBef>
              <a:spcAft>
                <a:spcPts val="0"/>
              </a:spcAft>
              <a:buSzPts val="1200"/>
              <a:buChar char="○"/>
            </a:pPr>
            <a:r>
              <a:rPr lang="en" sz="1200"/>
              <a:t>0 - less chance of heart attack</a:t>
            </a:r>
            <a:endParaRPr sz="1200"/>
          </a:p>
          <a:p>
            <a:pPr marL="457200" marR="0" lvl="0" indent="-317500" algn="l" rtl="0">
              <a:lnSpc>
                <a:spcPct val="115000"/>
              </a:lnSpc>
              <a:spcBef>
                <a:spcPts val="0"/>
              </a:spcBef>
              <a:spcAft>
                <a:spcPts val="0"/>
              </a:spcAft>
              <a:buSzPts val="1400"/>
              <a:buChar char="●"/>
            </a:pPr>
            <a:r>
              <a:rPr lang="en" sz="1400"/>
              <a:t>13 features</a:t>
            </a:r>
            <a:endParaRPr/>
          </a:p>
        </p:txBody>
      </p:sp>
      <p:sp>
        <p:nvSpPr>
          <p:cNvPr id="94" name="Google Shape;94;p14"/>
          <p:cNvSpPr txBox="1">
            <a:spLocks noGrp="1"/>
          </p:cNvSpPr>
          <p:nvPr>
            <p:ph type="body" idx="2"/>
          </p:nvPr>
        </p:nvSpPr>
        <p:spPr>
          <a:xfrm>
            <a:off x="4643550" y="1188125"/>
            <a:ext cx="3774300" cy="3522000"/>
          </a:xfrm>
          <a:prstGeom prst="rect">
            <a:avLst/>
          </a:prstGeom>
        </p:spPr>
        <p:txBody>
          <a:bodyPr spcFirstLastPara="1" wrap="square" lIns="91425" tIns="91425" rIns="91425" bIns="91425" anchor="t" anchorCtr="0">
            <a:normAutofit fontScale="70000" lnSpcReduction="20000"/>
          </a:bodyPr>
          <a:lstStyle/>
          <a:p>
            <a:pPr marL="533400" lvl="0" indent="-286385" algn="l" rtl="0">
              <a:lnSpc>
                <a:spcPct val="115000"/>
              </a:lnSpc>
              <a:spcBef>
                <a:spcPts val="1500"/>
              </a:spcBef>
              <a:spcAft>
                <a:spcPts val="0"/>
              </a:spcAft>
              <a:buClr>
                <a:srgbClr val="3C4043"/>
              </a:buClr>
              <a:buSzPct val="100000"/>
              <a:buFont typeface="Arial"/>
              <a:buChar char="●"/>
            </a:pPr>
            <a:r>
              <a:rPr lang="en">
                <a:solidFill>
                  <a:srgbClr val="3C4043"/>
                </a:solidFill>
                <a:latin typeface="Arial"/>
                <a:ea typeface="Arial"/>
                <a:cs typeface="Arial"/>
                <a:sym typeface="Arial"/>
              </a:rPr>
              <a:t>Age : Age of the patient</a:t>
            </a:r>
            <a:endParaRPr>
              <a:solidFill>
                <a:srgbClr val="3C4043"/>
              </a:solidFill>
              <a:latin typeface="Arial"/>
              <a:ea typeface="Arial"/>
              <a:cs typeface="Arial"/>
              <a:sym typeface="Arial"/>
            </a:endParaRPr>
          </a:p>
          <a:p>
            <a:pPr marL="533400" lvl="0" indent="-286385" algn="l" rtl="0">
              <a:lnSpc>
                <a:spcPct val="115000"/>
              </a:lnSpc>
              <a:spcBef>
                <a:spcPts val="0"/>
              </a:spcBef>
              <a:spcAft>
                <a:spcPts val="0"/>
              </a:spcAft>
              <a:buClr>
                <a:srgbClr val="3C4043"/>
              </a:buClr>
              <a:buSzPct val="100000"/>
              <a:buFont typeface="Arial"/>
              <a:buChar char="●"/>
            </a:pPr>
            <a:r>
              <a:rPr lang="en">
                <a:solidFill>
                  <a:srgbClr val="3C4043"/>
                </a:solidFill>
                <a:latin typeface="Arial"/>
                <a:ea typeface="Arial"/>
                <a:cs typeface="Arial"/>
                <a:sym typeface="Arial"/>
              </a:rPr>
              <a:t>Sex : Sex of the patient</a:t>
            </a:r>
            <a:endParaRPr>
              <a:solidFill>
                <a:srgbClr val="3C4043"/>
              </a:solidFill>
              <a:latin typeface="Arial"/>
              <a:ea typeface="Arial"/>
              <a:cs typeface="Arial"/>
              <a:sym typeface="Arial"/>
            </a:endParaRPr>
          </a:p>
          <a:p>
            <a:pPr marL="533400" lvl="0" indent="-286385" algn="l" rtl="0">
              <a:lnSpc>
                <a:spcPct val="115000"/>
              </a:lnSpc>
              <a:spcBef>
                <a:spcPts val="0"/>
              </a:spcBef>
              <a:spcAft>
                <a:spcPts val="0"/>
              </a:spcAft>
              <a:buClr>
                <a:srgbClr val="3C4043"/>
              </a:buClr>
              <a:buSzPct val="100000"/>
              <a:buFont typeface="Arial"/>
              <a:buChar char="●"/>
            </a:pPr>
            <a:r>
              <a:rPr lang="en">
                <a:solidFill>
                  <a:srgbClr val="3C4043"/>
                </a:solidFill>
                <a:latin typeface="Arial"/>
                <a:ea typeface="Arial"/>
                <a:cs typeface="Arial"/>
                <a:sym typeface="Arial"/>
              </a:rPr>
              <a:t>exang/exng: exercise induced angina (1 = yes; 0 = no)</a:t>
            </a:r>
            <a:endParaRPr>
              <a:solidFill>
                <a:srgbClr val="3C4043"/>
              </a:solidFill>
              <a:latin typeface="Arial"/>
              <a:ea typeface="Arial"/>
              <a:cs typeface="Arial"/>
              <a:sym typeface="Arial"/>
            </a:endParaRPr>
          </a:p>
          <a:p>
            <a:pPr marL="533400" lvl="0" indent="-286385" algn="l" rtl="0">
              <a:lnSpc>
                <a:spcPct val="115000"/>
              </a:lnSpc>
              <a:spcBef>
                <a:spcPts val="0"/>
              </a:spcBef>
              <a:spcAft>
                <a:spcPts val="0"/>
              </a:spcAft>
              <a:buClr>
                <a:srgbClr val="3C4043"/>
              </a:buClr>
              <a:buSzPct val="100000"/>
              <a:buFont typeface="Arial"/>
              <a:buChar char="●"/>
            </a:pPr>
            <a:r>
              <a:rPr lang="en">
                <a:solidFill>
                  <a:srgbClr val="3C4043"/>
                </a:solidFill>
                <a:latin typeface="Arial"/>
                <a:ea typeface="Arial"/>
                <a:cs typeface="Arial"/>
                <a:sym typeface="Arial"/>
              </a:rPr>
              <a:t>ca: number of major vessels (0-3)</a:t>
            </a:r>
            <a:endParaRPr>
              <a:solidFill>
                <a:srgbClr val="3C4043"/>
              </a:solidFill>
              <a:latin typeface="Arial"/>
              <a:ea typeface="Arial"/>
              <a:cs typeface="Arial"/>
              <a:sym typeface="Arial"/>
            </a:endParaRPr>
          </a:p>
          <a:p>
            <a:pPr marL="533400" lvl="0" indent="-286385" algn="l" rtl="0">
              <a:lnSpc>
                <a:spcPct val="115000"/>
              </a:lnSpc>
              <a:spcBef>
                <a:spcPts val="0"/>
              </a:spcBef>
              <a:spcAft>
                <a:spcPts val="0"/>
              </a:spcAft>
              <a:buClr>
                <a:srgbClr val="3C4043"/>
              </a:buClr>
              <a:buSzPct val="100000"/>
              <a:buFont typeface="Arial"/>
              <a:buChar char="●"/>
            </a:pPr>
            <a:r>
              <a:rPr lang="en">
                <a:solidFill>
                  <a:srgbClr val="3C4043"/>
                </a:solidFill>
                <a:latin typeface="Arial"/>
                <a:ea typeface="Arial"/>
                <a:cs typeface="Arial"/>
                <a:sym typeface="Arial"/>
              </a:rPr>
              <a:t>cp : Chest Pain type</a:t>
            </a:r>
            <a:endParaRPr>
              <a:solidFill>
                <a:srgbClr val="3C4043"/>
              </a:solidFill>
              <a:latin typeface="Arial"/>
              <a:ea typeface="Arial"/>
              <a:cs typeface="Arial"/>
              <a:sym typeface="Arial"/>
            </a:endParaRPr>
          </a:p>
          <a:p>
            <a:pPr marL="1143000" lvl="1" indent="-286385" algn="l" rtl="0">
              <a:lnSpc>
                <a:spcPct val="115000"/>
              </a:lnSpc>
              <a:spcBef>
                <a:spcPts val="0"/>
              </a:spcBef>
              <a:spcAft>
                <a:spcPts val="0"/>
              </a:spcAft>
              <a:buClr>
                <a:srgbClr val="3C4043"/>
              </a:buClr>
              <a:buSzPct val="100000"/>
              <a:buFont typeface="Arial"/>
              <a:buChar char="○"/>
            </a:pPr>
            <a:r>
              <a:rPr lang="en" sz="1300">
                <a:solidFill>
                  <a:srgbClr val="3C4043"/>
                </a:solidFill>
                <a:latin typeface="Arial"/>
                <a:ea typeface="Arial"/>
                <a:cs typeface="Arial"/>
                <a:sym typeface="Arial"/>
              </a:rPr>
              <a:t>Value 1: typical angina</a:t>
            </a:r>
            <a:endParaRPr sz="1300">
              <a:solidFill>
                <a:srgbClr val="3C4043"/>
              </a:solidFill>
              <a:latin typeface="Arial"/>
              <a:ea typeface="Arial"/>
              <a:cs typeface="Arial"/>
              <a:sym typeface="Arial"/>
            </a:endParaRPr>
          </a:p>
          <a:p>
            <a:pPr marL="1143000" lvl="1" indent="-286385" algn="l" rtl="0">
              <a:lnSpc>
                <a:spcPct val="115000"/>
              </a:lnSpc>
              <a:spcBef>
                <a:spcPts val="0"/>
              </a:spcBef>
              <a:spcAft>
                <a:spcPts val="0"/>
              </a:spcAft>
              <a:buClr>
                <a:srgbClr val="3C4043"/>
              </a:buClr>
              <a:buSzPct val="100000"/>
              <a:buFont typeface="Arial"/>
              <a:buChar char="○"/>
            </a:pPr>
            <a:r>
              <a:rPr lang="en" sz="1300">
                <a:solidFill>
                  <a:srgbClr val="3C4043"/>
                </a:solidFill>
                <a:latin typeface="Arial"/>
                <a:ea typeface="Arial"/>
                <a:cs typeface="Arial"/>
                <a:sym typeface="Arial"/>
              </a:rPr>
              <a:t>Value 2: atypical angina</a:t>
            </a:r>
            <a:endParaRPr sz="1300">
              <a:solidFill>
                <a:srgbClr val="3C4043"/>
              </a:solidFill>
              <a:latin typeface="Arial"/>
              <a:ea typeface="Arial"/>
              <a:cs typeface="Arial"/>
              <a:sym typeface="Arial"/>
            </a:endParaRPr>
          </a:p>
          <a:p>
            <a:pPr marL="1143000" lvl="1" indent="-286385" algn="l" rtl="0">
              <a:lnSpc>
                <a:spcPct val="115000"/>
              </a:lnSpc>
              <a:spcBef>
                <a:spcPts val="0"/>
              </a:spcBef>
              <a:spcAft>
                <a:spcPts val="0"/>
              </a:spcAft>
              <a:buClr>
                <a:srgbClr val="3C4043"/>
              </a:buClr>
              <a:buSzPct val="100000"/>
              <a:buFont typeface="Arial"/>
              <a:buChar char="○"/>
            </a:pPr>
            <a:r>
              <a:rPr lang="en" sz="1300">
                <a:solidFill>
                  <a:srgbClr val="3C4043"/>
                </a:solidFill>
                <a:latin typeface="Arial"/>
                <a:ea typeface="Arial"/>
                <a:cs typeface="Arial"/>
                <a:sym typeface="Arial"/>
              </a:rPr>
              <a:t>Value 3: non-anginal pain</a:t>
            </a:r>
            <a:endParaRPr sz="1300">
              <a:solidFill>
                <a:srgbClr val="3C4043"/>
              </a:solidFill>
              <a:latin typeface="Arial"/>
              <a:ea typeface="Arial"/>
              <a:cs typeface="Arial"/>
              <a:sym typeface="Arial"/>
            </a:endParaRPr>
          </a:p>
          <a:p>
            <a:pPr marL="1143000" lvl="1" indent="-286385" algn="l" rtl="0">
              <a:lnSpc>
                <a:spcPct val="115000"/>
              </a:lnSpc>
              <a:spcBef>
                <a:spcPts val="0"/>
              </a:spcBef>
              <a:spcAft>
                <a:spcPts val="0"/>
              </a:spcAft>
              <a:buClr>
                <a:srgbClr val="3C4043"/>
              </a:buClr>
              <a:buSzPct val="100000"/>
              <a:buFont typeface="Arial"/>
              <a:buChar char="○"/>
            </a:pPr>
            <a:r>
              <a:rPr lang="en" sz="1300">
                <a:solidFill>
                  <a:srgbClr val="3C4043"/>
                </a:solidFill>
                <a:latin typeface="Arial"/>
                <a:ea typeface="Arial"/>
                <a:cs typeface="Arial"/>
                <a:sym typeface="Arial"/>
              </a:rPr>
              <a:t>Value 4: asymptomatic</a:t>
            </a:r>
            <a:endParaRPr sz="1300">
              <a:solidFill>
                <a:srgbClr val="3C4043"/>
              </a:solidFill>
              <a:latin typeface="Arial"/>
              <a:ea typeface="Arial"/>
              <a:cs typeface="Arial"/>
              <a:sym typeface="Arial"/>
            </a:endParaRPr>
          </a:p>
          <a:p>
            <a:pPr marL="533400" lvl="0" indent="-286385" algn="l" rtl="0">
              <a:lnSpc>
                <a:spcPct val="115000"/>
              </a:lnSpc>
              <a:spcBef>
                <a:spcPts val="0"/>
              </a:spcBef>
              <a:spcAft>
                <a:spcPts val="0"/>
              </a:spcAft>
              <a:buClr>
                <a:srgbClr val="3C4043"/>
              </a:buClr>
              <a:buSzPct val="100000"/>
              <a:buFont typeface="Arial"/>
              <a:buChar char="●"/>
            </a:pPr>
            <a:r>
              <a:rPr lang="en">
                <a:solidFill>
                  <a:srgbClr val="3C4043"/>
                </a:solidFill>
                <a:latin typeface="Arial"/>
                <a:ea typeface="Arial"/>
                <a:cs typeface="Arial"/>
                <a:sym typeface="Arial"/>
              </a:rPr>
              <a:t>trtbps : resting blood pressure (in mm Hg)</a:t>
            </a:r>
            <a:endParaRPr>
              <a:solidFill>
                <a:srgbClr val="3C4043"/>
              </a:solidFill>
              <a:latin typeface="Arial"/>
              <a:ea typeface="Arial"/>
              <a:cs typeface="Arial"/>
              <a:sym typeface="Arial"/>
            </a:endParaRPr>
          </a:p>
          <a:p>
            <a:pPr marL="533400" lvl="0" indent="-286385" algn="l" rtl="0">
              <a:lnSpc>
                <a:spcPct val="115000"/>
              </a:lnSpc>
              <a:spcBef>
                <a:spcPts val="0"/>
              </a:spcBef>
              <a:spcAft>
                <a:spcPts val="0"/>
              </a:spcAft>
              <a:buClr>
                <a:srgbClr val="3C4043"/>
              </a:buClr>
              <a:buSzPct val="100000"/>
              <a:buFont typeface="Arial"/>
              <a:buChar char="●"/>
            </a:pPr>
            <a:r>
              <a:rPr lang="en">
                <a:solidFill>
                  <a:srgbClr val="3C4043"/>
                </a:solidFill>
                <a:latin typeface="Arial"/>
                <a:ea typeface="Arial"/>
                <a:cs typeface="Arial"/>
                <a:sym typeface="Arial"/>
              </a:rPr>
              <a:t>chol : cholestoral in mg/dl fetched via BMI sensor</a:t>
            </a:r>
            <a:endParaRPr>
              <a:solidFill>
                <a:srgbClr val="3C4043"/>
              </a:solidFill>
              <a:latin typeface="Arial"/>
              <a:ea typeface="Arial"/>
              <a:cs typeface="Arial"/>
              <a:sym typeface="Arial"/>
            </a:endParaRPr>
          </a:p>
          <a:p>
            <a:pPr marL="533400" lvl="0" indent="-286385" algn="l" rtl="0">
              <a:lnSpc>
                <a:spcPct val="115000"/>
              </a:lnSpc>
              <a:spcBef>
                <a:spcPts val="0"/>
              </a:spcBef>
              <a:spcAft>
                <a:spcPts val="0"/>
              </a:spcAft>
              <a:buClr>
                <a:srgbClr val="3C4043"/>
              </a:buClr>
              <a:buSzPct val="100000"/>
              <a:buFont typeface="Arial"/>
              <a:buChar char="●"/>
            </a:pPr>
            <a:r>
              <a:rPr lang="en">
                <a:solidFill>
                  <a:srgbClr val="3C4043"/>
                </a:solidFill>
                <a:latin typeface="Arial"/>
                <a:ea typeface="Arial"/>
                <a:cs typeface="Arial"/>
                <a:sym typeface="Arial"/>
              </a:rPr>
              <a:t>fbs : (fasting blood sugar &gt; 120 mg/dl) (1 = true; 0 = false)</a:t>
            </a:r>
            <a:endParaRPr>
              <a:solidFill>
                <a:srgbClr val="3C4043"/>
              </a:solidFill>
              <a:latin typeface="Arial"/>
              <a:ea typeface="Arial"/>
              <a:cs typeface="Arial"/>
              <a:sym typeface="Arial"/>
            </a:endParaRPr>
          </a:p>
          <a:p>
            <a:pPr marL="533400" lvl="0" indent="-286385" algn="l" rtl="0">
              <a:lnSpc>
                <a:spcPct val="115000"/>
              </a:lnSpc>
              <a:spcBef>
                <a:spcPts val="0"/>
              </a:spcBef>
              <a:spcAft>
                <a:spcPts val="0"/>
              </a:spcAft>
              <a:buClr>
                <a:srgbClr val="3C4043"/>
              </a:buClr>
              <a:buSzPct val="100000"/>
              <a:buFont typeface="Arial"/>
              <a:buChar char="●"/>
            </a:pPr>
            <a:r>
              <a:rPr lang="en">
                <a:solidFill>
                  <a:srgbClr val="3C4043"/>
                </a:solidFill>
                <a:latin typeface="Arial"/>
                <a:ea typeface="Arial"/>
                <a:cs typeface="Arial"/>
                <a:sym typeface="Arial"/>
              </a:rPr>
              <a:t>rest_ecg : resting electrocardiographic results</a:t>
            </a:r>
            <a:endParaRPr>
              <a:solidFill>
                <a:srgbClr val="3C4043"/>
              </a:solidFill>
              <a:latin typeface="Arial"/>
              <a:ea typeface="Arial"/>
              <a:cs typeface="Arial"/>
              <a:sym typeface="Arial"/>
            </a:endParaRPr>
          </a:p>
          <a:p>
            <a:pPr marL="1143000" lvl="1" indent="-286385" algn="l" rtl="0">
              <a:lnSpc>
                <a:spcPct val="115000"/>
              </a:lnSpc>
              <a:spcBef>
                <a:spcPts val="0"/>
              </a:spcBef>
              <a:spcAft>
                <a:spcPts val="0"/>
              </a:spcAft>
              <a:buClr>
                <a:srgbClr val="3C4043"/>
              </a:buClr>
              <a:buSzPct val="100000"/>
              <a:buFont typeface="Arial"/>
              <a:buChar char="○"/>
            </a:pPr>
            <a:r>
              <a:rPr lang="en" sz="1300">
                <a:solidFill>
                  <a:srgbClr val="3C4043"/>
                </a:solidFill>
                <a:latin typeface="Arial"/>
                <a:ea typeface="Arial"/>
                <a:cs typeface="Arial"/>
                <a:sym typeface="Arial"/>
              </a:rPr>
              <a:t>Value 0: normal</a:t>
            </a:r>
            <a:endParaRPr sz="1300">
              <a:solidFill>
                <a:srgbClr val="3C4043"/>
              </a:solidFill>
              <a:latin typeface="Arial"/>
              <a:ea typeface="Arial"/>
              <a:cs typeface="Arial"/>
              <a:sym typeface="Arial"/>
            </a:endParaRPr>
          </a:p>
          <a:p>
            <a:pPr marL="1143000" lvl="1" indent="-286385" algn="l" rtl="0">
              <a:lnSpc>
                <a:spcPct val="115000"/>
              </a:lnSpc>
              <a:spcBef>
                <a:spcPts val="0"/>
              </a:spcBef>
              <a:spcAft>
                <a:spcPts val="0"/>
              </a:spcAft>
              <a:buClr>
                <a:srgbClr val="3C4043"/>
              </a:buClr>
              <a:buSzPct val="100000"/>
              <a:buFont typeface="Arial"/>
              <a:buChar char="○"/>
            </a:pPr>
            <a:r>
              <a:rPr lang="en" sz="1300">
                <a:solidFill>
                  <a:srgbClr val="3C4043"/>
                </a:solidFill>
                <a:latin typeface="Arial"/>
                <a:ea typeface="Arial"/>
                <a:cs typeface="Arial"/>
                <a:sym typeface="Arial"/>
              </a:rPr>
              <a:t>Value 1: having ST-T wave abnormality (T wave inversions and/or ST elevation or depression of &gt; 0.05 mV)</a:t>
            </a:r>
            <a:endParaRPr sz="1300">
              <a:solidFill>
                <a:srgbClr val="3C4043"/>
              </a:solidFill>
              <a:latin typeface="Arial"/>
              <a:ea typeface="Arial"/>
              <a:cs typeface="Arial"/>
              <a:sym typeface="Arial"/>
            </a:endParaRPr>
          </a:p>
          <a:p>
            <a:pPr marL="1143000" lvl="1" indent="-286385" algn="l" rtl="0">
              <a:lnSpc>
                <a:spcPct val="115000"/>
              </a:lnSpc>
              <a:spcBef>
                <a:spcPts val="0"/>
              </a:spcBef>
              <a:spcAft>
                <a:spcPts val="0"/>
              </a:spcAft>
              <a:buClr>
                <a:srgbClr val="3C4043"/>
              </a:buClr>
              <a:buSzPct val="100000"/>
              <a:buFont typeface="Arial"/>
              <a:buChar char="○"/>
            </a:pPr>
            <a:r>
              <a:rPr lang="en" sz="1300">
                <a:solidFill>
                  <a:srgbClr val="3C4043"/>
                </a:solidFill>
                <a:latin typeface="Arial"/>
                <a:ea typeface="Arial"/>
                <a:cs typeface="Arial"/>
                <a:sym typeface="Arial"/>
              </a:rPr>
              <a:t>Value 2: showing probable or definite left ventricular hypertrophy by Estes' criteria</a:t>
            </a:r>
            <a:endParaRPr sz="1300">
              <a:solidFill>
                <a:srgbClr val="3C4043"/>
              </a:solidFill>
              <a:latin typeface="Arial"/>
              <a:ea typeface="Arial"/>
              <a:cs typeface="Arial"/>
              <a:sym typeface="Arial"/>
            </a:endParaRPr>
          </a:p>
          <a:p>
            <a:pPr marL="533400" lvl="0" indent="-286385" algn="l" rtl="0">
              <a:lnSpc>
                <a:spcPct val="115000"/>
              </a:lnSpc>
              <a:spcBef>
                <a:spcPts val="0"/>
              </a:spcBef>
              <a:spcAft>
                <a:spcPts val="0"/>
              </a:spcAft>
              <a:buClr>
                <a:srgbClr val="3C4043"/>
              </a:buClr>
              <a:buSzPct val="100000"/>
              <a:buFont typeface="Arial"/>
              <a:buChar char="●"/>
            </a:pPr>
            <a:r>
              <a:rPr lang="en">
                <a:solidFill>
                  <a:srgbClr val="3C4043"/>
                </a:solidFill>
                <a:latin typeface="Arial"/>
                <a:ea typeface="Arial"/>
                <a:cs typeface="Arial"/>
                <a:sym typeface="Arial"/>
              </a:rPr>
              <a:t>thalach : maximum heart rate achieved</a:t>
            </a:r>
            <a:endParaRPr>
              <a:solidFill>
                <a:srgbClr val="3C4043"/>
              </a:solidFill>
              <a:latin typeface="Arial"/>
              <a:ea typeface="Arial"/>
              <a:cs typeface="Arial"/>
              <a:sym typeface="Arial"/>
            </a:endParaRPr>
          </a:p>
          <a:p>
            <a:pPr marL="533400" lvl="0" indent="-275272" algn="l" rtl="0">
              <a:lnSpc>
                <a:spcPct val="115000"/>
              </a:lnSpc>
              <a:spcBef>
                <a:spcPts val="0"/>
              </a:spcBef>
              <a:spcAft>
                <a:spcPts val="0"/>
              </a:spcAft>
              <a:buClr>
                <a:srgbClr val="3C4043"/>
              </a:buClr>
              <a:buSzPct val="80769"/>
              <a:buFont typeface="Arial"/>
              <a:buChar char="●"/>
            </a:pPr>
            <a:r>
              <a:rPr lang="en">
                <a:solidFill>
                  <a:srgbClr val="3C4043"/>
                </a:solidFill>
                <a:latin typeface="Arial"/>
                <a:ea typeface="Arial"/>
                <a:cs typeface="Arial"/>
                <a:sym typeface="Arial"/>
              </a:rPr>
              <a:t>oldpeak: ST depression induced by exercise relative to rest</a:t>
            </a:r>
            <a:endParaRPr>
              <a:solidFill>
                <a:srgbClr val="3C4043"/>
              </a:solidFill>
              <a:latin typeface="Arial"/>
              <a:ea typeface="Arial"/>
              <a:cs typeface="Arial"/>
              <a:sym typeface="Arial"/>
            </a:endParaRPr>
          </a:p>
          <a:p>
            <a:pPr marL="533400" lvl="0" indent="-275272" algn="l" rtl="0">
              <a:lnSpc>
                <a:spcPct val="115000"/>
              </a:lnSpc>
              <a:spcBef>
                <a:spcPts val="0"/>
              </a:spcBef>
              <a:spcAft>
                <a:spcPts val="0"/>
              </a:spcAft>
              <a:buClr>
                <a:srgbClr val="3C4043"/>
              </a:buClr>
              <a:buSzPct val="80769"/>
              <a:buFont typeface="Arial"/>
              <a:buChar char="●"/>
            </a:pPr>
            <a:r>
              <a:rPr lang="en">
                <a:solidFill>
                  <a:srgbClr val="3C4043"/>
                </a:solidFill>
                <a:latin typeface="Arial"/>
                <a:ea typeface="Arial"/>
                <a:cs typeface="Arial"/>
                <a:sym typeface="Arial"/>
              </a:rPr>
              <a:t>slp: the slope of the peak exercise ST segment (0-2)</a:t>
            </a:r>
            <a:endParaRPr>
              <a:solidFill>
                <a:srgbClr val="3C4043"/>
              </a:solidFill>
              <a:latin typeface="Arial"/>
              <a:ea typeface="Arial"/>
              <a:cs typeface="Arial"/>
              <a:sym typeface="Arial"/>
            </a:endParaRPr>
          </a:p>
          <a:p>
            <a:pPr marL="533400" lvl="0" indent="-275272" algn="l" rtl="0">
              <a:lnSpc>
                <a:spcPct val="115000"/>
              </a:lnSpc>
              <a:spcBef>
                <a:spcPts val="0"/>
              </a:spcBef>
              <a:spcAft>
                <a:spcPts val="0"/>
              </a:spcAft>
              <a:buClr>
                <a:srgbClr val="3C4043"/>
              </a:buClr>
              <a:buSzPct val="80769"/>
              <a:buFont typeface="Arial"/>
              <a:buChar char="●"/>
            </a:pPr>
            <a:r>
              <a:rPr lang="en">
                <a:solidFill>
                  <a:srgbClr val="3C4043"/>
                </a:solidFill>
                <a:latin typeface="Arial"/>
                <a:ea typeface="Arial"/>
                <a:cs typeface="Arial"/>
                <a:sym typeface="Arial"/>
              </a:rPr>
              <a:t>Thall: Thal rate (1-3)</a:t>
            </a:r>
            <a:endParaRPr>
              <a:solidFill>
                <a:srgbClr val="3C4043"/>
              </a:solidFill>
              <a:latin typeface="Arial"/>
              <a:ea typeface="Arial"/>
              <a:cs typeface="Arial"/>
              <a:sym typeface="Arial"/>
            </a:endParaRPr>
          </a:p>
        </p:txBody>
      </p:sp>
      <p:sp>
        <p:nvSpPr>
          <p:cNvPr id="95" name="Google Shape;95;p14"/>
          <p:cNvSpPr txBox="1"/>
          <p:nvPr/>
        </p:nvSpPr>
        <p:spPr>
          <a:xfrm>
            <a:off x="742950" y="4565000"/>
            <a:ext cx="7688400" cy="7134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900" u="sng">
                <a:solidFill>
                  <a:schemeClr val="accent5"/>
                </a:solidFill>
                <a:latin typeface="Lato"/>
                <a:ea typeface="Lato"/>
                <a:cs typeface="Lato"/>
                <a:sym typeface="Lato"/>
                <a:hlinkClick r:id="rId3">
                  <a:extLst>
                    <a:ext uri="{A12FA001-AC4F-418D-AE19-62706E023703}">
                      <ahyp:hlinkClr xmlns:ahyp="http://schemas.microsoft.com/office/drawing/2018/hyperlinkcolor" val="tx"/>
                    </a:ext>
                  </a:extLst>
                </a:hlinkClick>
              </a:rPr>
              <a:t>https://www.kaggle.com/datasets/rashikrahmanpritom/heart-attack-analysis-prediction-dataset?select=heart.csv</a:t>
            </a:r>
            <a:endParaRPr sz="900">
              <a:solidFill>
                <a:schemeClr val="accent1"/>
              </a:solidFill>
              <a:latin typeface="Lato"/>
              <a:ea typeface="Lato"/>
              <a:cs typeface="Lato"/>
              <a:sym typeface="Lato"/>
            </a:endParaRPr>
          </a:p>
          <a:p>
            <a:pPr marL="0" lvl="0" indent="0" algn="l" rtl="0">
              <a:spcBef>
                <a:spcPts val="120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a:t>
            </a:r>
            <a:endParaRPr/>
          </a:p>
        </p:txBody>
      </p:sp>
      <p:sp>
        <p:nvSpPr>
          <p:cNvPr id="101" name="Google Shape;101;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 sz="1400"/>
              <a:t>Based on the provided characteristics, are the most important risk factors for heart attacks discernible?</a:t>
            </a:r>
            <a:endParaRPr sz="1400"/>
          </a:p>
          <a:p>
            <a:pPr marL="457200" marR="0" lvl="0" indent="-317500" algn="l" rtl="0">
              <a:lnSpc>
                <a:spcPct val="115000"/>
              </a:lnSpc>
              <a:spcBef>
                <a:spcPts val="0"/>
              </a:spcBef>
              <a:spcAft>
                <a:spcPts val="0"/>
              </a:spcAft>
              <a:buSzPts val="1400"/>
              <a:buChar char="●"/>
            </a:pPr>
            <a:r>
              <a:rPr lang="en" sz="1400"/>
              <a:t>Any patterns or trends in the data that could point to viable strategies for lowering the risk of heart attacks?</a:t>
            </a:r>
            <a:endParaRPr sz="1400"/>
          </a:p>
          <a:p>
            <a:pPr marL="457200" marR="0" lvl="0" indent="-317500" algn="l" rtl="0">
              <a:lnSpc>
                <a:spcPct val="115000"/>
              </a:lnSpc>
              <a:spcBef>
                <a:spcPts val="0"/>
              </a:spcBef>
              <a:spcAft>
                <a:spcPts val="0"/>
              </a:spcAft>
              <a:buSzPts val="1400"/>
              <a:buChar char="●"/>
            </a:pPr>
            <a:r>
              <a:rPr lang="en" sz="1400"/>
              <a:t>Can we reliably forecast the risk of having a heart attack using machine learning algorithms, and how effective is this model?</a:t>
            </a:r>
            <a:endParaRPr sz="1400"/>
          </a:p>
          <a:p>
            <a:pPr marL="457200" marR="0" lvl="0" indent="-317500" algn="l" rtl="0">
              <a:lnSpc>
                <a:spcPct val="115000"/>
              </a:lnSpc>
              <a:spcBef>
                <a:spcPts val="0"/>
              </a:spcBef>
              <a:spcAft>
                <a:spcPts val="0"/>
              </a:spcAft>
              <a:buSzPts val="1400"/>
              <a:buChar char="●"/>
            </a:pPr>
            <a:r>
              <a:rPr lang="en" sz="1400"/>
              <a:t>Can we use  bootstrap to investigate the correlation between gender, age, type of chest pain and maximum heart rate and heart attack in our dataset since these 4 attributes can be easily measured at home by the patient.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 </a:t>
            </a:r>
            <a:endParaRPr/>
          </a:p>
        </p:txBody>
      </p:sp>
      <p:sp>
        <p:nvSpPr>
          <p:cNvPr id="107" name="Google Shape;107;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SzPts val="1400"/>
              <a:buChar char="●"/>
            </a:pPr>
            <a:r>
              <a:rPr lang="en" sz="1400"/>
              <a:t>Based on the provided characteristics, are the most important risk factors for heart attacks discernible? (correlation matrix)</a:t>
            </a:r>
            <a:endParaRPr sz="1400"/>
          </a:p>
          <a:p>
            <a:pPr marL="457200" marR="0" lvl="0" indent="-317500" algn="l" rtl="0">
              <a:lnSpc>
                <a:spcPct val="115000"/>
              </a:lnSpc>
              <a:spcBef>
                <a:spcPts val="0"/>
              </a:spcBef>
              <a:spcAft>
                <a:spcPts val="0"/>
              </a:spcAft>
              <a:buSzPts val="1400"/>
              <a:buChar char="●"/>
            </a:pPr>
            <a:r>
              <a:rPr lang="en" sz="1400"/>
              <a:t>Any patterns or trends in the data that could point to viable strategies for lowering the risk of heart attacks? (analyzing the coefficients)</a:t>
            </a:r>
            <a:endParaRPr sz="1400"/>
          </a:p>
          <a:p>
            <a:pPr marL="457200" marR="0" lvl="0" indent="-317500" algn="l" rtl="0">
              <a:lnSpc>
                <a:spcPct val="115000"/>
              </a:lnSpc>
              <a:spcBef>
                <a:spcPts val="0"/>
              </a:spcBef>
              <a:spcAft>
                <a:spcPts val="0"/>
              </a:spcAft>
              <a:buSzPts val="1400"/>
              <a:buChar char="●"/>
            </a:pPr>
            <a:r>
              <a:rPr lang="en" sz="1400"/>
              <a:t>Can we reliably forecast the risk of having a heart attack using machine learning algorithms, and how effective is this model? (logistics regression, and f-score)</a:t>
            </a:r>
            <a:endParaRPr sz="1400"/>
          </a:p>
          <a:p>
            <a:pPr marL="457200" marR="0" lvl="0" indent="-317500" algn="l" rtl="0">
              <a:lnSpc>
                <a:spcPct val="115000"/>
              </a:lnSpc>
              <a:spcBef>
                <a:spcPts val="0"/>
              </a:spcBef>
              <a:spcAft>
                <a:spcPts val="0"/>
              </a:spcAft>
              <a:buSzPts val="1400"/>
              <a:buChar char="●"/>
            </a:pPr>
            <a:r>
              <a:rPr lang="en" sz="1400"/>
              <a:t>Can we use  bootstrap to investigate the correlation between gender, age, type of chest pain and maximum heart rate and heart attack in our dataset since these 4 attributes can be easily measured at home by the patient. (Bootstrap, CI)</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Clr>
                <a:schemeClr val="dk1"/>
              </a:buClr>
              <a:buSzPct val="42307"/>
              <a:buFont typeface="Arial"/>
              <a:buNone/>
            </a:pPr>
            <a:r>
              <a:rPr lang="en"/>
              <a:t>EDA - Data Distribution </a:t>
            </a:r>
            <a:endParaRPr/>
          </a:p>
        </p:txBody>
      </p:sp>
      <p:pic>
        <p:nvPicPr>
          <p:cNvPr id="113" name="Google Shape;113;p17"/>
          <p:cNvPicPr preferRelativeResize="0"/>
          <p:nvPr/>
        </p:nvPicPr>
        <p:blipFill>
          <a:blip r:embed="rId3">
            <a:alphaModFix/>
          </a:blip>
          <a:stretch>
            <a:fillRect/>
          </a:stretch>
        </p:blipFill>
        <p:spPr>
          <a:xfrm>
            <a:off x="987375" y="1818902"/>
            <a:ext cx="3047929" cy="3047900"/>
          </a:xfrm>
          <a:prstGeom prst="rect">
            <a:avLst/>
          </a:prstGeom>
          <a:noFill/>
          <a:ln>
            <a:noFill/>
          </a:ln>
        </p:spPr>
      </p:pic>
      <p:pic>
        <p:nvPicPr>
          <p:cNvPr id="114" name="Google Shape;114;p17"/>
          <p:cNvPicPr preferRelativeResize="0"/>
          <p:nvPr/>
        </p:nvPicPr>
        <p:blipFill>
          <a:blip r:embed="rId4">
            <a:alphaModFix/>
          </a:blip>
          <a:stretch>
            <a:fillRect/>
          </a:stretch>
        </p:blipFill>
        <p:spPr>
          <a:xfrm>
            <a:off x="5091900" y="1818900"/>
            <a:ext cx="2950080" cy="295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Clr>
                <a:schemeClr val="dk1"/>
              </a:buClr>
              <a:buSzPct val="42307"/>
              <a:buFont typeface="Arial"/>
              <a:buNone/>
            </a:pPr>
            <a:r>
              <a:rPr lang="en"/>
              <a:t>EDA - Correlation</a:t>
            </a:r>
            <a:endParaRPr/>
          </a:p>
        </p:txBody>
      </p:sp>
      <p:pic>
        <p:nvPicPr>
          <p:cNvPr id="120" name="Google Shape;120;p18"/>
          <p:cNvPicPr preferRelativeResize="0"/>
          <p:nvPr/>
        </p:nvPicPr>
        <p:blipFill>
          <a:blip r:embed="rId3">
            <a:alphaModFix/>
          </a:blip>
          <a:stretch>
            <a:fillRect/>
          </a:stretch>
        </p:blipFill>
        <p:spPr>
          <a:xfrm>
            <a:off x="910425" y="1975925"/>
            <a:ext cx="4258300" cy="2630999"/>
          </a:xfrm>
          <a:prstGeom prst="rect">
            <a:avLst/>
          </a:prstGeom>
          <a:noFill/>
          <a:ln>
            <a:noFill/>
          </a:ln>
        </p:spPr>
      </p:pic>
      <p:sp>
        <p:nvSpPr>
          <p:cNvPr id="121" name="Google Shape;121;p18"/>
          <p:cNvSpPr txBox="1"/>
          <p:nvPr/>
        </p:nvSpPr>
        <p:spPr>
          <a:xfrm>
            <a:off x="729450" y="4558100"/>
            <a:ext cx="7816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accent1"/>
                </a:solidFill>
                <a:latin typeface="Lato"/>
                <a:ea typeface="Lato"/>
                <a:cs typeface="Lato"/>
                <a:sym typeface="Lato"/>
              </a:rPr>
              <a:t>All correlation score has absolute value smaller than 0.7, so we do not need remove variables.</a:t>
            </a:r>
            <a:endParaRPr>
              <a:latin typeface="Lato"/>
              <a:ea typeface="Lato"/>
              <a:cs typeface="Lato"/>
              <a:sym typeface="Lato"/>
            </a:endParaRPr>
          </a:p>
        </p:txBody>
      </p:sp>
      <p:pic>
        <p:nvPicPr>
          <p:cNvPr id="122" name="Google Shape;122;p18"/>
          <p:cNvPicPr preferRelativeResize="0"/>
          <p:nvPr/>
        </p:nvPicPr>
        <p:blipFill>
          <a:blip r:embed="rId4">
            <a:alphaModFix/>
          </a:blip>
          <a:stretch>
            <a:fillRect/>
          </a:stretch>
        </p:blipFill>
        <p:spPr>
          <a:xfrm>
            <a:off x="5981000" y="1975925"/>
            <a:ext cx="1463675" cy="250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Processing</a:t>
            </a:r>
            <a:endParaRPr/>
          </a:p>
        </p:txBody>
      </p:sp>
      <p:sp>
        <p:nvSpPr>
          <p:cNvPr id="128" name="Google Shape;128;p19"/>
          <p:cNvSpPr txBox="1">
            <a:spLocks noGrp="1"/>
          </p:cNvSpPr>
          <p:nvPr>
            <p:ph type="body" idx="1"/>
          </p:nvPr>
        </p:nvSpPr>
        <p:spPr>
          <a:xfrm>
            <a:off x="729450" y="2078875"/>
            <a:ext cx="5768700" cy="1953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Handling null values</a:t>
            </a:r>
            <a:endParaRPr sz="1400"/>
          </a:p>
          <a:p>
            <a:pPr marL="914400" lvl="1" indent="-317500" algn="l" rtl="0">
              <a:spcBef>
                <a:spcPts val="0"/>
              </a:spcBef>
              <a:spcAft>
                <a:spcPts val="0"/>
              </a:spcAft>
              <a:buSzPts val="1400"/>
              <a:buChar char="○"/>
            </a:pPr>
            <a:r>
              <a:rPr lang="en" sz="1400"/>
              <a:t>Delete null values</a:t>
            </a:r>
            <a:endParaRPr sz="1400"/>
          </a:p>
          <a:p>
            <a:pPr marL="0" lvl="0" indent="0" algn="l" rtl="0">
              <a:spcBef>
                <a:spcPts val="1200"/>
              </a:spcBef>
              <a:spcAft>
                <a:spcPts val="0"/>
              </a:spcAft>
              <a:buNone/>
            </a:pPr>
            <a:endParaRPr sz="1400"/>
          </a:p>
          <a:p>
            <a:pPr marL="457200" lvl="0" indent="-317500" algn="l" rtl="0">
              <a:spcBef>
                <a:spcPts val="1200"/>
              </a:spcBef>
              <a:spcAft>
                <a:spcPts val="0"/>
              </a:spcAft>
              <a:buSzPts val="1400"/>
              <a:buChar char="●"/>
            </a:pPr>
            <a:r>
              <a:rPr lang="en" sz="1400"/>
              <a:t>Featuring Scaling</a:t>
            </a:r>
            <a:endParaRPr sz="1400"/>
          </a:p>
          <a:p>
            <a:pPr marL="914400" lvl="1" indent="-317500" algn="l" rtl="0">
              <a:spcBef>
                <a:spcPts val="0"/>
              </a:spcBef>
              <a:spcAft>
                <a:spcPts val="0"/>
              </a:spcAft>
              <a:buSzPts val="1400"/>
              <a:buChar char="○"/>
            </a:pPr>
            <a:r>
              <a:rPr lang="en" sz="1400"/>
              <a:t>Normalize data to prevent over-fitting</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30000" y="49800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Correlation Matrix</a:t>
            </a:r>
            <a:endParaRPr/>
          </a:p>
        </p:txBody>
      </p:sp>
      <p:sp>
        <p:nvSpPr>
          <p:cNvPr id="134" name="Google Shape;134;p20"/>
          <p:cNvSpPr txBox="1">
            <a:spLocks noGrp="1"/>
          </p:cNvSpPr>
          <p:nvPr>
            <p:ph type="body" idx="2"/>
          </p:nvPr>
        </p:nvSpPr>
        <p:spPr>
          <a:xfrm>
            <a:off x="730000" y="1566750"/>
            <a:ext cx="3842100" cy="30255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en" sz="1400"/>
              <a:t>Last Column of the Correlation Matrix</a:t>
            </a:r>
            <a:endParaRPr sz="1400"/>
          </a:p>
          <a:p>
            <a:pPr marL="457200" lvl="0" indent="-317500" algn="l" rtl="0">
              <a:lnSpc>
                <a:spcPct val="150000"/>
              </a:lnSpc>
              <a:spcBef>
                <a:spcPts val="0"/>
              </a:spcBef>
              <a:spcAft>
                <a:spcPts val="0"/>
              </a:spcAft>
              <a:buSzPts val="1400"/>
              <a:buChar char="●"/>
            </a:pPr>
            <a:r>
              <a:rPr lang="en" sz="1400"/>
              <a:t>4 Most Correlated Features:</a:t>
            </a:r>
            <a:endParaRPr sz="1400"/>
          </a:p>
          <a:p>
            <a:pPr marL="914400" lvl="1" indent="-304800" algn="l" rtl="0">
              <a:lnSpc>
                <a:spcPct val="150000"/>
              </a:lnSpc>
              <a:spcBef>
                <a:spcPts val="0"/>
              </a:spcBef>
              <a:spcAft>
                <a:spcPts val="0"/>
              </a:spcAft>
              <a:buSzPts val="1200"/>
              <a:buChar char="○"/>
            </a:pPr>
            <a:r>
              <a:rPr lang="en" sz="1200"/>
              <a:t>CP: Chest Pain Type</a:t>
            </a:r>
            <a:endParaRPr sz="1200"/>
          </a:p>
          <a:p>
            <a:pPr marL="914400" lvl="1" indent="-304800" algn="l" rtl="0">
              <a:lnSpc>
                <a:spcPct val="150000"/>
              </a:lnSpc>
              <a:spcBef>
                <a:spcPts val="0"/>
              </a:spcBef>
              <a:spcAft>
                <a:spcPts val="0"/>
              </a:spcAft>
              <a:buSzPts val="1200"/>
              <a:buChar char="○"/>
            </a:pPr>
            <a:r>
              <a:rPr lang="en" sz="1200"/>
              <a:t>Thalachh: Maximum Heart Rate Achieved</a:t>
            </a:r>
            <a:endParaRPr sz="1200"/>
          </a:p>
          <a:p>
            <a:pPr marL="914400" lvl="1" indent="-304800" algn="l" rtl="0">
              <a:lnSpc>
                <a:spcPct val="150000"/>
              </a:lnSpc>
              <a:spcBef>
                <a:spcPts val="0"/>
              </a:spcBef>
              <a:spcAft>
                <a:spcPts val="0"/>
              </a:spcAft>
              <a:buSzPts val="1200"/>
              <a:buChar char="○"/>
            </a:pPr>
            <a:r>
              <a:rPr lang="en" sz="1200"/>
              <a:t>Exng:  Exercise induced angina</a:t>
            </a:r>
            <a:endParaRPr sz="1200"/>
          </a:p>
          <a:p>
            <a:pPr marL="914400" lvl="1" indent="-304800" algn="l" rtl="0">
              <a:lnSpc>
                <a:spcPct val="150000"/>
              </a:lnSpc>
              <a:spcBef>
                <a:spcPts val="0"/>
              </a:spcBef>
              <a:spcAft>
                <a:spcPts val="0"/>
              </a:spcAft>
              <a:buSzPts val="1200"/>
              <a:buChar char="○"/>
            </a:pPr>
            <a:r>
              <a:rPr lang="en" sz="1200"/>
              <a:t>Oldpeak: ST depression induced by exercise by exercise relative to rest.</a:t>
            </a:r>
            <a:endParaRPr sz="1200"/>
          </a:p>
          <a:p>
            <a:pPr marL="457200" lvl="0" indent="-317500" algn="l" rtl="0">
              <a:lnSpc>
                <a:spcPct val="150000"/>
              </a:lnSpc>
              <a:spcBef>
                <a:spcPts val="0"/>
              </a:spcBef>
              <a:spcAft>
                <a:spcPts val="0"/>
              </a:spcAft>
              <a:buSzPts val="1400"/>
              <a:buChar char="●"/>
            </a:pPr>
            <a:r>
              <a:rPr lang="en" sz="1400"/>
              <a:t>We first choose these 4 features to model</a:t>
            </a:r>
            <a:endParaRPr sz="1400"/>
          </a:p>
        </p:txBody>
      </p:sp>
      <p:sp>
        <p:nvSpPr>
          <p:cNvPr id="135" name="Google Shape;135;p20"/>
          <p:cNvSpPr txBox="1">
            <a:spLocks noGrp="1"/>
          </p:cNvSpPr>
          <p:nvPr>
            <p:ph type="subTitle" idx="1"/>
          </p:nvPr>
        </p:nvSpPr>
        <p:spPr>
          <a:xfrm>
            <a:off x="7428825" y="5215025"/>
            <a:ext cx="2015400" cy="218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a:p>
        </p:txBody>
      </p:sp>
      <p:pic>
        <p:nvPicPr>
          <p:cNvPr id="136" name="Google Shape;136;p20"/>
          <p:cNvPicPr preferRelativeResize="0"/>
          <p:nvPr/>
        </p:nvPicPr>
        <p:blipFill>
          <a:blip r:embed="rId3">
            <a:alphaModFix/>
          </a:blip>
          <a:stretch>
            <a:fillRect/>
          </a:stretch>
        </p:blipFill>
        <p:spPr>
          <a:xfrm>
            <a:off x="5533600" y="545400"/>
            <a:ext cx="2470475" cy="405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40"/>
        <p:cNvGrpSpPr/>
        <p:nvPr/>
      </p:nvGrpSpPr>
      <p:grpSpPr>
        <a:xfrm>
          <a:off x="0" y="0"/>
          <a:ext cx="0" cy="0"/>
          <a:chOff x="0" y="0"/>
          <a:chExt cx="0" cy="0"/>
        </a:xfrm>
      </p:grpSpPr>
      <p:sp>
        <p:nvSpPr>
          <p:cNvPr id="141" name="Google Shape;141;p21"/>
          <p:cNvSpPr txBox="1">
            <a:spLocks noGrp="1"/>
          </p:cNvSpPr>
          <p:nvPr>
            <p:ph type="body" idx="1"/>
          </p:nvPr>
        </p:nvSpPr>
        <p:spPr>
          <a:xfrm>
            <a:off x="486550" y="4361001"/>
            <a:ext cx="7697400" cy="460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Model Summary</a:t>
            </a:r>
            <a:endParaRPr/>
          </a:p>
        </p:txBody>
      </p:sp>
      <p:sp>
        <p:nvSpPr>
          <p:cNvPr id="142" name="Google Shape;142;p21"/>
          <p:cNvSpPr txBox="1"/>
          <p:nvPr/>
        </p:nvSpPr>
        <p:spPr>
          <a:xfrm>
            <a:off x="486550" y="811275"/>
            <a:ext cx="665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43" name="Google Shape;143;p21"/>
          <p:cNvPicPr preferRelativeResize="0"/>
          <p:nvPr/>
        </p:nvPicPr>
        <p:blipFill>
          <a:blip r:embed="rId3">
            <a:alphaModFix/>
          </a:blip>
          <a:stretch>
            <a:fillRect/>
          </a:stretch>
        </p:blipFill>
        <p:spPr>
          <a:xfrm>
            <a:off x="2218725" y="4361000"/>
            <a:ext cx="6158623" cy="4605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1737</Words>
  <Application>Microsoft Macintosh PowerPoint</Application>
  <PresentationFormat>On-screen Show (16:9)</PresentationFormat>
  <Paragraphs>154</Paragraphs>
  <Slides>18</Slides>
  <Notes>18</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Lato</vt:lpstr>
      <vt:lpstr>Calibri</vt:lpstr>
      <vt:lpstr>Raleway</vt:lpstr>
      <vt:lpstr>Streamline</vt:lpstr>
      <vt:lpstr>Heart Attack Analysis and Prediction</vt:lpstr>
      <vt:lpstr>Introduction</vt:lpstr>
      <vt:lpstr>Question </vt:lpstr>
      <vt:lpstr>Question </vt:lpstr>
      <vt:lpstr>EDA - Data Distribution </vt:lpstr>
      <vt:lpstr>EDA - Correlation</vt:lpstr>
      <vt:lpstr>Data Processing</vt:lpstr>
      <vt:lpstr>Correlation Matrix</vt:lpstr>
      <vt:lpstr>PowerPoint Presentation</vt:lpstr>
      <vt:lpstr>Modeling </vt:lpstr>
      <vt:lpstr>Model Selection - CV</vt:lpstr>
      <vt:lpstr>Bootstrap to Estimate the accuracy</vt:lpstr>
      <vt:lpstr>Results</vt:lpstr>
      <vt:lpstr>95% CI of the Model Parameters</vt:lpstr>
      <vt:lpstr>Bootstrap to Estimate Correlation Between Variables</vt:lpstr>
      <vt:lpstr>PowerPoint Presentation</vt:lpstr>
      <vt:lpstr>Conclusion </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Analysis and Prediction Dataset</dc:title>
  <cp:lastModifiedBy>qw43</cp:lastModifiedBy>
  <cp:revision>2</cp:revision>
  <dcterms:modified xsi:type="dcterms:W3CDTF">2023-05-31T22:19:28Z</dcterms:modified>
</cp:coreProperties>
</file>