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4F9-85CD-4DAF-855D-63F99D9D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D25AB-312A-4741-BF98-C1BF2E34C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75B8-6123-455C-A278-C0DD119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3E17-9AC4-43B8-8181-B56ED77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CF6F-4979-4700-8C00-F44EA66E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A667-2464-4F11-8FCE-79368A31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370D5-0BF0-43E1-A2FC-B7CD6651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A16A-28C1-4992-A99A-3D025D0A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6DEC-9EF4-458D-BF43-944215C9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07BC-AB69-4D0A-AC7B-6E483010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021FD-5078-46E2-BD17-F03800D5D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6B9BD-CEA2-4467-B5CF-0873AC57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DDB0-10B5-4414-8E8D-AF9103CD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706F-74F1-490E-9D86-2C4A7E5B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4E17-24F0-4709-90CD-DA720C2B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68C-8054-414D-973A-C4FB675E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8D31-D457-4201-BFF6-2FDC4F0F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94A81-E384-482E-9273-7F6244D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1273-2EC6-4211-8A65-2A9A79E1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DDC7-EA5B-4024-97C6-770A9B77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9383-2EF7-4255-91D4-A4388F30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798D-ED23-4FCA-AAB8-546FC2E8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4FD6-EFA1-4B6B-9682-DE1E66E8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B055-2958-46C9-95B7-4EF37DA2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AD2C-4045-47DD-AF2A-363C0EDC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588E-C9B5-4266-9B50-60E00714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8865-CBD8-4005-8DE8-9820DC85B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91A3-B285-48D8-B539-50D6B372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43DB5-5241-4B57-BCAF-15CFF97B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301D-A871-4B4E-86F5-5CE89095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EA02-E5E2-4CEC-A157-CF17C6F3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026-2D7B-4637-9623-E769E597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EBEB-BEAB-4425-AE42-4DAB2155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DF57D-7669-4213-A110-73DE1441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622AA-0C28-43E2-B069-E56CE5C67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B4A67-83E5-4803-A106-EDDEA80CD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C96ED-0AD5-4C83-AE74-0E7E7706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C18-444E-4F72-9B10-660D14AB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68329-FAB1-4624-BBF8-455BD1D8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846-4E5E-4BB8-8D52-A757C711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0B16A-222B-46D6-B8F1-1C156298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755C9-977A-4C0C-8F55-5733B2D7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7A296-CECC-4B25-9D87-10B2E52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2A2B6-CFDA-4E56-A79A-3AC3DB64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9CDA4-8DDF-482F-B333-DA36E932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6F500-895E-48C1-876A-C556A13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C10B-7D95-47A1-BBFD-007AEB8D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06C-449F-42A0-BFE8-E29510ED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43680-B33F-4B36-B8D0-9E8466DE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DE51-F578-47CB-8464-26318B97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681D-0B7C-448B-A33E-89B906D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2E03-D525-42C4-BEE2-FD4C788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D4AB-7E59-4AD6-8289-8CCA5EA7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84078-BCC6-44BA-B29D-8E48A1D0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3FC6E-3E6D-421C-8320-DA6D69D5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9AC0-78B3-4858-B3DB-FCC6A112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7184-21E3-42E0-ABF6-E7908407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B5F6-4714-4E76-BE4C-27B98BD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C1B0B-7C3A-4382-BD63-FE6BE19F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920F-706C-4D88-B5FE-E0B68459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4EC6-2894-4F6C-B244-843FC20F8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4B1A-23FD-4064-B8FF-609288D723B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2115-689E-4717-9C7E-D9CF328D9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B822-F817-48A8-886D-518CED76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C898-4AE4-469E-8BAF-445182B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8E2C90-239D-48A4-8A55-7B4468F63885}"/>
              </a:ext>
            </a:extLst>
          </p:cNvPr>
          <p:cNvSpPr txBox="1"/>
          <p:nvPr/>
        </p:nvSpPr>
        <p:spPr>
          <a:xfrm>
            <a:off x="255181" y="637954"/>
            <a:ext cx="839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Assume #1:</a:t>
            </a:r>
            <a:r>
              <a:rPr lang="en-US" dirty="0">
                <a:latin typeface="Gill Sans MT" panose="020B0502020104020203" pitchFamily="34" charset="0"/>
              </a:rPr>
              <a:t> Customers see all existing offers when </a:t>
            </a:r>
            <a:r>
              <a:rPr lang="en-US" b="1" i="1" dirty="0" err="1">
                <a:latin typeface="Gill Sans MT" panose="020B0502020104020203" pitchFamily="34" charset="0"/>
              </a:rPr>
              <a:t>offer_viewed</a:t>
            </a:r>
            <a:r>
              <a:rPr lang="en-US" b="1" i="1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happens. The following two offers responded are </a:t>
            </a:r>
            <a:r>
              <a:rPr lang="en-US" b="1" dirty="0">
                <a:latin typeface="Gill Sans MT" panose="020B0502020104020203" pitchFamily="34" charset="0"/>
              </a:rPr>
              <a:t>VALID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92927-F988-4790-8122-B0515FEC7DA7}"/>
              </a:ext>
            </a:extLst>
          </p:cNvPr>
          <p:cNvGrpSpPr/>
          <p:nvPr/>
        </p:nvGrpSpPr>
        <p:grpSpPr>
          <a:xfrm>
            <a:off x="1298728" y="1476596"/>
            <a:ext cx="6516202" cy="1551038"/>
            <a:chOff x="1787826" y="2678069"/>
            <a:chExt cx="6516202" cy="15510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994F8D-4645-4EA1-9501-7BC5F6951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4493" y="3425092"/>
              <a:ext cx="6379535" cy="3911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608165-0E15-4AE4-859F-305D4EE0F054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22" y="3245588"/>
              <a:ext cx="0" cy="366823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5A6CA7-F817-4C3E-AED6-A485568D5816}"/>
                </a:ext>
              </a:extLst>
            </p:cNvPr>
            <p:cNvCxnSpPr>
              <a:cxnSpLocks/>
            </p:cNvCxnSpPr>
            <p:nvPr/>
          </p:nvCxnSpPr>
          <p:spPr>
            <a:xfrm>
              <a:off x="1938669" y="3245588"/>
              <a:ext cx="0" cy="366823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D4963810-0AC6-4175-9B7B-67BE42096B8F}"/>
                </a:ext>
              </a:extLst>
            </p:cNvPr>
            <p:cNvSpPr/>
            <p:nvPr/>
          </p:nvSpPr>
          <p:spPr>
            <a:xfrm>
              <a:off x="2062715" y="2678070"/>
              <a:ext cx="850606" cy="629987"/>
            </a:xfrm>
            <a:prstGeom prst="wedgeRectCallout">
              <a:avLst>
                <a:gd name="adj1" fmla="val -19868"/>
                <a:gd name="adj2" fmla="val 6941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 Condensed" panose="020B0606020104020203" pitchFamily="34" charset="0"/>
                </a:rPr>
                <a:t>Offer received</a:t>
              </a:r>
            </a:p>
          </p:txBody>
        </p:sp>
        <p:sp>
          <p:nvSpPr>
            <p:cNvPr id="20" name="Speech Bubble: Rectangle 19">
              <a:extLst>
                <a:ext uri="{FF2B5EF4-FFF2-40B4-BE49-F238E27FC236}">
                  <a16:creationId xmlns:a16="http://schemas.microsoft.com/office/drawing/2014/main" id="{BAED84D7-57CB-4602-A133-2FA5105386E0}"/>
                </a:ext>
              </a:extLst>
            </p:cNvPr>
            <p:cNvSpPr/>
            <p:nvPr/>
          </p:nvSpPr>
          <p:spPr>
            <a:xfrm>
              <a:off x="3175591" y="2678070"/>
              <a:ext cx="850606" cy="629987"/>
            </a:xfrm>
            <a:prstGeom prst="wedgeRectCallout">
              <a:avLst>
                <a:gd name="adj1" fmla="val -19868"/>
                <a:gd name="adj2" fmla="val 6941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 Condensed" panose="020B0606020104020203" pitchFamily="34" charset="0"/>
                </a:rPr>
                <a:t>Offer received</a:t>
              </a:r>
            </a:p>
          </p:txBody>
        </p:sp>
        <p:sp>
          <p:nvSpPr>
            <p:cNvPr id="22" name="Speech Bubble: Rectangle 21">
              <a:extLst>
                <a:ext uri="{FF2B5EF4-FFF2-40B4-BE49-F238E27FC236}">
                  <a16:creationId xmlns:a16="http://schemas.microsoft.com/office/drawing/2014/main" id="{46E72737-B451-44D0-9453-0CED40ED4800}"/>
                </a:ext>
              </a:extLst>
            </p:cNvPr>
            <p:cNvSpPr/>
            <p:nvPr/>
          </p:nvSpPr>
          <p:spPr>
            <a:xfrm>
              <a:off x="4026197" y="3599120"/>
              <a:ext cx="850606" cy="629987"/>
            </a:xfrm>
            <a:prstGeom prst="wedgeRectCallout">
              <a:avLst>
                <a:gd name="adj1" fmla="val -22368"/>
                <a:gd name="adj2" fmla="val -7236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 Condensed" panose="020B0606020104020203" pitchFamily="34" charset="0"/>
                </a:rPr>
                <a:t>Offer viewed</a:t>
              </a:r>
            </a:p>
          </p:txBody>
        </p:sp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8714E093-5224-400C-A52C-61E100C571D7}"/>
                </a:ext>
              </a:extLst>
            </p:cNvPr>
            <p:cNvSpPr/>
            <p:nvPr/>
          </p:nvSpPr>
          <p:spPr>
            <a:xfrm>
              <a:off x="4876803" y="2678069"/>
              <a:ext cx="928574" cy="629987"/>
            </a:xfrm>
            <a:prstGeom prst="wedgeRectCallout">
              <a:avLst>
                <a:gd name="adj1" fmla="val -19868"/>
                <a:gd name="adj2" fmla="val 6941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 Condensed" panose="020B0606020104020203" pitchFamily="34" charset="0"/>
                </a:rPr>
                <a:t>Offer completed</a:t>
              </a:r>
            </a:p>
          </p:txBody>
        </p:sp>
        <p:sp>
          <p:nvSpPr>
            <p:cNvPr id="26" name="Speech Bubble: Rectangle 25">
              <a:extLst>
                <a:ext uri="{FF2B5EF4-FFF2-40B4-BE49-F238E27FC236}">
                  <a16:creationId xmlns:a16="http://schemas.microsoft.com/office/drawing/2014/main" id="{D001C34F-D09E-40C8-A01E-7C206AAF800B}"/>
                </a:ext>
              </a:extLst>
            </p:cNvPr>
            <p:cNvSpPr/>
            <p:nvPr/>
          </p:nvSpPr>
          <p:spPr>
            <a:xfrm>
              <a:off x="5989678" y="2678069"/>
              <a:ext cx="928571" cy="629987"/>
            </a:xfrm>
            <a:prstGeom prst="wedgeRectCallout">
              <a:avLst>
                <a:gd name="adj1" fmla="val -19868"/>
                <a:gd name="adj2" fmla="val 6941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w Cen MT Condensed" panose="020B0606020104020203" pitchFamily="34" charset="0"/>
                </a:rPr>
                <a:t>Offer completed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6767A-6984-4D9D-ADF5-8E2DFBD6102E}"/>
                </a:ext>
              </a:extLst>
            </p:cNvPr>
            <p:cNvSpPr txBox="1"/>
            <p:nvPr/>
          </p:nvSpPr>
          <p:spPr>
            <a:xfrm>
              <a:off x="1787826" y="3729447"/>
              <a:ext cx="30168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5C57F8-0BB9-4373-BA4C-E7D52B7BBC0E}"/>
                </a:ext>
              </a:extLst>
            </p:cNvPr>
            <p:cNvSpPr txBox="1"/>
            <p:nvPr/>
          </p:nvSpPr>
          <p:spPr>
            <a:xfrm>
              <a:off x="7132390" y="3729447"/>
              <a:ext cx="53572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720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3185CC-20A9-4FF4-AFFB-B97B0B662875}"/>
              </a:ext>
            </a:extLst>
          </p:cNvPr>
          <p:cNvSpPr txBox="1"/>
          <p:nvPr/>
        </p:nvSpPr>
        <p:spPr>
          <a:xfrm>
            <a:off x="255181" y="3300093"/>
            <a:ext cx="892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Assume #2:</a:t>
            </a:r>
            <a:r>
              <a:rPr lang="en-US" dirty="0">
                <a:latin typeface="Gill Sans MT" panose="020B0502020104020203" pitchFamily="34" charset="0"/>
              </a:rPr>
              <a:t> if an offer is not expired at time of 720, we cannot decide that the customer </a:t>
            </a:r>
          </a:p>
          <a:p>
            <a:r>
              <a:rPr lang="en-US" dirty="0">
                <a:latin typeface="Gill Sans MT" panose="020B0502020104020203" pitchFamily="34" charset="0"/>
              </a:rPr>
              <a:t>does not respond to offer.  The following offer will be not categorized.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B6C819-A610-4960-BB85-5AFECCA191FB}"/>
              </a:ext>
            </a:extLst>
          </p:cNvPr>
          <p:cNvSpPr txBox="1"/>
          <p:nvPr/>
        </p:nvSpPr>
        <p:spPr>
          <a:xfrm>
            <a:off x="255181" y="178870"/>
            <a:ext cx="873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Assume #0: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b="1" i="1" dirty="0" err="1">
                <a:latin typeface="Gill Sans MT" panose="020B0502020104020203" pitchFamily="34" charset="0"/>
              </a:rPr>
              <a:t>offer_completed</a:t>
            </a:r>
            <a:r>
              <a:rPr lang="en-US" b="1" i="1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happens when an offer is completed within its valid period </a:t>
            </a:r>
            <a:endParaRPr lang="en-US" b="1" dirty="0">
              <a:latin typeface="Gill Sans MT" panose="020B0502020104020203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4CBE64-E12B-4BEE-91A2-6224ACB512DA}"/>
              </a:ext>
            </a:extLst>
          </p:cNvPr>
          <p:cNvCxnSpPr>
            <a:cxnSpLocks/>
          </p:cNvCxnSpPr>
          <p:nvPr/>
        </p:nvCxnSpPr>
        <p:spPr>
          <a:xfrm>
            <a:off x="1435395" y="4949478"/>
            <a:ext cx="6464596" cy="2927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75A7E-8998-403F-9B54-9579695526F5}"/>
              </a:ext>
            </a:extLst>
          </p:cNvPr>
          <p:cNvCxnSpPr>
            <a:cxnSpLocks/>
          </p:cNvCxnSpPr>
          <p:nvPr/>
        </p:nvCxnSpPr>
        <p:spPr>
          <a:xfrm>
            <a:off x="6900524" y="4766064"/>
            <a:ext cx="0" cy="36682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3AB601-F5EB-4B40-BBF2-06390A4C1A6B}"/>
              </a:ext>
            </a:extLst>
          </p:cNvPr>
          <p:cNvCxnSpPr>
            <a:cxnSpLocks/>
          </p:cNvCxnSpPr>
          <p:nvPr/>
        </p:nvCxnSpPr>
        <p:spPr>
          <a:xfrm>
            <a:off x="1449571" y="4766064"/>
            <a:ext cx="0" cy="36682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5381B34B-EF49-40EA-B924-E92415F5BC8C}"/>
              </a:ext>
            </a:extLst>
          </p:cNvPr>
          <p:cNvSpPr/>
          <p:nvPr/>
        </p:nvSpPr>
        <p:spPr>
          <a:xfrm>
            <a:off x="5665078" y="4198546"/>
            <a:ext cx="850606" cy="629987"/>
          </a:xfrm>
          <a:prstGeom prst="wedgeRectCallout">
            <a:avLst>
              <a:gd name="adj1" fmla="val -19868"/>
              <a:gd name="adj2" fmla="val 7278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 Condensed" panose="020B0606020104020203" pitchFamily="34" charset="0"/>
              </a:rPr>
              <a:t>Offer viewed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8E0DA9-A74E-4ADC-BE9C-4E91592ED411}"/>
              </a:ext>
            </a:extLst>
          </p:cNvPr>
          <p:cNvSpPr txBox="1"/>
          <p:nvPr/>
        </p:nvSpPr>
        <p:spPr>
          <a:xfrm>
            <a:off x="1298728" y="524992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9A66D-0A2C-46AF-BAE9-37922D6FA4D3}"/>
              </a:ext>
            </a:extLst>
          </p:cNvPr>
          <p:cNvSpPr txBox="1"/>
          <p:nvPr/>
        </p:nvSpPr>
        <p:spPr>
          <a:xfrm>
            <a:off x="6643292" y="5249923"/>
            <a:ext cx="53572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720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3CD190-3AE4-46D6-AB10-DAED0CB9ED6F}"/>
              </a:ext>
            </a:extLst>
          </p:cNvPr>
          <p:cNvCxnSpPr>
            <a:cxnSpLocks/>
          </p:cNvCxnSpPr>
          <p:nvPr/>
        </p:nvCxnSpPr>
        <p:spPr>
          <a:xfrm>
            <a:off x="4851992" y="4766064"/>
            <a:ext cx="0" cy="1283862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68BC032F-5F79-482B-822F-15A4EF13E78C}"/>
              </a:ext>
            </a:extLst>
          </p:cNvPr>
          <p:cNvSpPr/>
          <p:nvPr/>
        </p:nvSpPr>
        <p:spPr>
          <a:xfrm>
            <a:off x="4603898" y="4198546"/>
            <a:ext cx="850606" cy="629987"/>
          </a:xfrm>
          <a:prstGeom prst="wedgeRectCallout">
            <a:avLst>
              <a:gd name="adj1" fmla="val -19868"/>
              <a:gd name="adj2" fmla="val 6941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 Condensed" panose="020B0606020104020203" pitchFamily="34" charset="0"/>
              </a:rPr>
              <a:t>Offer received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2501FE-0146-48A4-A7EB-0BE036EFFFE3}"/>
              </a:ext>
            </a:extLst>
          </p:cNvPr>
          <p:cNvSpPr txBox="1"/>
          <p:nvPr/>
        </p:nvSpPr>
        <p:spPr>
          <a:xfrm>
            <a:off x="7187606" y="4349211"/>
            <a:ext cx="53572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750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4AFE0C-74CC-4FA1-92EA-604989B8E337}"/>
              </a:ext>
            </a:extLst>
          </p:cNvPr>
          <p:cNvCxnSpPr>
            <a:cxnSpLocks/>
          </p:cNvCxnSpPr>
          <p:nvPr/>
        </p:nvCxnSpPr>
        <p:spPr>
          <a:xfrm>
            <a:off x="4869173" y="5858539"/>
            <a:ext cx="2577705" cy="0"/>
          </a:xfrm>
          <a:prstGeom prst="straightConnector1">
            <a:avLst/>
          </a:prstGeom>
          <a:ln w="1905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B2D8C5-35DE-4966-A933-F8A75F7532D9}"/>
              </a:ext>
            </a:extLst>
          </p:cNvPr>
          <p:cNvSpPr txBox="1"/>
          <p:nvPr/>
        </p:nvSpPr>
        <p:spPr>
          <a:xfrm>
            <a:off x="5540251" y="551045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Valid period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10EF15-5FA5-4CAA-B8BB-0488B8F84DE9}"/>
              </a:ext>
            </a:extLst>
          </p:cNvPr>
          <p:cNvCxnSpPr>
            <a:cxnSpLocks/>
          </p:cNvCxnSpPr>
          <p:nvPr/>
        </p:nvCxnSpPr>
        <p:spPr>
          <a:xfrm>
            <a:off x="7480815" y="4766064"/>
            <a:ext cx="0" cy="1283862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1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Tw Cen MT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Le</dc:creator>
  <cp:lastModifiedBy>Hung Le</cp:lastModifiedBy>
  <cp:revision>8</cp:revision>
  <dcterms:created xsi:type="dcterms:W3CDTF">2020-09-07T05:30:16Z</dcterms:created>
  <dcterms:modified xsi:type="dcterms:W3CDTF">2020-09-07T06:37:47Z</dcterms:modified>
</cp:coreProperties>
</file>