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notesMasterIdLst>
    <p:notesMasterId r:id="rId13"/>
  </p:notes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BD2674AF-800B-49D3-BA25-0BA0038B2C80}">
          <p14:sldIdLst>
            <p14:sldId id="256"/>
            <p14:sldId id="258"/>
            <p14:sldId id="259"/>
            <p14:sldId id="262"/>
            <p14:sldId id="260"/>
            <p14:sldId id="261"/>
            <p14:sldId id="263"/>
            <p14:sldId id="264"/>
            <p14:sldId id="265"/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F6B63-E886-4F4F-A78C-F9C0FFB87261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240E3-3C56-44A7-8C1C-C5DECA4EF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864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mage - paladin - guerrier - archer - voleur - </a:t>
            </a:r>
            <a:r>
              <a:rPr lang="fr-FR" dirty="0" err="1"/>
              <a:t>pretre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240E3-3C56-44A7-8C1C-C5DECA4EF97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27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Caisse d’équipement : personnalisation des personnages / donjons</a:t>
            </a:r>
          </a:p>
          <a:p>
            <a:r>
              <a:rPr lang="fr-FR" dirty="0"/>
              <a:t>Ouvrable avec des clefs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240E3-3C56-44A7-8C1C-C5DECA4EF97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935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A7E7-DF82-40F8-A80E-87F3F1B45CCE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FBAF-1B9C-434C-BB37-F33B411D31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9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A7E7-DF82-40F8-A80E-87F3F1B45CCE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FBAF-1B9C-434C-BB37-F33B411D31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73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A7E7-DF82-40F8-A80E-87F3F1B45CCE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FBAF-1B9C-434C-BB37-F33B411D31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12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A7E7-DF82-40F8-A80E-87F3F1B45CCE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FBAF-1B9C-434C-BB37-F33B411D31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26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A7E7-DF82-40F8-A80E-87F3F1B45CCE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FBAF-1B9C-434C-BB37-F33B411D31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A7E7-DF82-40F8-A80E-87F3F1B45CCE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FBAF-1B9C-434C-BB37-F33B411D31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63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A7E7-DF82-40F8-A80E-87F3F1B45CCE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FBAF-1B9C-434C-BB37-F33B411D31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82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A7E7-DF82-40F8-A80E-87F3F1B45CCE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FBAF-1B9C-434C-BB37-F33B411D31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72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A7E7-DF82-40F8-A80E-87F3F1B45CCE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FBAF-1B9C-434C-BB37-F33B411D31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18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A7E7-DF82-40F8-A80E-87F3F1B45CCE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FBAF-1B9C-434C-BB37-F33B411D31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20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A7E7-DF82-40F8-A80E-87F3F1B45CCE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FBAF-1B9C-434C-BB37-F33B411D31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06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7A7E7-DF82-40F8-A80E-87F3F1B45CCE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3FBAF-1B9C-434C-BB37-F33B411D31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529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FFF3576-6061-467A-AFFB-EB4F91966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fr-FR" sz="4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cell-Magic" pitchFamily="2" charset="0"/>
              </a:rPr>
              <a:t>ENDLESS </a:t>
            </a:r>
            <a:br>
              <a:rPr lang="fr-FR" sz="4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cell-Magic" pitchFamily="2" charset="0"/>
              </a:rPr>
            </a:br>
            <a:r>
              <a:rPr lang="fr-FR" sz="4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cell-Magic" pitchFamily="2" charset="0"/>
              </a:rPr>
              <a:t>	DUNGEON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1B4829-6978-4496-8597-C292523B0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fr-FR" sz="1800">
                <a:solidFill>
                  <a:srgbClr val="000000"/>
                </a:solidFill>
              </a:rPr>
              <a:t>Présentation projet libre par</a:t>
            </a:r>
          </a:p>
          <a:p>
            <a:pPr algn="l"/>
            <a:r>
              <a:rPr lang="fr-FR" sz="1800">
                <a:solidFill>
                  <a:srgbClr val="000000"/>
                </a:solidFill>
              </a:rPr>
              <a:t>Martin Majo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587C98-FC24-428E-956D-0AD39EAB5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770" y="2428300"/>
            <a:ext cx="4141760" cy="29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6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F87AC2B-4941-4CBF-92CB-EA6CEAFA9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000000"/>
                </a:solidFill>
                <a:latin typeface="Supercell-Magic" pitchFamily="2" charset="0"/>
              </a:rPr>
              <a:t>Business model</a:t>
            </a:r>
          </a:p>
        </p:txBody>
      </p:sp>
      <p:sp>
        <p:nvSpPr>
          <p:cNvPr id="18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 descr="Une image contenant conteneur, boîte&#10;&#10;Description générée avec un niveau de confiance très élevé">
            <a:extLst>
              <a:ext uri="{FF2B5EF4-FFF2-40B4-BE49-F238E27FC236}">
                <a16:creationId xmlns:a16="http://schemas.microsoft.com/office/drawing/2014/main" id="{E523B4FE-A0B3-413E-8529-D3B38A5863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9" y="1850511"/>
            <a:ext cx="3661831" cy="317717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5FB3A8-7D29-4684-8ADE-16142837B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fr-FR" sz="2000">
                <a:solidFill>
                  <a:srgbClr val="000000"/>
                </a:solidFill>
                <a:latin typeface="Supercell-Magic" pitchFamily="2" charset="0"/>
              </a:rPr>
              <a:t>Caisse d’équipement</a:t>
            </a:r>
          </a:p>
          <a:p>
            <a:endParaRPr lang="fr-FR" sz="2000">
              <a:solidFill>
                <a:srgbClr val="000000"/>
              </a:solidFill>
              <a:latin typeface="Supercell-Magic" pitchFamily="2" charset="0"/>
            </a:endParaRPr>
          </a:p>
          <a:p>
            <a:r>
              <a:rPr lang="fr-FR" sz="2000">
                <a:solidFill>
                  <a:srgbClr val="000000"/>
                </a:solidFill>
                <a:latin typeface="Supercell-Magic" pitchFamily="2" charset="0"/>
              </a:rPr>
              <a:t>Commission sur un hôtel des ventes</a:t>
            </a:r>
          </a:p>
        </p:txBody>
      </p:sp>
    </p:spTree>
    <p:extLst>
      <p:ext uri="{BB962C8B-B14F-4D97-AF65-F5344CB8AC3E}">
        <p14:creationId xmlns:p14="http://schemas.microsoft.com/office/powerpoint/2010/main" val="3920703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FFF3576-6061-467A-AFFB-EB4F91966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fr-FR" sz="4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cell-Magic" pitchFamily="2" charset="0"/>
              </a:rPr>
              <a:t>ENDLESS </a:t>
            </a:r>
            <a:br>
              <a:rPr lang="fr-FR" sz="4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cell-Magic" pitchFamily="2" charset="0"/>
              </a:rPr>
            </a:br>
            <a:r>
              <a:rPr lang="fr-FR" sz="4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cell-Magic" pitchFamily="2" charset="0"/>
              </a:rPr>
              <a:t>	DUNGEON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1B4829-6978-4496-8597-C292523B0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fr-FR" sz="1800">
                <a:solidFill>
                  <a:srgbClr val="000000"/>
                </a:solidFill>
              </a:rPr>
              <a:t>Présentation projet libre par</a:t>
            </a:r>
          </a:p>
          <a:p>
            <a:pPr algn="l"/>
            <a:r>
              <a:rPr lang="fr-FR" sz="1800">
                <a:solidFill>
                  <a:srgbClr val="000000"/>
                </a:solidFill>
              </a:rPr>
              <a:t>Martin Majo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587C98-FC24-428E-956D-0AD39EAB5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770" y="2428300"/>
            <a:ext cx="4141760" cy="29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4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378880-D526-4933-8AE8-8745BF27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fr-FR">
                <a:latin typeface="Supercell-Magic" pitchFamily="2" charset="0"/>
              </a:rPr>
              <a:t>Projet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CCC751-1A1C-4A4B-BBB8-AFDD72E40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 lnSpcReduction="10000"/>
          </a:bodyPr>
          <a:lstStyle/>
          <a:p>
            <a:endParaRPr lang="fr-FR" sz="1800" dirty="0">
              <a:latin typeface="Supercell-Magic" pitchFamily="2" charset="0"/>
            </a:endParaRPr>
          </a:p>
          <a:p>
            <a:r>
              <a:rPr lang="fr-FR" sz="1800" dirty="0">
                <a:latin typeface="Supercell-Magic" pitchFamily="2" charset="0"/>
              </a:rPr>
              <a:t>Jeu vidéo</a:t>
            </a:r>
          </a:p>
          <a:p>
            <a:r>
              <a:rPr lang="fr-FR" sz="1800" dirty="0">
                <a:latin typeface="Supercell-Magic" pitchFamily="2" charset="0"/>
              </a:rPr>
              <a:t>Mobile et PC</a:t>
            </a:r>
          </a:p>
          <a:p>
            <a:endParaRPr lang="fr-FR" sz="1800" dirty="0">
              <a:latin typeface="Supercell-Magic" pitchFamily="2" charset="0"/>
            </a:endParaRPr>
          </a:p>
          <a:p>
            <a:r>
              <a:rPr lang="fr-FR" sz="1800" dirty="0">
                <a:latin typeface="Supercell-Magic" pitchFamily="2" charset="0"/>
              </a:rPr>
              <a:t>Communautaire</a:t>
            </a:r>
          </a:p>
          <a:p>
            <a:r>
              <a:rPr lang="fr-FR" sz="1800" dirty="0">
                <a:latin typeface="Supercell-Magic" pitchFamily="2" charset="0"/>
              </a:rPr>
              <a:t>Création de donjon</a:t>
            </a:r>
          </a:p>
          <a:p>
            <a:r>
              <a:rPr lang="fr-FR" sz="1800" dirty="0">
                <a:latin typeface="Supercell-Magic" pitchFamily="2" charset="0"/>
              </a:rPr>
              <a:t>Joueur contre Joueur</a:t>
            </a:r>
          </a:p>
          <a:p>
            <a:endParaRPr lang="fr-FR" sz="1800" dirty="0">
              <a:latin typeface="Supercell-Magic" pitchFamily="2" charset="0"/>
            </a:endParaRPr>
          </a:p>
          <a:p>
            <a:r>
              <a:rPr lang="fr-FR" sz="1800" dirty="0">
                <a:latin typeface="Supercell-Magic" pitchFamily="2" charset="0"/>
              </a:rPr>
              <a:t>Métiers</a:t>
            </a:r>
          </a:p>
          <a:p>
            <a:r>
              <a:rPr lang="fr-FR" sz="1800" dirty="0">
                <a:latin typeface="Supercell-Magic" pitchFamily="2" charset="0"/>
              </a:rPr>
              <a:t>Ressources</a:t>
            </a:r>
          </a:p>
        </p:txBody>
      </p:sp>
      <p:pic>
        <p:nvPicPr>
          <p:cNvPr id="5" name="Image 4" descr="Une image contenant intérieur, texte, livre, bâtiment&#10;&#10;Description générée avec un niveau de confiance élevé">
            <a:extLst>
              <a:ext uri="{FF2B5EF4-FFF2-40B4-BE49-F238E27FC236}">
                <a16:creationId xmlns:a16="http://schemas.microsoft.com/office/drawing/2014/main" id="{8C505FC5-48F2-4602-A255-DDB999DADF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4" r="22745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2445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991F55-0486-4D5F-87CB-C13C61B0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fr-FR">
                <a:latin typeface="Supercell-Magic" pitchFamily="2" charset="0"/>
              </a:rPr>
              <a:t>Joueur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E4DC63-2431-4976-93C4-EC2BBF42E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fr-FR" sz="1800" dirty="0">
                <a:latin typeface="Supercell-Magic" pitchFamily="2" charset="0"/>
              </a:rPr>
              <a:t>Création de son donjon</a:t>
            </a:r>
          </a:p>
          <a:p>
            <a:r>
              <a:rPr lang="fr-FR" sz="1800" dirty="0">
                <a:latin typeface="Supercell-Magic" pitchFamily="2" charset="0"/>
              </a:rPr>
              <a:t>Gérer son équipe de personnage</a:t>
            </a:r>
          </a:p>
          <a:p>
            <a:r>
              <a:rPr lang="fr-FR" sz="1800" dirty="0">
                <a:latin typeface="Supercell-Magic" pitchFamily="2" charset="0"/>
              </a:rPr>
              <a:t>Equiper ses personnages</a:t>
            </a:r>
          </a:p>
          <a:p>
            <a:r>
              <a:rPr lang="fr-FR" sz="1800" dirty="0">
                <a:latin typeface="Supercell-Magic" pitchFamily="2" charset="0"/>
              </a:rPr>
              <a:t>Exploration de donjons d’autre joueurs</a:t>
            </a:r>
          </a:p>
          <a:p>
            <a:r>
              <a:rPr lang="fr-FR" sz="1800" dirty="0">
                <a:latin typeface="Supercell-Magic" pitchFamily="2" charset="0"/>
              </a:rPr>
              <a:t>Voler des ressources dans les donjons</a:t>
            </a:r>
          </a:p>
        </p:txBody>
      </p:sp>
      <p:pic>
        <p:nvPicPr>
          <p:cNvPr id="9" name="Image 8" descr="Une image contenant homme, personne&#10;&#10;Description générée avec un niveau de confiance élevé">
            <a:extLst>
              <a:ext uri="{FF2B5EF4-FFF2-40B4-BE49-F238E27FC236}">
                <a16:creationId xmlns:a16="http://schemas.microsoft.com/office/drawing/2014/main" id="{E030B726-EBFB-46FD-AE26-45FA246BEB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627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0507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Une image contenant intérieur&#10;&#10;Description générée avec un niveau de confiance élevé">
            <a:extLst>
              <a:ext uri="{FF2B5EF4-FFF2-40B4-BE49-F238E27FC236}">
                <a16:creationId xmlns:a16="http://schemas.microsoft.com/office/drawing/2014/main" id="{04C35BB8-40A6-4628-9AA5-380D6FAD39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24" b="17926"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2233B0-24B6-484F-A7AB-0E23F1DEA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4551037"/>
            <a:ext cx="5021782" cy="1509931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000000"/>
                </a:solidFill>
                <a:latin typeface="Supercell-Magic" pitchFamily="2" charset="0"/>
              </a:rPr>
              <a:t>Personnages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A44029-6935-47D3-A6A7-4A03022D3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780" y="4388303"/>
            <a:ext cx="6365220" cy="2469687"/>
          </a:xfrm>
        </p:spPr>
        <p:txBody>
          <a:bodyPr anchor="ctr">
            <a:normAutofit fontScale="70000" lnSpcReduction="20000"/>
          </a:bodyPr>
          <a:lstStyle/>
          <a:p>
            <a:r>
              <a:rPr lang="fr-FR" sz="2900" dirty="0" err="1">
                <a:solidFill>
                  <a:srgbClr val="000000"/>
                </a:solidFill>
                <a:latin typeface="Supercell-Magic" pitchFamily="2" charset="0"/>
              </a:rPr>
              <a:t>Differente</a:t>
            </a:r>
            <a:r>
              <a:rPr lang="fr-FR" sz="2900" dirty="0">
                <a:solidFill>
                  <a:srgbClr val="000000"/>
                </a:solidFill>
                <a:latin typeface="Supercell-Magic" pitchFamily="2" charset="0"/>
              </a:rPr>
              <a:t> classes :</a:t>
            </a:r>
          </a:p>
          <a:p>
            <a:pPr lvl="4"/>
            <a:r>
              <a:rPr lang="fr-FR" sz="2000" dirty="0">
                <a:solidFill>
                  <a:srgbClr val="000000"/>
                </a:solidFill>
                <a:latin typeface="Supercell-Magic" pitchFamily="2" charset="0"/>
              </a:rPr>
              <a:t>Mage</a:t>
            </a:r>
          </a:p>
          <a:p>
            <a:pPr lvl="4"/>
            <a:r>
              <a:rPr lang="fr-FR" sz="2000" dirty="0">
                <a:solidFill>
                  <a:srgbClr val="000000"/>
                </a:solidFill>
                <a:latin typeface="Supercell-Magic" pitchFamily="2" charset="0"/>
              </a:rPr>
              <a:t>Paladin</a:t>
            </a:r>
          </a:p>
          <a:p>
            <a:pPr lvl="4"/>
            <a:r>
              <a:rPr lang="fr-FR" sz="2000" dirty="0">
                <a:solidFill>
                  <a:srgbClr val="000000"/>
                </a:solidFill>
                <a:latin typeface="Supercell-Magic" pitchFamily="2" charset="0"/>
              </a:rPr>
              <a:t>Etc…</a:t>
            </a:r>
          </a:p>
          <a:p>
            <a:r>
              <a:rPr lang="fr-FR" sz="2900" dirty="0" err="1">
                <a:solidFill>
                  <a:srgbClr val="000000"/>
                </a:solidFill>
                <a:latin typeface="Supercell-Magic" pitchFamily="2" charset="0"/>
              </a:rPr>
              <a:t>Differents</a:t>
            </a:r>
            <a:r>
              <a:rPr lang="fr-FR" sz="2900" dirty="0">
                <a:solidFill>
                  <a:srgbClr val="000000"/>
                </a:solidFill>
                <a:latin typeface="Supercell-Magic" pitchFamily="2" charset="0"/>
              </a:rPr>
              <a:t> arbres de talents </a:t>
            </a:r>
          </a:p>
          <a:p>
            <a:pPr lvl="4"/>
            <a:r>
              <a:rPr lang="fr-FR" sz="2000" dirty="0">
                <a:solidFill>
                  <a:srgbClr val="000000"/>
                </a:solidFill>
                <a:latin typeface="Supercell-Magic" pitchFamily="2" charset="0"/>
              </a:rPr>
              <a:t>Paladin :</a:t>
            </a:r>
          </a:p>
          <a:p>
            <a:pPr lvl="5"/>
            <a:r>
              <a:rPr lang="fr-FR" sz="2000" dirty="0">
                <a:solidFill>
                  <a:srgbClr val="000000"/>
                </a:solidFill>
                <a:latin typeface="Supercell-Magic" pitchFamily="2" charset="0"/>
              </a:rPr>
              <a:t>Soigneur</a:t>
            </a:r>
          </a:p>
          <a:p>
            <a:pPr lvl="5"/>
            <a:r>
              <a:rPr lang="fr-FR" sz="2000" dirty="0">
                <a:solidFill>
                  <a:srgbClr val="000000"/>
                </a:solidFill>
                <a:latin typeface="Supercell-Magic" pitchFamily="2" charset="0"/>
              </a:rPr>
              <a:t>Protecteur</a:t>
            </a:r>
          </a:p>
          <a:p>
            <a:pPr lvl="5"/>
            <a:r>
              <a:rPr lang="fr-FR" sz="2000" dirty="0" err="1">
                <a:solidFill>
                  <a:srgbClr val="000000"/>
                </a:solidFill>
                <a:latin typeface="Supercell-Magic" pitchFamily="2" charset="0"/>
              </a:rPr>
              <a:t>Degats</a:t>
            </a:r>
            <a:endParaRPr lang="fr-FR" sz="2000" dirty="0">
              <a:solidFill>
                <a:srgbClr val="000000"/>
              </a:solidFill>
              <a:latin typeface="Supercell-Magic" pitchFamily="2" charset="0"/>
            </a:endParaRPr>
          </a:p>
          <a:p>
            <a:pPr lvl="4"/>
            <a:r>
              <a:rPr lang="fr-FR" sz="2000" dirty="0">
                <a:solidFill>
                  <a:srgbClr val="000000"/>
                </a:solidFill>
                <a:latin typeface="Supercell-Magic" pitchFamily="2" charset="0"/>
              </a:rPr>
              <a:t>Etc…</a:t>
            </a:r>
          </a:p>
          <a:p>
            <a:pPr lvl="4"/>
            <a:endParaRPr lang="fr-FR" sz="500" dirty="0">
              <a:solidFill>
                <a:srgbClr val="000000"/>
              </a:solidFill>
              <a:latin typeface="Supercell-Mag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24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extérieur&#10;&#10;Description générée avec un niveau de confiance élevé">
            <a:extLst>
              <a:ext uri="{FF2B5EF4-FFF2-40B4-BE49-F238E27FC236}">
                <a16:creationId xmlns:a16="http://schemas.microsoft.com/office/drawing/2014/main" id="{6FD0694D-8991-41D2-A95A-54CE94DDBC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" r="1" b="1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5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D88B47-7421-46B5-803E-A07C613CB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 fontScale="90000"/>
          </a:bodyPr>
          <a:lstStyle/>
          <a:p>
            <a:pPr algn="ctr"/>
            <a:br>
              <a:rPr lang="fr-FR" sz="3600">
                <a:ln w="22225">
                  <a:solidFill>
                    <a:srgbClr val="FFFFFF"/>
                  </a:solidFill>
                </a:ln>
                <a:latin typeface="Supercell-Magic" pitchFamily="2" charset="0"/>
              </a:rPr>
            </a:br>
            <a:r>
              <a:rPr lang="fr-FR" sz="3600">
                <a:ln w="22225">
                  <a:solidFill>
                    <a:srgbClr val="FFFFFF"/>
                  </a:solidFill>
                </a:ln>
                <a:latin typeface="Supercell-Magic" pitchFamily="2" charset="0"/>
              </a:rPr>
              <a:t>Environnement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4F09A31-ABF6-4078-9442-3D4E8B227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fr-FR" sz="1800">
                <a:latin typeface="Supercell-Magic" pitchFamily="2" charset="0"/>
              </a:rPr>
              <a:t>2D</a:t>
            </a:r>
          </a:p>
          <a:p>
            <a:r>
              <a:rPr lang="fr-FR" sz="1800">
                <a:latin typeface="Supercell-Magic" pitchFamily="2" charset="0"/>
              </a:rPr>
              <a:t>Création dynamique</a:t>
            </a:r>
          </a:p>
          <a:p>
            <a:r>
              <a:rPr lang="fr-FR" sz="1800">
                <a:latin typeface="Supercell-Magic" pitchFamily="2" charset="0"/>
              </a:rPr>
              <a:t>+/- de salles / pièges</a:t>
            </a:r>
          </a:p>
          <a:p>
            <a:r>
              <a:rPr lang="fr-FR" sz="1800">
                <a:latin typeface="Supercell-Magic" pitchFamily="2" charset="0"/>
              </a:rPr>
              <a:t>Placer ses : </a:t>
            </a:r>
          </a:p>
          <a:p>
            <a:pPr lvl="1"/>
            <a:r>
              <a:rPr lang="fr-FR" sz="1800">
                <a:latin typeface="Supercell-Magic" pitchFamily="2" charset="0"/>
              </a:rPr>
              <a:t>Monstres</a:t>
            </a:r>
          </a:p>
          <a:p>
            <a:pPr lvl="1"/>
            <a:r>
              <a:rPr lang="fr-FR" sz="1800">
                <a:latin typeface="Supercell-Magic" pitchFamily="2" charset="0"/>
              </a:rPr>
              <a:t>Salles</a:t>
            </a:r>
          </a:p>
          <a:p>
            <a:pPr lvl="1"/>
            <a:r>
              <a:rPr lang="fr-FR" sz="1800">
                <a:latin typeface="Supercell-Magic" pitchFamily="2" charset="0"/>
              </a:rPr>
              <a:t>Pièges</a:t>
            </a:r>
          </a:p>
          <a:p>
            <a:pPr lvl="3"/>
            <a:endParaRPr lang="fr-FR">
              <a:latin typeface="Supercell-Mag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73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intérieur&#10;&#10;Description générée avec un niveau de confiance très élevé">
            <a:extLst>
              <a:ext uri="{FF2B5EF4-FFF2-40B4-BE49-F238E27FC236}">
                <a16:creationId xmlns:a16="http://schemas.microsoft.com/office/drawing/2014/main" id="{E9699363-E661-4DBD-87DC-19D7D7B4BA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621AFE2-7C3C-4F17-872F-25831603B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fr-FR" sz="3600">
                <a:latin typeface="Supercell-Magic" pitchFamily="2" charset="0"/>
              </a:rPr>
              <a:t>Combat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1F36DC-1FA6-4384-BECB-43E57AF3B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fr-FR" sz="1800">
                <a:latin typeface="Supercell-Magic" pitchFamily="2" charset="0"/>
              </a:rPr>
              <a:t>Tour par tour</a:t>
            </a:r>
          </a:p>
          <a:p>
            <a:r>
              <a:rPr lang="fr-FR" sz="1800">
                <a:latin typeface="Supercell-Magic" pitchFamily="2" charset="0"/>
              </a:rPr>
              <a:t>IA ennemie</a:t>
            </a:r>
          </a:p>
          <a:p>
            <a:r>
              <a:rPr lang="fr-FR" sz="1800">
                <a:latin typeface="Supercell-Magic" pitchFamily="2" charset="0"/>
              </a:rPr>
              <a:t>Stratégie différente par type de monstre / boss</a:t>
            </a:r>
          </a:p>
          <a:p>
            <a:endParaRPr lang="fr-FR" sz="1800" dirty="0">
              <a:latin typeface="Supercell-Mag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48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E2E0AFE-704B-4CB8-AB9D-D44727875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575911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1EAE5E-4F45-45DC-982C-E3A07CC53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4911826" cy="1344975"/>
          </a:xfrm>
        </p:spPr>
        <p:txBody>
          <a:bodyPr>
            <a:normAutofit/>
          </a:bodyPr>
          <a:lstStyle/>
          <a:p>
            <a:r>
              <a:rPr lang="fr-FR" sz="4000">
                <a:latin typeface="Supercell-Magic" pitchFamily="2" charset="0"/>
              </a:rPr>
              <a:t>Métiers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2556D-5928-4D04-8425-59506A6D3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4911827" cy="3626917"/>
          </a:xfrm>
        </p:spPr>
        <p:txBody>
          <a:bodyPr>
            <a:normAutofit/>
          </a:bodyPr>
          <a:lstStyle/>
          <a:p>
            <a:r>
              <a:rPr lang="fr-FR" sz="2400">
                <a:latin typeface="Supercell-Magic" pitchFamily="2" charset="0"/>
              </a:rPr>
              <a:t>Forgeron d’arme</a:t>
            </a:r>
          </a:p>
          <a:p>
            <a:r>
              <a:rPr lang="fr-FR" sz="2400">
                <a:latin typeface="Supercell-Magic" pitchFamily="2" charset="0"/>
              </a:rPr>
              <a:t>Forgeron d’amure</a:t>
            </a:r>
          </a:p>
          <a:p>
            <a:r>
              <a:rPr lang="fr-FR" sz="2400">
                <a:latin typeface="Supercell-Magic" pitchFamily="2" charset="0"/>
              </a:rPr>
              <a:t>Alchimiste</a:t>
            </a:r>
          </a:p>
          <a:p>
            <a:r>
              <a:rPr lang="fr-FR" sz="2400">
                <a:latin typeface="Supercell-Magic" pitchFamily="2" charset="0"/>
              </a:rPr>
              <a:t>Etc…</a:t>
            </a:r>
          </a:p>
        </p:txBody>
      </p:sp>
      <p:pic>
        <p:nvPicPr>
          <p:cNvPr id="13" name="Image 12" descr="Une image contenant homme, extérieur, personne, planche à neige&#10;&#10;Description générée avec un niveau de confiance élevé">
            <a:extLst>
              <a:ext uri="{FF2B5EF4-FFF2-40B4-BE49-F238E27FC236}">
                <a16:creationId xmlns:a16="http://schemas.microsoft.com/office/drawing/2014/main" id="{4A731155-AE02-4F17-BB72-184EF9A60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607" y="321176"/>
            <a:ext cx="1127997" cy="2190287"/>
          </a:xfrm>
          <a:prstGeom prst="rect">
            <a:avLst/>
          </a:prstGeom>
        </p:spPr>
      </p:pic>
      <p:pic>
        <p:nvPicPr>
          <p:cNvPr id="7" name="Image 6" descr="Une image contenant habits&#10;&#10;Description générée avec un niveau de confiance élevé">
            <a:extLst>
              <a:ext uri="{FF2B5EF4-FFF2-40B4-BE49-F238E27FC236}">
                <a16:creationId xmlns:a16="http://schemas.microsoft.com/office/drawing/2014/main" id="{CB652D27-D0A6-4C07-8609-77900CDC8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986" y="321733"/>
            <a:ext cx="2546198" cy="2189730"/>
          </a:xfrm>
          <a:prstGeom prst="rect">
            <a:avLst/>
          </a:prstGeom>
        </p:spPr>
      </p:pic>
      <p:pic>
        <p:nvPicPr>
          <p:cNvPr id="9" name="Image 8" descr="Une image contenant intérieur&#10;&#10;Description générée avec un niveau de confiance très élevé">
            <a:extLst>
              <a:ext uri="{FF2B5EF4-FFF2-40B4-BE49-F238E27FC236}">
                <a16:creationId xmlns:a16="http://schemas.microsoft.com/office/drawing/2014/main" id="{4EC804E4-B1F7-42D1-810E-493447A6B0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844" r="54844"/>
          <a:stretch/>
        </p:blipFill>
        <p:spPr>
          <a:xfrm>
            <a:off x="4999990" y="3515234"/>
            <a:ext cx="5433229" cy="184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3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6697B63-44EA-434B-96F1-97256A20B2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E8099C-C1C3-4844-8CAD-220D19BB6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fr-FR" sz="3600">
                <a:latin typeface="Supercell-Magic" pitchFamily="2" charset="0"/>
              </a:rPr>
              <a:t>MORT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F73DB0-114E-45DD-A388-4520A5E44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60" y="2968459"/>
            <a:ext cx="4593021" cy="2619839"/>
          </a:xfrm>
        </p:spPr>
        <p:txBody>
          <a:bodyPr anchor="ctr">
            <a:normAutofit/>
          </a:bodyPr>
          <a:lstStyle/>
          <a:p>
            <a:r>
              <a:rPr lang="fr-FR" sz="1800" dirty="0">
                <a:latin typeface="Supercell-Magic" pitchFamily="2" charset="0"/>
              </a:rPr>
              <a:t>Définitive</a:t>
            </a:r>
          </a:p>
          <a:p>
            <a:r>
              <a:rPr lang="fr-FR" sz="1800" dirty="0">
                <a:latin typeface="Supercell-Magic" pitchFamily="2" charset="0"/>
              </a:rPr>
              <a:t>Perte des objets</a:t>
            </a:r>
          </a:p>
          <a:p>
            <a:r>
              <a:rPr lang="fr-FR" sz="1800" dirty="0">
                <a:latin typeface="Supercell-Magic" pitchFamily="2" charset="0"/>
              </a:rPr>
              <a:t>Recrutement de nouveaux personnages</a:t>
            </a:r>
          </a:p>
        </p:txBody>
      </p:sp>
    </p:spTree>
    <p:extLst>
      <p:ext uri="{BB962C8B-B14F-4D97-AF65-F5344CB8AC3E}">
        <p14:creationId xmlns:p14="http://schemas.microsoft.com/office/powerpoint/2010/main" val="3613176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D2AA9EB-ACE2-48F8-8185-792EE9413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72000"/>
                </a:schemeClr>
              </a:gs>
              <a:gs pos="25000">
                <a:schemeClr val="accent1">
                  <a:alpha val="55000"/>
                </a:schemeClr>
              </a:gs>
              <a:gs pos="94000">
                <a:schemeClr val="bg2">
                  <a:lumMod val="75000"/>
                  <a:alpha val="90000"/>
                </a:schemeClr>
              </a:gs>
              <a:gs pos="100000">
                <a:schemeClr val="bg2">
                  <a:lumMod val="75000"/>
                  <a:alpha val="9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D7A164-22E7-4B37-B0E3-935FC9C31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BD80122-38E4-4292-8EEF-FB10E3DEF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267" y="802955"/>
            <a:ext cx="4333814" cy="1454051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000000"/>
                </a:solidFill>
                <a:latin typeface="Supercell-Magic" pitchFamily="2" charset="0"/>
              </a:rPr>
              <a:t>Technologies utilisées</a:t>
            </a:r>
          </a:p>
        </p:txBody>
      </p:sp>
      <p:sp>
        <p:nvSpPr>
          <p:cNvPr id="18" name="Freeform 67">
            <a:extLst>
              <a:ext uri="{FF2B5EF4-FFF2-40B4-BE49-F238E27FC236}">
                <a16:creationId xmlns:a16="http://schemas.microsoft.com/office/drawing/2014/main" id="{730F02D6-D4A4-42E5-A722-43B088C7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07136"/>
            <a:ext cx="3177287" cy="2650864"/>
          </a:xfrm>
          <a:custGeom>
            <a:avLst/>
            <a:gdLst>
              <a:gd name="connsiteX0" fmla="*/ 1465277 w 3242130"/>
              <a:gd name="connsiteY0" fmla="*/ 0 h 2704964"/>
              <a:gd name="connsiteX1" fmla="*/ 3242130 w 3242130"/>
              <a:gd name="connsiteY1" fmla="*/ 1776853 h 2704964"/>
              <a:gd name="connsiteX2" fmla="*/ 3027674 w 3242130"/>
              <a:gd name="connsiteY2" fmla="*/ 2623807 h 2704964"/>
              <a:gd name="connsiteX3" fmla="*/ 2978369 w 3242130"/>
              <a:gd name="connsiteY3" fmla="*/ 2704964 h 2704964"/>
              <a:gd name="connsiteX4" fmla="*/ 0 w 3242130"/>
              <a:gd name="connsiteY4" fmla="*/ 2704964 h 2704964"/>
              <a:gd name="connsiteX5" fmla="*/ 0 w 3242130"/>
              <a:gd name="connsiteY5" fmla="*/ 772542 h 2704964"/>
              <a:gd name="connsiteX6" fmla="*/ 94171 w 3242130"/>
              <a:gd name="connsiteY6" fmla="*/ 646610 h 2704964"/>
              <a:gd name="connsiteX7" fmla="*/ 1465277 w 3242130"/>
              <a:gd name="connsiteY7" fmla="*/ 0 h 270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2130" h="2704964">
                <a:moveTo>
                  <a:pt x="1465277" y="0"/>
                </a:moveTo>
                <a:cubicBezTo>
                  <a:pt x="2446606" y="0"/>
                  <a:pt x="3242130" y="795524"/>
                  <a:pt x="3242130" y="1776853"/>
                </a:cubicBezTo>
                <a:cubicBezTo>
                  <a:pt x="3242130" y="2083519"/>
                  <a:pt x="3164442" y="2372039"/>
                  <a:pt x="3027674" y="2623807"/>
                </a:cubicBezTo>
                <a:lnTo>
                  <a:pt x="2978369" y="2704964"/>
                </a:lnTo>
                <a:lnTo>
                  <a:pt x="0" y="2704964"/>
                </a:lnTo>
                <a:lnTo>
                  <a:pt x="0" y="772542"/>
                </a:lnTo>
                <a:lnTo>
                  <a:pt x="94171" y="646610"/>
                </a:lnTo>
                <a:cubicBezTo>
                  <a:pt x="420072" y="251709"/>
                  <a:pt x="913280" y="0"/>
                  <a:pt x="1465277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2C965BE-B8BF-4344-8E81-62E0BFE4C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69751" y="2897495"/>
            <a:ext cx="2788232" cy="2788232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65">
            <a:extLst>
              <a:ext uri="{FF2B5EF4-FFF2-40B4-BE49-F238E27FC236}">
                <a16:creationId xmlns:a16="http://schemas.microsoft.com/office/drawing/2014/main" id="{122DB9C1-63F1-47FD-BE8D-08903F853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090921" cy="3465906"/>
          </a:xfrm>
          <a:custGeom>
            <a:avLst/>
            <a:gdLst>
              <a:gd name="connsiteX0" fmla="*/ 0 w 4090921"/>
              <a:gd name="connsiteY0" fmla="*/ 0 h 3465906"/>
              <a:gd name="connsiteX1" fmla="*/ 3746474 w 4090921"/>
              <a:gd name="connsiteY1" fmla="*/ 0 h 3465906"/>
              <a:gd name="connsiteX2" fmla="*/ 3817144 w 4090921"/>
              <a:gd name="connsiteY2" fmla="*/ 116327 h 3465906"/>
              <a:gd name="connsiteX3" fmla="*/ 4090921 w 4090921"/>
              <a:gd name="connsiteY3" fmla="*/ 1197557 h 3465906"/>
              <a:gd name="connsiteX4" fmla="*/ 1822572 w 4090921"/>
              <a:gd name="connsiteY4" fmla="*/ 3465906 h 3465906"/>
              <a:gd name="connsiteX5" fmla="*/ 72204 w 4090921"/>
              <a:gd name="connsiteY5" fmla="*/ 2640438 h 3465906"/>
              <a:gd name="connsiteX6" fmla="*/ 0 w 4090921"/>
              <a:gd name="connsiteY6" fmla="*/ 2543882 h 346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921" h="3465906">
                <a:moveTo>
                  <a:pt x="0" y="0"/>
                </a:moveTo>
                <a:lnTo>
                  <a:pt x="3746474" y="0"/>
                </a:lnTo>
                <a:lnTo>
                  <a:pt x="3817144" y="116327"/>
                </a:lnTo>
                <a:cubicBezTo>
                  <a:pt x="3991744" y="437737"/>
                  <a:pt x="4090921" y="806065"/>
                  <a:pt x="4090921" y="1197557"/>
                </a:cubicBezTo>
                <a:cubicBezTo>
                  <a:pt x="4090921" y="2450332"/>
                  <a:pt x="3075348" y="3465906"/>
                  <a:pt x="1822572" y="3465906"/>
                </a:cubicBezTo>
                <a:cubicBezTo>
                  <a:pt x="1117886" y="3465906"/>
                  <a:pt x="488252" y="3144572"/>
                  <a:pt x="72204" y="2640438"/>
                </a:cubicBezTo>
                <a:lnTo>
                  <a:pt x="0" y="2543882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BEDD8E3-788F-4C43-A53F-F5B7B10AE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72" y="795215"/>
            <a:ext cx="3298594" cy="1195740"/>
          </a:xfrm>
          <a:prstGeom prst="rect">
            <a:avLst/>
          </a:prstGeom>
        </p:spPr>
      </p:pic>
      <p:pic>
        <p:nvPicPr>
          <p:cNvPr id="9" name="Image 8" descr="Une image contenant objet, trousse de secours&#10;&#10;Description générée avec un niveau de confiance très élevé">
            <a:extLst>
              <a:ext uri="{FF2B5EF4-FFF2-40B4-BE49-F238E27FC236}">
                <a16:creationId xmlns:a16="http://schemas.microsoft.com/office/drawing/2014/main" id="{C639475A-EE72-431E-A0A2-9D53D7ED3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29" y="4838838"/>
            <a:ext cx="1796722" cy="1796722"/>
          </a:xfrm>
          <a:prstGeom prst="rect">
            <a:avLst/>
          </a:prstGeom>
        </p:spPr>
      </p:pic>
      <p:pic>
        <p:nvPicPr>
          <p:cNvPr id="5" name="Image 4" descr="Une image contenant clipart&#10;&#10;Description générée avec un niveau de confiance élevé">
            <a:extLst>
              <a:ext uri="{FF2B5EF4-FFF2-40B4-BE49-F238E27FC236}">
                <a16:creationId xmlns:a16="http://schemas.microsoft.com/office/drawing/2014/main" id="{0AC53B40-640B-4514-A741-F2C43AE79A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31" y="3356443"/>
            <a:ext cx="1785723" cy="1785723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31C5A2-F769-408F-8CB5-9BA09F9E4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84" y="2421682"/>
            <a:ext cx="4333468" cy="3639289"/>
          </a:xfrm>
        </p:spPr>
        <p:txBody>
          <a:bodyPr anchor="ctr">
            <a:normAutofit/>
          </a:bodyPr>
          <a:lstStyle/>
          <a:p>
            <a:r>
              <a:rPr lang="fr-FR" sz="2000">
                <a:solidFill>
                  <a:srgbClr val="000000"/>
                </a:solidFill>
                <a:latin typeface="Supercell-Magic" pitchFamily="2" charset="0"/>
              </a:rPr>
              <a:t>Unity</a:t>
            </a:r>
          </a:p>
          <a:p>
            <a:r>
              <a:rPr lang="fr-FR" sz="2000">
                <a:solidFill>
                  <a:srgbClr val="000000"/>
                </a:solidFill>
                <a:latin typeface="Supercell-Magic" pitchFamily="2" charset="0"/>
              </a:rPr>
              <a:t>C#</a:t>
            </a:r>
          </a:p>
          <a:p>
            <a:r>
              <a:rPr lang="fr-FR" sz="2000">
                <a:solidFill>
                  <a:srgbClr val="000000"/>
                </a:solidFill>
                <a:latin typeface="Supercell-Magic" pitchFamily="2" charset="0"/>
              </a:rPr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341180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160</Words>
  <Application>Microsoft Office PowerPoint</Application>
  <PresentationFormat>Grand écran</PresentationFormat>
  <Paragraphs>68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Supercell-Magic</vt:lpstr>
      <vt:lpstr>Office Theme</vt:lpstr>
      <vt:lpstr>ENDLESS   DUNGEON</vt:lpstr>
      <vt:lpstr>Projet</vt:lpstr>
      <vt:lpstr>Joueur</vt:lpstr>
      <vt:lpstr>Personnages</vt:lpstr>
      <vt:lpstr> Environnement</vt:lpstr>
      <vt:lpstr>Combat</vt:lpstr>
      <vt:lpstr>Métiers</vt:lpstr>
      <vt:lpstr>MORT</vt:lpstr>
      <vt:lpstr>Technologies utilisées</vt:lpstr>
      <vt:lpstr>Business model</vt:lpstr>
      <vt:lpstr>ENDLESS   DUNGEON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ENDLESS   DUNGEON</dc:title>
  <dc:creator>martin majo</dc:creator>
  <cp:lastModifiedBy>martin majo</cp:lastModifiedBy>
  <cp:revision>2</cp:revision>
  <dcterms:created xsi:type="dcterms:W3CDTF">2018-09-26T17:30:01Z</dcterms:created>
  <dcterms:modified xsi:type="dcterms:W3CDTF">2018-09-28T12:33:27Z</dcterms:modified>
</cp:coreProperties>
</file>