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82F8-BB79-97E7-E101-1A32C6CA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1071-83B9-E6F2-B75F-EF32AE9D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70B6-A8E7-B1EF-BE6D-1D030C2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8B0A-DC46-03D9-13A3-040A5FD3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9D88-7770-4CD6-D05F-FD9F5E9B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1813-980E-467B-D417-B611052A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CAF18-4AA7-4E6B-F955-BEF53944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2503-C75C-E142-1EDB-D34C8C23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403F-71EF-5A92-0566-86B0764E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3A9B-086A-8225-B2F8-EB06481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F1CE7-EEEE-6159-B5E5-B5E2AA456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6A1-A8D7-B579-9D4A-58AAC494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4918-4869-8D15-1A69-9CEBFDAE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455-9B2E-EEDE-1F67-D095B02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B1A9-DF04-1C14-73E0-F5F3FD8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DB9A-E3DF-0B08-B1BF-F537261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A3C0-044F-1F42-ED16-A3423D9B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5C20-64CD-935F-D838-CBD23E05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442-B4E4-0B5E-9272-5BF1D5C3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98A9-DADB-DFEA-EC3F-9ABCF04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EF14-25AC-EE04-B25E-963E353F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3E6A-B1E9-CDA8-E78A-54EC9038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7926-7348-7C41-3C8F-13B7584A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2C4A-EB2B-232B-5AF9-BC456E80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CB76-CA40-3F35-CBBE-C56AB261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0918-978F-85BE-64F5-1FE35D1B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3CEF-2F20-3F31-AE64-CEF8E18A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2A31B-270C-BA54-CE20-D91ECB40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B5C5-1EF2-E6A4-62AE-13329F16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1E0-04AA-2D60-8220-50A9D95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A6D2-3EC3-FBE0-DFB1-A6563417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641E-2DB0-B678-BB7E-071CAF06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A62-E988-EADC-697C-C2B05924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98D0-2A74-B4D6-0C79-CBE7A378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D380C-8045-76E5-A576-EAE6B6FC4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E50FA-F36B-EB5C-5054-6420A8B52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D20F-0346-AEB8-E1AC-E352DE7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FA3E-B280-241F-45D2-6EDD29AE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9945B-0B33-B614-33BE-B2D65C3B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630E-674C-1B9C-1701-4146861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72C8F-C8D7-28B7-471C-F9982807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1098-AA32-654B-0248-9260B630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73C4-3139-08E2-AC33-423B64C7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0AF55-A45F-B713-C469-E322A32E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0B46C-5351-73B2-F7C0-7E427BF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1297E-C3D8-8607-30D5-020A7E04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25ED-EA6D-5CDB-5441-47B12C4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4A9D-317F-9C11-89A9-7FD26E66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A4DA0-68A3-A3EA-849C-92D51DD38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8346-9B57-3A5A-E01C-B530B282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9E88-BCDA-6C3D-F96A-42E568F1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1948-A1FE-F177-0146-0936B673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2A3-E74B-E98A-2EF3-9CC74D2F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A2247-D932-E46D-E91A-9B381617E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855B-6851-F17E-6688-C193B7FB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8DAF-4D09-40C7-CD5F-FE3FB543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502E-1DD4-5C8D-DE95-927485B7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C2EA6-7083-2357-71C7-DE62CD67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CC546-09BE-FE8B-BE52-5662AA24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A988-6CDA-8898-ED52-2C396EF3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9E2E-A5A1-C671-E78C-954203D3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0195-0F2E-469D-9D10-E5534E383C8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D268-A839-3F8B-3C65-3E2A4DBF7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F4DC-6883-D5FD-C69D-CB7C33FB0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6111-D1E4-437D-998C-F7BBF830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B3C88-6A44-136C-6744-F3259678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data science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CDE3-984E-02BE-CA38-F5C2B60E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4207764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Instructor: Dr. Subhasish Mazumdar</a:t>
            </a:r>
          </a:p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Student: Ali Ghadimzadeh Alamdari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8D68CD-D33C-A8A5-6C14-E2EDDF7A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ime series chart? - Definition from WhatIs.com">
            <a:extLst>
              <a:ext uri="{FF2B5EF4-FFF2-40B4-BE49-F238E27FC236}">
                <a16:creationId xmlns:a16="http://schemas.microsoft.com/office/drawing/2014/main" id="{9E2DBD70-28C8-5574-8D91-8C0519C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06" y="419834"/>
            <a:ext cx="1892177" cy="11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29EED-CCD7-A652-D90F-8EB41D60B6C5}"/>
              </a:ext>
            </a:extLst>
          </p:cNvPr>
          <p:cNvSpPr txBox="1"/>
          <p:nvPr/>
        </p:nvSpPr>
        <p:spPr>
          <a:xfrm>
            <a:off x="3362179" y="804785"/>
            <a:ext cx="1245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 series</a:t>
            </a:r>
          </a:p>
        </p:txBody>
      </p:sp>
      <p:pic>
        <p:nvPicPr>
          <p:cNvPr id="1028" name="Picture 4" descr="How to Visualize Ranking Data in a Few Clicks">
            <a:extLst>
              <a:ext uri="{FF2B5EF4-FFF2-40B4-BE49-F238E27FC236}">
                <a16:creationId xmlns:a16="http://schemas.microsoft.com/office/drawing/2014/main" id="{DA6F33D7-EE5A-12FF-0D38-3C9331CA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33" y="1559069"/>
            <a:ext cx="2311791" cy="13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45F34-3A71-EA9A-BA3A-CB7C7C5C9E31}"/>
              </a:ext>
            </a:extLst>
          </p:cNvPr>
          <p:cNvSpPr txBox="1"/>
          <p:nvPr/>
        </p:nvSpPr>
        <p:spPr>
          <a:xfrm>
            <a:off x="3362179" y="1944267"/>
            <a:ext cx="930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Ranking</a:t>
            </a:r>
          </a:p>
        </p:txBody>
      </p:sp>
      <p:pic>
        <p:nvPicPr>
          <p:cNvPr id="1030" name="Picture 6" descr="Data Composition, Parts to Whole: Choose Right Chart Type for Data  Visualization (Part 2)">
            <a:extLst>
              <a:ext uri="{FF2B5EF4-FFF2-40B4-BE49-F238E27FC236}">
                <a16:creationId xmlns:a16="http://schemas.microsoft.com/office/drawing/2014/main" id="{E20243AE-921D-3313-C609-D735AD51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06" y="3023486"/>
            <a:ext cx="1892177" cy="13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89DC1-2797-B777-9ABF-9D9F33E7C711}"/>
              </a:ext>
            </a:extLst>
          </p:cNvPr>
          <p:cNvSpPr txBox="1"/>
          <p:nvPr/>
        </p:nvSpPr>
        <p:spPr>
          <a:xfrm>
            <a:off x="3362179" y="3657491"/>
            <a:ext cx="14454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 to whole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1C57D-F6D7-E805-8BC8-31DB3D104C1F}"/>
              </a:ext>
            </a:extLst>
          </p:cNvPr>
          <p:cNvSpPr txBox="1"/>
          <p:nvPr/>
        </p:nvSpPr>
        <p:spPr>
          <a:xfrm>
            <a:off x="3362179" y="5144774"/>
            <a:ext cx="10806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Deviation</a:t>
            </a:r>
          </a:p>
        </p:txBody>
      </p:sp>
      <p:pic>
        <p:nvPicPr>
          <p:cNvPr id="1036" name="Picture 12" descr="How to Make a Bell Curve in Excel (Step-by-step Guide)">
            <a:extLst>
              <a:ext uri="{FF2B5EF4-FFF2-40B4-BE49-F238E27FC236}">
                <a16:creationId xmlns:a16="http://schemas.microsoft.com/office/drawing/2014/main" id="{4DB2AE62-9C58-DD28-BC9A-BF157878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97" y="419834"/>
            <a:ext cx="2249989" cy="11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1548B-105E-FBF0-957D-E376D4F480AB}"/>
              </a:ext>
            </a:extLst>
          </p:cNvPr>
          <p:cNvSpPr txBox="1"/>
          <p:nvPr/>
        </p:nvSpPr>
        <p:spPr>
          <a:xfrm>
            <a:off x="7889648" y="804785"/>
            <a:ext cx="12945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pic>
        <p:nvPicPr>
          <p:cNvPr id="1038" name="Picture 14" descr="Correlation Plot App - YouTube">
            <a:extLst>
              <a:ext uri="{FF2B5EF4-FFF2-40B4-BE49-F238E27FC236}">
                <a16:creationId xmlns:a16="http://schemas.microsoft.com/office/drawing/2014/main" id="{C8674E5F-34FF-369E-7C40-714A2D3D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33" y="1842306"/>
            <a:ext cx="2425753" cy="135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C62D02-BA58-0AFC-0124-ECAAAB4D6331}"/>
              </a:ext>
            </a:extLst>
          </p:cNvPr>
          <p:cNvSpPr txBox="1"/>
          <p:nvPr/>
        </p:nvSpPr>
        <p:spPr>
          <a:xfrm>
            <a:off x="7889648" y="1944267"/>
            <a:ext cx="12375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1040" name="Picture 16" descr="Geospatial graph data visualizations - Cambridge Intelligence">
            <a:extLst>
              <a:ext uri="{FF2B5EF4-FFF2-40B4-BE49-F238E27FC236}">
                <a16:creationId xmlns:a16="http://schemas.microsoft.com/office/drawing/2014/main" id="{B05EDBA8-E1EC-4A05-6AA6-026E93A6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829" y="3425386"/>
            <a:ext cx="2425158" cy="164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48A99D-0D53-6FB2-4834-55F043EA45E4}"/>
              </a:ext>
            </a:extLst>
          </p:cNvPr>
          <p:cNvSpPr txBox="1"/>
          <p:nvPr/>
        </p:nvSpPr>
        <p:spPr>
          <a:xfrm>
            <a:off x="7889648" y="3657491"/>
            <a:ext cx="11812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Geospatial</a:t>
            </a:r>
          </a:p>
        </p:txBody>
      </p:sp>
      <p:pic>
        <p:nvPicPr>
          <p:cNvPr id="1042" name="Picture 18" descr="Bar chart : Definition and Examples | BusinessQ - Qualia BusinessQ Software">
            <a:extLst>
              <a:ext uri="{FF2B5EF4-FFF2-40B4-BE49-F238E27FC236}">
                <a16:creationId xmlns:a16="http://schemas.microsoft.com/office/drawing/2014/main" id="{B52715EF-F57A-206D-9209-4CFC882E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97" y="5181797"/>
            <a:ext cx="1610629" cy="16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F366B6-DDB7-539A-2D50-13B4DAF993E5}"/>
              </a:ext>
            </a:extLst>
          </p:cNvPr>
          <p:cNvSpPr txBox="1"/>
          <p:nvPr/>
        </p:nvSpPr>
        <p:spPr>
          <a:xfrm>
            <a:off x="7841558" y="5068808"/>
            <a:ext cx="12856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Nominal </a:t>
            </a:r>
          </a:p>
          <a:p>
            <a:r>
              <a:rPr lang="en-US" dirty="0"/>
              <a:t>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3E90C-41A5-894A-3C1A-2AB5187E8934}"/>
              </a:ext>
            </a:extLst>
          </p:cNvPr>
          <p:cNvSpPr txBox="1"/>
          <p:nvPr/>
        </p:nvSpPr>
        <p:spPr>
          <a:xfrm>
            <a:off x="829994" y="576775"/>
            <a:ext cx="1705019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Relationships</a:t>
            </a:r>
          </a:p>
          <a:p>
            <a:pPr algn="ctr"/>
            <a:r>
              <a:rPr lang="en-US" sz="2200" dirty="0"/>
              <a:t> in graphs</a:t>
            </a:r>
          </a:p>
        </p:txBody>
      </p:sp>
      <p:pic>
        <p:nvPicPr>
          <p:cNvPr id="3" name="Picture 10" descr="Double Bar Graphs">
            <a:extLst>
              <a:ext uri="{FF2B5EF4-FFF2-40B4-BE49-F238E27FC236}">
                <a16:creationId xmlns:a16="http://schemas.microsoft.com/office/drawing/2014/main" id="{AFF213B9-8D2A-D349-138C-B282DFBC0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6" b="26302"/>
          <a:stretch/>
        </p:blipFill>
        <p:spPr bwMode="auto">
          <a:xfrm>
            <a:off x="4424756" y="4800436"/>
            <a:ext cx="2577049" cy="180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B9D66-71F2-45E9-59D8-4C77D4724B48}"/>
              </a:ext>
            </a:extLst>
          </p:cNvPr>
          <p:cNvSpPr txBox="1"/>
          <p:nvPr/>
        </p:nvSpPr>
        <p:spPr>
          <a:xfrm>
            <a:off x="640080" y="2706624"/>
            <a:ext cx="6894576" cy="171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Time series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How something changed over a time.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Powerful way to view patterns and trends.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Famous example of closing price of stock.</a:t>
            </a:r>
          </a:p>
        </p:txBody>
      </p:sp>
      <p:pic>
        <p:nvPicPr>
          <p:cNvPr id="2054" name="Picture 6" descr="What is time series chart? - Definition from WhatIs.com">
            <a:extLst>
              <a:ext uri="{FF2B5EF4-FFF2-40B4-BE49-F238E27FC236}">
                <a16:creationId xmlns:a16="http://schemas.microsoft.com/office/drawing/2014/main" id="{5ABCDF82-431A-6C41-7460-355E63D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36" y="4425697"/>
            <a:ext cx="4014216" cy="242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6D674-0115-6BF0-79AB-5F52DDE68EB5}"/>
              </a:ext>
            </a:extLst>
          </p:cNvPr>
          <p:cNvSpPr txBox="1"/>
          <p:nvPr/>
        </p:nvSpPr>
        <p:spPr>
          <a:xfrm>
            <a:off x="640080" y="4398157"/>
            <a:ext cx="6894576" cy="1719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Graph design solutions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Horizontal bars and horizontal boxes should not be used.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Vertical bars should be avoided when focusing on detecting trend because shape of bars distracts reader from shape of the data.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Connecting lines best describes the trends over time.</a:t>
            </a:r>
          </a:p>
        </p:txBody>
      </p:sp>
      <p:pic>
        <p:nvPicPr>
          <p:cNvPr id="1026" name="Picture 2" descr="Horizontal Bar Chart Examples – ApexCharts.js">
            <a:extLst>
              <a:ext uri="{FF2B5EF4-FFF2-40B4-BE49-F238E27FC236}">
                <a16:creationId xmlns:a16="http://schemas.microsoft.com/office/drawing/2014/main" id="{C9F61DDF-AC7B-57A1-B245-F696268F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56" y="107683"/>
            <a:ext cx="3517746" cy="20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Chart (Vertical) | Data Viz Project">
            <a:extLst>
              <a:ext uri="{FF2B5EF4-FFF2-40B4-BE49-F238E27FC236}">
                <a16:creationId xmlns:a16="http://schemas.microsoft.com/office/drawing/2014/main" id="{AC9A9F68-08D4-AEB1-0EC3-C7060E83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85" y="2165684"/>
            <a:ext cx="337397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6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2CB25-EC44-0C68-9F38-52E455F29890}"/>
              </a:ext>
            </a:extLst>
          </p:cNvPr>
          <p:cNvSpPr txBox="1"/>
          <p:nvPr/>
        </p:nvSpPr>
        <p:spPr>
          <a:xfrm>
            <a:off x="630936" y="2807208"/>
            <a:ext cx="3389376" cy="1440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Ranking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Sorted by size from lowest to highest or vice versa.</a:t>
            </a:r>
          </a:p>
        </p:txBody>
      </p:sp>
      <p:pic>
        <p:nvPicPr>
          <p:cNvPr id="3074" name="Picture 2" descr="How to Show Ranking Data in Excel">
            <a:extLst>
              <a:ext uri="{FF2B5EF4-FFF2-40B4-BE49-F238E27FC236}">
                <a16:creationId xmlns:a16="http://schemas.microsoft.com/office/drawing/2014/main" id="{9B8F7020-1C05-333C-4D05-9902610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0061"/>
            <a:ext cx="6903720" cy="40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B44175-B474-39C6-3CE5-1638583E8339}"/>
              </a:ext>
            </a:extLst>
          </p:cNvPr>
          <p:cNvSpPr txBox="1"/>
          <p:nvPr/>
        </p:nvSpPr>
        <p:spPr>
          <a:xfrm>
            <a:off x="643278" y="4247669"/>
            <a:ext cx="3389376" cy="1736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Graph design solutions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representing data should be sorted. If not, it is only nominal comparison.</a:t>
            </a:r>
          </a:p>
        </p:txBody>
      </p:sp>
    </p:spTree>
    <p:extLst>
      <p:ext uri="{BB962C8B-B14F-4D97-AF65-F5344CB8AC3E}">
        <p14:creationId xmlns:p14="http://schemas.microsoft.com/office/powerpoint/2010/main" val="18227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5D53-B37A-0DC3-F937-19C57E81075A}"/>
              </a:ext>
            </a:extLst>
          </p:cNvPr>
          <p:cNvSpPr txBox="1"/>
          <p:nvPr/>
        </p:nvSpPr>
        <p:spPr>
          <a:xfrm>
            <a:off x="630936" y="2807208"/>
            <a:ext cx="3429000" cy="235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Part to whole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Individual values compared to whole values.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Typical example of sales attributed to various sales region.</a:t>
            </a:r>
          </a:p>
        </p:txBody>
      </p:sp>
      <p:pic>
        <p:nvPicPr>
          <p:cNvPr id="4098" name="Picture 2" descr="Data Composition, Parts to Whole: Choose Right Chart Type for Data  Visualization (Part 2)">
            <a:extLst>
              <a:ext uri="{FF2B5EF4-FFF2-40B4-BE49-F238E27FC236}">
                <a16:creationId xmlns:a16="http://schemas.microsoft.com/office/drawing/2014/main" id="{66E96D47-23D9-F1C9-2F81-94E09F45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5153" y="4279240"/>
            <a:ext cx="3135911" cy="221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8083-BE0C-754A-8F74-D05003E7789E}"/>
              </a:ext>
            </a:extLst>
          </p:cNvPr>
          <p:cNvSpPr txBox="1"/>
          <p:nvPr/>
        </p:nvSpPr>
        <p:spPr>
          <a:xfrm>
            <a:off x="643278" y="5229546"/>
            <a:ext cx="3389376" cy="1736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Graph design solutions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Vertical and horizontal percentage bars are useful. </a:t>
            </a:r>
          </a:p>
        </p:txBody>
      </p:sp>
      <p:pic>
        <p:nvPicPr>
          <p:cNvPr id="2050" name="Picture 2" descr="Visualizing Parts to a Whole in Excel Charts • My Online Training Hub">
            <a:extLst>
              <a:ext uri="{FF2B5EF4-FFF2-40B4-BE49-F238E27FC236}">
                <a16:creationId xmlns:a16="http://schemas.microsoft.com/office/drawing/2014/main" id="{162AFCEC-2BD2-C2D0-E9A0-1AEC4109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59" y="31082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 – Part to Whole | SAP Fiori Design Guidelines">
            <a:extLst>
              <a:ext uri="{FF2B5EF4-FFF2-40B4-BE49-F238E27FC236}">
                <a16:creationId xmlns:a16="http://schemas.microsoft.com/office/drawing/2014/main" id="{3A7AF759-8A38-E78E-7BEB-4F15BCBF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59" y="2542883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8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79AE2-373C-2D7E-108C-41121DEF56F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Deviations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How one or more set of quantitative values defer from a reference set of values.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For instance: the degree to which actual worker productivity differs from target productivity.</a:t>
            </a:r>
          </a:p>
        </p:txBody>
      </p:sp>
      <p:pic>
        <p:nvPicPr>
          <p:cNvPr id="3082" name="Picture 10" descr="Double Bar Graphs">
            <a:extLst>
              <a:ext uri="{FF2B5EF4-FFF2-40B4-BE49-F238E27FC236}">
                <a16:creationId xmlns:a16="http://schemas.microsoft.com/office/drawing/2014/main" id="{B170260C-5945-8485-41BB-AEAB9A93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6" b="26302"/>
          <a:stretch/>
        </p:blipFill>
        <p:spPr bwMode="auto">
          <a:xfrm>
            <a:off x="6823825" y="413827"/>
            <a:ext cx="4780553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C7168-F484-CFFF-5A6F-67148517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93" y="4132572"/>
            <a:ext cx="4191585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5BD33-C520-A42F-0F39-9412DC915E67}"/>
              </a:ext>
            </a:extLst>
          </p:cNvPr>
          <p:cNvSpPr txBox="1"/>
          <p:nvPr/>
        </p:nvSpPr>
        <p:spPr>
          <a:xfrm>
            <a:off x="4059936" y="2807208"/>
            <a:ext cx="3389376" cy="2660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Graph design solutions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Double bar comparison graph with a reference value.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Or considering showing the difference between two value in percent or quantitative value. </a:t>
            </a:r>
          </a:p>
        </p:txBody>
      </p:sp>
    </p:spTree>
    <p:extLst>
      <p:ext uri="{BB962C8B-B14F-4D97-AF65-F5344CB8AC3E}">
        <p14:creationId xmlns:p14="http://schemas.microsoft.com/office/powerpoint/2010/main" val="250991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9209-D2CB-94A7-7A79-47BF585D67B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Correlation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mutual relationship or connection between two or more quantitative value.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Positive correlation means the values rise together and negative correlation meaning vice versa relationship.</a:t>
            </a:r>
          </a:p>
        </p:txBody>
      </p:sp>
      <p:pic>
        <p:nvPicPr>
          <p:cNvPr id="7170" name="Picture 2" descr="Correlation Plot App - YouTube">
            <a:extLst>
              <a:ext uri="{FF2B5EF4-FFF2-40B4-BE49-F238E27FC236}">
                <a16:creationId xmlns:a16="http://schemas.microsoft.com/office/drawing/2014/main" id="{E28CC336-3166-ACD0-A453-7949BA4C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A0DE0-EF4E-F0B7-E8F8-66D05A1FAE7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Geospatial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Quantitative values relating to a location.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Corona virus infection in each country.</a:t>
            </a:r>
          </a:p>
        </p:txBody>
      </p:sp>
      <p:pic>
        <p:nvPicPr>
          <p:cNvPr id="8194" name="Picture 2" descr="COVID-19 Inspires New Geospatial Mapping, Global Health, and Science  Fiction Studies in Lewis College | Illinois Institute of Technology">
            <a:extLst>
              <a:ext uri="{FF2B5EF4-FFF2-40B4-BE49-F238E27FC236}">
                <a16:creationId xmlns:a16="http://schemas.microsoft.com/office/drawing/2014/main" id="{887E37A4-F3B1-D86F-0232-AB3D48B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33513"/>
            <a:ext cx="6903720" cy="45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D7ED9-792E-EFFF-82E3-E76EE33BECD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Nominal comparison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Merely display a set of discrete quantitative values to be easily and compared.</a:t>
            </a:r>
          </a:p>
        </p:txBody>
      </p:sp>
      <p:pic>
        <p:nvPicPr>
          <p:cNvPr id="9218" name="Picture 2" descr="Bar chart : Definition and Examples | BusinessQ - Qualia BusinessQ Software">
            <a:extLst>
              <a:ext uri="{FF2B5EF4-FFF2-40B4-BE49-F238E27FC236}">
                <a16:creationId xmlns:a16="http://schemas.microsoft.com/office/drawing/2014/main" id="{23F9F22A-DA05-2B43-A4F4-D45703D5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8793" y="640080"/>
            <a:ext cx="535472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5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 Qadimzadeh Alamdari</dc:creator>
  <cp:lastModifiedBy>Mahsa Qadimzadeh Alamdari</cp:lastModifiedBy>
  <cp:revision>16</cp:revision>
  <dcterms:created xsi:type="dcterms:W3CDTF">2022-11-13T01:39:09Z</dcterms:created>
  <dcterms:modified xsi:type="dcterms:W3CDTF">2022-11-14T16:06:37Z</dcterms:modified>
</cp:coreProperties>
</file>