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7" r:id="rId7"/>
    <p:sldId id="265" r:id="rId8"/>
    <p:sldId id="267" r:id="rId9"/>
    <p:sldId id="268" r:id="rId10"/>
    <p:sldId id="271" r:id="rId11"/>
    <p:sldId id="274" r:id="rId12"/>
    <p:sldId id="275" r:id="rId13"/>
    <p:sldId id="25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32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570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8298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2884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224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844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7516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6737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68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527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222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9FEA-8F40-4EC3-8ED4-293B0FEB3B5E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08CD-5CA7-4989-AE2F-D376BCECB8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8846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73500" y="579549"/>
            <a:ext cx="95174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Université </a:t>
            </a:r>
            <a:r>
              <a:rPr lang="fr-FR" sz="2000" b="1" dirty="0"/>
              <a:t>des Sciences et de la Technologie Houari </a:t>
            </a:r>
            <a:r>
              <a:rPr lang="fr-FR" sz="2000" b="1" dirty="0" smtClean="0"/>
              <a:t>Boumediene</a:t>
            </a:r>
            <a:r>
              <a:rPr lang="fr-FR" sz="2000" b="1" dirty="0"/>
              <a:t> </a:t>
            </a:r>
            <a:endParaRPr lang="fr-FR" sz="2000" b="1" dirty="0" smtClean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fr-FR" sz="2000" b="1" dirty="0" smtClean="0">
                <a:ea typeface="Lato Light" panose="020F0502020204030203" pitchFamily="34" charset="0"/>
                <a:cs typeface="Lato Light" panose="020F0502020204030203" pitchFamily="34" charset="0"/>
              </a:rPr>
              <a:t>Rapport de stage pour </a:t>
            </a:r>
            <a:r>
              <a:rPr lang="fr-FR" sz="2000" b="1" dirty="0">
                <a:ea typeface="Lato Light" panose="020F0502020204030203" pitchFamily="34" charset="0"/>
                <a:cs typeface="Lato Light" panose="020F0502020204030203" pitchFamily="34" charset="0"/>
              </a:rPr>
              <a:t>l’obtention du </a:t>
            </a:r>
            <a:r>
              <a:rPr lang="fr-FR" sz="2000" b="1" dirty="0" smtClean="0">
                <a:ea typeface="Lato Light" panose="020F0502020204030203" pitchFamily="34" charset="0"/>
                <a:cs typeface="Lato Light" panose="020F0502020204030203" pitchFamily="34" charset="0"/>
              </a:rPr>
              <a:t>diplôme </a:t>
            </a:r>
            <a:r>
              <a:rPr lang="fr-FR" sz="2000" b="1" dirty="0">
                <a:ea typeface="Lato Light" panose="020F0502020204030203" pitchFamily="34" charset="0"/>
                <a:cs typeface="Lato Light" panose="020F0502020204030203" pitchFamily="34" charset="0"/>
              </a:rPr>
              <a:t>de licence en informatique académique</a:t>
            </a:r>
            <a:endParaRPr lang="fr-FR" sz="2000" b="1" dirty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208726" y="1900585"/>
            <a:ext cx="8744755" cy="213342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Conception et réalisation d’une application web pour la gestion des commandes clients au niveau de « </a:t>
            </a:r>
            <a:r>
              <a:rPr lang="fr-FR" sz="3200" b="1" dirty="0" err="1" smtClean="0"/>
              <a:t>Biopharm</a:t>
            </a:r>
            <a:r>
              <a:rPr lang="fr-FR" sz="3200" b="1" dirty="0" smtClean="0"/>
              <a:t> »</a:t>
            </a:r>
            <a:endParaRPr lang="fr-FR" sz="3200" dirty="0"/>
          </a:p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56367" y="4536415"/>
            <a:ext cx="2984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Présenté par </a:t>
            </a:r>
            <a:r>
              <a:rPr lang="fr-FR" sz="2400" b="1" dirty="0" smtClean="0"/>
              <a:t>:</a:t>
            </a:r>
          </a:p>
          <a:p>
            <a:endParaRPr lang="fr-FR" sz="800" b="1" dirty="0" smtClean="0"/>
          </a:p>
          <a:p>
            <a:r>
              <a:rPr lang="fr-FR" sz="2400" dirty="0" smtClean="0"/>
              <a:t>BEZGALI Meriem</a:t>
            </a:r>
            <a:endParaRPr lang="fr-FR" sz="2400" dirty="0"/>
          </a:p>
          <a:p>
            <a:endParaRPr lang="fr-FR" sz="24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2532" y="4614042"/>
            <a:ext cx="273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Encadré par</a:t>
            </a:r>
            <a:r>
              <a:rPr lang="fr-FR" sz="2400" b="1" dirty="0"/>
              <a:t> </a:t>
            </a:r>
            <a:r>
              <a:rPr lang="fr-FR" sz="2400" b="1" dirty="0" smtClean="0"/>
              <a:t>:</a:t>
            </a:r>
          </a:p>
          <a:p>
            <a:endParaRPr lang="fr-FR" sz="600" b="1" dirty="0" smtClean="0"/>
          </a:p>
          <a:p>
            <a:r>
              <a:rPr lang="fr-FR" sz="2400" dirty="0" smtClean="0"/>
              <a:t>M.OUARET </a:t>
            </a:r>
            <a:r>
              <a:rPr lang="fr-FR" sz="2400" dirty="0" err="1" smtClean="0"/>
              <a:t>Zoubir</a:t>
            </a:r>
            <a:endParaRPr lang="fr-FR" sz="2400" dirty="0"/>
          </a:p>
        </p:txBody>
      </p:sp>
    </p:spTree>
    <p:extLst>
      <p:ext uri="{BB962C8B-B14F-4D97-AF65-F5344CB8AC3E}">
        <p14:creationId xmlns="" xmlns:p14="http://schemas.microsoft.com/office/powerpoint/2010/main" val="22028236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4" y="0"/>
            <a:ext cx="1265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à coins arrondis 2"/>
          <p:cNvSpPr/>
          <p:nvPr/>
        </p:nvSpPr>
        <p:spPr>
          <a:xfrm>
            <a:off x="3497937" y="2675535"/>
            <a:ext cx="5011064" cy="72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 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09112" y="63200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8764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3193186" y="1673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 et implémentation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3" y="3803835"/>
            <a:ext cx="2237983" cy="1704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64" y="3799266"/>
            <a:ext cx="2237983" cy="1658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75" y="3848100"/>
            <a:ext cx="2098626" cy="158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37" y="3848100"/>
            <a:ext cx="2146663" cy="1621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2240" y="1574800"/>
            <a:ext cx="2162260" cy="173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1549400"/>
            <a:ext cx="22352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21400" y="1536699"/>
            <a:ext cx="2184400" cy="1778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042400" y="1485900"/>
            <a:ext cx="2184400" cy="180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à coins arrondis 15"/>
          <p:cNvSpPr/>
          <p:nvPr/>
        </p:nvSpPr>
        <p:spPr>
          <a:xfrm>
            <a:off x="3551245" y="2527661"/>
            <a:ext cx="5246951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Langages d’implémentation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30238" y="6306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011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2971118" y="1672"/>
            <a:ext cx="685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générale et perspective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762" y="948690"/>
            <a:ext cx="100168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Le travail qui nous a été confié dans le cadre de ce projet de licence consiste en la conception et la réalisation d’une application Web pour gérer les commandes clients en ligne dans l’entreprise BIOPHARM.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Pour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cela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nous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avons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conçu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application 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utilisant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langage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UML qui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un standard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incontournable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pour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modélisation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objet. Par la suite, nous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avons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concrétisé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travail 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réalisant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application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ouverte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le Web qui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répond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aux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objectifs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fixes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précédemment.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Ce travail nous a permis de nous entrainer sur l’activité d’analyse et de conception. Aussi, il nous a permis de  nous familiariser avec l’utilisation d’un certain nombre d’outils et de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languages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développement.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Toutefois cette application reste encore perfectible, elle peut être perfectionner par l’intégration d’un système de paiement en ligne des commandes.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A la fin, nous pensons avoir atteint les principaux objectifs tracés au départ, et nous espérons par ce modeste travail avoir pu contribuer à la mise en place d’une bonne application pour la gestion des commandes clients en ligne pour l’entreprise BIOPHARM.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02530" y="62507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5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6445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114844" y="1859339"/>
            <a:ext cx="40567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</a:t>
            </a:r>
          </a:p>
          <a:p>
            <a:pPr algn="ctr"/>
            <a:r>
              <a:rPr lang="fr-F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</a:t>
            </a:r>
          </a:p>
          <a:p>
            <a:pPr algn="ctr"/>
            <a:r>
              <a:rPr lang="fr-F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endParaRPr lang="fr-F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2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43211" y="888642"/>
            <a:ext cx="535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générale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31920" y="1684985"/>
            <a:ext cx="625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l’organisme d’accueil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43211" y="2481328"/>
            <a:ext cx="535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Problématiques et suggestions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43211" y="3277671"/>
            <a:ext cx="535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43211" y="4138409"/>
            <a:ext cx="535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 et implémentation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43211" y="4917580"/>
            <a:ext cx="535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et perspective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93949" y="1259175"/>
            <a:ext cx="324447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4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tructure </a:t>
            </a:r>
          </a:p>
          <a:p>
            <a:pPr algn="ctr"/>
            <a:r>
              <a:rPr lang="fr-FR" sz="4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</a:t>
            </a:r>
          </a:p>
          <a:p>
            <a:pPr algn="ctr"/>
            <a:r>
              <a:rPr lang="fr-FR" sz="4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</a:t>
            </a:r>
            <a:endParaRPr lang="fr-FR" sz="45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1353" y="3374962"/>
            <a:ext cx="5682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et modélisation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33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3962221" y="0"/>
            <a:ext cx="434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générale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9829" y="1059540"/>
            <a:ext cx="1001485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Etre</a:t>
            </a:r>
            <a:r>
              <a:rPr lang="en-US" sz="3200" dirty="0" smtClean="0"/>
              <a:t> </a:t>
            </a:r>
            <a:r>
              <a:rPr lang="en-US" sz="3200" dirty="0" err="1" smtClean="0"/>
              <a:t>présent</a:t>
            </a:r>
            <a:r>
              <a:rPr lang="en-US" sz="3200" dirty="0" smtClean="0"/>
              <a:t> et </a:t>
            </a:r>
            <a:r>
              <a:rPr lang="en-US" sz="3200" dirty="0" err="1" smtClean="0"/>
              <a:t>communiquer</a:t>
            </a:r>
            <a:r>
              <a:rPr lang="en-US" sz="3200" dirty="0" smtClean="0"/>
              <a:t> </a:t>
            </a:r>
            <a:r>
              <a:rPr lang="en-US" sz="3200" dirty="0" err="1" smtClean="0"/>
              <a:t>sur</a:t>
            </a:r>
            <a:r>
              <a:rPr lang="en-US" sz="3200" dirty="0" smtClean="0"/>
              <a:t> Internet </a:t>
            </a:r>
            <a:r>
              <a:rPr lang="en-US" sz="3200" dirty="0" err="1" smtClean="0"/>
              <a:t>est</a:t>
            </a:r>
            <a:r>
              <a:rPr lang="en-US" sz="3200" dirty="0" smtClean="0"/>
              <a:t> </a:t>
            </a:r>
            <a:r>
              <a:rPr lang="en-US" sz="3200" dirty="0" err="1" smtClean="0"/>
              <a:t>devenu</a:t>
            </a:r>
            <a:r>
              <a:rPr lang="en-US" sz="3200" dirty="0" smtClean="0"/>
              <a:t> </a:t>
            </a:r>
            <a:r>
              <a:rPr lang="en-US" sz="3200" dirty="0" err="1" smtClean="0"/>
              <a:t>incontournable</a:t>
            </a:r>
            <a:r>
              <a:rPr lang="en-US" sz="3200" dirty="0" smtClean="0"/>
              <a:t> pour </a:t>
            </a:r>
            <a:r>
              <a:rPr lang="en-US" sz="3200" dirty="0" err="1" smtClean="0"/>
              <a:t>toute</a:t>
            </a:r>
            <a:r>
              <a:rPr lang="en-US" sz="3200" dirty="0" smtClean="0"/>
              <a:t> </a:t>
            </a:r>
            <a:r>
              <a:rPr lang="en-US" sz="3200" dirty="0" err="1" smtClean="0"/>
              <a:t>entreprise</a:t>
            </a:r>
            <a:r>
              <a:rPr lang="en-US" sz="3200" dirty="0" smtClean="0"/>
              <a:t> </a:t>
            </a:r>
            <a:r>
              <a:rPr lang="en-US" sz="3200" dirty="0" err="1" smtClean="0"/>
              <a:t>voulant</a:t>
            </a:r>
            <a:r>
              <a:rPr lang="en-US" sz="3200" dirty="0" smtClean="0"/>
              <a:t> </a:t>
            </a:r>
            <a:r>
              <a:rPr lang="en-US" sz="3200" dirty="0" err="1" smtClean="0"/>
              <a:t>rester</a:t>
            </a:r>
            <a:r>
              <a:rPr lang="en-US" sz="3200" dirty="0" smtClean="0"/>
              <a:t> </a:t>
            </a:r>
            <a:r>
              <a:rPr lang="en-US" sz="3200" dirty="0" err="1" smtClean="0"/>
              <a:t>compétitive</a:t>
            </a:r>
            <a:r>
              <a:rPr lang="en-US" sz="3200" dirty="0" smtClean="0"/>
              <a:t> </a:t>
            </a:r>
            <a:r>
              <a:rPr lang="en-US" sz="3200" dirty="0" err="1" smtClean="0"/>
              <a:t>dans</a:t>
            </a:r>
            <a:r>
              <a:rPr lang="en-US" sz="3200" dirty="0" smtClean="0"/>
              <a:t> son </a:t>
            </a:r>
            <a:r>
              <a:rPr lang="en-US" sz="3200" dirty="0" err="1" smtClean="0"/>
              <a:t>domaine</a:t>
            </a:r>
            <a:r>
              <a:rPr lang="en-US" sz="3200" dirty="0" smtClean="0"/>
              <a:t> </a:t>
            </a:r>
            <a:r>
              <a:rPr lang="en-US" sz="3200" dirty="0" err="1" smtClean="0"/>
              <a:t>d’activité</a:t>
            </a:r>
            <a:r>
              <a:rPr lang="en-US" sz="3200" dirty="0" smtClean="0"/>
              <a:t>, </a:t>
            </a:r>
            <a:r>
              <a:rPr lang="en-US" sz="3200" dirty="0" err="1" smtClean="0"/>
              <a:t>ainsi</a:t>
            </a:r>
            <a:r>
              <a:rPr lang="en-US" sz="3200" dirty="0" smtClean="0"/>
              <a:t> la </a:t>
            </a:r>
            <a:r>
              <a:rPr lang="en-US" sz="3200" dirty="0" err="1" smtClean="0"/>
              <a:t>société</a:t>
            </a:r>
            <a:r>
              <a:rPr lang="en-US" sz="3200" dirty="0" smtClean="0"/>
              <a:t> </a:t>
            </a:r>
            <a:r>
              <a:rPr lang="en-US" sz="3200" b="1" dirty="0" smtClean="0"/>
              <a:t>BIOPHARM</a:t>
            </a:r>
            <a:r>
              <a:rPr lang="en-US" sz="3200" dirty="0" smtClean="0"/>
              <a:t> </a:t>
            </a:r>
            <a:r>
              <a:rPr lang="en-US" sz="3200" dirty="0" err="1" smtClean="0"/>
              <a:t>dont</a:t>
            </a:r>
            <a:r>
              <a:rPr lang="en-US" sz="3200" dirty="0" smtClean="0"/>
              <a:t> la </a:t>
            </a:r>
            <a:r>
              <a:rPr lang="en-US" sz="3200" dirty="0" err="1" smtClean="0"/>
              <a:t>principale</a:t>
            </a:r>
            <a:r>
              <a:rPr lang="en-US" sz="3200" dirty="0" smtClean="0"/>
              <a:t> </a:t>
            </a:r>
            <a:r>
              <a:rPr lang="en-US" sz="3200" dirty="0" err="1" smtClean="0"/>
              <a:t>activité</a:t>
            </a:r>
            <a:r>
              <a:rPr lang="en-US" sz="3200" dirty="0" smtClean="0"/>
              <a:t> </a:t>
            </a:r>
            <a:r>
              <a:rPr lang="en-US" sz="3200" dirty="0" err="1" smtClean="0"/>
              <a:t>est</a:t>
            </a:r>
            <a:r>
              <a:rPr lang="en-US" sz="3200" dirty="0" smtClean="0"/>
              <a:t> la production et la </a:t>
            </a:r>
            <a:r>
              <a:rPr lang="en-US" sz="3200" dirty="0" err="1" smtClean="0"/>
              <a:t>commercialisation</a:t>
            </a:r>
            <a:r>
              <a:rPr lang="en-US" sz="3200" dirty="0" smtClean="0"/>
              <a:t> de </a:t>
            </a:r>
            <a:r>
              <a:rPr lang="en-US" sz="3200" dirty="0" err="1" smtClean="0"/>
              <a:t>médicaments</a:t>
            </a:r>
            <a:r>
              <a:rPr lang="en-US" sz="3200" dirty="0" smtClean="0"/>
              <a:t>, a </a:t>
            </a:r>
            <a:r>
              <a:rPr lang="en-US" sz="3200" dirty="0" err="1" smtClean="0"/>
              <a:t>bien</a:t>
            </a:r>
            <a:r>
              <a:rPr lang="en-US" sz="3200" dirty="0" smtClean="0"/>
              <a:t> </a:t>
            </a:r>
            <a:r>
              <a:rPr lang="en-US" sz="3200" dirty="0" err="1" smtClean="0"/>
              <a:t>saisi</a:t>
            </a:r>
            <a:r>
              <a:rPr lang="en-US" sz="3200" dirty="0" smtClean="0"/>
              <a:t> </a:t>
            </a:r>
            <a:r>
              <a:rPr lang="en-US" sz="3200" dirty="0" err="1" smtClean="0"/>
              <a:t>l’enjeu</a:t>
            </a:r>
            <a:r>
              <a:rPr lang="en-US" sz="3200" dirty="0" smtClean="0"/>
              <a:t> de se faire </a:t>
            </a:r>
            <a:r>
              <a:rPr lang="en-US" sz="3200" dirty="0" err="1" smtClean="0"/>
              <a:t>connaitre</a:t>
            </a:r>
            <a:r>
              <a:rPr lang="en-US" sz="3200" dirty="0" smtClean="0"/>
              <a:t> à </a:t>
            </a:r>
            <a:r>
              <a:rPr lang="en-US" sz="3200" dirty="0" err="1" smtClean="0"/>
              <a:t>travers</a:t>
            </a:r>
            <a:r>
              <a:rPr lang="en-US" sz="3200" dirty="0" smtClean="0"/>
              <a:t> le Web et nous a  </a:t>
            </a:r>
            <a:r>
              <a:rPr lang="en-US" sz="3200" dirty="0" err="1" smtClean="0"/>
              <a:t>confié</a:t>
            </a:r>
            <a:r>
              <a:rPr lang="en-US" sz="3200" dirty="0" smtClean="0"/>
              <a:t> un </a:t>
            </a:r>
            <a:r>
              <a:rPr lang="en-US" sz="3200" dirty="0" err="1" smtClean="0"/>
              <a:t>projet</a:t>
            </a:r>
            <a:r>
              <a:rPr lang="en-US" sz="3200" dirty="0" smtClean="0"/>
              <a:t> de </a:t>
            </a:r>
            <a:r>
              <a:rPr lang="en-US" sz="3200" dirty="0" err="1" smtClean="0"/>
              <a:t>développement</a:t>
            </a:r>
            <a:r>
              <a:rPr lang="en-US" sz="3200" dirty="0" smtClean="0"/>
              <a:t> </a:t>
            </a:r>
            <a:r>
              <a:rPr lang="en-US" sz="3200" dirty="0" err="1" smtClean="0"/>
              <a:t>d’une</a:t>
            </a:r>
            <a:r>
              <a:rPr lang="en-US" sz="3200" dirty="0" smtClean="0"/>
              <a:t> application Web  pour la </a:t>
            </a:r>
            <a:r>
              <a:rPr lang="en-US" sz="3200" dirty="0" err="1" smtClean="0"/>
              <a:t>gestion</a:t>
            </a:r>
            <a:r>
              <a:rPr lang="en-US" sz="3200" dirty="0" smtClean="0"/>
              <a:t> des </a:t>
            </a:r>
            <a:r>
              <a:rPr lang="en-US" sz="3200" dirty="0" err="1" smtClean="0"/>
              <a:t>commandes</a:t>
            </a:r>
            <a:r>
              <a:rPr lang="en-US" sz="3200" dirty="0" smtClean="0"/>
              <a:t> de </a:t>
            </a:r>
            <a:r>
              <a:rPr lang="en-US" sz="3200" dirty="0" err="1" smtClean="0"/>
              <a:t>médicaments</a:t>
            </a:r>
            <a:r>
              <a:rPr lang="en-US" sz="3200" dirty="0" smtClean="0"/>
              <a:t> en </a:t>
            </a:r>
            <a:r>
              <a:rPr lang="en-US" sz="3200" dirty="0" err="1" smtClean="0"/>
              <a:t>ligne</a:t>
            </a:r>
            <a:r>
              <a:rPr lang="en-US" sz="3200" dirty="0" smtClean="0"/>
              <a:t>.</a:t>
            </a:r>
            <a:endParaRPr lang="fr-FR" sz="3200" dirty="0" smtClean="0"/>
          </a:p>
          <a:p>
            <a:endParaRPr lang="fr-FR" sz="2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816384" y="6223000"/>
            <a:ext cx="423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995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971621" y="0"/>
            <a:ext cx="728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l’organisme d’accueil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5063940" y="1995056"/>
            <a:ext cx="2064119" cy="1217212"/>
            <a:chOff x="3806071" y="791548"/>
            <a:chExt cx="2064119" cy="1032059"/>
          </a:xfrm>
        </p:grpSpPr>
        <p:sp>
          <p:nvSpPr>
            <p:cNvPr id="19" name="Rectangle 18"/>
            <p:cNvSpPr/>
            <p:nvPr/>
          </p:nvSpPr>
          <p:spPr>
            <a:xfrm>
              <a:off x="3806071" y="791548"/>
              <a:ext cx="2064119" cy="103205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806071" y="791548"/>
              <a:ext cx="2064119" cy="103205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BIOPHARM SPA Production de médicaments</a:t>
              </a:r>
              <a:endParaRPr 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83771" y="3645733"/>
            <a:ext cx="2801259" cy="1260096"/>
            <a:chOff x="1651" y="2257073"/>
            <a:chExt cx="2180205" cy="1032059"/>
          </a:xfrm>
        </p:grpSpPr>
        <p:sp>
          <p:nvSpPr>
            <p:cNvPr id="17" name="Rectangle 16"/>
            <p:cNvSpPr/>
            <p:nvPr/>
          </p:nvSpPr>
          <p:spPr>
            <a:xfrm>
              <a:off x="1651" y="2257073"/>
              <a:ext cx="2180205" cy="10320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1651" y="2257073"/>
              <a:ext cx="2180205" cy="1032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BIOPHARM </a:t>
              </a:r>
              <a:r>
                <a:rPr lang="fr-FR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DISTRIBUTION </a:t>
              </a:r>
              <a:r>
                <a:rPr lang="fr-FR" sz="16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SPA  Achats </a:t>
              </a:r>
              <a:r>
                <a:rPr lang="fr-FR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 distribution </a:t>
              </a:r>
              <a:r>
                <a:rPr lang="fr-FR" sz="16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    produits </a:t>
              </a:r>
              <a:r>
                <a:rPr lang="fr-FR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pharmaceutique</a:t>
              </a:r>
              <a:r>
                <a:rPr lang="fr-FR" sz="1600" kern="1200" dirty="0"/>
                <a:t>s</a:t>
              </a:r>
              <a:endParaRPr lang="en-US" sz="1600" kern="12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3191" y="3645733"/>
            <a:ext cx="2309895" cy="1289124"/>
            <a:chOff x="2615322" y="2257073"/>
            <a:chExt cx="2064119" cy="1032059"/>
          </a:xfrm>
        </p:grpSpPr>
        <p:sp>
          <p:nvSpPr>
            <p:cNvPr id="15" name="Rectangle 14"/>
            <p:cNvSpPr/>
            <p:nvPr/>
          </p:nvSpPr>
          <p:spPr>
            <a:xfrm>
              <a:off x="2615322" y="2257073"/>
              <a:ext cx="2064119" cy="10320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2615322" y="2257073"/>
              <a:ext cx="2064119" cy="1032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BIOPURE SPA Répartition et Commercialisation en gros des produits pharmaceutiques</a:t>
              </a:r>
              <a:endParaRPr 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370776" y="3645733"/>
            <a:ext cx="2178138" cy="1303638"/>
            <a:chOff x="5112907" y="2257073"/>
            <a:chExt cx="2064119" cy="1032059"/>
          </a:xfrm>
        </p:grpSpPr>
        <p:sp>
          <p:nvSpPr>
            <p:cNvPr id="13" name="Rectangle 12"/>
            <p:cNvSpPr/>
            <p:nvPr/>
          </p:nvSpPr>
          <p:spPr>
            <a:xfrm>
              <a:off x="5112907" y="2257073"/>
              <a:ext cx="2064119" cy="10320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5112907" y="2257073"/>
              <a:ext cx="2064119" cy="1032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BIOPHARM LOGISTIC SPA Gestion de la logistique pour l'industrie pharmaceutique</a:t>
              </a:r>
              <a:endParaRPr 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8868361" y="3645733"/>
            <a:ext cx="2191525" cy="1274610"/>
            <a:chOff x="7610492" y="2257073"/>
            <a:chExt cx="2064119" cy="1032059"/>
          </a:xfrm>
        </p:grpSpPr>
        <p:sp>
          <p:nvSpPr>
            <p:cNvPr id="10" name="Rectangle 9"/>
            <p:cNvSpPr/>
            <p:nvPr/>
          </p:nvSpPr>
          <p:spPr>
            <a:xfrm>
              <a:off x="7610492" y="2257073"/>
              <a:ext cx="2064119" cy="10320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7610492" y="2257073"/>
              <a:ext cx="2064119" cy="1032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Human Health Information SPA Promotion des </a:t>
              </a:r>
              <a:r>
                <a:rPr lang="en-US" sz="1600" b="1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produits</a:t>
              </a: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600" b="1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pharmaceutiques</a:t>
              </a:r>
              <a:endParaRPr 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Flèche à angle droit 22"/>
          <p:cNvSpPr/>
          <p:nvPr/>
        </p:nvSpPr>
        <p:spPr>
          <a:xfrm rot="10800000">
            <a:off x="2854034" y="3075705"/>
            <a:ext cx="2175165" cy="5403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5320145" y="3228109"/>
            <a:ext cx="221673" cy="401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6691745" y="3241964"/>
            <a:ext cx="221673" cy="401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à angle droit 28"/>
          <p:cNvSpPr/>
          <p:nvPr/>
        </p:nvSpPr>
        <p:spPr>
          <a:xfrm rot="10800000" flipH="1">
            <a:off x="7148943" y="3047995"/>
            <a:ext cx="2175165" cy="5818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10871802" y="62369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925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2618509" y="0"/>
            <a:ext cx="7691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l’organisme d’accueil</a:t>
            </a:r>
          </a:p>
          <a:p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5845" y="1596788"/>
            <a:ext cx="2797791" cy="941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Grossiste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7730" y="3946478"/>
            <a:ext cx="2841011" cy="941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Chargé clientèle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1122" y="4014716"/>
            <a:ext cx="2797791" cy="941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Chargé commercial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8805" y="1683223"/>
            <a:ext cx="2797791" cy="941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de distribution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rot="16200000" flipH="1">
            <a:off x="2644397" y="3237220"/>
            <a:ext cx="1419368" cy="13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 flipH="1" flipV="1">
            <a:off x="3300848" y="3194339"/>
            <a:ext cx="1486767" cy="3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6200000" flipH="1">
            <a:off x="2122230" y="3261817"/>
            <a:ext cx="1407992" cy="1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 flipV="1">
            <a:off x="1521726" y="3227695"/>
            <a:ext cx="1446662" cy="1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339987" y="2006221"/>
            <a:ext cx="294791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975814" y="3227695"/>
            <a:ext cx="1446664" cy="1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811439" y="2879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657187" y="3753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00487" y="4489450"/>
            <a:ext cx="33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rot="16200000" flipV="1">
            <a:off x="8022613" y="3307311"/>
            <a:ext cx="1403443" cy="1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 flipV="1">
            <a:off x="4433789" y="4775849"/>
            <a:ext cx="2868304" cy="4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 flipV="1">
            <a:off x="4462818" y="4485563"/>
            <a:ext cx="2868304" cy="4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68736" y="4160157"/>
            <a:ext cx="27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8993875" y="327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377218" y="1460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133850" y="2914650"/>
            <a:ext cx="59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548416" y="2879678"/>
            <a:ext cx="247095" cy="38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251881" y="2852381"/>
            <a:ext cx="3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787857" y="2852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480525" y="2664128"/>
            <a:ext cx="441528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flux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816384" y="62507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461164" y="4142509"/>
            <a:ext cx="28678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81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3644721" y="0"/>
            <a:ext cx="472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Critiques et suggestions</a:t>
            </a:r>
            <a:endParaRPr lang="fr-FR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299441" y="760345"/>
            <a:ext cx="6844557" cy="1040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b="1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lvl="0"/>
            <a:r>
              <a:rPr lang="fr-FR" b="1" i="1" dirty="0" smtClean="0"/>
              <a:t>La perte de temps considérable que met le grossiste pour passer une commande et  contacter le charger clientèle.</a:t>
            </a:r>
          </a:p>
          <a:p>
            <a:pPr algn="ctr"/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481247" y="2159655"/>
            <a:ext cx="6535590" cy="985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b="1" dirty="0" smtClean="0"/>
              <a:t>Le site web officiel de « </a:t>
            </a:r>
            <a:r>
              <a:rPr lang="fr-FR" b="1" dirty="0" err="1" smtClean="0"/>
              <a:t>Biopharm</a:t>
            </a:r>
            <a:r>
              <a:rPr lang="fr-FR" b="1" dirty="0" smtClean="0"/>
              <a:t> » n’offre pas la possibilité de commander des médicaments en ligne.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402645" y="3588329"/>
            <a:ext cx="6431612" cy="983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b="1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fr-FR" b="1" dirty="0" smtClean="0"/>
              <a:t>Perte de temps liée à la ressaisie des données entre le chargé clientèle et le chargé commercial.</a:t>
            </a:r>
          </a:p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131350" y="4765964"/>
            <a:ext cx="6104686" cy="103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b="1" i="1" dirty="0" smtClean="0"/>
              <a:t>L’ERP étant un logiciel qui fonctionne en intranet dans l’entreprise pour faire la gestion ne contient pas </a:t>
            </a:r>
            <a:r>
              <a:rPr lang="fr-FR" b="1" dirty="0" smtClean="0"/>
              <a:t>un module de gestion des commandes en ligne.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57070" y="2816529"/>
            <a:ext cx="441528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Critiques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57071" y="2802674"/>
            <a:ext cx="441528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74209" y="1103014"/>
            <a:ext cx="9635319" cy="12618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b="1" dirty="0" smtClean="0"/>
              <a:t>Compléter le travail qu’effectue l’ERP au sein de l’entreprise en intégrant</a:t>
            </a:r>
          </a:p>
          <a:p>
            <a:r>
              <a:rPr lang="fr-FR" b="1" dirty="0" smtClean="0"/>
              <a:t>une application de gestion des commandes en ligne, et la conception d’une base de données pour le stockage des données.</a:t>
            </a:r>
          </a:p>
          <a:p>
            <a:pPr algn="ctr"/>
            <a:endParaRPr lang="fr-F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760561" y="2497360"/>
            <a:ext cx="9610299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000" b="1" dirty="0" smtClean="0"/>
              <a:t>Faciliter la recherche d’information et son actualisation.</a:t>
            </a:r>
          </a:p>
          <a:p>
            <a:pPr algn="ctr"/>
            <a:endParaRPr lang="fr-F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74209" y="3398111"/>
            <a:ext cx="9583004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000" b="1" dirty="0" smtClean="0"/>
              <a:t>Générer les documents liés à la commande aisément et instantanément en un seul clic</a:t>
            </a:r>
            <a:r>
              <a:rPr lang="fr-FR" sz="2000" dirty="0" smtClean="0"/>
              <a:t>.</a:t>
            </a:r>
          </a:p>
          <a:p>
            <a:pPr algn="ctr"/>
            <a:endParaRPr lang="fr-F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67660" y="4228353"/>
            <a:ext cx="9546334" cy="13542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000" b="1" dirty="0" smtClean="0"/>
              <a:t>Relier le site web officiel de « </a:t>
            </a:r>
            <a:r>
              <a:rPr lang="fr-FR" sz="2000" b="1" dirty="0" err="1" smtClean="0"/>
              <a:t>Biopharm</a:t>
            </a:r>
            <a:r>
              <a:rPr lang="fr-FR" sz="2000" b="1" smtClean="0"/>
              <a:t> » </a:t>
            </a:r>
            <a:r>
              <a:rPr lang="fr-FR" sz="2000" b="1" dirty="0" smtClean="0"/>
              <a:t>à l’application réalisée afin de permettre aux potentiels clients (grossiste) de consulter et de commander sans se déplacer et sans efforts en saisissant directement leurs informations sur le site web.</a:t>
            </a:r>
          </a:p>
          <a:p>
            <a:pPr algn="ctr"/>
            <a:endParaRPr lang="fr-F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71803" y="62230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281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1866900" y="203200"/>
            <a:ext cx="2133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Consulter le site</a:t>
            </a:r>
            <a:endParaRPr lang="fr-FR" sz="1400" b="1" dirty="0"/>
          </a:p>
        </p:txBody>
      </p:sp>
      <p:sp>
        <p:nvSpPr>
          <p:cNvPr id="9" name="Ellipse 8"/>
          <p:cNvSpPr/>
          <p:nvPr/>
        </p:nvSpPr>
        <p:spPr>
          <a:xfrm>
            <a:off x="3390900" y="749300"/>
            <a:ext cx="210820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Contacter </a:t>
            </a:r>
            <a:r>
              <a:rPr lang="fr-FR" sz="1400" b="1" dirty="0" err="1" smtClean="0"/>
              <a:t>Biopharm</a:t>
            </a:r>
            <a:endParaRPr lang="fr-FR" sz="1400" b="1" dirty="0"/>
          </a:p>
        </p:txBody>
      </p:sp>
      <p:sp>
        <p:nvSpPr>
          <p:cNvPr id="11" name="Ellipse 10"/>
          <p:cNvSpPr/>
          <p:nvPr/>
        </p:nvSpPr>
        <p:spPr>
          <a:xfrm>
            <a:off x="2755900" y="14732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S’authentifier</a:t>
            </a:r>
            <a:endParaRPr lang="fr-FR" sz="1400" b="1" dirty="0"/>
          </a:p>
        </p:txBody>
      </p:sp>
      <p:sp>
        <p:nvSpPr>
          <p:cNvPr id="12" name="Ellipse 11"/>
          <p:cNvSpPr/>
          <p:nvPr/>
        </p:nvSpPr>
        <p:spPr>
          <a:xfrm>
            <a:off x="1524000" y="22225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S’inscrire</a:t>
            </a:r>
            <a:endParaRPr lang="fr-FR" sz="1400" b="1" dirty="0"/>
          </a:p>
        </p:txBody>
      </p:sp>
      <p:sp>
        <p:nvSpPr>
          <p:cNvPr id="13" name="Ellipse 12"/>
          <p:cNvSpPr/>
          <p:nvPr/>
        </p:nvSpPr>
        <p:spPr>
          <a:xfrm>
            <a:off x="6692900" y="1651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Consulter l’espace gestionnaire</a:t>
            </a:r>
            <a:endParaRPr lang="fr-FR" sz="1200" b="1" dirty="0"/>
          </a:p>
        </p:txBody>
      </p:sp>
      <p:sp>
        <p:nvSpPr>
          <p:cNvPr id="14" name="Ellipse 13"/>
          <p:cNvSpPr/>
          <p:nvPr/>
        </p:nvSpPr>
        <p:spPr>
          <a:xfrm>
            <a:off x="6667500" y="15875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la messagerie</a:t>
            </a:r>
            <a:endParaRPr lang="fr-FR" sz="1400" b="1" dirty="0"/>
          </a:p>
        </p:txBody>
      </p:sp>
      <p:sp>
        <p:nvSpPr>
          <p:cNvPr id="15" name="Ellipse 14"/>
          <p:cNvSpPr/>
          <p:nvPr/>
        </p:nvSpPr>
        <p:spPr>
          <a:xfrm>
            <a:off x="5867400" y="22479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Rechercher un  grossiste</a:t>
            </a:r>
            <a:endParaRPr lang="fr-FR" sz="1400" b="1" dirty="0"/>
          </a:p>
        </p:txBody>
      </p:sp>
      <p:sp>
        <p:nvSpPr>
          <p:cNvPr id="16" name="Ellipse 15"/>
          <p:cNvSpPr/>
          <p:nvPr/>
        </p:nvSpPr>
        <p:spPr>
          <a:xfrm>
            <a:off x="7531100" y="26289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les commandes</a:t>
            </a:r>
            <a:endParaRPr lang="fr-FR" sz="1400" b="1" dirty="0"/>
          </a:p>
        </p:txBody>
      </p:sp>
      <p:sp>
        <p:nvSpPr>
          <p:cNvPr id="17" name="Ellipse 16"/>
          <p:cNvSpPr/>
          <p:nvPr/>
        </p:nvSpPr>
        <p:spPr>
          <a:xfrm>
            <a:off x="8026400" y="36322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Rechercher un médicament</a:t>
            </a:r>
            <a:endParaRPr lang="fr-FR" sz="1400" b="1" dirty="0"/>
          </a:p>
        </p:txBody>
      </p:sp>
      <p:sp>
        <p:nvSpPr>
          <p:cNvPr id="18" name="Ellipse 17"/>
          <p:cNvSpPr/>
          <p:nvPr/>
        </p:nvSpPr>
        <p:spPr>
          <a:xfrm>
            <a:off x="6159500" y="8890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Changer le mot de passe de </a:t>
            </a:r>
            <a:r>
              <a:rPr lang="fr-FR" sz="1200" b="1" dirty="0" err="1" smtClean="0"/>
              <a:t>cnx</a:t>
            </a:r>
            <a:endParaRPr lang="fr-FR" sz="1200" b="1" dirty="0"/>
          </a:p>
        </p:txBody>
      </p:sp>
      <p:sp>
        <p:nvSpPr>
          <p:cNvPr id="19" name="Ellipse 18"/>
          <p:cNvSpPr/>
          <p:nvPr/>
        </p:nvSpPr>
        <p:spPr>
          <a:xfrm>
            <a:off x="7556500" y="4432300"/>
            <a:ext cx="2082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le médicament </a:t>
            </a:r>
            <a:endParaRPr lang="fr-FR" sz="1400" b="1" dirty="0"/>
          </a:p>
        </p:txBody>
      </p:sp>
      <p:sp>
        <p:nvSpPr>
          <p:cNvPr id="20" name="Ellipse 19"/>
          <p:cNvSpPr/>
          <p:nvPr/>
        </p:nvSpPr>
        <p:spPr>
          <a:xfrm>
            <a:off x="7543800" y="52451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les gestionnaire</a:t>
            </a:r>
            <a:endParaRPr lang="fr-FR" sz="1400" b="1" dirty="0"/>
          </a:p>
        </p:txBody>
      </p:sp>
      <p:sp>
        <p:nvSpPr>
          <p:cNvPr id="22" name="Ellipse 21"/>
          <p:cNvSpPr/>
          <p:nvPr/>
        </p:nvSpPr>
        <p:spPr>
          <a:xfrm>
            <a:off x="8102600" y="5956300"/>
            <a:ext cx="2235200" cy="62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Supprimer le compte d’un grossiste</a:t>
            </a:r>
            <a:endParaRPr lang="fr-FR" sz="1400" b="1" dirty="0"/>
          </a:p>
        </p:txBody>
      </p:sp>
      <p:sp>
        <p:nvSpPr>
          <p:cNvPr id="23" name="Ellipse 22"/>
          <p:cNvSpPr/>
          <p:nvPr/>
        </p:nvSpPr>
        <p:spPr>
          <a:xfrm>
            <a:off x="4749800" y="42672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Passer une commande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2298700" y="29591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Consulter son profil</a:t>
            </a:r>
            <a:endParaRPr lang="fr-FR" sz="1400" b="1" dirty="0"/>
          </a:p>
        </p:txBody>
      </p:sp>
      <p:sp>
        <p:nvSpPr>
          <p:cNvPr id="25" name="Ellipse 24"/>
          <p:cNvSpPr/>
          <p:nvPr/>
        </p:nvSpPr>
        <p:spPr>
          <a:xfrm>
            <a:off x="2400300" y="47244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Imprimer une facture </a:t>
            </a:r>
            <a:r>
              <a:rPr lang="fr-FR" sz="1400" b="1" dirty="0" err="1" smtClean="0"/>
              <a:t>proforma</a:t>
            </a:r>
            <a:endParaRPr lang="fr-FR" sz="1400" b="1" dirty="0"/>
          </a:p>
        </p:txBody>
      </p:sp>
      <p:sp>
        <p:nvSpPr>
          <p:cNvPr id="28" name="Ellipse 27"/>
          <p:cNvSpPr/>
          <p:nvPr/>
        </p:nvSpPr>
        <p:spPr>
          <a:xfrm>
            <a:off x="4711700" y="52197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la messagerie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4000500" y="6159500"/>
            <a:ext cx="20701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Demander de supprimer le compte</a:t>
            </a:r>
            <a:endParaRPr lang="fr-FR" sz="1200" b="1" dirty="0"/>
          </a:p>
        </p:txBody>
      </p:sp>
      <p:sp>
        <p:nvSpPr>
          <p:cNvPr id="30" name="Ellipse 29"/>
          <p:cNvSpPr/>
          <p:nvPr/>
        </p:nvSpPr>
        <p:spPr>
          <a:xfrm>
            <a:off x="2590800" y="37084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Enregistrer une ligne de commande</a:t>
            </a:r>
            <a:endParaRPr lang="fr-FR" sz="1200" b="1" dirty="0"/>
          </a:p>
        </p:txBody>
      </p:sp>
      <p:sp>
        <p:nvSpPr>
          <p:cNvPr id="31" name="Ellipse 30"/>
          <p:cNvSpPr/>
          <p:nvPr/>
        </p:nvSpPr>
        <p:spPr>
          <a:xfrm>
            <a:off x="2425700" y="5461000"/>
            <a:ext cx="2133600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Mettre à jour les informations du profil</a:t>
            </a:r>
            <a:endParaRPr lang="fr-FR" sz="1200" b="1" dirty="0"/>
          </a:p>
        </p:txBody>
      </p:sp>
      <p:sp>
        <p:nvSpPr>
          <p:cNvPr id="32" name="Ellipse 31"/>
          <p:cNvSpPr/>
          <p:nvPr/>
        </p:nvSpPr>
        <p:spPr>
          <a:xfrm>
            <a:off x="4737100" y="3213100"/>
            <a:ext cx="20828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Abandonner une commande</a:t>
            </a:r>
            <a:endParaRPr lang="fr-FR" sz="14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88" y="936625"/>
            <a:ext cx="962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187825"/>
            <a:ext cx="962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7188" y="4721225"/>
            <a:ext cx="962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8588" y="847725"/>
            <a:ext cx="962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Connecteur droit 35"/>
          <p:cNvCxnSpPr>
            <a:stCxn id="1028" idx="3"/>
            <a:endCxn id="8" idx="3"/>
          </p:cNvCxnSpPr>
          <p:nvPr/>
        </p:nvCxnSpPr>
        <p:spPr>
          <a:xfrm flipV="1">
            <a:off x="1408113" y="593445"/>
            <a:ext cx="771246" cy="79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1536700" y="990600"/>
            <a:ext cx="199390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11" idx="2"/>
          </p:cNvCxnSpPr>
          <p:nvPr/>
        </p:nvCxnSpPr>
        <p:spPr>
          <a:xfrm>
            <a:off x="1320800" y="1714500"/>
            <a:ext cx="14351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16200000" flipH="1">
            <a:off x="1270000" y="2006600"/>
            <a:ext cx="4445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1219200" y="3365500"/>
            <a:ext cx="9271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346200" y="4013200"/>
            <a:ext cx="113030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511300" y="4902200"/>
            <a:ext cx="8382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23" idx="2"/>
          </p:cNvCxnSpPr>
          <p:nvPr/>
        </p:nvCxnSpPr>
        <p:spPr>
          <a:xfrm flipV="1">
            <a:off x="1676400" y="4508500"/>
            <a:ext cx="307340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31" idx="2"/>
          </p:cNvCxnSpPr>
          <p:nvPr/>
        </p:nvCxnSpPr>
        <p:spPr>
          <a:xfrm>
            <a:off x="1320800" y="5308600"/>
            <a:ext cx="11049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endCxn id="28" idx="2"/>
          </p:cNvCxnSpPr>
          <p:nvPr/>
        </p:nvCxnSpPr>
        <p:spPr>
          <a:xfrm>
            <a:off x="1422400" y="5092700"/>
            <a:ext cx="32893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419188" y="5600700"/>
            <a:ext cx="2581312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3" idx="6"/>
          </p:cNvCxnSpPr>
          <p:nvPr/>
        </p:nvCxnSpPr>
        <p:spPr>
          <a:xfrm>
            <a:off x="8775700" y="406400"/>
            <a:ext cx="1714500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8" idx="6"/>
          </p:cNvCxnSpPr>
          <p:nvPr/>
        </p:nvCxnSpPr>
        <p:spPr>
          <a:xfrm>
            <a:off x="8242300" y="1130300"/>
            <a:ext cx="218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14" idx="6"/>
          </p:cNvCxnSpPr>
          <p:nvPr/>
        </p:nvCxnSpPr>
        <p:spPr>
          <a:xfrm flipV="1">
            <a:off x="8750300" y="1651000"/>
            <a:ext cx="1524000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15" idx="7"/>
          </p:cNvCxnSpPr>
          <p:nvPr/>
        </p:nvCxnSpPr>
        <p:spPr>
          <a:xfrm rot="5400000" flipH="1" flipV="1">
            <a:off x="8740253" y="721029"/>
            <a:ext cx="502475" cy="269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9436100" y="1866900"/>
            <a:ext cx="11049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17" idx="7"/>
          </p:cNvCxnSpPr>
          <p:nvPr/>
        </p:nvCxnSpPr>
        <p:spPr>
          <a:xfrm rot="5400000" flipH="1" flipV="1">
            <a:off x="9489553" y="2613329"/>
            <a:ext cx="1404175" cy="77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9550400" y="4622800"/>
            <a:ext cx="9525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20" idx="6"/>
            <a:endCxn id="1030" idx="1"/>
          </p:cNvCxnSpPr>
          <p:nvPr/>
        </p:nvCxnSpPr>
        <p:spPr>
          <a:xfrm flipV="1">
            <a:off x="9626600" y="5168900"/>
            <a:ext cx="890588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rot="5400000" flipH="1" flipV="1">
            <a:off x="10128250" y="5530850"/>
            <a:ext cx="584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83914" y="1987034"/>
            <a:ext cx="762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Visiteur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0484" y="5390634"/>
            <a:ext cx="1054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Grossiste</a:t>
            </a:r>
            <a:endParaRPr lang="fr-FR" dirty="0"/>
          </a:p>
        </p:txBody>
      </p:sp>
      <p:sp>
        <p:nvSpPr>
          <p:cNvPr id="89" name="Rectangle 88"/>
          <p:cNvSpPr/>
          <p:nvPr/>
        </p:nvSpPr>
        <p:spPr>
          <a:xfrm>
            <a:off x="10445348" y="1923534"/>
            <a:ext cx="140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Gestionnaire</a:t>
            </a:r>
            <a:endParaRPr lang="fr-FR" dirty="0"/>
          </a:p>
        </p:txBody>
      </p:sp>
      <p:sp>
        <p:nvSpPr>
          <p:cNvPr id="92" name="Rectangle 91"/>
          <p:cNvSpPr/>
          <p:nvPr/>
        </p:nvSpPr>
        <p:spPr>
          <a:xfrm>
            <a:off x="10375901" y="5753100"/>
            <a:ext cx="1824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</a:t>
            </a:r>
            <a:endParaRPr lang="fr-FR" dirty="0"/>
          </a:p>
        </p:txBody>
      </p:sp>
      <p:cxnSp>
        <p:nvCxnSpPr>
          <p:cNvPr id="94" name="Connecteur droit avec flèche 93"/>
          <p:cNvCxnSpPr>
            <a:stCxn id="1029" idx="0"/>
          </p:cNvCxnSpPr>
          <p:nvPr/>
        </p:nvCxnSpPr>
        <p:spPr>
          <a:xfrm rot="5400000" flipH="1" flipV="1">
            <a:off x="39688" y="3211514"/>
            <a:ext cx="1939925" cy="12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5400000" flipH="1" flipV="1">
            <a:off x="9696450" y="3549650"/>
            <a:ext cx="2387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138481">
            <a:off x="4755075" y="3727213"/>
            <a:ext cx="558294" cy="59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54063">
            <a:off x="6125007" y="3751669"/>
            <a:ext cx="403158" cy="43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990423">
            <a:off x="6096136" y="6164977"/>
            <a:ext cx="1847965" cy="7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" name="Rectangle 107"/>
          <p:cNvSpPr/>
          <p:nvPr/>
        </p:nvSpPr>
        <p:spPr>
          <a:xfrm>
            <a:off x="5079789" y="3848100"/>
            <a:ext cx="825712" cy="259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include</a:t>
            </a:r>
            <a:endParaRPr lang="fr-FR" sz="1050" b="1" dirty="0"/>
          </a:p>
        </p:txBody>
      </p:sp>
      <p:sp>
        <p:nvSpPr>
          <p:cNvPr id="109" name="Rectangle 108"/>
          <p:cNvSpPr/>
          <p:nvPr/>
        </p:nvSpPr>
        <p:spPr>
          <a:xfrm>
            <a:off x="6464301" y="3835400"/>
            <a:ext cx="9552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extende</a:t>
            </a:r>
            <a:endParaRPr lang="fr-FR" sz="1050" b="1" dirty="0"/>
          </a:p>
        </p:txBody>
      </p:sp>
      <p:sp>
        <p:nvSpPr>
          <p:cNvPr id="110" name="Rectangle 109"/>
          <p:cNvSpPr/>
          <p:nvPr/>
        </p:nvSpPr>
        <p:spPr>
          <a:xfrm>
            <a:off x="6595243" y="6025634"/>
            <a:ext cx="5918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 err="1" smtClean="0"/>
              <a:t>include</a:t>
            </a:r>
            <a:endParaRPr lang="fr-FR" sz="1050" dirty="0"/>
          </a:p>
        </p:txBody>
      </p:sp>
      <p:sp>
        <p:nvSpPr>
          <p:cNvPr id="111" name="Rectangle à coins arrondis 110"/>
          <p:cNvSpPr/>
          <p:nvPr/>
        </p:nvSpPr>
        <p:spPr>
          <a:xfrm>
            <a:off x="3287809" y="2337252"/>
            <a:ext cx="6130873" cy="92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 global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038057" y="6292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953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773766" y="0"/>
            <a:ext cx="547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et modélisation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525" y="730296"/>
            <a:ext cx="10463349" cy="560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10715195" y="63057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66136" y="2586634"/>
            <a:ext cx="6130873" cy="92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séquence de la procédure « passer une commande »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2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3378716" y="1"/>
            <a:ext cx="704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Conception et modélisation 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23756" y="62796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185" y="642073"/>
            <a:ext cx="10544175" cy="562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6112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697</Words>
  <Application>Microsoft Office PowerPoint</Application>
  <PresentationFormat>Personnalisé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 BOUGUELIA</dc:creator>
  <cp:lastModifiedBy>Maiev</cp:lastModifiedBy>
  <cp:revision>241</cp:revision>
  <dcterms:created xsi:type="dcterms:W3CDTF">2017-05-25T07:42:53Z</dcterms:created>
  <dcterms:modified xsi:type="dcterms:W3CDTF">2017-10-04T17:39:24Z</dcterms:modified>
</cp:coreProperties>
</file>