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370" r:id="rId2"/>
    <p:sldId id="299" r:id="rId3"/>
    <p:sldId id="369" r:id="rId4"/>
    <p:sldId id="336" r:id="rId5"/>
    <p:sldId id="377" r:id="rId6"/>
    <p:sldId id="371" r:id="rId7"/>
    <p:sldId id="373" r:id="rId8"/>
    <p:sldId id="363" r:id="rId9"/>
    <p:sldId id="368" r:id="rId10"/>
    <p:sldId id="378" r:id="rId11"/>
    <p:sldId id="3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FF33"/>
    <a:srgbClr val="009900"/>
    <a:srgbClr val="660066"/>
    <a:srgbClr val="000066"/>
    <a:srgbClr val="CCFFFF"/>
    <a:srgbClr val="CC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5571" autoAdjust="0"/>
  </p:normalViewPr>
  <p:slideViewPr>
    <p:cSldViewPr>
      <p:cViewPr varScale="1">
        <p:scale>
          <a:sx n="72" d="100"/>
          <a:sy n="72" d="100"/>
        </p:scale>
        <p:origin x="108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notesViewPr>
    <p:cSldViewPr>
      <p:cViewPr varScale="1">
        <p:scale>
          <a:sx n="56" d="100"/>
          <a:sy n="56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4D4ABFF-4426-48D3-9587-219D5B947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56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5A959D-C9B6-4352-BE85-41D92546A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458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zh-CN">
                <a:ea typeface="宋体" charset="-122"/>
              </a:rPr>
              <a:t>人类认识世界和改造世界的</a:t>
            </a:r>
            <a:r>
              <a:rPr lang="zh-CN" altLang="zh-CN" b="1">
                <a:solidFill>
                  <a:srgbClr val="FFFF00"/>
                </a:solidFill>
                <a:ea typeface="宋体" charset="-122"/>
              </a:rPr>
              <a:t>三种思维</a:t>
            </a:r>
            <a:r>
              <a:rPr lang="zh-CN" altLang="zh-CN">
                <a:ea typeface="宋体" charset="-122"/>
              </a:rPr>
              <a:t>：</a:t>
            </a:r>
          </a:p>
          <a:p>
            <a:pPr lvl="1"/>
            <a:r>
              <a:rPr lang="zh-CN" altLang="zh-CN" sz="2400" b="1">
                <a:solidFill>
                  <a:srgbClr val="FFFF00"/>
                </a:solidFill>
                <a:ea typeface="宋体" charset="-122"/>
              </a:rPr>
              <a:t>理论思维</a:t>
            </a:r>
            <a:r>
              <a:rPr lang="zh-CN" altLang="zh-CN" sz="2400">
                <a:ea typeface="宋体" charset="-122"/>
              </a:rPr>
              <a:t>：以推理和演绎为特征，以数学学科为代表。</a:t>
            </a:r>
          </a:p>
          <a:p>
            <a:pPr lvl="1"/>
            <a:r>
              <a:rPr lang="zh-CN" altLang="zh-CN" sz="2400" b="1">
                <a:solidFill>
                  <a:srgbClr val="FFFF00"/>
                </a:solidFill>
                <a:ea typeface="宋体" charset="-122"/>
              </a:rPr>
              <a:t>实验</a:t>
            </a:r>
            <a:r>
              <a:rPr lang="zh-CN" altLang="zh-CN" sz="2400" b="1">
                <a:ea typeface="宋体" charset="-122"/>
              </a:rPr>
              <a:t>思维</a:t>
            </a:r>
            <a:r>
              <a:rPr lang="zh-CN" altLang="zh-CN" sz="2400">
                <a:ea typeface="宋体" charset="-122"/>
              </a:rPr>
              <a:t>：以观察和总结自然规律为特征，以物理学科为代表。</a:t>
            </a:r>
          </a:p>
          <a:p>
            <a:pPr lvl="1"/>
            <a:r>
              <a:rPr lang="zh-CN" altLang="zh-CN" sz="2400" b="1">
                <a:solidFill>
                  <a:srgbClr val="FFFF00"/>
                </a:solidFill>
                <a:ea typeface="宋体" charset="-122"/>
              </a:rPr>
              <a:t>计算</a:t>
            </a:r>
            <a:r>
              <a:rPr lang="zh-CN" altLang="zh-CN" sz="2400" b="1">
                <a:ea typeface="宋体" charset="-122"/>
              </a:rPr>
              <a:t>思维</a:t>
            </a:r>
            <a:r>
              <a:rPr lang="zh-CN" altLang="zh-CN" sz="2400">
                <a:ea typeface="宋体" charset="-122"/>
              </a:rPr>
              <a:t>：以设计和构造为特征，以计算机学科为代表。</a:t>
            </a:r>
            <a:endParaRPr lang="zh-CN" altLang="en-US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16 w 5184"/>
                  <a:gd name="T3" fmla="*/ 3159 h 3159"/>
                  <a:gd name="T4" fmla="*/ 5216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0 w 556"/>
                  <a:gd name="T5" fmla="*/ 3159 h 3159"/>
                  <a:gd name="T6" fmla="*/ 560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3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3 w 251"/>
                <a:gd name="T7" fmla="*/ 12 h 12"/>
                <a:gd name="T8" fmla="*/ 253 w 251"/>
                <a:gd name="T9" fmla="*/ 0 h 12"/>
                <a:gd name="T10" fmla="*/ 253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491 w 251"/>
                <a:gd name="T5" fmla="*/ 12 h 12"/>
                <a:gd name="T6" fmla="*/ 49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FFB5-4506-4498-9A6E-6CC68F6A6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2B289-853D-4CEB-BCE8-A57DEAEAD4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63DF5-ACBC-4223-9B04-A11CFE319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7D11-B8B1-46B9-A06E-5C0B4E852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2780D-EACF-4E53-A5CE-5F9815E5B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35D8-8384-4D73-B897-F7C17448F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4A227-AA8E-406C-8DC5-F25EF6B9A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F46DB-6376-4196-BB1F-A33B3E5AB2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7EF30-EC35-4A1E-B393-06108C443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E29EA-433E-43A0-BF74-B9BB6A773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77876-4979-45BE-AA38-60473C3E2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16 w 5184"/>
                <a:gd name="T3" fmla="*/ 3159 h 3159"/>
                <a:gd name="T4" fmla="*/ 5216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0 w 556"/>
                <a:gd name="T5" fmla="*/ 3159 h 3159"/>
                <a:gd name="T6" fmla="*/ 560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5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54 w 4724"/>
                  <a:gd name="T7" fmla="*/ 12 h 12"/>
                  <a:gd name="T8" fmla="*/ 4754 w 4724"/>
                  <a:gd name="T9" fmla="*/ 0 h 12"/>
                  <a:gd name="T10" fmla="*/ 475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491 w 251"/>
                  <a:gd name="T5" fmla="*/ 12 h 12"/>
                  <a:gd name="T6" fmla="*/ 49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3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3 w 251"/>
                  <a:gd name="T7" fmla="*/ 12 h 12"/>
                  <a:gd name="T8" fmla="*/ 253 w 251"/>
                  <a:gd name="T9" fmla="*/ 0 h 12"/>
                  <a:gd name="T10" fmla="*/ 253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6904BF-5365-4FC1-B812-6A8A8A432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ntia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urse163.org/course/ZJU-12064568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7/library/index.html" TargetMode="External"/><Relationship Id="rId2" Type="http://schemas.openxmlformats.org/officeDocument/2006/relationships/hyperlink" Target="https://docs.python.org/zh-cn/3.7/reference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636912"/>
            <a:ext cx="7543800" cy="2304256"/>
          </a:xfrm>
        </p:spPr>
        <p:txBody>
          <a:bodyPr/>
          <a:lstStyle/>
          <a:p>
            <a:r>
              <a:rPr lang="en-US" altLang="zh-CN" dirty="0"/>
              <a:t>      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en-US" altLang="zh-CN"/>
              <a:t>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7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6D7B9-3F03-413D-B7A1-FA79CA81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304800"/>
            <a:ext cx="7783016" cy="1431925"/>
          </a:xfrm>
        </p:spPr>
        <p:txBody>
          <a:bodyPr/>
          <a:lstStyle/>
          <a:p>
            <a:r>
              <a:rPr lang="en-US" altLang="zh-CN" sz="3200" dirty="0"/>
              <a:t>8,9,10</a:t>
            </a:r>
            <a:r>
              <a:rPr lang="zh-CN" altLang="en-US" sz="3200" dirty="0"/>
              <a:t>章教学安排建议</a:t>
            </a:r>
            <a:r>
              <a:rPr lang="en-US" altLang="zh-CN" sz="3200" dirty="0"/>
              <a:t>(</a:t>
            </a:r>
            <a:r>
              <a:rPr lang="zh-CN" altLang="en-US" sz="3200" dirty="0"/>
              <a:t>理论</a:t>
            </a:r>
            <a:r>
              <a:rPr lang="en-US" altLang="zh-CN" sz="3200" dirty="0"/>
              <a:t>16</a:t>
            </a:r>
            <a:r>
              <a:rPr lang="zh-CN" altLang="en-US" sz="3200" dirty="0"/>
              <a:t>课时）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D6C2C-AECE-4DC8-B216-64E78AAC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高级程序设计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周，每周上课</a:t>
            </a:r>
            <a:r>
              <a:rPr lang="en-US" altLang="zh-CN" dirty="0"/>
              <a:t>2</a:t>
            </a:r>
            <a:r>
              <a:rPr lang="zh-CN" altLang="en-US" dirty="0"/>
              <a:t>课时，实验</a:t>
            </a:r>
            <a:r>
              <a:rPr lang="en-US" altLang="zh-CN" dirty="0"/>
              <a:t>2</a:t>
            </a:r>
            <a:r>
              <a:rPr lang="zh-CN" altLang="en-US" dirty="0"/>
              <a:t>课时</a:t>
            </a:r>
            <a:endParaRPr lang="en-US" altLang="zh-CN" dirty="0"/>
          </a:p>
          <a:p>
            <a:r>
              <a:rPr lang="zh-CN" altLang="en-US" dirty="0"/>
              <a:t>第八章   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endParaRPr lang="en-US" altLang="zh-CN" dirty="0"/>
          </a:p>
          <a:p>
            <a:r>
              <a:rPr lang="zh-CN" altLang="en-US" dirty="0"/>
              <a:t>第九章   </a:t>
            </a:r>
            <a:r>
              <a:rPr lang="en-US" altLang="zh-CN" dirty="0"/>
              <a:t>6</a:t>
            </a:r>
            <a:r>
              <a:rPr lang="zh-CN" altLang="en-US" dirty="0"/>
              <a:t>课时</a:t>
            </a:r>
            <a:endParaRPr lang="en-US" altLang="zh-CN" dirty="0"/>
          </a:p>
          <a:p>
            <a:r>
              <a:rPr lang="zh-CN" altLang="en-US" dirty="0"/>
              <a:t>第十章   </a:t>
            </a:r>
            <a:r>
              <a:rPr lang="en-US" altLang="zh-CN" dirty="0"/>
              <a:t>6</a:t>
            </a:r>
            <a:r>
              <a:rPr lang="zh-CN" altLang="en-US" dirty="0"/>
              <a:t>课时</a:t>
            </a:r>
          </a:p>
        </p:txBody>
      </p:sp>
    </p:spTree>
    <p:extLst>
      <p:ext uri="{BB962C8B-B14F-4D97-AF65-F5344CB8AC3E}">
        <p14:creationId xmlns:p14="http://schemas.microsoft.com/office/powerpoint/2010/main" val="36534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1.</a:t>
            </a:r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  <a:r>
              <a:rPr lang="zh-CN" altLang="en-US" dirty="0"/>
              <a:t>，学会用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Python</a:t>
            </a:r>
            <a:r>
              <a:rPr lang="zh-CN" altLang="en-US" dirty="0"/>
              <a:t>思维编程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</a:t>
            </a:r>
            <a:r>
              <a:rPr lang="zh-CN" altLang="en-US" dirty="0"/>
              <a:t>学以致用，解决实际问题，获得成就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   感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</a:t>
            </a:r>
            <a:r>
              <a:rPr lang="zh-CN" altLang="en-US" dirty="0"/>
              <a:t>避免“学校教的企业不用，企业用的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学校不</a:t>
            </a:r>
            <a:r>
              <a:rPr lang="zh-CN" altLang="en-US"/>
              <a:t>教”这种情况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/>
              <a:t>关于课程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916113"/>
            <a:ext cx="8137525" cy="4826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/>
              <a:t>课程名称：“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程序设计”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学习与掌握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学习用</a:t>
            </a:r>
            <a:r>
              <a:rPr lang="en-US" altLang="zh-CN" sz="2400" dirty="0"/>
              <a:t>Python</a:t>
            </a:r>
            <a:r>
              <a:rPr lang="zh-CN" altLang="en-US" sz="2400"/>
              <a:t>语言求解</a:t>
            </a:r>
            <a:r>
              <a:rPr lang="zh-CN" altLang="en-US" sz="2400" dirty="0"/>
              <a:t>问题的方法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课程性质：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通识课，</a:t>
            </a:r>
            <a:endParaRPr lang="en-US" altLang="zh-CN" sz="2400" dirty="0"/>
          </a:p>
          <a:p>
            <a:pPr lvl="2" eaLnBrk="1" hangingPunct="1">
              <a:defRPr/>
            </a:pPr>
            <a:r>
              <a:rPr lang="zh-CN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统一教材</a:t>
            </a:r>
            <a:endParaRPr lang="en-US" altLang="zh-CN" u="sng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defRPr/>
            </a:pPr>
            <a:r>
              <a:rPr lang="zh-CN" altLang="en-US" u="sng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统一考试</a:t>
            </a:r>
            <a:endParaRPr lang="en-US" altLang="zh-CN" u="sng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None/>
              <a:defRPr/>
            </a:pPr>
            <a:endParaRPr lang="en-US" altLang="zh-CN" dirty="0"/>
          </a:p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284152" y="2948742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3543719" y="2950764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4803286" y="2952786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6062853" y="2954808"/>
            <a:ext cx="1027103" cy="2723411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1"/>
            <a:ext cx="7543800" cy="96396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程序设计课程体系</a:t>
            </a:r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26685" y="2600545"/>
            <a:ext cx="6355786" cy="400141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360000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650984" y="5625564"/>
            <a:ext cx="6107189" cy="223651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7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360000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520282" y="5806359"/>
            <a:ext cx="6359552" cy="391053"/>
          </a:xfrm>
          <a:prstGeom prst="rect">
            <a:avLst/>
          </a:prstGeom>
          <a:gradFill flip="none" rotWithShape="1">
            <a:gsLst>
              <a:gs pos="52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6000000" scaled="0"/>
            </a:gradFill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34350" y="3693535"/>
            <a:ext cx="1129656" cy="1152129"/>
            <a:chOff x="2234350" y="3693535"/>
            <a:chExt cx="1129656" cy="1152129"/>
          </a:xfrm>
        </p:grpSpPr>
        <p:grpSp>
          <p:nvGrpSpPr>
            <p:cNvPr id="4" name="Group 3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34350" y="4015559"/>
              <a:ext cx="11296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/>
                <a:t>教材及课件</a:t>
              </a:r>
              <a:endParaRPr lang="en-US" sz="1600" dirty="0"/>
            </a:p>
          </p:txBody>
        </p:sp>
      </p:grpSp>
      <p:sp>
        <p:nvSpPr>
          <p:cNvPr id="17" name="Freeform 6"/>
          <p:cNvSpPr>
            <a:spLocks/>
          </p:cNvSpPr>
          <p:nvPr/>
        </p:nvSpPr>
        <p:spPr bwMode="auto">
          <a:xfrm>
            <a:off x="1259632" y="1196752"/>
            <a:ext cx="6921530" cy="1403793"/>
          </a:xfrm>
          <a:custGeom>
            <a:avLst/>
            <a:gdLst/>
            <a:ahLst/>
            <a:cxnLst>
              <a:cxn ang="0">
                <a:pos x="2297" y="0"/>
              </a:cxn>
              <a:cxn ang="0">
                <a:pos x="3444" y="574"/>
              </a:cxn>
              <a:cxn ang="0">
                <a:pos x="4594" y="1147"/>
              </a:cxn>
              <a:cxn ang="0">
                <a:pos x="0" y="1147"/>
              </a:cxn>
              <a:cxn ang="0">
                <a:pos x="1147" y="574"/>
              </a:cxn>
              <a:cxn ang="0">
                <a:pos x="2297" y="0"/>
              </a:cxn>
            </a:cxnLst>
            <a:rect l="0" t="0" r="r" b="b"/>
            <a:pathLst>
              <a:path w="4594" h="1147">
                <a:moveTo>
                  <a:pt x="2297" y="0"/>
                </a:moveTo>
                <a:lnTo>
                  <a:pt x="3444" y="574"/>
                </a:lnTo>
                <a:lnTo>
                  <a:pt x="4594" y="1147"/>
                </a:lnTo>
                <a:lnTo>
                  <a:pt x="0" y="1147"/>
                </a:lnTo>
                <a:lnTo>
                  <a:pt x="1147" y="574"/>
                </a:lnTo>
                <a:lnTo>
                  <a:pt x="2297" y="0"/>
                </a:lnTo>
                <a:close/>
              </a:path>
            </a:pathLst>
          </a:custGeom>
          <a:gradFill flip="none" rotWithShape="1">
            <a:gsLst>
              <a:gs pos="52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6000000" scaled="0"/>
            </a:gradFill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7115" y="5837309"/>
            <a:ext cx="389987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程序设计课程四大支柱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92853" y="3695983"/>
            <a:ext cx="1129656" cy="1152129"/>
            <a:chOff x="2234350" y="3693535"/>
            <a:chExt cx="1129656" cy="1152129"/>
          </a:xfrm>
        </p:grpSpPr>
        <p:grpSp>
          <p:nvGrpSpPr>
            <p:cNvPr id="38" name="Group 37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234350" y="4015559"/>
              <a:ext cx="11296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/>
                <a:t>习题及考试系统</a:t>
              </a:r>
              <a:endParaRPr lang="en-US" sz="16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59823" y="3698431"/>
            <a:ext cx="1129656" cy="1152129"/>
            <a:chOff x="2234350" y="3693535"/>
            <a:chExt cx="1129656" cy="1152129"/>
          </a:xfrm>
        </p:grpSpPr>
        <p:grpSp>
          <p:nvGrpSpPr>
            <p:cNvPr id="43" name="Group 42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34350" y="4015559"/>
              <a:ext cx="11296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MOOC</a:t>
              </a:r>
              <a:r>
                <a:rPr lang="zh-CN" altLang="en-US" sz="1600" dirty="0"/>
                <a:t>及翻转课堂</a:t>
              </a:r>
              <a:endParaRPr lang="en-US" sz="16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18326" y="3700879"/>
            <a:ext cx="1129656" cy="1152129"/>
            <a:chOff x="2234350" y="3693535"/>
            <a:chExt cx="1129656" cy="1152129"/>
          </a:xfrm>
        </p:grpSpPr>
        <p:grpSp>
          <p:nvGrpSpPr>
            <p:cNvPr id="48" name="Group 47"/>
            <p:cNvGrpSpPr/>
            <p:nvPr/>
          </p:nvGrpSpPr>
          <p:grpSpPr>
            <a:xfrm>
              <a:off x="2309077" y="3693535"/>
              <a:ext cx="967625" cy="1152129"/>
              <a:chOff x="2309077" y="4439899"/>
              <a:chExt cx="967625" cy="115212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318705" y="4439900"/>
                <a:ext cx="957997" cy="1152128"/>
              </a:xfrm>
              <a:prstGeom prst="rect">
                <a:avLst/>
              </a:prstGeom>
              <a:gradFill flip="none" rotWithShape="1">
                <a:gsLst>
                  <a:gs pos="52000">
                    <a:schemeClr val="bg1"/>
                  </a:gs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6200000" scaled="0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09077" y="4439899"/>
                <a:ext cx="957997" cy="1412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14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vert270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2234350" y="4015559"/>
              <a:ext cx="11296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00" dirty="0"/>
                <a:t>云端</a:t>
              </a:r>
              <a:r>
                <a:rPr lang="en-US" altLang="zh-CN" sz="1600" dirty="0"/>
                <a:t>Projects</a:t>
              </a:r>
              <a:endParaRPr lang="en-US" sz="16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217415" y="528523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89569" y="529421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70190" y="5303196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91546" y="5295242"/>
            <a:ext cx="1159177" cy="347984"/>
          </a:xfrm>
          <a:prstGeom prst="rect">
            <a:avLst/>
          </a:prstGeom>
          <a:gradFill flip="none" rotWithShape="1">
            <a:gsLst>
              <a:gs pos="52000">
                <a:srgbClr val="EEEEEE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  <a:tileRect/>
          </a:gradFill>
          <a:ln w="0">
            <a:noFill/>
            <a:prstDash val="solid"/>
            <a:miter lim="800000"/>
            <a:headEnd/>
            <a:tailEnd/>
          </a:ln>
        </p:spPr>
        <p:txBody>
          <a:bodyPr vert="vert270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7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8065021" cy="551723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3</a:t>
            </a:r>
            <a:r>
              <a:rPr lang="zh-CN" altLang="en-US" sz="2800" dirty="0"/>
              <a:t>学分，</a:t>
            </a:r>
            <a:r>
              <a:rPr lang="en-US" altLang="zh-CN" sz="2800" dirty="0"/>
              <a:t>64</a:t>
            </a:r>
            <a:r>
              <a:rPr lang="zh-CN" altLang="en-US" sz="2800" dirty="0"/>
              <a:t>学时，春夏学期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每周</a:t>
            </a:r>
            <a:r>
              <a:rPr lang="en-US" altLang="zh-CN" sz="2800" dirty="0"/>
              <a:t>1</a:t>
            </a:r>
            <a:r>
              <a:rPr lang="zh-CN" altLang="en-US" sz="2800" dirty="0"/>
              <a:t>次理论课，</a:t>
            </a:r>
            <a:r>
              <a:rPr lang="en-US" altLang="zh-CN" sz="2800" dirty="0"/>
              <a:t>2</a:t>
            </a:r>
            <a:r>
              <a:rPr lang="zh-CN" altLang="en-US" sz="2800" dirty="0"/>
              <a:t>学时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每周</a:t>
            </a:r>
            <a:r>
              <a:rPr lang="en-US" altLang="zh-CN" sz="2800" dirty="0"/>
              <a:t>1</a:t>
            </a:r>
            <a:r>
              <a:rPr lang="zh-CN" altLang="en-US" sz="2800" dirty="0"/>
              <a:t>次上机实验，</a:t>
            </a:r>
            <a:r>
              <a:rPr lang="en-US" altLang="zh-CN" sz="2800" dirty="0"/>
              <a:t>2</a:t>
            </a:r>
            <a:r>
              <a:rPr lang="zh-CN" altLang="en-US" sz="2800" dirty="0"/>
              <a:t>学时</a:t>
            </a:r>
            <a:endParaRPr lang="en-US" altLang="zh-CN" sz="2800" dirty="0"/>
          </a:p>
          <a:p>
            <a:pPr eaLnBrk="1" hangingPunct="1">
              <a:buNone/>
              <a:defRPr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thonny</a:t>
            </a:r>
            <a:r>
              <a:rPr lang="zh-CN" altLang="en-US" sz="2800" dirty="0"/>
              <a:t>开发环境</a:t>
            </a:r>
            <a:r>
              <a:rPr lang="en-US" altLang="zh-CN" sz="2800" dirty="0"/>
              <a:t> </a:t>
            </a:r>
            <a:r>
              <a:rPr lang="zh-CN" altLang="en-US" sz="2800" dirty="0"/>
              <a:t>在线编程：</a:t>
            </a:r>
            <a:endParaRPr lang="en-US" altLang="zh-CN" sz="2800" dirty="0"/>
          </a:p>
          <a:p>
            <a:pPr eaLnBrk="1" hangingPunct="1"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dirty="0"/>
              <a:t>地点：计算中心机房</a:t>
            </a:r>
            <a:endParaRPr lang="en-US" altLang="zh-CN" sz="2800" dirty="0"/>
          </a:p>
          <a:p>
            <a:pPr eaLnBrk="1" hangingPunct="1">
              <a:buNone/>
              <a:defRPr/>
            </a:pPr>
            <a:r>
              <a:rPr lang="zh-CN" altLang="en-US" sz="2800" dirty="0"/>
              <a:t>作业网站：</a:t>
            </a:r>
            <a:r>
              <a:rPr lang="en-US" altLang="zh-CN" sz="2800" dirty="0"/>
              <a:t>https://</a:t>
            </a:r>
            <a:r>
              <a:rPr lang="en-US" altLang="zh-CN" sz="2800" dirty="0" err="1"/>
              <a:t>pintia.cn</a:t>
            </a:r>
            <a:endParaRPr lang="en-US" altLang="zh-CN" sz="2800" dirty="0"/>
          </a:p>
          <a:p>
            <a:pPr lvl="1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作业网站使用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网址：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pintia.cn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zh-CN" altLang="en-US" dirty="0"/>
              <a:t>在别的课程使用过的同学可直接做题</a:t>
            </a:r>
            <a:endParaRPr lang="en-US" altLang="zh-CN" dirty="0"/>
          </a:p>
          <a:p>
            <a:r>
              <a:rPr lang="zh-CN" altLang="en-US" dirty="0"/>
              <a:t>初次使用用</a:t>
            </a:r>
            <a:r>
              <a:rPr lang="zh-CN" altLang="en-US" b="0" dirty="0">
                <a:effectLst/>
              </a:rPr>
              <a:t>绑定码绑定班级做题</a:t>
            </a:r>
            <a:endParaRPr lang="en-US" altLang="zh-CN" b="0" dirty="0">
              <a:effectLst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"/>
            <a:ext cx="7543800" cy="90871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教材、</a:t>
            </a:r>
            <a:r>
              <a:rPr lang="en-US" altLang="zh-CN" dirty="0"/>
              <a:t>MOOC</a:t>
            </a:r>
            <a:r>
              <a:rPr lang="zh-CN" altLang="en-US" dirty="0"/>
              <a:t>与参考资料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764704"/>
            <a:ext cx="8209037" cy="5904656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000" dirty="0"/>
              <a:t>     教材：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000" dirty="0"/>
              <a:t>    《Python</a:t>
            </a:r>
            <a:r>
              <a:rPr lang="zh-CN" altLang="en-US" sz="2000" dirty="0"/>
              <a:t>程序设计（第</a:t>
            </a:r>
            <a:r>
              <a:rPr lang="en-US" altLang="zh-CN" sz="2000"/>
              <a:t>2</a:t>
            </a:r>
            <a:r>
              <a:rPr lang="zh-CN" altLang="en-US" sz="2000"/>
              <a:t>版</a:t>
            </a:r>
            <a:r>
              <a:rPr lang="zh-CN" altLang="en-US" sz="2000" dirty="0"/>
              <a:t>）</a:t>
            </a:r>
            <a:r>
              <a:rPr lang="en-US" altLang="zh-CN" sz="2000" dirty="0"/>
              <a:t>》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作者：陈春晖  翁恺  季江民</a:t>
            </a:r>
            <a:endParaRPr lang="en-US" altLang="zh-CN" sz="2000" dirty="0"/>
          </a:p>
          <a:p>
            <a:pPr marL="457200" lvl="1" indent="0" eaLnBrk="1" hangingPunct="1"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浙江大学出版社</a:t>
            </a:r>
            <a:endParaRPr lang="en-US" altLang="zh-CN" sz="2000" dirty="0"/>
          </a:p>
          <a:p>
            <a:pPr marL="457200" lvl="1" indent="0" eaLnBrk="1" hangingPunct="1">
              <a:buNone/>
              <a:defRPr/>
            </a:pPr>
            <a:r>
              <a:rPr lang="en-US" altLang="zh-CN" sz="2000" dirty="0"/>
              <a:t>MOOC: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000" dirty="0">
                <a:hlinkClick r:id="rId2"/>
              </a:rPr>
              <a:t>    https://</a:t>
            </a:r>
            <a:r>
              <a:rPr lang="en-US" altLang="zh-CN" sz="2000" dirty="0" err="1">
                <a:hlinkClick r:id="rId2"/>
              </a:rPr>
              <a:t>www.icourse163.org</a:t>
            </a:r>
            <a:r>
              <a:rPr lang="en-US" altLang="zh-CN" sz="2000" dirty="0">
                <a:hlinkClick r:id="rId2"/>
              </a:rPr>
              <a:t>/course/</a:t>
            </a:r>
            <a:r>
              <a:rPr lang="en-US" altLang="zh-CN" sz="2000" dirty="0" err="1">
                <a:hlinkClick r:id="rId2"/>
              </a:rPr>
              <a:t>ZJU</a:t>
            </a:r>
            <a:r>
              <a:rPr lang="en-US" altLang="zh-CN" sz="2000" dirty="0">
                <a:hlinkClick r:id="rId2"/>
              </a:rPr>
              <a:t>-  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000" dirty="0">
                <a:hlinkClick r:id="rId2"/>
              </a:rPr>
              <a:t>    1206456840</a:t>
            </a:r>
            <a:endParaRPr lang="en-US" altLang="zh-CN" sz="2000" dirty="0"/>
          </a:p>
          <a:p>
            <a:pPr marL="457200" lvl="1" indent="0" eaLnBrk="1" hangingPunct="1">
              <a:buNone/>
              <a:defRPr/>
            </a:pPr>
            <a:r>
              <a:rPr lang="zh-CN" altLang="en-US" sz="2000" dirty="0"/>
              <a:t>参考资料：</a:t>
            </a:r>
            <a:endParaRPr lang="en-US" altLang="zh-CN" sz="2000" dirty="0"/>
          </a:p>
          <a:p>
            <a:pPr eaLnBrk="1" hangingPunct="1"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1.《Introduction</a:t>
            </a:r>
            <a:r>
              <a:rPr lang="en-US" altLang="zh-CN" sz="2000" dirty="0"/>
              <a:t> to Computation and</a:t>
            </a:r>
          </a:p>
          <a:p>
            <a:pPr eaLnBrk="1" hangingPunct="1">
              <a:buNone/>
              <a:defRPr/>
            </a:pPr>
            <a:r>
              <a:rPr lang="en-US" altLang="zh-CN" sz="2000" dirty="0"/>
              <a:t>          Programming Using Python》</a:t>
            </a: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版</a:t>
            </a:r>
            <a:endParaRPr lang="en-US" altLang="zh-CN" sz="2000" dirty="0"/>
          </a:p>
          <a:p>
            <a:pPr eaLnBrk="1" hangingPunct="1">
              <a:buNone/>
              <a:defRPr/>
            </a:pPr>
            <a:r>
              <a:rPr lang="en-US" altLang="zh-CN" sz="2000" dirty="0"/>
              <a:t>          John V. </a:t>
            </a:r>
            <a:r>
              <a:rPr lang="en-US" altLang="zh-CN" sz="2000" dirty="0" err="1"/>
              <a:t>Guttag</a:t>
            </a:r>
            <a:r>
              <a:rPr lang="en-US" altLang="zh-CN" sz="2000" dirty="0"/>
              <a:t>    </a:t>
            </a:r>
            <a:r>
              <a:rPr lang="en-US" altLang="zh-CN" sz="2000" dirty="0">
                <a:effectLst/>
              </a:rPr>
              <a:t>The MIT Press</a:t>
            </a:r>
          </a:p>
          <a:p>
            <a:pPr eaLnBrk="1" hangingPunct="1">
              <a:buNone/>
              <a:defRPr/>
            </a:pPr>
            <a:r>
              <a:rPr lang="en-US" altLang="zh-CN" sz="2000" dirty="0">
                <a:effectLst/>
              </a:rPr>
              <a:t>          </a:t>
            </a:r>
            <a:r>
              <a:rPr lang="zh-CN" altLang="en-US" sz="2000" dirty="0">
                <a:effectLst/>
              </a:rPr>
              <a:t>中文名：编程导论</a:t>
            </a:r>
            <a:endParaRPr lang="en-US" altLang="zh-CN" sz="2000" dirty="0">
              <a:effectLst/>
            </a:endParaRPr>
          </a:p>
          <a:p>
            <a:pPr eaLnBrk="1" hangingPunct="1">
              <a:buNone/>
              <a:defRPr/>
            </a:pPr>
            <a:r>
              <a:rPr lang="en-US" altLang="zh-CN" sz="2000" dirty="0"/>
              <a:t>     2.《</a:t>
            </a:r>
            <a:r>
              <a:rPr lang="en-US" altLang="zh-CN" sz="2000" dirty="0">
                <a:effectLst/>
              </a:rPr>
              <a:t> Programming for the Puzzled: Learn to    </a:t>
            </a:r>
          </a:p>
          <a:p>
            <a:pPr eaLnBrk="1" hangingPunct="1">
              <a:buNone/>
              <a:defRPr/>
            </a:pPr>
            <a:r>
              <a:rPr lang="en-US" altLang="zh-CN" sz="2000" dirty="0">
                <a:effectLst/>
              </a:rPr>
              <a:t>          Program While  Solving Puzzles </a:t>
            </a:r>
            <a:r>
              <a:rPr lang="en-US" altLang="zh-CN" sz="2000" dirty="0"/>
              <a:t>》</a:t>
            </a:r>
          </a:p>
          <a:p>
            <a:pPr eaLnBrk="1" hangingPunct="1">
              <a:buNone/>
              <a:defRPr/>
            </a:pPr>
            <a:r>
              <a:rPr lang="en-US" altLang="zh-CN" sz="2000" dirty="0"/>
              <a:t>          Srini Devadas     </a:t>
            </a:r>
            <a:r>
              <a:rPr lang="en-US" altLang="zh-CN" sz="2000" dirty="0">
                <a:effectLst/>
              </a:rPr>
              <a:t>The MIT Press</a:t>
            </a:r>
          </a:p>
          <a:p>
            <a:pPr eaLnBrk="1" hangingPunct="1">
              <a:buNone/>
              <a:defRPr/>
            </a:pPr>
            <a:r>
              <a:rPr lang="en-US" altLang="zh-CN" sz="2000" dirty="0">
                <a:effectLst/>
              </a:rPr>
              <a:t>          </a:t>
            </a:r>
            <a:r>
              <a:rPr lang="zh-CN" altLang="en-US" sz="2000" dirty="0">
                <a:effectLst/>
              </a:rPr>
              <a:t>中文名：编程的乐趣</a:t>
            </a:r>
            <a:r>
              <a:rPr lang="en-US" altLang="zh-CN" sz="2000" dirty="0">
                <a:effectLst/>
              </a:rPr>
              <a:t>---</a:t>
            </a:r>
            <a:r>
              <a:rPr lang="zh-CN" altLang="en-US" sz="2000" dirty="0">
                <a:effectLst/>
              </a:rPr>
              <a:t>用</a:t>
            </a:r>
            <a:r>
              <a:rPr lang="en-US" altLang="zh-CN" sz="2000" dirty="0">
                <a:effectLst/>
              </a:rPr>
              <a:t>Python</a:t>
            </a:r>
            <a:r>
              <a:rPr lang="zh-CN" altLang="en-US" sz="2000" dirty="0">
                <a:effectLst/>
              </a:rPr>
              <a:t>解算法谜题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058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语言权威参考资料</a:t>
            </a:r>
            <a:br>
              <a:rPr lang="zh-CN" altLang="en-US" b="0" dirty="0">
                <a:effectLst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>
                <a:hlinkClick r:id="rId2"/>
              </a:rPr>
              <a:t>Python</a:t>
            </a:r>
            <a:r>
              <a:rPr lang="zh-CN" altLang="en-US" u="sng" dirty="0">
                <a:hlinkClick r:id="rId2"/>
              </a:rPr>
              <a:t>语言参考手册</a:t>
            </a:r>
            <a:endParaRPr lang="en-US" altLang="zh-CN" u="sng" dirty="0">
              <a:hlinkClick r:id="rId2"/>
            </a:endParaRPr>
          </a:p>
          <a:p>
            <a:pPr marL="0" indent="0">
              <a:buNone/>
            </a:pPr>
            <a:endParaRPr lang="en-US" altLang="zh-CN" sz="1600" dirty="0">
              <a:hlinkClick r:id="rId2"/>
            </a:endParaRPr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        https://</a:t>
            </a:r>
            <a:r>
              <a:rPr lang="en-US" altLang="zh-CN" sz="1600" dirty="0" err="1">
                <a:hlinkClick r:id="rId2"/>
              </a:rPr>
              <a:t>docs.python.org</a:t>
            </a:r>
            <a:r>
              <a:rPr lang="en-US" altLang="zh-CN" sz="1600" dirty="0">
                <a:hlinkClick r:id="rId2"/>
              </a:rPr>
              <a:t>/</a:t>
            </a:r>
            <a:r>
              <a:rPr lang="en-US" altLang="zh-CN" sz="1600" dirty="0" err="1">
                <a:hlinkClick r:id="rId2"/>
              </a:rPr>
              <a:t>zh-cn</a:t>
            </a:r>
            <a:r>
              <a:rPr lang="en-US" altLang="zh-CN" sz="1600" dirty="0">
                <a:hlinkClick r:id="rId2"/>
              </a:rPr>
              <a:t>/3.7/reference/</a:t>
            </a:r>
            <a:r>
              <a:rPr lang="en-US" altLang="zh-CN" sz="1600" dirty="0" err="1">
                <a:hlinkClick r:id="rId2"/>
              </a:rPr>
              <a:t>index.html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b="0" dirty="0">
                <a:effectLst/>
              </a:rPr>
              <a:t>Python </a:t>
            </a:r>
            <a:r>
              <a:rPr lang="zh-CN" altLang="en-US" b="0" dirty="0">
                <a:effectLst/>
              </a:rPr>
              <a:t>标准库</a:t>
            </a:r>
            <a:endParaRPr lang="en-US" altLang="zh-CN" b="0" dirty="0">
              <a:effectLst/>
            </a:endParaRPr>
          </a:p>
          <a:p>
            <a:pPr marL="0" indent="0">
              <a:buNone/>
            </a:pPr>
            <a:r>
              <a:rPr lang="en-US" altLang="zh-CN" sz="1600" dirty="0">
                <a:hlinkClick r:id="rId3"/>
              </a:rPr>
              <a:t>         https://</a:t>
            </a:r>
            <a:r>
              <a:rPr lang="en-US" altLang="zh-CN" sz="1600" dirty="0" err="1">
                <a:hlinkClick r:id="rId3"/>
              </a:rPr>
              <a:t>docs.python.org</a:t>
            </a:r>
            <a:r>
              <a:rPr lang="en-US" altLang="zh-CN" sz="1600" dirty="0">
                <a:hlinkClick r:id="rId3"/>
              </a:rPr>
              <a:t>/</a:t>
            </a:r>
            <a:r>
              <a:rPr lang="en-US" altLang="zh-CN" sz="1600" dirty="0" err="1">
                <a:hlinkClick r:id="rId3"/>
              </a:rPr>
              <a:t>zh-cn</a:t>
            </a:r>
            <a:r>
              <a:rPr lang="en-US" altLang="zh-CN" sz="1600" dirty="0">
                <a:hlinkClick r:id="rId3"/>
              </a:rPr>
              <a:t>/3.7/library/</a:t>
            </a:r>
            <a:r>
              <a:rPr lang="en-US" altLang="zh-CN" sz="1600" dirty="0" err="1">
                <a:hlinkClick r:id="rId3"/>
              </a:rPr>
              <a:t>index.html</a:t>
            </a:r>
            <a:endParaRPr lang="zh-CN" altLang="en-US" sz="1600" b="0" dirty="0">
              <a:effectLst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20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1"/>
            <a:ext cx="7543800" cy="963960"/>
          </a:xfrm>
        </p:spPr>
        <p:txBody>
          <a:bodyPr/>
          <a:lstStyle/>
          <a:p>
            <a:r>
              <a:rPr lang="zh-CN" altLang="en-US" dirty="0"/>
              <a:t>课程评价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9073008" cy="554461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平时成绩    </a:t>
            </a:r>
            <a:r>
              <a:rPr lang="en-US" altLang="zh-CN" sz="2400" dirty="0"/>
              <a:t>50</a:t>
            </a:r>
            <a:r>
              <a:rPr lang="zh-CN" altLang="en-US" sz="2400" dirty="0"/>
              <a:t>分，由平时作业和至少</a:t>
            </a:r>
            <a:r>
              <a:rPr lang="en-US" altLang="zh-CN" sz="2400" dirty="0"/>
              <a:t>4</a:t>
            </a:r>
            <a:r>
              <a:rPr lang="zh-CN" altLang="en-US" sz="2400" dirty="0"/>
              <a:t>次阶段测试等组成</a:t>
            </a:r>
            <a:endParaRPr lang="en-US" altLang="zh-CN" sz="2400" dirty="0"/>
          </a:p>
          <a:p>
            <a:r>
              <a:rPr lang="zh-CN" altLang="en-US" sz="2400" dirty="0"/>
              <a:t>上机考试    </a:t>
            </a:r>
            <a:r>
              <a:rPr lang="en-US" altLang="zh-CN" sz="2400" dirty="0"/>
              <a:t>15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   共</a:t>
            </a:r>
            <a:r>
              <a:rPr lang="en-US" altLang="zh-CN" sz="2400" dirty="0"/>
              <a:t>2</a:t>
            </a:r>
            <a:r>
              <a:rPr lang="zh-CN" altLang="en-US" sz="2400" dirty="0"/>
              <a:t>题，须做对一题，总评才能及格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理论考试成绩</a:t>
            </a:r>
            <a:r>
              <a:rPr lang="en-US" altLang="zh-CN" sz="2400" dirty="0"/>
              <a:t>    35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r>
              <a:rPr lang="zh-CN" altLang="en-US" sz="2400" dirty="0"/>
              <a:t>   理论考试卷面成绩</a:t>
            </a:r>
            <a:r>
              <a:rPr lang="en-US" altLang="zh-CN" sz="2400" dirty="0"/>
              <a:t>&gt;=45</a:t>
            </a:r>
            <a:r>
              <a:rPr lang="zh-CN" altLang="en-US" sz="2400" dirty="0"/>
              <a:t>分，总评才能及格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考试范围：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课本</a:t>
            </a:r>
            <a:r>
              <a:rPr lang="en-US" altLang="zh-CN" sz="2400" dirty="0">
                <a:solidFill>
                  <a:srgbClr val="FF0000"/>
                </a:solidFill>
              </a:rPr>
              <a:t>:1,2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2.7</a:t>
            </a:r>
            <a:r>
              <a:rPr lang="zh-CN" altLang="en-US" sz="2400" dirty="0">
                <a:solidFill>
                  <a:srgbClr val="FF0000"/>
                </a:solidFill>
              </a:rPr>
              <a:t>节除外）</a:t>
            </a:r>
            <a:r>
              <a:rPr lang="en-US" altLang="zh-CN" sz="2400" dirty="0">
                <a:solidFill>
                  <a:srgbClr val="FF0000"/>
                </a:solidFill>
              </a:rPr>
              <a:t>,3,4,5,6</a:t>
            </a:r>
            <a:r>
              <a:rPr lang="zh-CN" altLang="en-US" sz="2400" dirty="0">
                <a:solidFill>
                  <a:srgbClr val="FF0000"/>
                </a:solidFill>
              </a:rPr>
              <a:t>章</a:t>
            </a:r>
            <a:r>
              <a:rPr lang="en-US" altLang="zh-CN" sz="2400" dirty="0">
                <a:solidFill>
                  <a:srgbClr val="FF0000"/>
                </a:solidFill>
              </a:rPr>
              <a:t>;  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7.1,7.2</a:t>
            </a:r>
            <a:r>
              <a:rPr lang="zh-CN" altLang="en-US" sz="2400" dirty="0">
                <a:solidFill>
                  <a:srgbClr val="FF0000"/>
                </a:solidFill>
              </a:rPr>
              <a:t>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教务处规定最终成绩要满足正态分布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7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04801"/>
            <a:ext cx="8431088" cy="1179984"/>
          </a:xfrm>
        </p:spPr>
        <p:txBody>
          <a:bodyPr/>
          <a:lstStyle/>
          <a:p>
            <a:r>
              <a:rPr lang="zh-CN" altLang="en-US" dirty="0"/>
              <a:t>   教学安排建议（理论</a:t>
            </a:r>
            <a:r>
              <a:rPr lang="en-US" altLang="zh-CN" dirty="0"/>
              <a:t>32</a:t>
            </a:r>
            <a:r>
              <a:rPr lang="zh-CN" altLang="en-US" dirty="0"/>
              <a:t>课时）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040559"/>
          </a:xfrm>
        </p:spPr>
        <p:txBody>
          <a:bodyPr/>
          <a:lstStyle/>
          <a:p>
            <a:r>
              <a:rPr lang="zh-CN" altLang="en-US" sz="2400" dirty="0"/>
              <a:t>第一章   </a:t>
            </a:r>
            <a:r>
              <a:rPr lang="en-US" altLang="zh-CN" sz="2400" dirty="0"/>
              <a:t>4</a:t>
            </a:r>
            <a:r>
              <a:rPr lang="zh-CN" altLang="en-US" sz="2400" dirty="0"/>
              <a:t>课时         第五章</a:t>
            </a:r>
            <a:r>
              <a:rPr lang="en-US" altLang="zh-CN" sz="2400" dirty="0"/>
              <a:t>    4</a:t>
            </a:r>
            <a:r>
              <a:rPr lang="zh-CN" altLang="en-US" sz="2400" dirty="0"/>
              <a:t>课时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第二章   </a:t>
            </a:r>
            <a:r>
              <a:rPr lang="en-US" altLang="zh-CN" sz="2400" dirty="0"/>
              <a:t>4</a:t>
            </a:r>
            <a:r>
              <a:rPr lang="zh-CN" altLang="en-US" sz="2400" dirty="0"/>
              <a:t>课时         第六章    </a:t>
            </a:r>
            <a:r>
              <a:rPr lang="en-US" altLang="zh-CN" sz="2400" dirty="0"/>
              <a:t>4</a:t>
            </a:r>
            <a:r>
              <a:rPr lang="zh-CN" altLang="en-US" sz="2400" dirty="0"/>
              <a:t>课时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第三章   </a:t>
            </a:r>
            <a:r>
              <a:rPr lang="en-US" altLang="zh-CN" sz="2400" dirty="0"/>
              <a:t>4</a:t>
            </a:r>
            <a:r>
              <a:rPr lang="zh-CN" altLang="en-US" sz="2400" dirty="0"/>
              <a:t>课时         第七章    </a:t>
            </a:r>
            <a:r>
              <a:rPr lang="en-US" altLang="zh-CN" sz="2400" dirty="0"/>
              <a:t>4</a:t>
            </a:r>
            <a:r>
              <a:rPr lang="zh-CN" altLang="en-US" sz="2400" dirty="0"/>
              <a:t>课时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第四章   </a:t>
            </a:r>
            <a:r>
              <a:rPr lang="en-US" altLang="zh-CN" sz="2400" dirty="0"/>
              <a:t>6</a:t>
            </a:r>
            <a:r>
              <a:rPr lang="zh-CN" altLang="en-US" sz="2400" dirty="0"/>
              <a:t>课时          复习      </a:t>
            </a:r>
            <a:r>
              <a:rPr lang="en-US" altLang="zh-CN" sz="2400" dirty="0"/>
              <a:t>2</a:t>
            </a:r>
            <a:r>
              <a:rPr lang="zh-CN" altLang="en-US" sz="2400" dirty="0"/>
              <a:t>课时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每周理论</a:t>
            </a:r>
            <a:r>
              <a:rPr lang="en-US" altLang="zh-CN" sz="2400" dirty="0"/>
              <a:t>2</a:t>
            </a:r>
            <a:r>
              <a:rPr lang="zh-CN" altLang="en-US" sz="2400" dirty="0"/>
              <a:t>节课，实验</a:t>
            </a:r>
            <a:r>
              <a:rPr lang="en-US" altLang="zh-CN" sz="2400" dirty="0"/>
              <a:t>2</a:t>
            </a:r>
            <a:r>
              <a:rPr lang="zh-CN" altLang="en-US" sz="2400" dirty="0"/>
              <a:t>节课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727730"/>
      </p:ext>
    </p:extLst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577</Words>
  <Application>Microsoft Office PowerPoint</Application>
  <PresentationFormat>全屏显示(4:3)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Tahoma</vt:lpstr>
      <vt:lpstr>Verdana</vt:lpstr>
      <vt:lpstr>Wingdings</vt:lpstr>
      <vt:lpstr>Shimmer</vt:lpstr>
      <vt:lpstr>      Python程序设计              </vt:lpstr>
      <vt:lpstr>关于课程</vt:lpstr>
      <vt:lpstr>Python程序设计课程体系</vt:lpstr>
      <vt:lpstr>课程安排</vt:lpstr>
      <vt:lpstr>作业网站使用</vt:lpstr>
      <vt:lpstr>教材、MOOC与参考资料</vt:lpstr>
      <vt:lpstr>Python语言权威参考资料 </vt:lpstr>
      <vt:lpstr>课程评价</vt:lpstr>
      <vt:lpstr>   教学安排建议（理论32课时）</vt:lpstr>
      <vt:lpstr>8,9,10章教学安排建议(理论16课时）</vt:lpstr>
      <vt:lpstr>课程理念</vt:lpstr>
    </vt:vector>
  </TitlesOfParts>
  <Company>浙江大学计算机学院基础教学中心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zju-cch</dc:creator>
  <cp:lastModifiedBy>yujie1963@outlook.com</cp:lastModifiedBy>
  <cp:revision>488</cp:revision>
  <dcterms:created xsi:type="dcterms:W3CDTF">2003-08-18T05:39:48Z</dcterms:created>
  <dcterms:modified xsi:type="dcterms:W3CDTF">2022-02-16T12:00:42Z</dcterms:modified>
</cp:coreProperties>
</file>