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98" r:id="rId2"/>
  </p:sldMasterIdLst>
  <p:notesMasterIdLst>
    <p:notesMasterId r:id="rId69"/>
  </p:notesMasterIdLst>
  <p:handoutMasterIdLst>
    <p:handoutMasterId r:id="rId70"/>
  </p:handoutMasterIdLst>
  <p:sldIdLst>
    <p:sldId id="256" r:id="rId3"/>
    <p:sldId id="257" r:id="rId4"/>
    <p:sldId id="396" r:id="rId5"/>
    <p:sldId id="399" r:id="rId6"/>
    <p:sldId id="397" r:id="rId7"/>
    <p:sldId id="530" r:id="rId8"/>
    <p:sldId id="531" r:id="rId9"/>
    <p:sldId id="555" r:id="rId10"/>
    <p:sldId id="532" r:id="rId11"/>
    <p:sldId id="533" r:id="rId12"/>
    <p:sldId id="534" r:id="rId13"/>
    <p:sldId id="586" r:id="rId14"/>
    <p:sldId id="535" r:id="rId15"/>
    <p:sldId id="451" r:id="rId16"/>
    <p:sldId id="536" r:id="rId17"/>
    <p:sldId id="592" r:id="rId18"/>
    <p:sldId id="310" r:id="rId19"/>
    <p:sldId id="556" r:id="rId20"/>
    <p:sldId id="557" r:id="rId21"/>
    <p:sldId id="559" r:id="rId22"/>
    <p:sldId id="558" r:id="rId23"/>
    <p:sldId id="560" r:id="rId24"/>
    <p:sldId id="540" r:id="rId25"/>
    <p:sldId id="541" r:id="rId26"/>
    <p:sldId id="542" r:id="rId27"/>
    <p:sldId id="543" r:id="rId28"/>
    <p:sldId id="544" r:id="rId29"/>
    <p:sldId id="545" r:id="rId30"/>
    <p:sldId id="546" r:id="rId31"/>
    <p:sldId id="547" r:id="rId32"/>
    <p:sldId id="548" r:id="rId33"/>
    <p:sldId id="549" r:id="rId34"/>
    <p:sldId id="550" r:id="rId35"/>
    <p:sldId id="551" r:id="rId36"/>
    <p:sldId id="598" r:id="rId37"/>
    <p:sldId id="552" r:id="rId38"/>
    <p:sldId id="553" r:id="rId39"/>
    <p:sldId id="590" r:id="rId40"/>
    <p:sldId id="563" r:id="rId41"/>
    <p:sldId id="564" r:id="rId42"/>
    <p:sldId id="565" r:id="rId43"/>
    <p:sldId id="566" r:id="rId44"/>
    <p:sldId id="567" r:id="rId45"/>
    <p:sldId id="568" r:id="rId46"/>
    <p:sldId id="569" r:id="rId47"/>
    <p:sldId id="570" r:id="rId48"/>
    <p:sldId id="571" r:id="rId49"/>
    <p:sldId id="572" r:id="rId50"/>
    <p:sldId id="573" r:id="rId51"/>
    <p:sldId id="587" r:id="rId52"/>
    <p:sldId id="588" r:id="rId53"/>
    <p:sldId id="574" r:id="rId54"/>
    <p:sldId id="575" r:id="rId55"/>
    <p:sldId id="593" r:id="rId56"/>
    <p:sldId id="576" r:id="rId57"/>
    <p:sldId id="577" r:id="rId58"/>
    <p:sldId id="578" r:id="rId59"/>
    <p:sldId id="579" r:id="rId60"/>
    <p:sldId id="591" r:id="rId61"/>
    <p:sldId id="582" r:id="rId62"/>
    <p:sldId id="589" r:id="rId63"/>
    <p:sldId id="580" r:id="rId64"/>
    <p:sldId id="594" r:id="rId65"/>
    <p:sldId id="597" r:id="rId66"/>
    <p:sldId id="595" r:id="rId67"/>
    <p:sldId id="596" r:id="rId6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8" autoAdjust="0"/>
    <p:restoredTop sz="94301" autoAdjust="0"/>
  </p:normalViewPr>
  <p:slideViewPr>
    <p:cSldViewPr>
      <p:cViewPr varScale="1">
        <p:scale>
          <a:sx n="68" d="100"/>
          <a:sy n="68" d="100"/>
        </p:scale>
        <p:origin x="8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9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1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4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B678-2FB0-42A8-BC6E-583D4811208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DB84B-7A21-4D96-BC3E-B38CE9E4F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57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E9C2DBB-707D-46B6-9BDC-15AA3E75F82E}" type="datetimeFigureOut">
              <a:rPr lang="zh-CN" altLang="en-US"/>
              <a:pPr>
                <a:defRPr/>
              </a:pPr>
              <a:t>2022/2/8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DB5C253-9A4B-4297-803C-9887A4F908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08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http://10.77.16.249/djsim</a:t>
            </a:r>
          </a:p>
        </p:txBody>
      </p:sp>
    </p:spTree>
    <p:extLst>
      <p:ext uri="{BB962C8B-B14F-4D97-AF65-F5344CB8AC3E}">
        <p14:creationId xmlns:p14="http://schemas.microsoft.com/office/powerpoint/2010/main" val="132848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>
                  <a:gd name="T0" fmla="*/ 0 w 5184"/>
                  <a:gd name="T1" fmla="*/ 3159 h 3159"/>
                  <a:gd name="T2" fmla="*/ 5232 w 5184"/>
                  <a:gd name="T3" fmla="*/ 3159 h 3159"/>
                  <a:gd name="T4" fmla="*/ 5232 w 5184"/>
                  <a:gd name="T5" fmla="*/ 0 h 3159"/>
                  <a:gd name="T6" fmla="*/ 0 w 5184"/>
                  <a:gd name="T7" fmla="*/ 0 h 3159"/>
                  <a:gd name="T8" fmla="*/ 0 w 5184"/>
                  <a:gd name="T9" fmla="*/ 3159 h 3159"/>
                  <a:gd name="T10" fmla="*/ 0 w 5184"/>
                  <a:gd name="T11" fmla="*/ 3159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>
                  <a:gd name="T0" fmla="*/ 0 w 556"/>
                  <a:gd name="T1" fmla="*/ 0 h 3159"/>
                  <a:gd name="T2" fmla="*/ 0 w 556"/>
                  <a:gd name="T3" fmla="*/ 3159 h 3159"/>
                  <a:gd name="T4" fmla="*/ 562 w 556"/>
                  <a:gd name="T5" fmla="*/ 3159 h 3159"/>
                  <a:gd name="T6" fmla="*/ 562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6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>
                <a:gd name="T0" fmla="*/ 0 w 12"/>
                <a:gd name="T1" fmla="*/ 0 h 420"/>
                <a:gd name="T2" fmla="*/ 0 w 12"/>
                <a:gd name="T3" fmla="*/ 420 h 420"/>
                <a:gd name="T4" fmla="*/ 12 w 12"/>
                <a:gd name="T5" fmla="*/ 420 h 420"/>
                <a:gd name="T6" fmla="*/ 12 w 12"/>
                <a:gd name="T7" fmla="*/ 0 h 420"/>
                <a:gd name="T8" fmla="*/ 0 w 12"/>
                <a:gd name="T9" fmla="*/ 0 h 420"/>
                <a:gd name="T10" fmla="*/ 0 w 12"/>
                <a:gd name="T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>
                <a:gd name="T0" fmla="*/ 254 w 251"/>
                <a:gd name="T1" fmla="*/ 0 h 12"/>
                <a:gd name="T2" fmla="*/ 0 w 251"/>
                <a:gd name="T3" fmla="*/ 0 h 12"/>
                <a:gd name="T4" fmla="*/ 0 w 251"/>
                <a:gd name="T5" fmla="*/ 12 h 12"/>
                <a:gd name="T6" fmla="*/ 254 w 251"/>
                <a:gd name="T7" fmla="*/ 12 h 12"/>
                <a:gd name="T8" fmla="*/ 254 w 251"/>
                <a:gd name="T9" fmla="*/ 0 h 12"/>
                <a:gd name="T10" fmla="*/ 254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>
                <a:gd name="T0" fmla="*/ 0 w 251"/>
                <a:gd name="T1" fmla="*/ 0 h 12"/>
                <a:gd name="T2" fmla="*/ 0 w 251"/>
                <a:gd name="T3" fmla="*/ 12 h 12"/>
                <a:gd name="T4" fmla="*/ 687 w 251"/>
                <a:gd name="T5" fmla="*/ 12 h 12"/>
                <a:gd name="T6" fmla="*/ 687 w 251"/>
                <a:gd name="T7" fmla="*/ 0 h 12"/>
                <a:gd name="T8" fmla="*/ 0 w 251"/>
                <a:gd name="T9" fmla="*/ 0 h 12"/>
                <a:gd name="T10" fmla="*/ 0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69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69 w 4724"/>
                  <a:gd name="T7" fmla="*/ 12 h 12"/>
                  <a:gd name="T8" fmla="*/ 4769 w 4724"/>
                  <a:gd name="T9" fmla="*/ 0 h 12"/>
                  <a:gd name="T10" fmla="*/ 4769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</p:grpSp>
      </p:grpSp>
      <p:sp>
        <p:nvSpPr>
          <p:cNvPr id="9232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3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09789-DF58-4F94-BBC9-483FEE7359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E378F-8457-4D70-93C1-E9E793CD7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F89CA-5D6D-403C-8EBA-EE12F954B0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341438"/>
            <a:ext cx="4038600" cy="4784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6288" y="1341438"/>
            <a:ext cx="4038600" cy="4784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67ABC-E730-4D0A-8B96-5D09C89386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3995D-60F9-4816-BD48-C8AD8459D1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8D5C-67B6-457B-AE29-28842A5CE2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33F3A-0B53-4CBE-9096-3264A752A0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09789-DF58-4F94-BBC9-483FEE73598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A55E1-8E66-4871-AA31-C5A03FBE3CC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itchFamily="49" charset="-122"/>
                <a:ea typeface="楷体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CE81F-A34A-4F23-89A3-BB8AD72505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4CD20-3569-49AA-9986-52898FC693D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4D217D-E573-4F28-91B2-6572696BA55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10490-0674-428A-9AA3-9CDF2788B39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AA635736-52A6-4DD1-8A09-55CAA7D3887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10DC9-B069-4112-9094-FFB877B4F9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A55E1-8E66-4871-AA31-C5A03FBE3C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D06BB-25CF-4F9F-8B8C-423177285E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4CD20-3569-49AA-9986-52898FC693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217D-E573-4F28-91B2-6572696BA5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10490-0674-428A-9AA3-9CDF2788B3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35736-52A6-4DD1-8A09-55CAA7D388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10DC9-B069-4112-9094-FFB877B4F9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>
                <a:gd name="T0" fmla="*/ 0 w 5184"/>
                <a:gd name="T1" fmla="*/ 3159 h 3159"/>
                <a:gd name="T2" fmla="*/ 5232 w 5184"/>
                <a:gd name="T3" fmla="*/ 3159 h 3159"/>
                <a:gd name="T4" fmla="*/ 5232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>
                <a:gd name="T0" fmla="*/ 0 w 556"/>
                <a:gd name="T1" fmla="*/ 0 h 3159"/>
                <a:gd name="T2" fmla="*/ 0 w 556"/>
                <a:gd name="T3" fmla="*/ 3159 h 3159"/>
                <a:gd name="T4" fmla="*/ 562 w 556"/>
                <a:gd name="T5" fmla="*/ 3159 h 3159"/>
                <a:gd name="T6" fmla="*/ 562 w 556"/>
                <a:gd name="T7" fmla="*/ 0 h 3159"/>
                <a:gd name="T8" fmla="*/ 0 w 556"/>
                <a:gd name="T9" fmla="*/ 0 h 3159"/>
                <a:gd name="T10" fmla="*/ 0 w 556"/>
                <a:gd name="T11" fmla="*/ 0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35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6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7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69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69 w 4724"/>
                  <a:gd name="T7" fmla="*/ 12 h 12"/>
                  <a:gd name="T8" fmla="*/ 4769 w 4724"/>
                  <a:gd name="T9" fmla="*/ 0 h 12"/>
                  <a:gd name="T10" fmla="*/ 4769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9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203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  <p:sp>
            <p:nvSpPr>
              <p:cNvPr id="1041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>
                  <a:gd name="T0" fmla="*/ 0 w 251"/>
                  <a:gd name="T1" fmla="*/ 0 h 12"/>
                  <a:gd name="T2" fmla="*/ 0 w 251"/>
                  <a:gd name="T3" fmla="*/ 12 h 12"/>
                  <a:gd name="T4" fmla="*/ 687 w 251"/>
                  <a:gd name="T5" fmla="*/ 12 h 12"/>
                  <a:gd name="T6" fmla="*/ 687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42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>
                  <a:gd name="T0" fmla="*/ 254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4 w 251"/>
                  <a:gd name="T7" fmla="*/ 12 h 12"/>
                  <a:gd name="T8" fmla="*/ 254 w 251"/>
                  <a:gd name="T9" fmla="*/ 0 h 12"/>
                  <a:gd name="T10" fmla="*/ 254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206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</p:grpSp>
      </p:grpSp>
      <p:sp>
        <p:nvSpPr>
          <p:cNvPr id="820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宋体" charset="0"/>
              </a:defRPr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C67FBDF-D1C1-49FA-AE48-61970863A0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2" charset="-122"/>
          <a:ea typeface="黑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2" charset="-122"/>
          <a:ea typeface="黑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2" charset="-122"/>
          <a:ea typeface="黑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2" charset="-122"/>
          <a:ea typeface="黑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8299" y="980728"/>
            <a:ext cx="6511381" cy="230124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章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  <a:effectLst/>
              </a:rPr>
              <a:t>用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Python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语言编写程序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130" name="副标题 2"/>
          <p:cNvSpPr>
            <a:spLocks noGrp="1"/>
          </p:cNvSpPr>
          <p:nvPr>
            <p:ph type="subTitle" idx="1"/>
          </p:nvPr>
        </p:nvSpPr>
        <p:spPr>
          <a:xfrm>
            <a:off x="1691680" y="4437112"/>
            <a:ext cx="6480048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CS, ZJU</a:t>
            </a:r>
          </a:p>
          <a:p>
            <a:pPr eaLnBrk="1" hangingPunct="1">
              <a:defRPr/>
            </a:pP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复数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所谓复数，就是由实部（</a:t>
            </a:r>
            <a:r>
              <a:rPr lang="en-US" altLang="zh-CN" dirty="0"/>
              <a:t>real</a:t>
            </a:r>
            <a:r>
              <a:rPr lang="zh-CN" altLang="zh-CN" dirty="0"/>
              <a:t>）和虚部（</a:t>
            </a:r>
            <a:r>
              <a:rPr lang="en-US" altLang="zh-CN" dirty="0"/>
              <a:t>imaginary</a:t>
            </a:r>
            <a:r>
              <a:rPr lang="zh-CN" altLang="zh-CN" dirty="0"/>
              <a:t>）两部分组成的数，虚部用</a:t>
            </a:r>
            <a:r>
              <a:rPr lang="en-US" altLang="zh-CN" dirty="0"/>
              <a:t>j</a:t>
            </a:r>
            <a:r>
              <a:rPr lang="zh-CN" altLang="zh-CN" dirty="0"/>
              <a:t>表示。</a:t>
            </a:r>
          </a:p>
          <a:p>
            <a:r>
              <a:rPr lang="en-US" altLang="zh-CN" dirty="0" err="1"/>
              <a:t>2+3j</a:t>
            </a:r>
            <a:endParaRPr lang="en-US" altLang="zh-CN" dirty="0"/>
          </a:p>
          <a:p>
            <a:r>
              <a:rPr lang="en-US" altLang="zh-CN" dirty="0" err="1"/>
              <a:t>8j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7+1j</a:t>
            </a:r>
            <a:r>
              <a:rPr lang="en-US" altLang="zh-CN" dirty="0"/>
              <a:t>)*</a:t>
            </a:r>
            <a:r>
              <a:rPr lang="en-US" altLang="zh-CN" dirty="0" err="1"/>
              <a:t>1j</a:t>
            </a:r>
            <a:endParaRPr lang="en-US" altLang="zh-CN" dirty="0"/>
          </a:p>
          <a:p>
            <a:r>
              <a:rPr lang="en-US" altLang="zh-CN" dirty="0"/>
              <a:t>real </a:t>
            </a:r>
            <a:r>
              <a:rPr lang="zh-CN" altLang="zh-CN" dirty="0"/>
              <a:t>方法取实部，</a:t>
            </a:r>
            <a:r>
              <a:rPr lang="en-US" altLang="zh-CN" dirty="0" err="1"/>
              <a:t>imag</a:t>
            </a:r>
            <a:r>
              <a:rPr lang="en-US" altLang="zh-CN" dirty="0"/>
              <a:t> </a:t>
            </a:r>
            <a:r>
              <a:rPr lang="zh-CN" altLang="zh-CN" dirty="0"/>
              <a:t>方法取虚部 ，</a:t>
            </a:r>
            <a:r>
              <a:rPr lang="en-US" altLang="zh-CN" dirty="0"/>
              <a:t>complex() </a:t>
            </a:r>
            <a:r>
              <a:rPr lang="zh-CN" altLang="zh-CN" dirty="0"/>
              <a:t>函数用于创建一个值为</a:t>
            </a:r>
            <a:r>
              <a:rPr lang="en-US" altLang="zh-CN" dirty="0"/>
              <a:t> real + </a:t>
            </a:r>
            <a:r>
              <a:rPr lang="en-US" altLang="zh-CN" dirty="0" err="1"/>
              <a:t>imag</a:t>
            </a:r>
            <a:r>
              <a:rPr lang="en-US" altLang="zh-CN" dirty="0"/>
              <a:t> * j </a:t>
            </a:r>
            <a:r>
              <a:rPr lang="zh-CN" altLang="zh-CN" dirty="0"/>
              <a:t>的复数。</a:t>
            </a:r>
          </a:p>
          <a:p>
            <a:pPr marL="36576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66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数学库</a:t>
            </a:r>
            <a:r>
              <a:rPr lang="en-US" altLang="zh-CN" dirty="0"/>
              <a:t>(math)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21864"/>
          </a:xfrm>
        </p:spPr>
        <p:txBody>
          <a:bodyPr/>
          <a:lstStyle/>
          <a:p>
            <a:r>
              <a:rPr lang="en-US" altLang="zh-CN" dirty="0"/>
              <a:t>math</a:t>
            </a:r>
            <a:r>
              <a:rPr lang="zh-CN" altLang="zh-CN" dirty="0"/>
              <a:t>库是一个数学库，包含了很多的数学常数和数学函数</a:t>
            </a:r>
            <a:endParaRPr lang="en-US" altLang="zh-CN" dirty="0"/>
          </a:p>
          <a:p>
            <a:r>
              <a:rPr lang="zh-CN" altLang="zh-CN" dirty="0"/>
              <a:t>要使用</a:t>
            </a:r>
            <a:r>
              <a:rPr lang="en-US" altLang="zh-CN" dirty="0"/>
              <a:t>math</a:t>
            </a:r>
            <a:r>
              <a:rPr lang="zh-CN" altLang="zh-CN" dirty="0"/>
              <a:t>库，先要用</a:t>
            </a:r>
            <a:r>
              <a:rPr lang="en-US" altLang="zh-CN" dirty="0"/>
              <a:t>“import math”</a:t>
            </a:r>
            <a:r>
              <a:rPr lang="zh-CN" altLang="zh-CN" dirty="0"/>
              <a:t>语句引入</a:t>
            </a:r>
            <a:r>
              <a:rPr lang="en-US" altLang="zh-CN" dirty="0"/>
              <a:t>math</a:t>
            </a:r>
            <a:r>
              <a:rPr lang="zh-CN" altLang="zh-CN" dirty="0"/>
              <a:t>库</a:t>
            </a:r>
            <a:endParaRPr lang="en-US" altLang="zh-CN" dirty="0"/>
          </a:p>
          <a:p>
            <a:r>
              <a:rPr lang="en-US" altLang="zh-CN" dirty="0"/>
              <a:t>&gt;&gt;&gt;import math</a:t>
            </a:r>
          </a:p>
          <a:p>
            <a:r>
              <a:rPr lang="en-US" altLang="zh-CN" dirty="0"/>
              <a:t>&gt;&gt;&gt;</a:t>
            </a:r>
            <a:r>
              <a:rPr lang="en-US" altLang="zh-CN" dirty="0" err="1"/>
              <a:t>math.pi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3.141592653589793</a:t>
            </a:r>
          </a:p>
          <a:p>
            <a:pPr marL="36576" indent="0">
              <a:buNone/>
            </a:pPr>
            <a:r>
              <a:rPr lang="en-US" altLang="zh-CN" dirty="0"/>
              <a:t>   &gt;&gt;&gt;</a:t>
            </a:r>
            <a:r>
              <a:rPr lang="en-US" altLang="zh-CN" dirty="0" err="1"/>
              <a:t>math.sqrt</a:t>
            </a:r>
            <a:r>
              <a:rPr lang="en-US" altLang="zh-CN" dirty="0"/>
              <a:t>(9)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3.0</a:t>
            </a:r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58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函数和方法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zh-CN" altLang="en-US" dirty="0"/>
              <a:t>方法是与数据对象关联的函数，是在相对应数据对象名字空间中定义的函数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”.”</a:t>
            </a:r>
            <a:r>
              <a:rPr lang="zh-CN" altLang="en-US" dirty="0"/>
              <a:t>记法调用的函数也称方法</a:t>
            </a:r>
            <a:endParaRPr lang="en-US" altLang="zh-CN" dirty="0"/>
          </a:p>
          <a:p>
            <a:r>
              <a:rPr lang="en-US" altLang="zh-CN" dirty="0" err="1"/>
              <a:t>math.cos</a:t>
            </a:r>
            <a:r>
              <a:rPr lang="en-US" altLang="zh-CN" dirty="0"/>
              <a:t>(5)</a:t>
            </a:r>
          </a:p>
          <a:p>
            <a:r>
              <a:rPr lang="en-US" altLang="zh-CN" dirty="0"/>
              <a:t>cos()</a:t>
            </a:r>
            <a:r>
              <a:rPr lang="zh-CN" altLang="en-US" dirty="0"/>
              <a:t>是函数，</a:t>
            </a:r>
            <a:r>
              <a:rPr lang="en-US" altLang="zh-CN" dirty="0"/>
              <a:t>cos()</a:t>
            </a:r>
            <a:r>
              <a:rPr lang="zh-CN" altLang="en-US" dirty="0"/>
              <a:t>也称为</a:t>
            </a:r>
            <a:r>
              <a:rPr lang="en-US" altLang="zh-CN" dirty="0"/>
              <a:t>math</a:t>
            </a:r>
            <a:r>
              <a:rPr lang="zh-CN" altLang="en-US" dirty="0"/>
              <a:t>对象的方法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1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altLang="zh-CN" b="1" dirty="0"/>
              <a:t>2.2</a:t>
            </a:r>
            <a:r>
              <a:rPr lang="zh-CN" altLang="zh-CN" b="1" dirty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字符串是以</a:t>
            </a:r>
            <a:r>
              <a:rPr lang="en-US" altLang="zh-CN" dirty="0"/>
              <a:t>''</a:t>
            </a:r>
            <a:r>
              <a:rPr lang="zh-CN" altLang="zh-CN" dirty="0"/>
              <a:t>或</a:t>
            </a:r>
            <a:r>
              <a:rPr lang="en-US" altLang="zh-CN" dirty="0"/>
              <a:t>""</a:t>
            </a:r>
            <a:r>
              <a:rPr lang="zh-CN" altLang="zh-CN" dirty="0"/>
              <a:t>括起来的任意文本，比如</a:t>
            </a:r>
            <a:r>
              <a:rPr lang="en-US" altLang="zh-CN" dirty="0"/>
              <a:t>'</a:t>
            </a:r>
            <a:r>
              <a:rPr lang="en-US" altLang="zh-CN" dirty="0" err="1"/>
              <a:t>abc</a:t>
            </a:r>
            <a:r>
              <a:rPr lang="en-US" altLang="zh-CN" dirty="0"/>
              <a:t>'</a:t>
            </a:r>
            <a:r>
              <a:rPr lang="zh-CN" altLang="zh-CN" dirty="0"/>
              <a:t>，</a:t>
            </a:r>
            <a:r>
              <a:rPr lang="en-US" altLang="zh-CN" dirty="0"/>
              <a:t>"xyz"</a:t>
            </a:r>
            <a:r>
              <a:rPr lang="zh-CN" altLang="zh-CN" dirty="0"/>
              <a:t>等等。请注意，</a:t>
            </a:r>
            <a:r>
              <a:rPr lang="en-US" altLang="zh-CN" dirty="0"/>
              <a:t>''</a:t>
            </a:r>
            <a:r>
              <a:rPr lang="zh-CN" altLang="zh-CN" dirty="0"/>
              <a:t>或</a:t>
            </a:r>
            <a:r>
              <a:rPr lang="en-US" altLang="zh-CN" dirty="0"/>
              <a:t>""</a:t>
            </a:r>
            <a:r>
              <a:rPr lang="zh-CN" altLang="zh-CN" dirty="0"/>
              <a:t>本身只是一种表示方式，不是字符串的一部分</a:t>
            </a:r>
            <a:endParaRPr lang="en-US" altLang="zh-CN" dirty="0"/>
          </a:p>
          <a:p>
            <a:r>
              <a:rPr lang="en-US" altLang="zh-CN" dirty="0"/>
              <a:t>&gt;&gt;&gt;”hello world”</a:t>
            </a:r>
          </a:p>
          <a:p>
            <a:pPr marL="36576" indent="0">
              <a:buNone/>
            </a:pPr>
            <a:r>
              <a:rPr lang="en-US" altLang="zh-CN" dirty="0"/>
              <a:t>   ‘hello world’</a:t>
            </a:r>
          </a:p>
          <a:p>
            <a:pPr marL="36576" indent="0">
              <a:buNone/>
            </a:pPr>
            <a:r>
              <a:rPr lang="en-US" altLang="zh-CN" dirty="0"/>
              <a:t>    &gt;&gt;&gt;””      #</a:t>
            </a:r>
            <a:r>
              <a:rPr lang="zh-CN" altLang="zh-CN" dirty="0"/>
              <a:t>空字符串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‘’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8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zh-CN" altLang="en-US" dirty="0"/>
              <a:t>多行字符串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555816"/>
            <a:ext cx="8568952" cy="4866248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&gt;&gt;&gt;'''hello python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zh-CN" altLang="zh-CN" dirty="0"/>
              <a:t>人身苦短</a:t>
            </a:r>
          </a:p>
          <a:p>
            <a:r>
              <a:rPr lang="zh-CN" altLang="zh-CN" dirty="0"/>
              <a:t>我用</a:t>
            </a:r>
            <a:r>
              <a:rPr lang="en-US" altLang="zh-CN" dirty="0"/>
              <a:t>python'''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/>
              <a:t>&gt;&gt;&gt;'hello python\n	 </a:t>
            </a:r>
            <a:r>
              <a:rPr lang="zh-CN" altLang="zh-CN" dirty="0"/>
              <a:t>人身苦短</a:t>
            </a:r>
            <a:r>
              <a:rPr lang="en-US" altLang="zh-CN" dirty="0"/>
              <a:t>\n </a:t>
            </a:r>
            <a:r>
              <a:rPr lang="zh-CN" altLang="zh-CN" dirty="0"/>
              <a:t>我用</a:t>
            </a:r>
            <a:r>
              <a:rPr lang="en-US" altLang="zh-CN" dirty="0"/>
              <a:t>python‘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可用这种方式表示多行注解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06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转义字符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0A1DD56F-6BEE-4B61-A8A5-42EC9B3D1F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630722"/>
              </p:ext>
            </p:extLst>
          </p:nvPr>
        </p:nvGraphicFramePr>
        <p:xfrm>
          <a:off x="457200" y="1196752"/>
          <a:ext cx="7696200" cy="5225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val="2922960761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1788805343"/>
                    </a:ext>
                  </a:extLst>
                </a:gridCol>
              </a:tblGrid>
              <a:tr h="435443"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zh-CN" sz="1200" dirty="0">
                          <a:effectLst/>
                        </a:rPr>
                        <a:t>转义字符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zh-CN" sz="1200">
                          <a:effectLst/>
                        </a:rPr>
                        <a:t>描述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719877"/>
                  </a:ext>
                </a:extLst>
              </a:tr>
              <a:tr h="435443"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en-US" sz="1200">
                          <a:effectLst/>
                        </a:rPr>
                        <a:t>\\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en-US" sz="1200">
                          <a:effectLst/>
                        </a:rPr>
                        <a:t>\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2572804"/>
                  </a:ext>
                </a:extLst>
              </a:tr>
              <a:tr h="435443"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en-US" sz="1200">
                          <a:effectLst/>
                        </a:rPr>
                        <a:t>\'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zh-CN" sz="1200">
                          <a:effectLst/>
                        </a:rPr>
                        <a:t>’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7253549"/>
                  </a:ext>
                </a:extLst>
              </a:tr>
              <a:tr h="435443"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en-US" sz="1200">
                          <a:effectLst/>
                        </a:rPr>
                        <a:t>\”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en-US" sz="1200">
                          <a:effectLst/>
                        </a:rPr>
                        <a:t>”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5702697"/>
                  </a:ext>
                </a:extLst>
              </a:tr>
              <a:tr h="435443"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en-US" sz="1200">
                          <a:effectLst/>
                        </a:rPr>
                        <a:t>\a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zh-CN" sz="1200">
                          <a:effectLst/>
                        </a:rPr>
                        <a:t>响铃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5014732"/>
                  </a:ext>
                </a:extLst>
              </a:tr>
              <a:tr h="435443"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en-US" sz="1200">
                          <a:effectLst/>
                        </a:rPr>
                        <a:t>\b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zh-CN" sz="1200">
                          <a:effectLst/>
                        </a:rPr>
                        <a:t>退格</a:t>
                      </a:r>
                      <a:r>
                        <a:rPr lang="en-US" sz="1200">
                          <a:effectLst/>
                        </a:rPr>
                        <a:t>(Backspace)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4059192"/>
                  </a:ext>
                </a:extLst>
              </a:tr>
              <a:tr h="435443"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en-US" sz="1200">
                          <a:effectLst/>
                        </a:rPr>
                        <a:t>\n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zh-CN" sz="1200">
                          <a:effectLst/>
                        </a:rPr>
                        <a:t>换行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3954273"/>
                  </a:ext>
                </a:extLst>
              </a:tr>
              <a:tr h="435443"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en-US" sz="1200">
                          <a:effectLst/>
                        </a:rPr>
                        <a:t>\t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zh-CN" sz="1200">
                          <a:effectLst/>
                        </a:rPr>
                        <a:t>横向制表符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5180064"/>
                  </a:ext>
                </a:extLst>
              </a:tr>
              <a:tr h="435443"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en-US" sz="1200">
                          <a:effectLst/>
                        </a:rPr>
                        <a:t>\r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zh-CN" sz="1200">
                          <a:effectLst/>
                        </a:rPr>
                        <a:t>回车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8978012"/>
                  </a:ext>
                </a:extLst>
              </a:tr>
              <a:tr h="435443"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en-US" sz="1200">
                          <a:effectLst/>
                        </a:rPr>
                        <a:t>\f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zh-CN" sz="1200">
                          <a:effectLst/>
                        </a:rPr>
                        <a:t>换页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456677"/>
                  </a:ext>
                </a:extLst>
              </a:tr>
              <a:tr h="435443"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en-US" sz="1200">
                          <a:effectLst/>
                        </a:rPr>
                        <a:t>\ooo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zh-CN" sz="1200">
                          <a:effectLst/>
                        </a:rPr>
                        <a:t>最多三位八进制数，例如：</a:t>
                      </a:r>
                      <a:r>
                        <a:rPr lang="en-US" sz="1200">
                          <a:effectLst/>
                        </a:rPr>
                        <a:t>\12</a:t>
                      </a:r>
                      <a:r>
                        <a:rPr lang="zh-CN" sz="1200">
                          <a:effectLst/>
                        </a:rPr>
                        <a:t>代表换行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335308"/>
                  </a:ext>
                </a:extLst>
              </a:tr>
              <a:tr h="435443"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en-US" sz="1200">
                          <a:effectLst/>
                        </a:rPr>
                        <a:t>\xyy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lang="zh-CN" sz="1200" dirty="0">
                          <a:effectLst/>
                        </a:rPr>
                        <a:t>两位十六进制数，例如：</a:t>
                      </a:r>
                      <a:r>
                        <a:rPr lang="en-US" sz="1200" dirty="0">
                          <a:effectLst/>
                        </a:rPr>
                        <a:t>\x0a</a:t>
                      </a:r>
                      <a:r>
                        <a:rPr lang="zh-CN" sz="1200" dirty="0">
                          <a:effectLst/>
                        </a:rPr>
                        <a:t>代表换行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1144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367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9AE8-8F67-4EB2-A2F9-08F1CCC9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转义字符举例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3DD8F-7279-4954-AA02-DB16901B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ts val="1200"/>
              </a:lnSpc>
            </a:pPr>
            <a:endParaRPr lang="en-US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&gt;&gt;&gt;”\12”         #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八进制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576" indent="0">
              <a:lnSpc>
                <a:spcPts val="1200"/>
              </a:lnSpc>
              <a:buNone/>
            </a:pP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‘\n’</a:t>
            </a:r>
          </a:p>
          <a:p>
            <a:pPr>
              <a:lnSpc>
                <a:spcPts val="1200"/>
              </a:lnSpc>
            </a:pP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&gt;&gt;&gt;”\x0a”        #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十六进制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576" indent="0">
              <a:lnSpc>
                <a:spcPts val="1200"/>
              </a:lnSpc>
              <a:buNone/>
            </a:pP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‘\n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</a:pP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&gt;&gt;&gt;”\141”        #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八进制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576" indent="0">
              <a:lnSpc>
                <a:spcPts val="1200"/>
              </a:lnSpc>
              <a:buNone/>
            </a:pP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</a:pP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‘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print("\\")</a:t>
            </a:r>
          </a:p>
          <a:p>
            <a:pPr>
              <a:lnSpc>
                <a:spcPts val="12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\</a:t>
            </a:r>
          </a:p>
          <a:p>
            <a:pPr>
              <a:lnSpc>
                <a:spcPts val="1200"/>
              </a:lnSpc>
            </a:pP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"\""</a:t>
            </a:r>
          </a:p>
          <a:p>
            <a:pPr>
              <a:lnSpc>
                <a:spcPts val="1200"/>
              </a:lnSpc>
            </a:pP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'"'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48022B-E474-4CA2-9BED-C34BC1BA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1938D-088E-473C-AA35-62129CFB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291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359588" y="34149"/>
            <a:ext cx="641905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字符串运算符：</a:t>
            </a:r>
            <a:r>
              <a:rPr lang="en-US" altLang="zh-CN" dirty="0"/>
              <a:t>+</a:t>
            </a:r>
            <a:r>
              <a:rPr lang="zh-CN" altLang="en-US" dirty="0"/>
              <a:t>，*</a:t>
            </a:r>
          </a:p>
        </p:txBody>
      </p:sp>
      <p:sp>
        <p:nvSpPr>
          <p:cNvPr id="89090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507413" cy="532859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dirty="0"/>
              <a:t>&gt;&gt;&gt;"</a:t>
            </a:r>
            <a:r>
              <a:rPr lang="zh-CN" altLang="zh-CN" dirty="0"/>
              <a:t>人生苦短</a:t>
            </a:r>
            <a:r>
              <a:rPr lang="en-US" altLang="zh-CN" dirty="0"/>
              <a:t>"+"  </a:t>
            </a:r>
            <a:r>
              <a:rPr lang="zh-CN" altLang="zh-CN" dirty="0"/>
              <a:t>我用</a:t>
            </a:r>
            <a:r>
              <a:rPr lang="en-US" altLang="zh-CN" dirty="0"/>
              <a:t>Python“</a:t>
            </a:r>
          </a:p>
          <a:p>
            <a:pPr marL="36576" indent="0">
              <a:buNone/>
              <a:defRPr/>
            </a:pPr>
            <a:r>
              <a:rPr lang="en-US" altLang="zh-CN" dirty="0"/>
              <a:t>   ‘</a:t>
            </a:r>
            <a:r>
              <a:rPr lang="zh-CN" altLang="zh-CN" dirty="0"/>
              <a:t>人生苦短</a:t>
            </a:r>
            <a:r>
              <a:rPr lang="en-US" altLang="zh-CN" dirty="0"/>
              <a:t>  </a:t>
            </a:r>
            <a:r>
              <a:rPr lang="zh-CN" altLang="zh-CN" dirty="0"/>
              <a:t>我用</a:t>
            </a:r>
            <a:r>
              <a:rPr lang="en-US" altLang="zh-CN" dirty="0"/>
              <a:t>Python’</a:t>
            </a:r>
          </a:p>
          <a:p>
            <a:pPr>
              <a:defRPr/>
            </a:pPr>
            <a:r>
              <a:rPr lang="en-US" altLang="zh-CN" dirty="0"/>
              <a:t>&gt;&gt;&gt;‘2’*3</a:t>
            </a:r>
          </a:p>
          <a:p>
            <a:pPr marL="36576" indent="0">
              <a:buNone/>
              <a:defRPr/>
            </a:pPr>
            <a:r>
              <a:rPr lang="en-US" altLang="zh-CN" dirty="0"/>
              <a:t>   ‘222’</a:t>
            </a:r>
          </a:p>
          <a:p>
            <a:pPr>
              <a:defRPr/>
            </a:pPr>
            <a:r>
              <a:rPr lang="en-US" altLang="zh-CN" dirty="0"/>
              <a:t>type </a:t>
            </a:r>
            <a:r>
              <a:rPr lang="zh-CN" altLang="zh-CN" dirty="0"/>
              <a:t>函数是一个内置的函数，调用它就能知道想要查询对象的类型信息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&gt;&gt;&gt;type(1)</a:t>
            </a:r>
          </a:p>
          <a:p>
            <a:pPr marL="36576" indent="0">
              <a:buNone/>
              <a:defRPr/>
            </a:pPr>
            <a:r>
              <a:rPr lang="en-US" altLang="zh-CN" dirty="0"/>
              <a:t>   &lt;class ‘</a:t>
            </a:r>
            <a:r>
              <a:rPr lang="en-US" altLang="zh-CN" dirty="0" err="1"/>
              <a:t>int</a:t>
            </a:r>
            <a:r>
              <a:rPr lang="en-US" altLang="zh-CN" dirty="0"/>
              <a:t>’&gt;</a:t>
            </a:r>
          </a:p>
          <a:p>
            <a:pPr>
              <a:defRPr/>
            </a:pPr>
            <a:r>
              <a:rPr lang="en-US" altLang="zh-CN" dirty="0"/>
              <a:t>&gt;&gt;&gt;type(“python”)</a:t>
            </a:r>
          </a:p>
          <a:p>
            <a:pPr marL="36576" indent="0">
              <a:buNone/>
              <a:defRPr/>
            </a:pPr>
            <a:r>
              <a:rPr lang="en-US" altLang="zh-CN" dirty="0"/>
              <a:t>   &lt;class ‘</a:t>
            </a:r>
            <a:r>
              <a:rPr lang="en-US" altLang="zh-CN" dirty="0" err="1"/>
              <a:t>str</a:t>
            </a:r>
            <a:r>
              <a:rPr lang="en-US" altLang="zh-CN" dirty="0"/>
              <a:t>’&gt;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7F85A-D60B-4C4B-AE71-9E446321B153}" type="slidenum">
              <a:rPr lang="zh-CN" altLang="en-US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Data and Computation</a:t>
            </a:r>
          </a:p>
        </p:txBody>
      </p:sp>
      <p:sp>
        <p:nvSpPr>
          <p:cNvPr id="6" name="AutoShape 4" descr="data:image/jpeg;base64,/9j/4AAQSkZJRgABAQAAAQABAAD/2wBDABcXFxcXFxcXFxcXFxkZGRkZGRkZGRkZGRkZGRkZGRkZGRkZGRkZGRkZGRkZGRkZGRkZGRkZGRkZGRkZGRkZGRn/wQARCAEsAYwDACIAAREAAhEA/8QAmwABAAMBAQEAAAAAAAAAAAAAAAIDBAEFBgEBAQEBAQAAAAAAAAAAAAAAAAECAwQQAAIABAMEBQkEBgcIAQUBAAECAAMREgQhIhMxMkJBUVJhYgUjcXKBgpGSohQzobJDscLS4vAkU2NzwdHhFUSDk6PD8fI0NUVkhLPjEQEAAgIDAQEBAAMAAAAAAAAAAREhQTFRYRJxIgJigf/aAAwDAAABEQIRAD8A92EIR6GSEIQCEIQCEIQCEIQCEIQCEIQCEIQCEIz4r/483MioAyJG9gMiIK0QjyxMmbTYtMsmS5M9S59MrZTfeH1RxqoGlMjo77Nrdszy5nnVVtfGl11rRB6sI8uZLdNgsoNKe+Y9u0aZfbKPS8cZ/tFttzq+JXRtGl/7rw/w9qA9WEYJ0hPs50shWtPOzDzdqqxPEIJeFdEu3rztd94Oat2r1oDZCPNDNhmfLZ3ItiXvO1X23dvnWOy8TOm0VRLR/PXbT+yYct/i1dmH0PRhHlvPf+lSuHROe6v9iumX+1+WJjEzUKSW2d8wSbX1WrfdxfJph9D0YR5/2mdQ5S/NrOaZk2rYtbp9aJDFO02ipVNossi1qi5Qb7+DSSNPZhcDdCMk2dMSY9AmzlrLY77mvcqQM7dI1c0VfaZrl7V0+eQNY+iy7Vdwvdb7sLHoQjzFxUxElKwDuUkvU3apdlZrc2alY6cXNtdwJdstVmkZ3Ojubbc1z2a3XWtq0wselCPMnz5wUTLclxdiJL4mVBN4q9/LG+UxeWjEqxZQ2itufp6IbFkIQioQhCAQhCAQhCAQhCAQhCAQhCAQhCAQhCAQhCAQhCAQhCARmOJXIKkxyXmpRQu+UaNvdVpGmPNMh7lZpbuu2xT+bcK1s1tHPL/NEm1ahiZZaUpuVphZQGFCGSlVbqOfqxNZyPNmSVqXlqrN2dVaCvXl+Kxh+zziAQthUzXlKWuKMTJZFZuks6Nc2q1TzRdhpMxJrzXUKZktbs+e+Y1vuhl1QubFq4mUyO+rQ4lsKC64uJYNK7mJ4uzHRiFZgoV7SzJtKApcCQV33b9N1tvijI+Gm2oUAuZlE1cs0E/aq1etRX4xMy5m0DLJMp9rqmJMGyeX4lBud2Gm3Z8Wq6FyNCYhZjLar2tWyZQWNQVNDW75lWLG2baGK6uWsY0lTNrLZZRkam2tswbJ1oeFQeNjqu2a2xKbIZmmOqi/aSGVsrrUZbv55oZoXlJDuzUls9hlt2rOy0VSxhazAioLLLnqLe0uqu5Ty9qMpws06RKVbVnXPf8Af3OGty1ahxXcLcMGw8xmZxJ2abSW+zXZXFVlW9N0qqnVa3zRB6LGVclzJdyZ6t3L15RW8nDhWZ1VVvM1syBeRaWy6aaYxfZpqlLZXQnGZTIKTWa1slZLRw7KPTUlhUrbmwoe4kA+9S6KKAZC4cvTzNm06Tp4unVEneU8l9qrbOmraC2KwjjDpJ2QmeatZbqLkOHtavDFH2acysEAlS7lZJUwmYpolM6PkL6Nbc265oZFtuDVE0rbiLLe0/MsSaThaiU0pdzTPDvVWrnzc3aij7NiKSGul6BI02tpsbVbri3EyHmujrns1JsytmMHlkI3cw+qILAMPOuW1dLPpNOWspm37qfTASsLY6hZVmm/MdHDnXlytjKJEy4tshL89OnbWq6pbXaO1VvltitcO7ojCTYuylKQjJdMa+6/dZp5dpbqa2A9JZcq0WqtllmXZ/iiBTDB77ZZeWLsqFgEyrSu9aFbm4Y5hw6KEdLc3aot4S+V1mi9hqa3TGKXKaZfbKC0xGKba5alrMWztaj2tNsXWIHoKZM1btLbQL1etbv5YiUwwe8iWHa4VJAJJyag6+VuaMbydhLvostpcqTZ4pyXacv6zg9sHwszRam0exas2zKl77nvVxcBXUuz1RM9DYFw9q6VUUeSt9OGvDv3NbHJi4biZUYyEut5lVRcNNfljNsJikFpKzvvtJK2pfO2gbPoYcTLqXTEGw893djLFSuIWq2BSHUhKc53C65uLhW3hZ6GyY0tJYmbJ3UFp2gLpyuL5uufzQWdKlolymQGcIiNbcWdhuCFsqtEnRvs7S+YyWT3ikcnS2eUirvWZJb5Zi3fhFzyLXmJLtvbjYJ70dvTVqXTxZjT6eqKp6F9kQt1k1W6KhaEEivpHwjzpkh1lP5pUslTEdrh59mdc+1RuJmbVdphcj1dolt1627rrhaD1ViO1S9kJpYiuWNAtrFgM6+ExhMh79p9nFm0VthcuqksrtKVsrXlblF3FEVw01aXS1ZbZHm7uy81tn/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+H5bbuaAzDEzL5vDbSdbchs812X/SXfpPpi7DTXmK99aqQNSGW1GUNmnRvtVuakDhJZJuLsuq2XUWpcNVtBdVvEzRZKkiXcbnmM1tzuRcba9QVaL6vTCL2Jh0LmXet9K2VF3tXipEZzWSZpUgMstmG7Kimn4xZQVrQV6+mKZuHWa1xaYuko1hADoTUo1Q2W/htbOGaHFng10nKasnf4A138MVS8SBLW9TfbLb+82vV338XzRacMm02lz8QewHRfS27d1eKI/ZxtJG6yQptPPd8FWxeL1oDuIeYjSLQljTUV7uLfy8v7sZziXWdnMl/eNL2NpuVQpKzC1btXattt4Y3PLWZbdXS6uKZal3eyKmw0t3vcu3FoZtOoZ9F27xWrywzeBjXFTihvdZecqsx5ZXZq4Yk2k5pVQqu2nPVGzDTGmy7mYMVd0uUUVgrEBgOi4U+qI/Zlo3nZ1zBVvu1KoJou60j1la6LpctZSBF3ZnPNixNSSetjWEXeRZCEIoQIrkRWEIBCEIDhANKgGmedDQ9YhQCpoKnf1n0x2EAhCEEIQhBSEIQCEIQQhCEAhCEAjLizOEktJJuTUbaBiozIFRbXd2dMWNPlo1rEg7hkTU5ZCmrpEVHF4fcS1pqvA1u5SRu8YW3iiTVUqLTGnYWU8tpitMt1JaH/nwxzC4lp7BAPu0UzS9AxmMAaKo6Fzuu8K9qEpZe0mSGmM+WhGY2qhtyz1XqdV3Ly2xiw7Az5bLLszmrNbfW1mCEgG7UktmZm5rWt5om4HtwjgIO41/GOxpCKTtHWcqm1gSEborapFct1dLRazBQWYgAZkncIpkBqPMavnGZguWlQaL7WADN6fDE2qKu7zErVUaXfTLiUi5Xy3qW5bY0EVpmcs+qvpjNMDLcyDOWyzaCpJVq7VadJa1mXxFY1A1z9sICEIRRw1pkaHd6IrmMyAMBcq8Q5qGmY9WvDEzQsB1au7pAr+PwiUByopWuX85xVtWPDJmMu8NWWAR6C90d2S7uTI7PKwU7qbvDwxbDIp2jsuiU127XRVB7yLm39lY6izSrbRxcwA83UKm/NSdROY1N1cMWwh+jE7TpC33Gct1tlq3+7wr610U4eZi1283FEWIPu+YNQNkoLLTlVrmZovxUh5qjZuQVVxaSwV60IrQ9xX2xkk4cvdMuZnRV2erTdThzuXTxKzarW5ozmxpmNizPkrRZcpwQXQhqNQsaghW3aVt5uK6N0ZgGm4fiuelwNLNVf1qRF6sGVWG5gGHRkRWLAlFTO11kul2Vx7CmtD3nsr80GvZrVNq8zZXeqv7zRNVVBRRTp7yesnpMUSHpr/jCEIBCEIBCEICtyylCDpJCsPWIAI9U8vfFkUz1d5Z2ZteqsMhysDTPTVoql7SqspLLW1quTu8LjQVPKrNE2Jz2aW8lwzWmYst1AqpV8gxyyKvbq7JaNEQdb0ZakVBFRvB6CPzeyIynuWjGrpomdGsAV9jVDe2GxbCEIoQhCCEIR5WOmYhHtE1ZaMt8s2MWEyVns6g2+c4tXFS22JMq9N7ipt4siOgEg1oT1Nw+2KgcQc6S0p0Ztc3cRbYKes3h7UpLl5Up2BBZFYg5EEgVqIti+jNLMyYXLO62zWFAABQKotqRmFNWVl640wOWZirbIaBPOE5aKEDvJrbSGBbCIqWNbkKekjMdeUSgEIQghCEICqYuVyorPkMwKkV6/wCd0VSxc1Hw6otKhqLQnpFOIZU5eiNUZsXO2Eh2AqxoiDdVmyH67vZEntUZuElTRU+bmLdbMl1DaumPFwmCGNM2dtWlS1mMibI0ZredvW5ezHsvh2mYVcPtSptQX0DNpoacvze9HmvKxXk0/wBGmpMlz5i6Jo/StGZ54GjCGbJxUzBzX21stZsqb+k38LR6lG6COnI/5jd8rR5sjDTpc5p8+ZLbETtNQDbLlqOBM7SW7TRttmy81czVodDWhvdyu+ZoohPbJF5r0anFzfNTxRpBB3EH0ZxUFsVmNNo2ZOZ1E0Va9S1C/VHTLWqL2aHouy/ePFFyJMVRXegyBYnpNo6eaCAKiKNwVR7AIFe80pSmVO/Pi3aeKOKHVVU0e0KLtxagoTTo+aLsWQiAcdTL6w/lfqjpYUqCOrf+FYAudT1k/hlEoAUAEIBCEIIRwmgJ6qmOxFuE99B17yB/jBUWUtLZOtCvxXpjzZM+fh3lyMTJrtJlgnJwsxAOfXcPloyx60Y8ZIE4STX7uavRpN3m881y1XcUT0MRtZNZqOqy1Iul2jzjMQv69Vyxbh5gmylYKV4ltPEtpoK+sKN7Y6XDSnamahgV6mXoy9EU4NFRWsus0qlxJqFBBcHVXaHVxdldMNjUObLpp6chEoiu4nvb9dB+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+HCoiCC2cyqxstzXPQ2Vu88wua2AnJYslTta1I86FDdHQgtpFsIRQhCEEIQhAIzuEnuZboJktN9eHadm3rX6YtdiFoCAzaVruuP6+lvZBECKFHpJ626Se9oKqQyZF0q9ZaqRajNuqBw3ng9XhjLjTfO8nouq7EbTuKoh6eHTxR6UeXPlr/ALQwVtV0z30nwW/zbEG+YWUq2mlQprxaiBUHV8sdM2UtbpiLTLMgZ9XpiLyRMUq0yZQ5ZEA/qgFmS10BH7vu/wB5a+7DIlUOy2tVRryzBrUDPhpzeyBIExa8ykA57wa29nxfNFeHBtetR5x9JpcufDlp3al8MWTRoOaqV1qzcKsvX3drw3Q1YshEJbMyKzLaxFab/QfeGq3vjk19mhalc1G+nEwXPu5mi6sWRCiMTwkjfShINOn2RASmY1muXG+wAKg/aPvNHdkoNUJl9Gm2h7yCN8QTCgbiw6N5I+B3Qo3Q3xH+Vvf8Yzl50oa0M4Z0dLbjU6QyafVuX1tMUzcXiFU7PBzL6E6ytiqOsg/TxfNC42NpLdm7Mbj+OcC4FLgwrluJG+gzEVo05kVvNm5VbmWtRXPip9UVTZk1bVaUW1j7o1rRfdbj8NtsLGq5csxn15V+McJDW0IIqD1g5VEVLiZdQHDyruEzRs1Zuyvfn2Vi61d9q137hWvXASjhAYUIqI4VXq/X/PRC3qLfGv70UFVVFqqAM8hkM98dAAFAMh0dFIrNwdFDGhDE7q5Up0d9sdZXtNJh3b7V+P7UT8GaXjZLzVkqw3W7m+87F1LOCNseUMEizb5uVsxZweWra2A3PxUCnVb36WXhj0BOlEAhxQ0AbcpJ3C7hhF7FsIQioxzZpM1pInbFtmrpwFmYmZUUcNUUWNMti8uWzDNkViPSATGXGTcPLS6asqZM5JbW3Nn0V1eKOyJ090BfCsi8trLW3oqr22RNq2QitJl9QVKOtCyGhIqMjkWUjfq7miyKEIQgjhFQR1g/qiKAhEBNSFUddaCJxVKraVPK7qPVuNv0Ww2q2EIQCEIQCM/2lKmqThaSpOxmW+moG7xRoime5SWSvEaKKbxXeR3qKt7ITYpUia7Wk0YBmcZNs8gqDmTaam5WWLBNAXzUpmXcloAU5d/R420xACbLUJKtZ6XttP1ZdkcPqxJdpJVAzK4LANQEFS53g9Iqeyu/s6YgiZeJJL7brYS1UD3bibTlpuZW7URkrNScqswoyPNZBTj83xtXWeLVpWNsUzJdaulqzRQqxFa0rpPdmV8NboC0EGtCDTI9ND1H4x2M2FAsZgGFzFiGWmr9v1u6NMUIQhBCOMQoLHcBX0UGcdijEEiXaBW9kQjcSrMA4HfZdBSWHc7WZT+yXsr4vGw4uzw+KL4groclNKZW7mFOteIROAR53/3T/wDV/wC5Hox58r/6ji/BJkJ+1EHoRB3CDdc2dFGZJ/wHiicUKCcQ7ZWqiqe9iT+Cj80UTloVBLGrtRmPRdQCg7loIjOVmVQoZhcpZVKhmUZgVcqtK0u8N0XQhqhXKdpiXMtrVZSK14XKmh6d0cnCsqYOtGX2kUAHfWIK6y3mI7IuraLnTS9fxvujkydKV5dXy1UtNdWVvt7PiiC9QQqgmtABnmSQOkxKKhNQ76rvFSCFPvcP1RMMrcLL8YuBKG+EIBFVKzq9lPZrbf8ARFsZ1cKZjFX4zmqs/CLeQM38UB3EYdcQqqWZCjK6MtLlZc/1xCWZyTbZ0zaKwASkoKt1CTnVmB+mLxMQ8wG/JtLCm+oNrCKMS62Iyut4mJZuOpjb4smDeH1omORqhCEUVPUTJJG4lkPoKFgR7U/GLYqmGjSMstoandSsuYB8xIX2xbDcioTpTMFExLjXTXVl9XiibKrAqwBBypvrFcwSlQKyXDKiqjO30Bm0x2WCqG66lWIDVLBegGpZom8jmyCVtdpaUNRkQPECeA/Tn2orrNy2Ts/fMVbLfpf80RJmzNWzNOJEJ09GqZxNWupUlrEkxF6qBLmbQgaGVpdvz9Fezc3hhgZ/scxp5mzZq2g31QWO3XqrcgoAultVsawXHAwmpXMVFy+q3DX1oqnyZ06W2q08iS209HGzpr+W31olLYyQFmrLSvNLutLU5st7cva/NB13Nw2SnaZKQaDT75l5Ly2xNHbaNLcrWilcipbIlqVLVt8PvRxnlzOQzadn/BqqtfVa5YxTZs2W6NZNAUghbTNa1mUE1TTpS7mZlqvai8D1IRVLnSpqqyOrXd4/msTDLnqXvziiUVIaPMU9LB1HhKqCfnDRbEHUsMjRhmp6j1HubmgJxltnLirgC0mYgU51tdd1Qdyb9S8THVFgmPzSZnumWVPeKzFanrKsSWYjG26j5mxqBsum3iplEFkIpaeiuUIauQrSqiorvji4iU9LW3sE7rur/wBYtwL4qaUrTBMarFaBByqesDpPrdUWxXNmLKW5q9OQ6aA/4dqGNiMs6p395+wvwix1vVlPSCIrkKyywXHnHJd8+b4L0aYuiaFcpw6ipF4CiYtalWpmD7axF5yqWRdUwW+b9bh9ni5YoxNGNspm2+WSM3/Us4E5bm+qOMJqSkEtLZ08qsx6l9npqzFjqNoBVeW63TC54F2HDUm3W12m5aWjSvD/ABfKsaIiihFCjo/Hv7y0SihCEIIRRXaTRQ6JdSTTJpmYAB6bea3mi+KpOSW04GZPTaxAPw+q6CplValVBpu3VHo6ohYy0sfKuYmVYEdxrcD6zNFcxTMmqm0moNmzebIAOYGokM2rltZeaJiSLtTbRKZI4DUbrBP85xAE2mTKa51s84tRTq1dI4l6Yx4Ng+K8oTKj7yUnyS43IqgsVAA4aUovWSOu483dGDAIrjFOyg34qdq5t46tWmHQ9IkKCx3DOKCrSyswKWJuE1VyJBzDUrmVyXtWxJpbU0Od68epcj831RK5xxJ8h/HO35YbHVdX4Tn0gghvaDqicUOVYi19nMztrUXUoTkRmI7Wf0JKpmPvGJr0H7vd4fqhYm7KiliteEUABY1OQA6czFEwyWUPbLfPpCcvp6b7V9aLJcorQzG2szPURu9ReFB9XiivZEzy6tRAV003uAe+3s3aYZF6LairlkBwgBa06AN0dKK2ZVSRnmASIlCKK9mOhnX0M36jcv0xxlmihlzB3iYoYU7rNm1fWui2EMCstMGZVWXM1DEMN+4EWn5lhKAEtKdV3xzJPe0Jv3bDtCz5tMWAAAAbt3UAImwjDjwux4VzZQeAVW7h1jjblt1XRujFMwo+0S8Sq3WB7kJJuY7mWptBXP4wnjA0iWlKW09GW/py6YbJehpg3fpHP5y0JcxZgqpOWRBBDKeog7osi4oZnUh5S3tZdcS5rqUixa03se00aYg/L66/vROGxUaLNqxGtAq1pvUkkDvao+EcmFiyS1Nt1xLUrVQOFTw382q7Tdpi0qrCjAMN+eYjMA0pxctZS3WW3FlWg4l8PKy8umINIFAB6B8I4yq41D+evLV8sdBDCoII313iOxRUZbU83Nf/APp+f+GIiYxWYtqmbLFCoItLEVU78g3ZbVF8YjLabOm5NKW1UvA1Pb9P0xJ8E1OImE3LsFU0ytZnzGdKMoFLl9b6q7cQdla0y2l01XdLvVXQy7+LVbyxZszJBmtOc2jOpYrXVU213Vp6tsVS5QmXbPETdLNxcu/3fp7MQUtgpdb5ZmySzGqVQXV7NQyeLh+WIHCO0uYlVaZSgyEnZq2QbIMswfm1RuKGXLNXZ/OpSrN21077vq1Rc1omITvYMg6ieKh9gP1QqBnlSl2SGS4MxUVQ9WsLKtNS14G5lX81sXypm0ByKuhtdcuL2Fsm4ljNsdpNmTZb7PVZVV4std3b1xdLkWzWnPQuwVarcAQOkg7ujTqtpxaosWNEQZFfiHtFQw9BGof6waYi5FhU5Bd7E9yjUYyzsTNUjZYdn1Lqa5f8OXi1MsMbF0wFQpVFY1oarVioUk+KrUC+2OSlJGuVLQ6eFQNVP2fzR5P2nE/amlKn2ieVVpeqkiXKYcW7m9bh5o1pjMQsz7PipKyZswNsHBulMwHCTxVqREGwJV2Vpsxsl01t/IOaONLll0W3Nas3qsrLxcWqII52oJUgkCVMFVNrA1Q5aiJlx+K8NsXKKzZrHfoQdygFv1sYo7LOgL2NB90b6+jVGUTExrBZe12aO10xSUW5dw8efhtiycpqU6J9qHuyN/8A0/d0xpVQoooEBVJkS5ClZa0rmxObMetj0mJTUMxCqsUblfLS3t/nOLIRcUK5YmAETWVjU2sAc16Lh2/V0xZCEBwkDeQOjPKpjsQeWsy27oJ9ukxmWUJU372Yxa5qdQAtqc9y3fl4bYk2NRORpvocss4jKWyWi92fe3f3sYzpIVluWbMz6T6RUZW9P64wri8W7z5WEw6vsprqZkx9O/hpCx6q1Mx26AAlMqkjUT+IX2RNjap/nf0R5+CxLzJuIkz0EmdVZmzry2qty/8AtG5zQoTwhsz1ZEAnu/hgJKtqgdQzPST0k97GrRh8l6sIH/rJk5/R51v8o1zmtkzWrSktzXpGkxR5PW3B4f8Au1P+MNjZCEIog9NK0BuYZejMn+fDFMwzJZOxlKy0BoABVqmuY7qfHm5bhm53aRb0dO/0R5r43EzpjpgZCzElNY82Y2m7wxBuDzglStW1ZAd2muf7UQR554pKpUM2/m3gd+em6KpGJbE7SRNTYYiUVZkrcu8MGqORubVGlJYlXNbcznVaAK/ju96HsCozMQHUWXIRQmlGuJAyody/vRrisTUqVNykUJDKRSu7PhO7laJBlbhYGnUa09PVAdBBqAQaZHu9Mdy64yPIALPe+o8vp3b+tvlipcOr6dtN5iGzWpvN243aSbbW+qFyNczfLXxXUrThr/DHQ7dMpx0ZFSP1xyg2o8Ev8x/gi2L6IGYOp/kbr9DQEyWedfj/AD3xOEMjOqss924lmqurLTZy+hq8XajRGWagWsxprKu6i5ULmWtTTfaQPi0VpKWabhNmG2n4gd93L+aJ4NMxtcvSzcT6adVvh7cSv8LfD/WKRtBiBfaU2ZEtvaCwYei21u6NMBAuBmVf5WP4AN1xzar1TP8AlTP3I68yXL45iJ06mAr8Yyv5RwUv/eJfuVf8kLjsdLbOYjS7wkx7WltLYLc1ddSFz5bbrW9aNkeY+PRwNlh8TNIZWAEphW1gd5tzUal92Kx5QxTlll4CYtp/SFv+2jfmiWPXiq47a3lWXn61345fzqjzhM8oPzy5G/8A3bETP2I4mHnTZjbTG4nhXglfZ+14IfQ9JmF5R7bLLtW45/sjijBjMSmHk2YVpW2muspdS6Wbm92Ot5Nw18szNrOa79LNdtyt320rE5vk3DPKKS5ayX5JicS5wGSb5NeXKecmLn7dVvZmfS9sTkYmVMkSZm1lo7WXy9p+kV1u49XBAyPKk1dhNmyFl0saaldoy/xR58zyekud/RgHlrk+3UtK2mem8BfzcVsQfRSDo8NzsviVmMSmXWG2vu0u39/TSPmqYdG87LxGAbtSnmFHz92zw6Y07Cawuk4yfN9cy5qbuZdSUXxN6qw+sD0JZEyZMlKQttrcRLWe4d9eJmmM0XfZz1y/WaXe/wBbtwx5gXGYdvNzZE+ayC7zL32+4eaJHys8pP6ThmTLQyMHS7s/2cBCY64DygZjXTUnSVvs1TJdp4rYkcQvlHF4ZJCts8Odu7uKerbF/k/WrT7pc2dOo0x7xpz0y1ADMAo5Wt1RDHX4adh8bbpQ7KdYP0TdqCtuIycFaBrcq/3soCvXvjrS5gLM2J2YalQqoFBpTIvc26OTaPrVhqlXL7jbTT+1bBpmGl3NQMyipa26n/E4U95li4RGYivs9m20tdXbzmuy1uH1vqi5MQjzDKAatt3wNGU8yPLOlla2MYw5xDiYsxpSIZtrS3XVteLwxfh8M8gJ5xWza82G5lqbUuL7pfvRRshCEUIQhBCIMivQstaVHsO8ROEFRVVUUVQo6gKD4R4crEr5MmT5GIV7HmNOlTFF1yt+7/PLHvRSANu11brNHqMRdTlrVbonQ83BzGxuMm4xVtkpLEhKgXMwa4/z6seuQGBHWDHln+iY8Nuk4yinw4gbj3bQfVHqwGLFOy4PFbrklTPatumvs+qLsMP6PI/upf5Yx+VhXBzPEUT5pix6K0Kgg1FAe4ikNiUIRCZW0+Ki/HKvu8UUEGnvYlj7e/py0+rHiycT/swzZGJSZbtXmSpqLcsxW/dj3QKZD0QiV0PDlri8ViJuOw5XDrYsuVtZYO1QHu1IG7Xuxq+0Y+V97gxN8UiYPyPHpRVNmrLU9rlTK79fzNAYpflLC3Ms1mkPU6ZqMv1UjaplTqOplzPELW/HoiBVmRZWyU0tBMwXIFpvHbLZ6bl5rm7WGZgMLnNmtLkf2kq+T/3ImRvxE2RJllsQ6omW+vs3aq+rGbD4rC4iYww05bznYyMGp00rbXddp96PIw/2Z/KMvz74mVa2y239d0xs8qKi/ZthamK2y7Kzit5ju/NEueR6oExWZtDXUrmV3CgoKNl70daYUUsykD0j2U76/rjxnwnlh/8AfV/J+RIqbydiVW6YsqeaqPOTpx9mbqvzRbHtvi8NL458pd/OIznyphM9m0yc3ZlSpjf4Rjl4bESuDC4L/lzGi8TMeummEX3J26FibYybM0y/J8+Zu+8slL9cYpuPm4ZtmVwuGY2i2+ZOZR0VEsWi0H3o2CZ5Q7eB6el/84q8lLKaTMaYFbEbWZt76XXXRM3yI0xeIkjELjpTBTd5mSuntG6YbtKRpHk9W+9xOKm+maV/JbGbDKn2vygmH+7sXh+72tvL+1HqJMdlVhL3jtf6b1MWBnTybgkP3CsfGWmfnjUkqVL4JctOjSv+ULpn9WPn/wBIi00qNSqu/wDSLFwLGYKCzGgH/iK1IebcqnJCt5DC7MdfZ7X8UYpvlDC/dNNVWO8obwoFCDVN55bf5aX+0pX6GTiZ/qSm6oXFjXPxEnDrfOmLLX2/+3yxll43D4hlbDzA7DS0s1RipO+j21tIu5t7RhR9v5UX7VK2XmP6PLm28Xx9aJ+UVVZ+C+zWLitrpy5ac9OiIPUAms9zBFFukZswJOfZX5W0+9EpjTER3qhtVmpQ50Fab+6Mew8o82Nlf8PD/wCsDhMTQ3eUJ3uy5af4Rc9DbSZTJpfXwk+3jjGsiZKfSiOPvNplcszwq/a5uKK0wAdE2mKxb6V/S29HoiweTMJ2Zr+vOm/vrEFjKLbZzy5crm11ab67OFWlOK266PNmSsHKmTHw2LXCzLeSYuzb3I9BfJuBX/dpfVzRknjC4aY2mWiKisktJUt7pt3Db4tOmIMeHmYjyhN+ztiAqKu0mzJOlpnh93sxdMw/2LGYJ9pMny5kxpdk3Vs2YcsJWExl/wBsltKw81tOyYcSb/Oct/qrGiXKmzMRLn46dI81VpMmWebt/wA80QaZvk/DzGvRWkTP6ySdm1e/ljz8YcdIlbB5suemIZZKzLfOLHtCYp3XH0K3+UeN5TxUmYv2ZVZ596bPO22Z/PFdbGpqhGd5K2GGLSsRN2kpGbUfNsvNReTKNeHlGbhZcxaecVGtYXdPj06dXCsZnTylO2eEnTZVswedeXTabP6V1eHij2pctZUtJaCiooUDfQCJERfAzg4ldIlpaAAOEc7Ddf2LX+mBfF1PmkpqtzX3a1PNzLqti+bL2i23FdStUb8sx+MJaFLqtdcR0U5VXrbsxodQuRrADVO78DE4QihCEIIQhCARRN0Mk2hyIln1XYVJ9UgN80XxVOFygVHGpoTS6jBra+z8ITwqrGYf7Th3l8/HLbszFzX8dPtjmCxH2jDqzfeL5ub4Zi8UaFcMbc1bPSR6Pdp6rNHmn+iY8Nuk4zI9lcQNx7toPqiC3ylnJlL28TJWnaF1SB8OWNaVRjLO7Mod9R0r6V/KYx40XT/J6f8A5O0/5SNG5wSumly6lrlq6j3Nww3MicVMwvXJtALZCurh/VdFcx5jbLYsql7/ALwV4V+bS+ni+aK5LNJ83NGshWFpLbQk0bN7c7zdbyq0BqDodzCu+m4/A6onGGfjJErTiLVFOGqu93qJq9WPOY4vG6sPKnSUromPNeUgWvFZxOfph9dD1zPLOySlDW8cxqiWrdndrNOz80Y3xeFlEorNiJzPcyyRexYEdI0gLw23cMVy/JbABZ095qVJ2NWlyszq3G57vFG2XLSU4SXIRAqlvN/T2WrS7iuiDPd5RxHCsvBSyN7ecm59OWn5omnk6RW+eXxUztTiW+mNm0XqZfWVu+M5mypeoYyX2fOurr6ONWr713agITcPKmq8mdJLJdfKZAdN3qcFr3aezHMJgMHIbayQXfcHdizLvBoDuPLA+U8IvFMDNUiksNMrlluG5vzaYqOLVizSMFi9plr2ey+p4fzyPVitxVpQ6L7j6FUkfXbHnLM8rE/cYZR/aubv+mbfDwxFpflEzNWIRbU/QygWW7o84fDFvHA9eK2my045iLv4mjzfsi8WIxWM6/OPs5f0cA8LcMXDA4CUAxkq5bIF6zGdt+VS1T6sBJ/KGCT9Ojep5yPMxAweKe+Xg8ZMfty02X549hRLk1JkS5SDnW3IdN1AtPqWNAIIy3H2gxKmeR4suTPVNnI8ny5Xim4g/wDbiSyfKCvb9plYdJlW83L2i311fedP0x7MQcKVtcAq1FocwamgBHpMPn0eacKtvnvKM9/+Isv8kWS/J+BYX7Pa+KYzu3tv6fdjcstErYirdmaACp6zESrISyaqtVky6qVU9fraYtCnYysOweXKRUpa9q8Ori/ejUCKVqKZRXdN3mWtOpW1fiFX1tUUojtVHZarayyyodUU3BakW1OXu05oDPisO+KAWZJVlULq5w2q+0grQcMVYXBfZdaSFMzIXObm39Ze1Muyrao1vhyqg7d1RR1eD07q8vagMOzoh27cr7jq3dZu/nwxBtFenf8AGHQYolSzKFXmXE0rvC52gAVPXyx12mM1koqoFQ7MpahNKAUdc6V7XLFEpZBRKEcK/qiyM64dZYGyOybpZQtH9cUt3+q0YJmJxMx2k4V5cxlrtJqobJXvXte68tvvQsa8TixJIlSl22IfglL+Z+wixRJwC3Gfim22Ic9dEl+BM+XtRZgsNLlIJtFmTZmpp3E7XDtH8q2rFv2VaC09N3Xq+MQceQAxaWooQa9LXA1FpN1Lq6m5VGniiK4U2Wls9PEA3DThbj0nSuqKkRWYUnupmNduIuoq+PdQaW9aNKSGWYXLnwjPh76nfDfA86Zt8Xi2wbTjLlyUV5hl1Vpt3D7IzTMDKwWJwzL5yXNZpXnOKW1ONf3Y9HFYWbtfteFmLLnWa9p93M9aPLvxM+ck3EzVWZh5iqklErx6vabF83xLEnoe5hpIl7RrbWdt1SVtQabK8jdnlaNUZThy2raMhrdu3VpX8f1xS0pUbObMrmvrOyqF59623dnijWR6EIyLIcipmEEmvSSF6BvyP7UaEWxQtS1OkxcicIQghCEIBCEIBUDp/wAzEJio6lXpafwPWD0GIzJQmUqSKXDLpBFDFIkqgCXTG3NnRgCrMbjXTzW+qF7MSbVYJIVQEd9PCXJmU6M6m4huZbooxMsYmRNlNpmJrVvEtbXz/eji4ZHQNKmvaWYk1zoWqQO9Tp9Ut2op8poUwMyxm0U/5bNqT1Oz4Yma4GJfKMmdO8nvNe0yxN21eFXtt6rdX0x7zTZSJtHmIqUreWW3u6YyKmC+xjKVsNmOzut/Pzdq6PGwXks4uSk6dPmhakIm+iqcuO5ae7wxMxgei2ORpo+ySpmJ4tXBKV6U43FtKcUQmibM/wDmY2RhU/q5LLf87xOV5OkzGuadPnS0JVQ83S2Wrdatlez80bEwGDl8OHlellDt9d2cP6kefLm+SpH3YM5+1Y85296NX22ZTzWAxXvqsqN4VV4VX4f5RKNUPOD+U/6jCyv7yY/7ERXD45yzPjBLNbfNSV6O9+8x6cRQEKK78yabqnM07oVnMjAPJqfpsRip/rzdMTGAwMoE7CV3tMF+fv3RuigDasHqdmtbV7TV4m7uyvvQ/wCCMmQktdCmXm2XdX3ottbomH3hX91vqiyEWoFJZw9t0vhuNag76DLVlkfhHRtA7MVUghVFGqcqnpC9f4RIKtzHIk06AaUG6OGWnQLek2Fkr6bCtYmQLVFGltTduVgfYC0QUSg1wRlPqtQV30FLQW5rYmy0U6mGRPEej0xMVoK76D4wEDMl7mZVrlr01yPbt6Ighlq2h02bjIX83h5fWi4gHeAfxjPPlMxlNLEusti5DDiFpFtQMrq/+0MjTFczco8a/gbv1RXLMmaD5sBlNGR1AZWOftzF1y9UdZLDLsrxcN7W8LessNC+EVln/qy3qsv437OF7f1Uz/p/vxRZESDmVtvpvI/1Voje39VM6emX1f3kdvFQGVl30rToFd4LQEVZZks3jtKw67SVr2qRGVdmFFspaWXBrjl4zurpVbeGM8uk6+b9nfZzLbKsvW2vj83dHZLss2bh1BpLCuqzGNyqw4Qw2i0X5og1vLWYLX1Z3dI/x5f4o4BLkoc7UGpmdu/mZzGedPbDy9pNaSvzcXZXtxkEnFY62ZiLZcneuG1ec/vv3ICZed5Q+5LScL/XfpJv934I3y5UrDywktRLRRX/ANv4o4FnCijYovcrfgKrGdzMmOyLMV7DrW1pcvdudr2v93T2ogsUuGuRfMmulqBrjnclTbY3ZbruixWmzACAiKRvqXb9lfqaM7I0z9KZjCnCF2KtQdYmcPEvNGnZt/WzKdXm1/IixRIIgt0rVQADQVAG6nV7sTiATxP83+Uc2adK3evrp890PwQnbJ1sebs7uzM2bHduzzjyxIXCNMmtWZKvlMuiZteIUuoFU23aV4fDHs2r2V+EeVi12m0T7RLc2tMlyDUAqaA3MHWtputVeu3VEkeuCDmNxz9MQMtGJJRSTkagEkRnwaukkSpjMxSnHS+014qFlrSNca0OAAAACgGXcBHYQgEIQghCEIBCEIBEWRW4hXo9I6j1iJQgrgAXIAAb8shFOIlrNkzEcVWn5dUXxwioI66w1Q8oeScGx2i3FWo4QtWVU58Ity96NjuZSiWqqTS0JLNpUUpUZMqBYtk/dquWmq/KTFEwuk8vKAZbAZ65lqbkKUHHS7S1qtGa6GiUpWWi5cIiyKUZGrsmGnk5f9PdiwMD6erp/wDEaEoQhAQckKaCp3DoqxyH64mBQAegRBqkoB2qn0DP9dInAVTmKpReJiqL3FjSvuireyJqoVQo3KAOs0EVITMmOxGiWbE72GTv+yvoaL4ehCEcJoCTuFTARTczdbt+u3q8MTiuUay0PWqt1bxX/GLIaEJlbGpvpT2nIGJxFlDAqdx9IIPQQRFQE5CdW2Sm5rVdT3UCqR6zL70Ni+EUrOUkBwZbEVAegJzpln10+KxbUVpUV306aQwIPKV86srdtDRvj1etFExnVUVkZis2VqWhB84u8m2hYcUa4qmCti9cxT8vnP2bYgbWgueW8sZVLWkDvNhagiwEMKqQR1jMGO7/ANUUOolnaIKZreKaStd/pXiu7MXIvjJiJTOyhGdXfQXVqBJeZYgVXNuHTzW3cMaDMQIZlws7VYzylM7z027UW2aZpZLrp8V7c0SehpVQqqo5Rb+EedPxSSsQQqtNmmWJcuWlCSxaprnkOG57e0rcMJ8+5/s2EUzZ2dz3vspOfPnv8Mck+T1Rn86+103zeZv55YkzPECyRhXZxicYRMncsv8ARSMuRfzRvJCirEUjKJMxOnaivM8xX3+mysceSjWTJstTqt2fEqqx6uEmupuyvDFEjcyma7uqtbbLltyk+i6sw9m3swKils6ZLVKfdrp+bO5x6v1Ra0uUAWaWhC1bNQaU9PojNIRpqCbYsnVeiW/myVtXZ4lgNCTFK+bRre5QtadVbcoGaVoXlOi5C4mWVFeujtlEpblrlYUZCVI6CN4YdzCLKA5GAhtJfbX4iJxygGQAp+EUP5gXSxcCR5rrYkDR1drs+rFyLXdZaM7VtX+fbHliRiJmJWcirKSlpd5csTLPi1X7L6bY32TJk0NMVRLUVVK3EvXibJeEcurfGiJyIIioCFG+hJNSxNKVJOoxOEIqEIQgEIQgEIQgEIQgEIRwioIO4gj4wHf/ADCIqoRVUblAUddAKCJQVWgIabuza4UFN6jf1nLiji/ezPVl1+qDhlO0QXdpOlgK8PU/5oidLbUEWOF2nsBtcflb3YngTwwUOhteqKDvUguBRh1Znhti0qG3jv6iD3HoiuZSbJew1qrWndqG7fuzEWgggEbiAfSDDYiLl8Qz9b0U4THbh6N2/I5xKEUVjOZWtQqfix6/diVyitTT40+MCqmhpn8DHQABQf5wFNZcuZxU2gJI3rcpFW7i13vUi0OvaX4iOOgcdTDNWyuU9Y+ERUhrkYLetAw6CCMjTqb95YmxbFc2mzYHpFvVxZf4x3Zp1fAkfq0xzZjtOMweImtD33ZerbFyLIQhAIQhARKqaXKDSu8A0rFf2eTX7tQd9erOukjv1aeuLoQwKdhK7Jb0s5P6/wAscMpqiyZkputcXLubvVvdZovjhIofQfZlAcUkqrZVIB+I6IlFMuXL2aebTgXl9EcmmRJQzJpCIveQPQADmfCsQUYlFEyRptlvMO2NaLaq7TVmq6vFFLTpuOJl4VjLkZrMxNOLwyP34zTJczFvImTV2GFM5VWUzNtZ2TcWeX7se2qqihVW1VAAHVTdEzNiuRIl4dNnKW0fUzdpustHZf6Ru1Mb6aS/4otiuUarXrZz9REaxwLIhMUsjDcaZHqbr+MThAZZTfaUWay0Q8KGvXzV7+FY1RRJYnaLxWPar9pad3Z4IviRwK3lhs+F+hxxVofwz4W0xxHJJRhR1Ck9CsDUBlzbJiDp5Ytiieyy0M5q+b7+Lw+9F9FrustS7m1RvO+kUygzuZ7BluAVJbUqgBNW7jMFty90U4XDtaJk9mmu1HCzM9lmd1edRpZo3RM8yEIQihCEIIQhCAQhCAQhCAQhCAQhCAQhCCqldjNmSyhCqFIfoYtWop4aD4xFALpsriTfnnS+tUP5l8Jtjk9N01br5dNxbNa7sunmjsiWZat5zah2LhqC6h6CQdcTNjPJU4dJ+ozZinh7TWj5NpdqW5tXDFuFJsZGa612Iyo1jcOni1auKJsFWej7rkaX6Wul2rEpgKkTVrVaXACtyVzFOkrxL70BbCII6TBcjBhuyzoYnFCEIQQiqZLD6gbZi1tcbx3d4bmVv4othBUUJZVYihKqSOokRKKQTK0uapuV6ZAVOTHotFLW0rEne20LmznT/jXuUQFkIoY4lW0pKmLQ53NLYNnlQiZXo1XLEpU6XNrYwYrQMOlSa5HqORgLYQhBCEIQCBAIoRUHKm8ERgxWLeXMTDYeVtcRMBahqFRRzOerfGWZjcdJZZU7Dyr5xskzEc7L34n1CtL4pMIHlMGeYG8zLFS8xW4acWS8F3hjkrCzJzriMbS/9HI/RSv/APSO4LD2XzpzbbEFmVpuXDXk5UHq+9HoRKGVBtZrTGrbLYpKUjTcvFMz6a6F7KxqjIVWTNGXm5papoNM0kEbtwmauLmtjk+bIVZgYhQBQvlapIFATxVbw8MUbIgjXL7W/NFCYlZi+blu1FU8o3jcAXVq8vDFBmTLhL2U3ZarlsuZtrd8lvF70B6NRESyqCWIAHSSBSPOQ4vP+hyqU07RkVm9awNTLwrFonNJW7EYaxq5tJAdFXtM3Fp9WFi7D20m2NcNs538N1GpXq5vbGiMRWS8x8Q7N5tVUEO6abbrtBWt13FFiiS1AHm57qzZ4uyrpq/V2YDTGOc21eRLRlZdpdMIYGmyowB9YjhuX6YuMlacU3/nTfjxxFpaIstic5NvnKaraat3QwOqGRohCEUIQhBCEIQCEIQCEIQCEIQCEIQCEIQCEIQCM8yW4DtJexm5aArdnurpq3y3WxohBVLUnSzaSN3QLlZTUVB7JjmHnLiJSzFqK5EEUIYZHL0x0gLORgBrDK2W+g/Z4YiGtntLVeJVcncqjMbvEez1NE2ApKmuzDTMso1DxDK1qaadn3o0RFlDKVPT+vrHevF7Ipkub5kq5pllKTCOvepICqSp7PhhsaIQhFQhCEA35ez0xWkqWhqqgdHTkK1oOoV5V0xZCCkUzBYyzFoNQWZ0BlbIE9ZU22+9F0RZQylWFQcoCUIplswJlvUsKlW7SVyNaW1WtrfNzRdAId0UYjELh5ZcgsaG1aHU3Qu60FvFGKXhp+IcT8S2zqB5tCwZaNlqFuX1cWqJeagQxTNhMauMsMyW8rZTAlL1oeL0RTNnf7UmSZMmXMEpJgmTZkxbaUBoq81WzWPZlypcoURbfxb9pj80QfDo5JJYElWyyGQpSnDRolSCSJcpFRC6qo7bRGbJmzEtXEMlOkDU2W5qW5er4Yp2Mtjs75124Vpy0Na0+qNMuSsokhmNa7zlma5DoC8vpi+UKQ02Uyy5t02Xs2JmWVowpxkG45c2zjNPCziuxwy3UbOZLppt4l5bG7LR6sIUPKwDIFOGeVMScCHmXAamFpuqm7cullX80erHAqgkgCp3npJpTP2UjsIgIHPI+j0whFGYYSQHEy1mIAADMxVQK00k2xeyK62n2dx6KdRWJQhgUqzowlzM7qhJg5qCtGHQ9AeHS1OXhi4iuR9HpjJiZ6SGkmZdbcc1FxutIAoNXMW09mNYNQD10MTwZ5bhZhw7HUq3p3yych6VOn1dXNGiMuIWxpeIC12ZN/a2TAhvavF6ojUDXMemL4EIQgEIQghCEIBCEIBCEIBCEIBCEIBCEIBCEIDFNmmViZRmUElkZA1d0y4b/ZFmILS7JyrfYbWVeJlbs96vbp9aNBAbJgCN+eYjM6smi+1aq0tznawPA1eRuVru0sTKtUYQJ+Hmj9JhvONuF8osaioHIvaXV2osktNVxKm2khLg4qbqHPf2ahfZ4o1Q5ixFWV1DKwZWoQRmpB6QYlGRCmHfY2MqTHLI2+WGbk/s/CvDGuKEIQghCEIBCEIDNiJhk7ObYXW6x6cquRr908vZjTHCAQQRUGoIOYI6jFWyKEGSwQZ1lmpln0AcHuxFZGR/tqK8x3l5zVlsFtDUPDndp4rbfVj0YwTRN2+FbZalmFSyto2bKQd+qvNbb2tUb4dhCEIqI2rW60V66fz0RKEIKQhCCEIQgEIQgEIQgKpssTVp0qVdd41LmK90Ql4hZjtKIZJi8jUBIpmRnmM+KNEUNKAcTpaJtKgM25mShB1Ub1reFmETPMK4xmmcEtOzNRWgKlbTUluIFTRVW2JykMtLK1CmiZktZ0b+leH5YkjhwSMiCVZTvDDr/N6piMuYsy8qQQrsmRrQrQEHqzrDYjMmTVNsuUXPaJUJu3E1uBrTlispiLWdpqy3rcFWrSguXWFbUPVtjXFZeUwcF0YLVXzBC9zdXvQHJEwzZSTCtt4rQZinRnFsUiqon2cS2lhctRAK5UtIDd+qJS5gmIHApW4UNCQVYqRlvzBi/oshCEAhCEEIQhAIQhAIQhAIQhAIQhAI4QGBBFQcuuojsIKyqrHZDZsrS6ayQAF3Fa1ue6g08MaoQgOMqsKMAR1HMRXLYistzrXp6WXof9lvFFsVzFLUZeNTUdAPWp7mH7MPRZCIqwdbh3jvBBoR8REoBCEIIQhCAQhA/wA98FedgkvMzEktrd1S5iaqrHVvt1ctvLHoxXJAEqWFFBappQClRXcNMWQjgIQhBCEIQCEIQCEIQCEIQCEIQCIswVSxr7AT7ABqJiUIKxNJ2rmaqzZbTJYRrnttW7spqv8AejTKlrKRZacKinp6yessdUWQgEeWZhw7S/tKrc7zbnlqzo0tie67zZs4o9SK5spJy2uDSoOR6v8ACILBSmW78KRS8oWWywFZSWl79LZno6G5l5qxcMsvZFTykmG43K1KXqSrb69H7UXQXMUFpQzCvfZWou3dEWxRLlNLmOVYbOYbrKEWNTMjO3UdTRWJ5eeJLJMl2lnDBltdVa3UOOjerbdzRP0a4RUZo2gl2TejVY2z3dvhi2orSue+nTSKEIQghCEIBCEIBCEIBCEIBCEIBCEIBCEIBCEIBCEIBCEIBCEIBCEIBCEIBCEIBCEIBCEIBCEIBCEIBCEIBHDWhtpWh/0rHY4RUEZ7iMt+fUeiA8ba4tZQm3NSyvGjnICZwmXzI3M2luaXwxo+0Tg89lS8UTRMcytlpy+8RfvDqiz/AGfh9PHpupmvNS6gCWpdT9Hb4bW1RZMwsuYzMWZb+ICyjUFBxozDLssva4tUc6/y7V5rYmdsn1v5sFg1dm/GttwpMvDC63zmrsxYmLn1XNbpkxktLMVW0S/7BV5mu85a3ajYcDJ1ZzdQYHWaEEmuR7iVu5uJrmW6JDByFZWtbTUrqbJiRXpuN1q8TMsBpJABPQAT8IyfbZXYmcWz3LxdnjjYQN3sjN9jw/YO/tzP343IiMZLNdMyoYJnYNXVUuq9XE3Stt0cONlUutmbwu5AudaUZ3VPlZol9jw1a7M13ccwneDlryzA+EDgsMTUys63cT5tQgVzztBKr2at2on9f6mEftsroVzwjLZmjGlBS+47xqVWXxRolTVmqWSu/pFOgN9Qa72xScFhj+i3ktxuMzvIAfL3YvSWksFUFATXeT0BRvO5QAqryqFix9Xkw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2.3 </a:t>
            </a:r>
            <a:r>
              <a:rPr lang="zh-CN" altLang="zh-CN" b="1" dirty="0"/>
              <a:t>布尔</a:t>
            </a:r>
            <a:r>
              <a:rPr lang="zh-CN" altLang="en-US" b="1" dirty="0"/>
              <a:t>类型</a:t>
            </a:r>
            <a:r>
              <a:rPr lang="zh-CN" altLang="zh-CN" b="1" dirty="0"/>
              <a:t>、空</a:t>
            </a:r>
            <a:r>
              <a:rPr lang="zh-CN" altLang="en-US" b="1" dirty="0"/>
              <a:t>类型</a:t>
            </a:r>
            <a:r>
              <a:rPr lang="zh-CN" altLang="zh-CN" b="1" dirty="0"/>
              <a:t>和列表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布尔类型的</a:t>
            </a:r>
            <a:r>
              <a:rPr lang="zh-CN" altLang="zh-CN" dirty="0"/>
              <a:t>变量只有</a:t>
            </a:r>
            <a:r>
              <a:rPr lang="en-US" altLang="zh-CN" dirty="0"/>
              <a:t>True</a:t>
            </a:r>
            <a:r>
              <a:rPr lang="zh-CN" altLang="zh-CN" dirty="0"/>
              <a:t>、</a:t>
            </a:r>
            <a:r>
              <a:rPr lang="en-US" altLang="zh-CN" dirty="0"/>
              <a:t>False</a:t>
            </a:r>
            <a:r>
              <a:rPr lang="zh-CN" altLang="zh-CN" dirty="0"/>
              <a:t>两种值，要么是</a:t>
            </a:r>
            <a:r>
              <a:rPr lang="en-US" altLang="zh-CN" dirty="0"/>
              <a:t>True</a:t>
            </a:r>
            <a:r>
              <a:rPr lang="zh-CN" altLang="zh-CN" dirty="0"/>
              <a:t>，要么是</a:t>
            </a:r>
            <a:r>
              <a:rPr lang="en-US" altLang="zh-CN" dirty="0"/>
              <a:t>False</a:t>
            </a:r>
            <a:r>
              <a:rPr lang="zh-CN" altLang="zh-CN" dirty="0"/>
              <a:t>（请注意大小写）</a:t>
            </a:r>
            <a:endParaRPr lang="en-US" altLang="zh-CN" dirty="0"/>
          </a:p>
          <a:p>
            <a:r>
              <a:rPr lang="zh-CN" altLang="zh-CN" dirty="0"/>
              <a:t>布尔值</a:t>
            </a:r>
            <a:r>
              <a:rPr lang="zh-CN" altLang="en-US" dirty="0"/>
              <a:t>可</a:t>
            </a:r>
            <a:r>
              <a:rPr lang="zh-CN" altLang="zh-CN" dirty="0"/>
              <a:t>通过逻辑运算符和关系运算符计算出来。关系运算符是</a:t>
            </a:r>
            <a:r>
              <a:rPr lang="en-US" altLang="zh-CN" dirty="0"/>
              <a:t> &lt;</a:t>
            </a:r>
            <a:r>
              <a:rPr lang="zh-CN" altLang="zh-CN" dirty="0"/>
              <a:t>、</a:t>
            </a:r>
            <a:r>
              <a:rPr lang="en-US" altLang="zh-CN" dirty="0"/>
              <a:t> &lt;=</a:t>
            </a:r>
            <a:r>
              <a:rPr lang="zh-CN" altLang="zh-CN" dirty="0"/>
              <a:t>、</a:t>
            </a:r>
            <a:r>
              <a:rPr lang="en-US" altLang="zh-CN" dirty="0"/>
              <a:t> &gt;</a:t>
            </a:r>
            <a:r>
              <a:rPr lang="zh-CN" altLang="zh-CN" dirty="0"/>
              <a:t>、</a:t>
            </a:r>
            <a:r>
              <a:rPr lang="en-US" altLang="zh-CN" dirty="0"/>
              <a:t> &gt;=</a:t>
            </a:r>
            <a:r>
              <a:rPr lang="zh-CN" altLang="zh-CN" dirty="0"/>
              <a:t>、</a:t>
            </a:r>
            <a:r>
              <a:rPr lang="en-US" altLang="zh-CN" dirty="0"/>
              <a:t>==</a:t>
            </a:r>
            <a:r>
              <a:rPr lang="zh-CN" altLang="zh-CN" dirty="0"/>
              <a:t>和！</a:t>
            </a:r>
            <a:r>
              <a:rPr lang="en-US" altLang="zh-CN" dirty="0"/>
              <a:t>=</a:t>
            </a:r>
            <a:r>
              <a:rPr lang="zh-CN" altLang="zh-CN" dirty="0"/>
              <a:t>， 逻辑运算符是</a:t>
            </a:r>
            <a:r>
              <a:rPr lang="en-US" altLang="zh-CN" dirty="0"/>
              <a:t>and</a:t>
            </a:r>
            <a:r>
              <a:rPr lang="zh-CN" altLang="zh-CN" dirty="0"/>
              <a:t>、</a:t>
            </a:r>
            <a:r>
              <a:rPr lang="en-US" altLang="zh-CN" dirty="0"/>
              <a:t>or</a:t>
            </a:r>
            <a:r>
              <a:rPr lang="zh-CN" altLang="zh-CN" dirty="0"/>
              <a:t>和</a:t>
            </a:r>
            <a:r>
              <a:rPr lang="en-US" altLang="zh-CN" dirty="0"/>
              <a:t>not</a:t>
            </a:r>
            <a:r>
              <a:rPr lang="zh-CN" altLang="zh-CN" dirty="0"/>
              <a:t>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038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关系运算符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556792"/>
            <a:ext cx="6984776" cy="4608511"/>
          </a:xfrm>
        </p:spPr>
      </p:pic>
    </p:spTree>
    <p:extLst>
      <p:ext uri="{BB962C8B-B14F-4D97-AF65-F5344CB8AC3E}">
        <p14:creationId xmlns:p14="http://schemas.microsoft.com/office/powerpoint/2010/main" val="116225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760127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b="1" dirty="0"/>
              <a:t>基本数据类型</a:t>
            </a:r>
            <a:endParaRPr lang="zh-CN" altLang="zh-CN" sz="3200" b="1" dirty="0"/>
          </a:p>
          <a:p>
            <a:pPr>
              <a:defRPr/>
            </a:pPr>
            <a:r>
              <a:rPr lang="zh-CN" altLang="en-US" sz="3200" dirty="0">
                <a:latin typeface="+mn-ea"/>
              </a:rPr>
              <a:t>数学库</a:t>
            </a:r>
            <a:r>
              <a:rPr lang="en-US" altLang="zh-CN" sz="3200" dirty="0">
                <a:latin typeface="+mn-ea"/>
              </a:rPr>
              <a:t>math</a:t>
            </a:r>
            <a:r>
              <a:rPr lang="zh-CN" altLang="en-US" sz="3200" dirty="0">
                <a:latin typeface="+mn-ea"/>
              </a:rPr>
              <a:t>的使用</a:t>
            </a:r>
            <a:endParaRPr lang="en-US" altLang="zh-CN" sz="3200" dirty="0">
              <a:latin typeface="+mn-ea"/>
            </a:endParaRPr>
          </a:p>
          <a:p>
            <a:pPr>
              <a:defRPr/>
            </a:pPr>
            <a:r>
              <a:rPr lang="zh-CN" altLang="en-US" sz="3200" dirty="0">
                <a:latin typeface="+mn-ea"/>
              </a:rPr>
              <a:t>内置转换函数</a:t>
            </a:r>
            <a:endParaRPr lang="en-US" altLang="zh-CN" sz="3200" dirty="0">
              <a:latin typeface="+mn-ea"/>
            </a:endParaRPr>
          </a:p>
          <a:p>
            <a:pPr>
              <a:defRPr/>
            </a:pPr>
            <a:r>
              <a:rPr lang="zh-CN" altLang="en-US" sz="3200" dirty="0"/>
              <a:t>赋值，条件和</a:t>
            </a:r>
            <a:r>
              <a:rPr lang="en-US" altLang="zh-CN" sz="3200" dirty="0"/>
              <a:t>for</a:t>
            </a:r>
            <a:r>
              <a:rPr lang="zh-CN" altLang="en-US" sz="3200" dirty="0"/>
              <a:t>语句</a:t>
            </a:r>
            <a:endParaRPr lang="en-US" altLang="zh-CN" sz="3200" dirty="0"/>
          </a:p>
          <a:p>
            <a:pPr>
              <a:defRPr/>
            </a:pPr>
            <a:r>
              <a:rPr lang="zh-CN" altLang="en-US" sz="3200" dirty="0"/>
              <a:t>格式化输出</a:t>
            </a:r>
            <a:endParaRPr lang="en-US" altLang="zh-CN" sz="3200" dirty="0"/>
          </a:p>
          <a:p>
            <a:pPr>
              <a:defRPr/>
            </a:pPr>
            <a:r>
              <a:rPr lang="zh-CN" altLang="en-US" sz="3200"/>
              <a:t>数据表示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882E9-A3ED-4FE4-B868-6B9119A1109F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逻辑运算符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		</a:t>
            </a:r>
          </a:p>
          <a:p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656590"/>
              </p:ext>
            </p:extLst>
          </p:nvPr>
        </p:nvGraphicFramePr>
        <p:xfrm>
          <a:off x="611561" y="1108618"/>
          <a:ext cx="662473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244">
                  <a:extLst>
                    <a:ext uri="{9D8B030D-6E8A-4147-A177-3AD203B41FA5}">
                      <a16:colId xmlns:a16="http://schemas.microsoft.com/office/drawing/2014/main" val="1302247901"/>
                    </a:ext>
                  </a:extLst>
                </a:gridCol>
                <a:gridCol w="2208244">
                  <a:extLst>
                    <a:ext uri="{9D8B030D-6E8A-4147-A177-3AD203B41FA5}">
                      <a16:colId xmlns:a16="http://schemas.microsoft.com/office/drawing/2014/main" val="4197410444"/>
                    </a:ext>
                  </a:extLst>
                </a:gridCol>
                <a:gridCol w="2208244">
                  <a:extLst>
                    <a:ext uri="{9D8B030D-6E8A-4147-A177-3AD203B41FA5}">
                      <a16:colId xmlns:a16="http://schemas.microsoft.com/office/drawing/2014/main" val="976143780"/>
                    </a:ext>
                  </a:extLst>
                </a:gridCol>
              </a:tblGrid>
              <a:tr h="629424"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逻辑量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逻辑量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08146"/>
                  </a:ext>
                </a:extLst>
              </a:tr>
              <a:tr h="364666"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5944"/>
                  </a:ext>
                </a:extLst>
              </a:tr>
              <a:tr h="364666"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55768"/>
                  </a:ext>
                </a:extLst>
              </a:tr>
              <a:tr h="364666"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28222"/>
                  </a:ext>
                </a:extLst>
              </a:tr>
              <a:tr h="364666"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650332"/>
                  </a:ext>
                </a:extLst>
              </a:tr>
              <a:tr h="364666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                                     and </a:t>
                      </a:r>
                      <a:r>
                        <a:rPr lang="zh-CN" altLang="en-US" dirty="0"/>
                        <a:t>运算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653826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328200"/>
              </p:ext>
            </p:extLst>
          </p:nvPr>
        </p:nvGraphicFramePr>
        <p:xfrm>
          <a:off x="611560" y="3577499"/>
          <a:ext cx="6624732" cy="2651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244">
                  <a:extLst>
                    <a:ext uri="{9D8B030D-6E8A-4147-A177-3AD203B41FA5}">
                      <a16:colId xmlns:a16="http://schemas.microsoft.com/office/drawing/2014/main" val="2463654029"/>
                    </a:ext>
                  </a:extLst>
                </a:gridCol>
                <a:gridCol w="2208244">
                  <a:extLst>
                    <a:ext uri="{9D8B030D-6E8A-4147-A177-3AD203B41FA5}">
                      <a16:colId xmlns:a16="http://schemas.microsoft.com/office/drawing/2014/main" val="9752783"/>
                    </a:ext>
                  </a:extLst>
                </a:gridCol>
                <a:gridCol w="2208244">
                  <a:extLst>
                    <a:ext uri="{9D8B030D-6E8A-4147-A177-3AD203B41FA5}">
                      <a16:colId xmlns:a16="http://schemas.microsoft.com/office/drawing/2014/main" val="1499341866"/>
                    </a:ext>
                  </a:extLst>
                </a:gridCol>
              </a:tblGrid>
              <a:tr h="687411"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逻辑量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逻辑量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44252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50549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334727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822397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390913"/>
                  </a:ext>
                </a:extLst>
              </a:tr>
              <a:tr h="392806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                                     or </a:t>
                      </a:r>
                      <a:r>
                        <a:rPr lang="zh-CN" altLang="en-US" dirty="0"/>
                        <a:t>运算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18449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008894"/>
              </p:ext>
            </p:extLst>
          </p:nvPr>
        </p:nvGraphicFramePr>
        <p:xfrm>
          <a:off x="7236292" y="1108616"/>
          <a:ext cx="1679108" cy="319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554">
                  <a:extLst>
                    <a:ext uri="{9D8B030D-6E8A-4147-A177-3AD203B41FA5}">
                      <a16:colId xmlns:a16="http://schemas.microsoft.com/office/drawing/2014/main" val="3634596743"/>
                    </a:ext>
                  </a:extLst>
                </a:gridCol>
                <a:gridCol w="839554">
                  <a:extLst>
                    <a:ext uri="{9D8B030D-6E8A-4147-A177-3AD203B41FA5}">
                      <a16:colId xmlns:a16="http://schemas.microsoft.com/office/drawing/2014/main" val="3135935037"/>
                    </a:ext>
                  </a:extLst>
                </a:gridCol>
              </a:tblGrid>
              <a:tr h="760116"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逻辑量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65293"/>
                  </a:ext>
                </a:extLst>
              </a:tr>
              <a:tr h="760116"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344554"/>
                  </a:ext>
                </a:extLst>
              </a:tr>
              <a:tr h="760116"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99578"/>
                  </a:ext>
                </a:extLst>
              </a:tr>
              <a:tr h="760116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   not  </a:t>
                      </a:r>
                      <a:r>
                        <a:rPr lang="zh-CN" altLang="en-US" dirty="0"/>
                        <a:t>运算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09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841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关系运算符实例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&gt;&gt;&gt; 1&lt;3&lt;5                  #</a:t>
            </a:r>
            <a:r>
              <a:rPr lang="zh-CN" altLang="zh-CN" dirty="0"/>
              <a:t>等价于</a:t>
            </a:r>
            <a:r>
              <a:rPr lang="en-US" altLang="zh-CN" dirty="0"/>
              <a:t>1&lt;3 and 3&lt;5</a:t>
            </a:r>
            <a:endParaRPr lang="zh-CN" altLang="zh-CN" dirty="0"/>
          </a:p>
          <a:p>
            <a:r>
              <a:rPr lang="en-US" altLang="zh-CN" dirty="0"/>
              <a:t>True</a:t>
            </a:r>
            <a:endParaRPr lang="zh-CN" altLang="zh-CN" dirty="0"/>
          </a:p>
          <a:p>
            <a:r>
              <a:rPr lang="en-US" altLang="zh-CN" dirty="0"/>
              <a:t>&gt;&gt;&gt; 3&lt;5&gt;2</a:t>
            </a:r>
            <a:endParaRPr lang="zh-CN" altLang="zh-CN" dirty="0"/>
          </a:p>
          <a:p>
            <a:r>
              <a:rPr lang="en-US" altLang="zh-CN" dirty="0"/>
              <a:t>True</a:t>
            </a:r>
            <a:endParaRPr lang="zh-CN" altLang="zh-CN" dirty="0"/>
          </a:p>
          <a:p>
            <a:r>
              <a:rPr lang="en-US" altLang="zh-CN" dirty="0"/>
              <a:t>&gt;&gt;&gt; 1&gt;6&lt;8                 </a:t>
            </a:r>
            <a:endParaRPr lang="zh-CN" altLang="zh-CN" dirty="0"/>
          </a:p>
          <a:p>
            <a:r>
              <a:rPr lang="en-US" altLang="zh-CN" dirty="0"/>
              <a:t>False</a:t>
            </a:r>
            <a:endParaRPr lang="zh-CN" altLang="zh-CN" dirty="0"/>
          </a:p>
          <a:p>
            <a:r>
              <a:rPr lang="en-US" altLang="zh-CN" dirty="0"/>
              <a:t>&gt;&gt;&gt; import math     #</a:t>
            </a:r>
            <a:r>
              <a:rPr lang="en-US" altLang="zh-CN" dirty="0" err="1"/>
              <a:t>sqrt</a:t>
            </a:r>
            <a:r>
              <a:rPr lang="zh-CN" altLang="zh-CN" dirty="0"/>
              <a:t>是</a:t>
            </a:r>
            <a:r>
              <a:rPr lang="en-US" altLang="zh-CN" dirty="0"/>
              <a:t>math </a:t>
            </a:r>
            <a:r>
              <a:rPr lang="zh-CN" altLang="zh-CN" dirty="0"/>
              <a:t>模块下的函数，导入</a:t>
            </a:r>
            <a:r>
              <a:rPr lang="en-US" altLang="zh-CN" dirty="0"/>
              <a:t>math</a:t>
            </a:r>
            <a:r>
              <a:rPr lang="zh-CN" altLang="zh-CN" dirty="0"/>
              <a:t>模块</a:t>
            </a:r>
          </a:p>
          <a:p>
            <a:r>
              <a:rPr lang="en-US" altLang="zh-CN" dirty="0"/>
              <a:t>&gt;&gt;&gt; 1&gt;6&lt;</a:t>
            </a:r>
            <a:r>
              <a:rPr lang="en-US" altLang="zh-CN" dirty="0" err="1"/>
              <a:t>math.sqrt</a:t>
            </a:r>
            <a:r>
              <a:rPr lang="en-US" altLang="zh-CN" dirty="0"/>
              <a:t>(9)</a:t>
            </a:r>
            <a:endParaRPr lang="zh-CN" altLang="zh-CN" dirty="0"/>
          </a:p>
          <a:p>
            <a:r>
              <a:rPr lang="en-US" altLang="zh-CN" dirty="0"/>
              <a:t>False</a:t>
            </a:r>
            <a:endParaRPr lang="zh-CN" altLang="zh-CN" dirty="0"/>
          </a:p>
          <a:p>
            <a:r>
              <a:rPr lang="en-US" altLang="zh-CN" dirty="0"/>
              <a:t>&gt;&gt;&gt; ‘Hello’&gt; ‘world’  #</a:t>
            </a:r>
            <a:r>
              <a:rPr lang="zh-CN" altLang="zh-CN" dirty="0"/>
              <a:t> </a:t>
            </a:r>
            <a:r>
              <a:rPr lang="en-US" altLang="zh-CN" dirty="0" err="1"/>
              <a:t>ascii</a:t>
            </a:r>
            <a:r>
              <a:rPr lang="en-US" altLang="zh-CN" dirty="0"/>
              <a:t>(‘H’) = 72 &lt; </a:t>
            </a:r>
            <a:r>
              <a:rPr lang="en-US" altLang="zh-CN" dirty="0" err="1"/>
              <a:t>ascii</a:t>
            </a:r>
            <a:r>
              <a:rPr lang="en-US" altLang="zh-CN" dirty="0"/>
              <a:t>(‘w’) = 119</a:t>
            </a:r>
            <a:endParaRPr lang="zh-CN" altLang="zh-CN" dirty="0"/>
          </a:p>
          <a:p>
            <a:r>
              <a:rPr lang="en-US" altLang="zh-CN" dirty="0"/>
              <a:t>False</a:t>
            </a:r>
            <a:endParaRPr lang="zh-CN" altLang="zh-CN" dirty="0"/>
          </a:p>
          <a:p>
            <a:r>
              <a:rPr lang="en-US" altLang="zh-CN" dirty="0"/>
              <a:t>&gt;&gt;&gt; ‘Hello’&gt; 3          #</a:t>
            </a:r>
            <a:r>
              <a:rPr lang="zh-CN" altLang="zh-CN" dirty="0"/>
              <a:t>字符串和数字不能比较</a:t>
            </a:r>
          </a:p>
          <a:p>
            <a:r>
              <a:rPr lang="en-US" altLang="zh-CN" dirty="0" err="1"/>
              <a:t>TypeError</a:t>
            </a:r>
            <a:r>
              <a:rPr lang="en-US" altLang="zh-CN" dirty="0"/>
              <a:t>: </a:t>
            </a:r>
            <a:r>
              <a:rPr lang="en-US" altLang="zh-CN" dirty="0" err="1"/>
              <a:t>unorderable</a:t>
            </a:r>
            <a:r>
              <a:rPr lang="en-US" altLang="zh-CN" dirty="0"/>
              <a:t> types: </a:t>
            </a:r>
            <a:r>
              <a:rPr lang="en-US" altLang="zh-CN" dirty="0" err="1"/>
              <a:t>str</a:t>
            </a:r>
            <a:r>
              <a:rPr lang="en-US" altLang="zh-CN" dirty="0"/>
              <a:t>()&gt;</a:t>
            </a:r>
            <a:r>
              <a:rPr lang="en-US" altLang="zh-CN" dirty="0" err="1"/>
              <a:t>int</a:t>
            </a:r>
            <a:r>
              <a:rPr lang="en-US" altLang="zh-CN" dirty="0"/>
              <a:t>()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44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逻辑</a:t>
            </a:r>
            <a:r>
              <a:rPr lang="zh-CN" altLang="en-US" dirty="0"/>
              <a:t>、关系</a:t>
            </a:r>
            <a:r>
              <a:rPr lang="zh-CN" altLang="zh-CN" dirty="0"/>
              <a:t>运算符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&gt;&gt;&gt; 3&gt;5 and a&gt;3                    #</a:t>
            </a:r>
            <a:r>
              <a:rPr lang="zh-CN" altLang="zh-CN" dirty="0"/>
              <a:t>注意，此时并没有定义变量</a:t>
            </a:r>
            <a:r>
              <a:rPr lang="en-US" altLang="zh-CN" dirty="0"/>
              <a:t>a</a:t>
            </a:r>
            <a:endParaRPr lang="zh-CN" altLang="zh-CN" dirty="0"/>
          </a:p>
          <a:p>
            <a:r>
              <a:rPr lang="en-US" altLang="zh-CN" dirty="0"/>
              <a:t>False</a:t>
            </a:r>
            <a:endParaRPr lang="zh-CN" altLang="zh-CN" dirty="0"/>
          </a:p>
          <a:p>
            <a:r>
              <a:rPr lang="en-US" altLang="zh-CN" dirty="0"/>
              <a:t>&gt;&gt;&gt; 3&gt;5 or a&gt;3                #3&gt;5</a:t>
            </a:r>
            <a:r>
              <a:rPr lang="zh-CN" altLang="zh-CN" dirty="0"/>
              <a:t>的值为</a:t>
            </a:r>
            <a:r>
              <a:rPr lang="en-US" altLang="zh-CN" dirty="0"/>
              <a:t>False</a:t>
            </a:r>
            <a:r>
              <a:rPr lang="zh-CN" altLang="zh-CN" dirty="0"/>
              <a:t>，所以需要计算后面的表达式</a:t>
            </a:r>
          </a:p>
          <a:p>
            <a:r>
              <a:rPr lang="en-US" altLang="zh-CN" dirty="0" err="1"/>
              <a:t>NameError</a:t>
            </a:r>
            <a:r>
              <a:rPr lang="en-US" altLang="zh-CN" dirty="0"/>
              <a:t>: </a:t>
            </a:r>
            <a:r>
              <a:rPr lang="en-US" altLang="zh-CN" dirty="0" err="1"/>
              <a:t>name‘a’is</a:t>
            </a:r>
            <a:r>
              <a:rPr lang="en-US" altLang="zh-CN" dirty="0"/>
              <a:t> not defined</a:t>
            </a:r>
            <a:endParaRPr lang="zh-CN" altLang="zh-CN" dirty="0"/>
          </a:p>
          <a:p>
            <a:r>
              <a:rPr lang="en-US" altLang="zh-CN" dirty="0"/>
              <a:t>&gt;&gt;&gt; 3&lt;5 or a&gt;3            #3&lt;5</a:t>
            </a:r>
            <a:r>
              <a:rPr lang="zh-CN" altLang="zh-CN" dirty="0"/>
              <a:t>的值为</a:t>
            </a:r>
            <a:r>
              <a:rPr lang="en-US" altLang="zh-CN" dirty="0"/>
              <a:t>True</a:t>
            </a:r>
            <a:r>
              <a:rPr lang="zh-CN" altLang="zh-CN" dirty="0"/>
              <a:t>，不需要计算后面的表达式</a:t>
            </a:r>
          </a:p>
          <a:p>
            <a:r>
              <a:rPr lang="en-US" altLang="zh-CN" dirty="0"/>
              <a:t>True</a:t>
            </a:r>
            <a:endParaRPr lang="zh-CN" altLang="zh-CN" dirty="0"/>
          </a:p>
          <a:p>
            <a:r>
              <a:rPr lang="en-US" altLang="zh-CN" dirty="0"/>
              <a:t>&gt;&gt;&gt; 3 and 5           #</a:t>
            </a:r>
            <a:r>
              <a:rPr lang="zh-CN" altLang="zh-CN" dirty="0"/>
              <a:t>最后一个计算的表达式的值作为整个表达式的值</a:t>
            </a:r>
          </a:p>
          <a:p>
            <a:r>
              <a:rPr lang="en-US" altLang="zh-CN" dirty="0"/>
              <a:t>5</a:t>
            </a:r>
            <a:endParaRPr lang="zh-CN" altLang="zh-CN" dirty="0"/>
          </a:p>
          <a:p>
            <a:r>
              <a:rPr lang="en-US" altLang="zh-CN" dirty="0"/>
              <a:t>&gt;&gt;&gt; 3 and 5&gt;2</a:t>
            </a:r>
            <a:endParaRPr lang="zh-CN" altLang="zh-CN" dirty="0"/>
          </a:p>
          <a:p>
            <a:r>
              <a:rPr lang="en-US" altLang="zh-CN" dirty="0"/>
              <a:t>True</a:t>
            </a:r>
            <a:endParaRPr lang="zh-CN" altLang="zh-CN" dirty="0"/>
          </a:p>
          <a:p>
            <a:r>
              <a:rPr lang="en-US" altLang="zh-CN" dirty="0"/>
              <a:t>&gt;&gt;&gt; not 3 </a:t>
            </a:r>
            <a:endParaRPr lang="zh-CN" altLang="zh-CN" dirty="0"/>
          </a:p>
          <a:p>
            <a:r>
              <a:rPr lang="en-US" altLang="zh-CN" dirty="0"/>
              <a:t>False</a:t>
            </a:r>
            <a:endParaRPr lang="zh-CN" altLang="zh-CN" dirty="0"/>
          </a:p>
          <a:p>
            <a:r>
              <a:rPr lang="en-US" altLang="zh-CN" dirty="0"/>
              <a:t>&gt;&gt;&gt; not 0</a:t>
            </a:r>
            <a:endParaRPr lang="zh-CN" altLang="zh-CN" dirty="0"/>
          </a:p>
          <a:p>
            <a:r>
              <a:rPr lang="en-US" altLang="zh-CN" dirty="0"/>
              <a:t>True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&gt;&gt;&gt; 3 and 0 and 5      #</a:t>
            </a:r>
            <a:r>
              <a:rPr lang="zh-CN" altLang="en-US" dirty="0">
                <a:solidFill>
                  <a:srgbClr val="FF0000"/>
                </a:solidFill>
              </a:rPr>
              <a:t>练习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142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如把类型用集合表示：</a:t>
            </a:r>
            <a:endParaRPr lang="en-US" altLang="zh-CN" dirty="0"/>
          </a:p>
          <a:p>
            <a:r>
              <a:rPr lang="en-US" altLang="zh-CN" dirty="0"/>
              <a:t>  datatype={</a:t>
            </a:r>
            <a:r>
              <a:rPr lang="zh-CN" altLang="en-US" dirty="0"/>
              <a:t>整数，浮点数，复数，字符，。。。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datatype</a:t>
            </a:r>
            <a:r>
              <a:rPr lang="zh-CN" altLang="en-US" dirty="0"/>
              <a:t>的幂集：</a:t>
            </a:r>
            <a:r>
              <a:rPr lang="en-US" altLang="zh-CN" dirty="0"/>
              <a:t>{{}</a:t>
            </a:r>
            <a:r>
              <a:rPr lang="zh-CN" altLang="en-US" dirty="0"/>
              <a:t>，</a:t>
            </a:r>
            <a:r>
              <a:rPr lang="en-US" altLang="zh-CN" dirty="0"/>
              <a:t>{</a:t>
            </a:r>
            <a:r>
              <a:rPr lang="zh-CN" altLang="en-US" dirty="0"/>
              <a:t>整数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{</a:t>
            </a:r>
            <a:r>
              <a:rPr lang="zh-CN" altLang="en-US" dirty="0"/>
              <a:t>浮点数</a:t>
            </a:r>
            <a:r>
              <a:rPr lang="en-US" altLang="zh-CN" dirty="0"/>
              <a:t>}</a:t>
            </a:r>
            <a:r>
              <a:rPr lang="zh-CN" altLang="en-US" dirty="0"/>
              <a:t>，。。。</a:t>
            </a:r>
            <a:r>
              <a:rPr lang="en-US" altLang="zh-CN" dirty="0"/>
              <a:t>}</a:t>
            </a:r>
          </a:p>
          <a:p>
            <a:r>
              <a:rPr lang="zh-CN" altLang="en-US"/>
              <a:t>  幂集的空集合代表</a:t>
            </a:r>
            <a:r>
              <a:rPr lang="zh-CN" altLang="en-US" dirty="0"/>
              <a:t>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空类型只有一个值，空值。</a:t>
            </a:r>
            <a:endParaRPr lang="en-US" altLang="zh-CN" dirty="0"/>
          </a:p>
          <a:p>
            <a:r>
              <a:rPr lang="zh-CN" altLang="zh-CN" dirty="0"/>
              <a:t>空值是</a:t>
            </a:r>
            <a:r>
              <a:rPr lang="en-US" altLang="zh-CN" dirty="0"/>
              <a:t>Python</a:t>
            </a:r>
            <a:r>
              <a:rPr lang="zh-CN" altLang="zh-CN" dirty="0"/>
              <a:t>里一个特殊的值，用</a:t>
            </a:r>
            <a:r>
              <a:rPr lang="en-US" altLang="zh-CN" dirty="0"/>
              <a:t>None</a:t>
            </a:r>
            <a:r>
              <a:rPr lang="zh-CN" altLang="zh-CN" dirty="0"/>
              <a:t>表示。</a:t>
            </a:r>
            <a:r>
              <a:rPr lang="en-US" altLang="zh-CN" dirty="0"/>
              <a:t>None</a:t>
            </a:r>
            <a:r>
              <a:rPr lang="zh-CN" altLang="zh-CN" dirty="0"/>
              <a:t>不能理解为</a:t>
            </a:r>
            <a:r>
              <a:rPr lang="en-US" altLang="zh-CN" dirty="0"/>
              <a:t>0</a:t>
            </a:r>
          </a:p>
          <a:p>
            <a:pPr lvl="0"/>
            <a:r>
              <a:rPr lang="en-US" altLang="zh-CN" dirty="0"/>
              <a:t>&gt;&gt;&gt;bool(None) </a:t>
            </a:r>
          </a:p>
          <a:p>
            <a:pPr marL="36576" lvl="0" indent="0">
              <a:buNone/>
            </a:pPr>
            <a:r>
              <a:rPr lang="en-US" altLang="zh-CN" dirty="0"/>
              <a:t>    False</a:t>
            </a:r>
            <a:endParaRPr lang="zh-CN" altLang="zh-CN" dirty="0"/>
          </a:p>
          <a:p>
            <a:pPr lvl="0"/>
            <a:r>
              <a:rPr lang="en-US" altLang="zh-CN" dirty="0"/>
              <a:t>&gt;&gt;&gt;None ==0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False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48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运算符的优先级和结合性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94315"/>
              </p:ext>
            </p:extLst>
          </p:nvPr>
        </p:nvGraphicFramePr>
        <p:xfrm>
          <a:off x="323528" y="1124743"/>
          <a:ext cx="7829873" cy="5320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544">
                  <a:extLst>
                    <a:ext uri="{9D8B030D-6E8A-4147-A177-3AD203B41FA5}">
                      <a16:colId xmlns:a16="http://schemas.microsoft.com/office/drawing/2014/main" val="427014005"/>
                    </a:ext>
                  </a:extLst>
                </a:gridCol>
                <a:gridCol w="2949013">
                  <a:extLst>
                    <a:ext uri="{9D8B030D-6E8A-4147-A177-3AD203B41FA5}">
                      <a16:colId xmlns:a16="http://schemas.microsoft.com/office/drawing/2014/main" val="2765300438"/>
                    </a:ext>
                  </a:extLst>
                </a:gridCol>
                <a:gridCol w="1306135">
                  <a:extLst>
                    <a:ext uri="{9D8B030D-6E8A-4147-A177-3AD203B41FA5}">
                      <a16:colId xmlns:a16="http://schemas.microsoft.com/office/drawing/2014/main" val="3103440408"/>
                    </a:ext>
                  </a:extLst>
                </a:gridCol>
                <a:gridCol w="1420181">
                  <a:extLst>
                    <a:ext uri="{9D8B030D-6E8A-4147-A177-3AD203B41FA5}">
                      <a16:colId xmlns:a16="http://schemas.microsoft.com/office/drawing/2014/main" val="1338462769"/>
                    </a:ext>
                  </a:extLst>
                </a:gridCol>
              </a:tblGrid>
              <a:tr h="509408">
                <a:tc>
                  <a:txBody>
                    <a:bodyPr/>
                    <a:lstStyle/>
                    <a:p>
                      <a:pPr marL="1524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优先级（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zh-CN" sz="1100">
                          <a:effectLst/>
                        </a:rPr>
                        <a:t>最高，</a:t>
                      </a:r>
                      <a:r>
                        <a:rPr lang="en-US" sz="1100">
                          <a:effectLst/>
                        </a:rPr>
                        <a:t>8</a:t>
                      </a:r>
                      <a:r>
                        <a:rPr lang="zh-CN" sz="1100">
                          <a:effectLst/>
                        </a:rPr>
                        <a:t>最低）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运算符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描述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结合性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70942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2162163"/>
                  </a:ext>
                </a:extLst>
              </a:tr>
              <a:tr h="496190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effectLst/>
                        </a:rPr>
                        <a:t>x**y</a:t>
                      </a:r>
                      <a:endParaRPr lang="zh-CN" alt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effectLst/>
                        </a:rPr>
                        <a:t>幂</a:t>
                      </a:r>
                      <a:endParaRPr lang="zh-CN" alt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zh-CN" altLang="zh-CN" sz="1100" dirty="0">
                          <a:effectLst/>
                        </a:rPr>
                        <a:t>从右向左</a:t>
                      </a:r>
                      <a:endParaRPr lang="zh-CN" alt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9689669"/>
                  </a:ext>
                </a:extLst>
              </a:tr>
              <a:tr h="83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20132687"/>
                  </a:ext>
                </a:extLst>
              </a:tr>
              <a:tr h="496190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+x,-x</a:t>
                      </a:r>
                      <a:endParaRPr lang="zh-CN" alt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dirty="0">
                          <a:effectLst/>
                        </a:rPr>
                        <a:t>正，负</a:t>
                      </a:r>
                      <a:endParaRPr lang="zh-CN" alt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80714545"/>
                  </a:ext>
                </a:extLst>
              </a:tr>
              <a:tr h="83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7927165"/>
                  </a:ext>
                </a:extLst>
              </a:tr>
              <a:tr h="496190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x*y, x/y, </a:t>
                      </a:r>
                      <a:r>
                        <a:rPr lang="en-US" sz="1100" dirty="0" err="1">
                          <a:effectLst/>
                        </a:rPr>
                        <a:t>x%y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乘，除，取模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从左向右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2738746"/>
                  </a:ext>
                </a:extLst>
              </a:tr>
              <a:tr h="83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96368742"/>
                  </a:ext>
                </a:extLst>
              </a:tr>
              <a:tr h="4961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x+y, x-y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加，减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从左向右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079597"/>
                  </a:ext>
                </a:extLst>
              </a:tr>
              <a:tr h="79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32822522"/>
                  </a:ext>
                </a:extLst>
              </a:tr>
              <a:tr h="469754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x&lt;y, x&lt;=y, x==y, x!=y, x&gt;=y, x&gt;y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比较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从左向右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39846361"/>
                  </a:ext>
                </a:extLst>
              </a:tr>
              <a:tr h="79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7830699"/>
                  </a:ext>
                </a:extLst>
              </a:tr>
              <a:tr h="469754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x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逻辑否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从左向右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52017852"/>
                  </a:ext>
                </a:extLst>
              </a:tr>
              <a:tr h="915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40218765"/>
                  </a:ext>
                </a:extLst>
              </a:tr>
              <a:tr h="496190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 and y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逻辑与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从左向右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6899300"/>
                  </a:ext>
                </a:extLst>
              </a:tr>
              <a:tr h="83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7104078"/>
                  </a:ext>
                </a:extLst>
              </a:tr>
              <a:tr h="496190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 or y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逻辑或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从左向右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63608097"/>
                  </a:ext>
                </a:extLst>
              </a:tr>
              <a:tr h="83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647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065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优先级和结合性</a:t>
            </a:r>
            <a:r>
              <a:rPr lang="zh-CN" altLang="en-US" dirty="0"/>
              <a:t>实例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&gt;&gt;&gt; 3+5 * 4  #</a:t>
            </a:r>
            <a:r>
              <a:rPr lang="zh-CN" altLang="zh-CN" dirty="0"/>
              <a:t>先乘后加</a:t>
            </a:r>
          </a:p>
          <a:p>
            <a:r>
              <a:rPr lang="en-US" altLang="zh-CN" dirty="0"/>
              <a:t>23</a:t>
            </a:r>
            <a:endParaRPr lang="zh-CN" altLang="zh-CN" dirty="0"/>
          </a:p>
          <a:p>
            <a:r>
              <a:rPr lang="en-US" altLang="zh-CN" dirty="0"/>
              <a:t>&gt;&gt;&gt; 5 * 3/2  #</a:t>
            </a:r>
            <a:r>
              <a:rPr lang="zh-CN" altLang="zh-CN" dirty="0"/>
              <a:t>从左向右</a:t>
            </a:r>
          </a:p>
          <a:p>
            <a:r>
              <a:rPr lang="en-US" altLang="zh-CN" dirty="0"/>
              <a:t>7.5</a:t>
            </a:r>
            <a:endParaRPr lang="zh-CN" altLang="zh-CN" dirty="0"/>
          </a:p>
          <a:p>
            <a:r>
              <a:rPr lang="en-US" altLang="zh-CN" dirty="0"/>
              <a:t>&gt;&gt;&gt; 2**3**2  #</a:t>
            </a:r>
            <a:r>
              <a:rPr lang="zh-CN" altLang="zh-CN" dirty="0"/>
              <a:t>从右向左</a:t>
            </a:r>
          </a:p>
          <a:p>
            <a:r>
              <a:rPr lang="en-US" altLang="zh-CN" dirty="0"/>
              <a:t>512</a:t>
            </a:r>
            <a:endParaRPr lang="zh-CN" altLang="zh-CN" dirty="0"/>
          </a:p>
          <a:p>
            <a:r>
              <a:rPr lang="en-US" altLang="zh-CN" dirty="0"/>
              <a:t>&gt;&gt;&gt; 3&lt;5 or a&gt;3 #</a:t>
            </a:r>
            <a:r>
              <a:rPr lang="zh-CN" altLang="zh-CN" dirty="0"/>
              <a:t>从左向右</a:t>
            </a:r>
          </a:p>
          <a:p>
            <a:r>
              <a:rPr lang="en-US" altLang="zh-CN" dirty="0"/>
              <a:t>True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305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列表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735888" cy="4525963"/>
          </a:xfrm>
        </p:spPr>
        <p:txBody>
          <a:bodyPr/>
          <a:lstStyle/>
          <a:p>
            <a:r>
              <a:rPr lang="zh-CN" altLang="zh-CN" dirty="0"/>
              <a:t>列表可以由零个或多个元素组成，元素之间用逗号分开，整个列表被方括号所包裹</a:t>
            </a:r>
            <a:endParaRPr lang="en-US" altLang="zh-CN" dirty="0"/>
          </a:p>
          <a:p>
            <a:pPr lvl="0"/>
            <a:r>
              <a:rPr lang="en-US" altLang="zh-CN" dirty="0"/>
              <a:t>&gt;&gt;&gt;</a:t>
            </a:r>
            <a:r>
              <a:rPr lang="en-US" altLang="zh-CN" dirty="0" err="1"/>
              <a:t>empty_list</a:t>
            </a:r>
            <a:r>
              <a:rPr lang="en-US" altLang="zh-CN" dirty="0"/>
              <a:t> = [ ]  #</a:t>
            </a:r>
            <a:r>
              <a:rPr lang="zh-CN" altLang="zh-CN" dirty="0"/>
              <a:t>空列列表</a:t>
            </a:r>
          </a:p>
          <a:p>
            <a:pPr lvl="0"/>
            <a:r>
              <a:rPr lang="en-US" altLang="zh-CN" dirty="0"/>
              <a:t>&gt;&gt;&gt;weekdays = ['Monday', 'Tuesday',  \</a:t>
            </a:r>
          </a:p>
          <a:p>
            <a:pPr marL="36576" lvl="0" indent="0">
              <a:buNone/>
            </a:pPr>
            <a:r>
              <a:rPr lang="en-US" altLang="zh-CN" dirty="0"/>
              <a:t>    'Wednesday', 'Thursday', 'Friday']</a:t>
            </a:r>
          </a:p>
          <a:p>
            <a:pPr lvl="0"/>
            <a:r>
              <a:rPr lang="en-US" altLang="zh-CN" dirty="0"/>
              <a:t>&gt;&gt;&gt;weekdays[2]  #</a:t>
            </a:r>
            <a:r>
              <a:rPr lang="zh-CN" altLang="en-US" dirty="0"/>
              <a:t>下标从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'Wednesday'</a:t>
            </a:r>
            <a:endParaRPr lang="zh-CN" altLang="zh-CN" dirty="0"/>
          </a:p>
          <a:p>
            <a:pPr lvl="0"/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807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列表</a:t>
            </a:r>
            <a:r>
              <a:rPr lang="zh-CN" altLang="en-US" dirty="0"/>
              <a:t>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&gt;&gt;&gt; weekdays[4]=5</a:t>
            </a:r>
            <a:endParaRPr lang="zh-CN" altLang="zh-CN" dirty="0"/>
          </a:p>
          <a:p>
            <a:r>
              <a:rPr lang="en-US" altLang="zh-CN" dirty="0"/>
              <a:t>&gt;&gt;&gt; weekdays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['Monday', 'Tuesday', 'Wednesday',  </a:t>
            </a:r>
          </a:p>
          <a:p>
            <a:pPr marL="36576" indent="0">
              <a:buNone/>
            </a:pPr>
            <a:r>
              <a:rPr lang="en-US" altLang="zh-CN" dirty="0"/>
              <a:t>   'Thursday', 5]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&gt;&gt;&gt; [1,2,3]&lt;[1,2,4]   #</a:t>
            </a:r>
            <a:r>
              <a:rPr lang="zh-CN" altLang="zh-CN" dirty="0"/>
              <a:t>比较列表大小</a:t>
            </a:r>
          </a:p>
          <a:p>
            <a:pPr marL="36576" indent="0">
              <a:buNone/>
            </a:pPr>
            <a:r>
              <a:rPr lang="en-US" altLang="zh-CN" dirty="0"/>
              <a:t>   True</a:t>
            </a:r>
          </a:p>
          <a:p>
            <a:r>
              <a:rPr lang="en-US" altLang="zh-CN" dirty="0"/>
              <a:t>&gt;&gt;&gt; [1,2,3]+[‘</a:t>
            </a:r>
            <a:r>
              <a:rPr lang="en-US" altLang="zh-CN" dirty="0" err="1"/>
              <a:t>c’,‘java’,‘python</a:t>
            </a:r>
            <a:r>
              <a:rPr lang="en-US" altLang="zh-CN" dirty="0"/>
              <a:t>’] #</a:t>
            </a:r>
            <a:r>
              <a:rPr lang="zh-CN" altLang="en-US" dirty="0"/>
              <a:t>加法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[1, 2, 3, 'c', 'java', 'python']</a:t>
            </a:r>
            <a:endParaRPr lang="zh-CN" altLang="zh-CN" dirty="0"/>
          </a:p>
          <a:p>
            <a:r>
              <a:rPr lang="en-US" altLang="zh-CN" dirty="0"/>
              <a:t>&gt;&gt;&gt; [1]*10              #</a:t>
            </a:r>
            <a:r>
              <a:rPr lang="zh-CN" altLang="zh-CN" dirty="0"/>
              <a:t>可以用作列表初始化</a:t>
            </a:r>
          </a:p>
          <a:p>
            <a:pPr marL="36576" indent="0">
              <a:buNone/>
            </a:pPr>
            <a:r>
              <a:rPr lang="en-US" altLang="zh-CN" dirty="0"/>
              <a:t>    [1, 1, 1, 1, 1, 1, 1, 1, 1, 1]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306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2.4</a:t>
            </a:r>
            <a:r>
              <a:rPr lang="zh-CN" altLang="zh-CN" b="1" dirty="0"/>
              <a:t>内置转换函数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109810"/>
              </p:ext>
            </p:extLst>
          </p:nvPr>
        </p:nvGraphicFramePr>
        <p:xfrm>
          <a:off x="611561" y="1267514"/>
          <a:ext cx="7541840" cy="5258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630">
                  <a:extLst>
                    <a:ext uri="{9D8B030D-6E8A-4147-A177-3AD203B41FA5}">
                      <a16:colId xmlns:a16="http://schemas.microsoft.com/office/drawing/2014/main" val="44173754"/>
                    </a:ext>
                  </a:extLst>
                </a:gridCol>
                <a:gridCol w="5283550">
                  <a:extLst>
                    <a:ext uri="{9D8B030D-6E8A-4147-A177-3AD203B41FA5}">
                      <a16:colId xmlns:a16="http://schemas.microsoft.com/office/drawing/2014/main" val="4064763824"/>
                    </a:ext>
                  </a:extLst>
                </a:gridCol>
                <a:gridCol w="675660">
                  <a:extLst>
                    <a:ext uri="{9D8B030D-6E8A-4147-A177-3AD203B41FA5}">
                      <a16:colId xmlns:a16="http://schemas.microsoft.com/office/drawing/2014/main" val="173981992"/>
                    </a:ext>
                  </a:extLst>
                </a:gridCol>
              </a:tblGrid>
              <a:tr h="281651">
                <a:tc>
                  <a:txBody>
                    <a:bodyPr/>
                    <a:lstStyle/>
                    <a:p>
                      <a:pPr marL="20320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函数名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40970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含义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6831418"/>
                  </a:ext>
                </a:extLst>
              </a:tr>
              <a:tr h="761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37926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bool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1270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根据传入的参数的逻辑值创建一个新的布尔值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27075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7300953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根据传入的参数创建一个新的整数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6699420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8864134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根据传入的参数创建一个新的浮点数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7153710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4018875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complex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根据传入参数创建一个新的复数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1911372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0885292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创建一个字符串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9961050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90515580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返回</a:t>
                      </a:r>
                      <a:r>
                        <a:rPr lang="en-US" sz="1100">
                          <a:effectLst/>
                        </a:rPr>
                        <a:t>Unicode</a:t>
                      </a:r>
                      <a:r>
                        <a:rPr lang="zh-CN" sz="1100">
                          <a:effectLst/>
                        </a:rPr>
                        <a:t>字符对应的整数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7920336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77704410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chr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返回整数所对应的</a:t>
                      </a:r>
                      <a:r>
                        <a:rPr lang="en-US" sz="1100">
                          <a:effectLst/>
                        </a:rPr>
                        <a:t>Unicode</a:t>
                      </a:r>
                      <a:r>
                        <a:rPr lang="zh-CN" sz="1100">
                          <a:effectLst/>
                        </a:rPr>
                        <a:t>字符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3523456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179356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bin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将整数转换成</a:t>
                      </a:r>
                      <a:r>
                        <a:rPr lang="en-US" sz="1100">
                          <a:effectLst/>
                        </a:rPr>
                        <a:t>2</a:t>
                      </a:r>
                      <a:r>
                        <a:rPr lang="zh-CN" sz="1100">
                          <a:effectLst/>
                        </a:rPr>
                        <a:t>进制字符串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5582431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45436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oct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将整数转化成</a:t>
                      </a:r>
                      <a:r>
                        <a:rPr lang="en-US" sz="1100">
                          <a:effectLst/>
                        </a:rPr>
                        <a:t>8</a:t>
                      </a:r>
                      <a:r>
                        <a:rPr lang="zh-CN" sz="1100">
                          <a:effectLst/>
                        </a:rPr>
                        <a:t>进制数字符串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3494969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5096825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hex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将整数转换成</a:t>
                      </a:r>
                      <a:r>
                        <a:rPr lang="en-US" sz="1100">
                          <a:effectLst/>
                        </a:rPr>
                        <a:t>16</a:t>
                      </a:r>
                      <a:r>
                        <a:rPr lang="zh-CN" sz="1100">
                          <a:effectLst/>
                        </a:rPr>
                        <a:t>进制字符串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7051448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1187711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list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根据传入的参数创建一个新的列表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 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1401850"/>
                  </a:ext>
                </a:extLst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770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内置转换函数</a:t>
            </a:r>
            <a:r>
              <a:rPr lang="zh-CN" altLang="en-US" b="1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&gt;&gt;&gt;bool('</a:t>
            </a:r>
            <a:r>
              <a:rPr lang="en-US" altLang="zh-CN" dirty="0" err="1"/>
              <a:t>str</a:t>
            </a:r>
            <a:r>
              <a:rPr lang="en-US" altLang="zh-CN" dirty="0"/>
              <a:t>')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True</a:t>
            </a:r>
          </a:p>
          <a:p>
            <a:pPr lvl="0"/>
            <a:r>
              <a:rPr lang="en-US" altLang="zh-CN" dirty="0"/>
              <a:t>&gt;&gt;&gt;</a:t>
            </a:r>
            <a:r>
              <a:rPr lang="en-US" altLang="zh-CN" dirty="0" err="1"/>
              <a:t>int</a:t>
            </a:r>
            <a:r>
              <a:rPr lang="en-US" altLang="zh-CN" dirty="0"/>
              <a:t>(3.6)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3</a:t>
            </a:r>
          </a:p>
          <a:p>
            <a:pPr lvl="0"/>
            <a:r>
              <a:rPr lang="en-US" altLang="zh-CN" dirty="0"/>
              <a:t>&gt;&gt;&gt;float(3)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3.0</a:t>
            </a:r>
            <a:endParaRPr lang="zh-CN" altLang="zh-CN" dirty="0"/>
          </a:p>
          <a:p>
            <a:pPr lvl="0"/>
            <a:r>
              <a:rPr lang="en-US" altLang="zh-CN" dirty="0"/>
              <a:t>&gt;&gt;&gt;complex(1,2) #</a:t>
            </a:r>
            <a:r>
              <a:rPr lang="zh-CN" altLang="zh-CN" dirty="0"/>
              <a:t>传入数值创建复数</a:t>
            </a:r>
          </a:p>
          <a:p>
            <a:pPr marL="36576" indent="0">
              <a:buNone/>
            </a:pPr>
            <a:r>
              <a:rPr lang="en-US" altLang="zh-CN" dirty="0"/>
              <a:t>   (</a:t>
            </a:r>
            <a:r>
              <a:rPr lang="en-US" altLang="zh-CN" dirty="0" err="1"/>
              <a:t>1+2j</a:t>
            </a:r>
            <a:r>
              <a:rPr lang="en-US" altLang="zh-CN" dirty="0"/>
              <a:t>)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94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2.1 </a:t>
            </a:r>
            <a:r>
              <a:rPr lang="zh-CN" altLang="en-US" dirty="0"/>
              <a:t>数字类型</a:t>
            </a:r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xfrm>
            <a:off x="575048" y="1628800"/>
            <a:ext cx="8568952" cy="45022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计算机内部用位序列表示数据，类型为这些</a:t>
            </a:r>
            <a:endParaRPr lang="en-US" altLang="zh-CN" dirty="0"/>
          </a:p>
          <a:p>
            <a:pPr marL="36576" indent="0" eaLnBrk="1" hangingPunct="1">
              <a:buNone/>
              <a:defRPr/>
            </a:pPr>
            <a:r>
              <a:rPr lang="zh-CN" altLang="en-US" dirty="0"/>
              <a:t>    位序列赋予了意义。</a:t>
            </a:r>
            <a:endParaRPr lang="en-US" altLang="zh-CN" dirty="0"/>
          </a:p>
          <a:p>
            <a:pPr marL="36576" indent="0" eaLnBrk="1" hangingPunct="1">
              <a:buNone/>
              <a:defRPr/>
            </a:pPr>
            <a:r>
              <a:rPr lang="en-US" altLang="zh-CN" dirty="0"/>
              <a:t>    </a:t>
            </a:r>
            <a:r>
              <a:rPr lang="zh-CN" altLang="en-US"/>
              <a:t>同时，类型</a:t>
            </a:r>
            <a:r>
              <a:rPr lang="zh-CN" altLang="en-US" dirty="0"/>
              <a:t>限制了数据</a:t>
            </a:r>
            <a:r>
              <a:rPr lang="zh-CN" altLang="en-US"/>
              <a:t>的取值范围。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整数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>
                <a:latin typeface="华文中宋" pitchFamily="2" charset="-122"/>
              </a:rPr>
              <a:t>浮点数</a:t>
            </a:r>
            <a:endParaRPr lang="en-US" altLang="zh-CN" dirty="0">
              <a:latin typeface="华文中宋" pitchFamily="2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华文中宋" pitchFamily="2" charset="-122"/>
              </a:rPr>
              <a:t>复数</a:t>
            </a:r>
            <a:endParaRPr lang="en-US" altLang="zh-CN" dirty="0">
              <a:latin typeface="华文中宋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CD863-6AB7-4042-80E8-F04DEAD88D9F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函数用法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/>
              <a:t>&gt;&gt;&gt;</a:t>
            </a:r>
            <a:r>
              <a:rPr lang="en-US" altLang="zh-CN" dirty="0" err="1"/>
              <a:t>int</a:t>
            </a:r>
            <a:r>
              <a:rPr lang="en-US" altLang="zh-CN" dirty="0"/>
              <a:t>()   #</a:t>
            </a:r>
            <a:r>
              <a:rPr lang="zh-CN" altLang="zh-CN" dirty="0"/>
              <a:t>不传入参数时，得到结果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</a:p>
          <a:p>
            <a:pPr marL="36576" indent="0">
              <a:buNone/>
            </a:pPr>
            <a:r>
              <a:rPr lang="en-US" altLang="zh-CN" dirty="0"/>
              <a:t>   0</a:t>
            </a:r>
            <a:endParaRPr lang="zh-CN" altLang="zh-CN" dirty="0"/>
          </a:p>
          <a:p>
            <a:r>
              <a:rPr lang="en-US" altLang="zh-CN" dirty="0"/>
              <a:t> &gt;&gt;&gt;</a:t>
            </a:r>
            <a:r>
              <a:rPr lang="en-US" altLang="zh-CN" dirty="0" err="1"/>
              <a:t>int</a:t>
            </a:r>
            <a:r>
              <a:rPr lang="en-US" altLang="zh-CN" dirty="0"/>
              <a:t>(“02”)   #</a:t>
            </a:r>
            <a:r>
              <a:rPr lang="zh-CN" altLang="en-US" dirty="0"/>
              <a:t>去掉</a:t>
            </a:r>
            <a:r>
              <a:rPr lang="en-US" altLang="zh-CN" dirty="0"/>
              <a:t>0</a:t>
            </a:r>
          </a:p>
          <a:p>
            <a:pPr marL="36576" indent="0">
              <a:buNone/>
            </a:pPr>
            <a:r>
              <a:rPr lang="en-US" altLang="zh-CN" dirty="0"/>
              <a:t>    2</a:t>
            </a:r>
          </a:p>
          <a:p>
            <a:pPr marL="36576" indent="0">
              <a:buNone/>
            </a:pPr>
            <a:r>
              <a:rPr lang="en-US" altLang="zh-CN" dirty="0"/>
              <a:t>    &gt;&gt;&gt;</a:t>
            </a:r>
            <a:r>
              <a:rPr lang="en-US" altLang="zh-CN" dirty="0" err="1"/>
              <a:t>int</a:t>
            </a:r>
            <a:r>
              <a:rPr lang="en-US" altLang="zh-CN" dirty="0"/>
              <a:t>(“        35    “)   # </a:t>
            </a:r>
            <a:r>
              <a:rPr lang="zh-CN" altLang="en-US" dirty="0"/>
              <a:t>去掉空格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 35</a:t>
            </a:r>
          </a:p>
          <a:p>
            <a:pPr marL="36576" indent="0">
              <a:buNone/>
            </a:pPr>
            <a:r>
              <a:rPr lang="en-US" altLang="zh-CN" dirty="0"/>
              <a:t>   &gt;&gt;&gt;</a:t>
            </a:r>
            <a:r>
              <a:rPr lang="en-US" altLang="zh-CN" dirty="0" err="1"/>
              <a:t>int</a:t>
            </a:r>
            <a:r>
              <a:rPr lang="en-US" altLang="zh-CN" dirty="0"/>
              <a:t>(“         3  5   “)   #</a:t>
            </a:r>
            <a:r>
              <a:rPr lang="zh-CN" altLang="en-US" dirty="0"/>
              <a:t>无法转换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Traceback</a:t>
            </a:r>
            <a:r>
              <a:rPr lang="en-US" altLang="zh-CN" dirty="0"/>
              <a:t> (most recent call last):</a:t>
            </a:r>
          </a:p>
          <a:p>
            <a:pPr marL="36576" indent="0">
              <a:buNone/>
            </a:pPr>
            <a:r>
              <a:rPr lang="en-US" altLang="zh-CN" dirty="0"/>
              <a:t>    File "&lt;</a:t>
            </a:r>
            <a:r>
              <a:rPr lang="en-US" altLang="zh-CN" dirty="0" err="1"/>
              <a:t>pyshell#0</a:t>
            </a:r>
            <a:r>
              <a:rPr lang="en-US" altLang="zh-CN" dirty="0"/>
              <a:t>&gt;", line 1, in &lt;module&gt;</a:t>
            </a:r>
          </a:p>
          <a:p>
            <a:pPr marL="36576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("  3  5  ")</a:t>
            </a:r>
          </a:p>
          <a:p>
            <a:pPr marL="36576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ValueError</a:t>
            </a:r>
            <a:r>
              <a:rPr lang="en-US" altLang="zh-CN" dirty="0"/>
              <a:t>: invalid literal for </a:t>
            </a:r>
            <a:r>
              <a:rPr lang="en-US" altLang="zh-CN" dirty="0" err="1"/>
              <a:t>int</a:t>
            </a:r>
            <a:r>
              <a:rPr lang="en-US" altLang="zh-CN" dirty="0"/>
              <a:t>() with base 10: '  3  5  '</a:t>
            </a:r>
          </a:p>
          <a:p>
            <a:pPr marL="36576" indent="0">
              <a:buNone/>
            </a:pPr>
            <a:r>
              <a:rPr lang="en-US" altLang="zh-CN" dirty="0"/>
              <a:t>   &gt;&gt;&gt;</a:t>
            </a:r>
            <a:r>
              <a:rPr lang="en-US" altLang="zh-CN" dirty="0" err="1"/>
              <a:t>int</a:t>
            </a:r>
            <a:r>
              <a:rPr lang="en-US" altLang="zh-CN" dirty="0"/>
              <a:t>(“35”,8)   #</a:t>
            </a:r>
            <a:r>
              <a:rPr lang="zh-CN" altLang="en-US" dirty="0"/>
              <a:t>八进制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29 </a:t>
            </a:r>
          </a:p>
          <a:p>
            <a:pPr marL="36576" indent="0">
              <a:buNone/>
            </a:pPr>
            <a:r>
              <a:rPr lang="en-US" altLang="zh-CN" dirty="0"/>
              <a:t>     </a:t>
            </a: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993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67600" cy="1267544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ord</a:t>
            </a:r>
            <a:r>
              <a:rPr lang="zh-CN" altLang="zh-CN" dirty="0"/>
              <a:t>函数</a:t>
            </a:r>
            <a:r>
              <a:rPr lang="zh-CN" altLang="en-US" dirty="0"/>
              <a:t>和</a:t>
            </a:r>
            <a:r>
              <a:rPr lang="en-US" altLang="zh-CN" dirty="0" err="1"/>
              <a:t>chr</a:t>
            </a:r>
            <a:r>
              <a:rPr lang="zh-CN" altLang="zh-CN" dirty="0"/>
              <a:t>函数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&gt;&gt;&gt;</a:t>
            </a:r>
            <a:r>
              <a:rPr lang="en-US" altLang="zh-CN" dirty="0" err="1"/>
              <a:t>ord</a:t>
            </a:r>
            <a:r>
              <a:rPr lang="en-US" altLang="zh-CN" dirty="0"/>
              <a:t>(‘a’) #ASCII</a:t>
            </a:r>
            <a:r>
              <a:rPr lang="zh-CN" altLang="en-US" dirty="0"/>
              <a:t>码值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97</a:t>
            </a:r>
            <a:endParaRPr lang="zh-CN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ord</a:t>
            </a:r>
            <a:r>
              <a:rPr lang="en-US" altLang="zh-CN" dirty="0"/>
              <a:t>(‘</a:t>
            </a:r>
            <a:r>
              <a:rPr lang="zh-CN" altLang="zh-CN" dirty="0"/>
              <a:t>中</a:t>
            </a:r>
            <a:r>
              <a:rPr lang="en-US" altLang="zh-CN" dirty="0"/>
              <a:t>’) #</a:t>
            </a:r>
            <a:r>
              <a:rPr lang="zh-CN" altLang="zh-CN" dirty="0"/>
              <a:t>汉字</a:t>
            </a:r>
            <a:r>
              <a:rPr lang="zh-CN" altLang="en-US" dirty="0"/>
              <a:t>‘</a:t>
            </a:r>
            <a:r>
              <a:rPr lang="zh-CN" altLang="zh-CN" dirty="0"/>
              <a:t>中’的</a:t>
            </a:r>
            <a:r>
              <a:rPr lang="en-US" altLang="zh-CN" dirty="0"/>
              <a:t>Unicode</a:t>
            </a:r>
            <a:r>
              <a:rPr lang="zh-CN" altLang="zh-CN" dirty="0"/>
              <a:t>码</a:t>
            </a:r>
          </a:p>
          <a:p>
            <a:pPr marL="36576" indent="0">
              <a:buNone/>
            </a:pPr>
            <a:r>
              <a:rPr lang="en-US" altLang="zh-CN" dirty="0"/>
              <a:t>   20013</a:t>
            </a:r>
          </a:p>
          <a:p>
            <a:pPr marL="36576" lvl="0" indent="0">
              <a:buNone/>
            </a:pPr>
            <a:r>
              <a:rPr lang="en-US" altLang="zh-CN" dirty="0"/>
              <a:t>   &gt;&gt;&gt; </a:t>
            </a:r>
            <a:r>
              <a:rPr lang="en-US" altLang="zh-CN" dirty="0" err="1"/>
              <a:t>chr</a:t>
            </a:r>
            <a:r>
              <a:rPr lang="en-US" altLang="zh-CN" dirty="0"/>
              <a:t>(97) #</a:t>
            </a:r>
            <a:r>
              <a:rPr lang="zh-CN" altLang="zh-CN" dirty="0"/>
              <a:t>参数类型为整数</a:t>
            </a:r>
          </a:p>
          <a:p>
            <a:pPr marL="36576" indent="0">
              <a:buNone/>
            </a:pPr>
            <a:r>
              <a:rPr lang="en-US" altLang="zh-CN" dirty="0"/>
              <a:t>   'a'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”8”</a:t>
            </a:r>
            <a:r>
              <a:rPr lang="zh-CN" altLang="en-US" dirty="0">
                <a:solidFill>
                  <a:srgbClr val="FF0000"/>
                </a:solidFill>
              </a:rPr>
              <a:t>如何转换？</a:t>
            </a:r>
            <a:endParaRPr lang="zh-CN" altLang="zh-CN" dirty="0">
              <a:solidFill>
                <a:srgbClr val="FF0000"/>
              </a:solidFill>
            </a:endParaRPr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597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</a:t>
            </a:r>
            <a:r>
              <a:rPr lang="zh-CN" altLang="zh-CN" dirty="0"/>
              <a:t>函数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oct</a:t>
            </a:r>
            <a:r>
              <a:rPr lang="zh-CN" altLang="zh-CN" dirty="0"/>
              <a:t>函数</a:t>
            </a:r>
            <a:r>
              <a:rPr lang="zh-CN" altLang="en-US" dirty="0"/>
              <a:t>，</a:t>
            </a:r>
            <a:r>
              <a:rPr lang="en-US" altLang="zh-CN" dirty="0"/>
              <a:t> hex</a:t>
            </a:r>
            <a:r>
              <a:rPr lang="zh-CN" altLang="zh-CN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&gt;&gt;&gt;bin(3)	#</a:t>
            </a:r>
            <a:r>
              <a:rPr lang="en-US" altLang="zh-CN" dirty="0" err="1"/>
              <a:t>0b</a:t>
            </a:r>
            <a:r>
              <a:rPr lang="zh-CN" altLang="zh-CN" dirty="0"/>
              <a:t>为默认</a:t>
            </a:r>
          </a:p>
          <a:p>
            <a:pPr marL="36576" indent="0">
              <a:buNone/>
            </a:pPr>
            <a:r>
              <a:rPr lang="en-US" altLang="zh-CN" dirty="0"/>
              <a:t>   '</a:t>
            </a:r>
            <a:r>
              <a:rPr lang="en-US" altLang="zh-CN" dirty="0" err="1"/>
              <a:t>0b11</a:t>
            </a:r>
            <a:r>
              <a:rPr lang="en-US" altLang="zh-CN" dirty="0"/>
              <a:t>‘</a:t>
            </a:r>
          </a:p>
          <a:p>
            <a:pPr lvl="0"/>
            <a:r>
              <a:rPr lang="en-US" altLang="zh-CN" dirty="0"/>
              <a:t>&gt;&gt;&gt;</a:t>
            </a:r>
            <a:r>
              <a:rPr lang="en-US" altLang="zh-CN" dirty="0" err="1"/>
              <a:t>oct</a:t>
            </a:r>
            <a:r>
              <a:rPr lang="en-US" altLang="zh-CN" dirty="0"/>
              <a:t>(10)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'</a:t>
            </a:r>
            <a:r>
              <a:rPr lang="en-US" altLang="zh-CN" dirty="0" err="1"/>
              <a:t>0o12</a:t>
            </a:r>
            <a:r>
              <a:rPr lang="en-US" altLang="zh-CN" dirty="0"/>
              <a:t>‘</a:t>
            </a:r>
          </a:p>
          <a:p>
            <a:pPr lvl="0"/>
            <a:r>
              <a:rPr lang="en-US" altLang="zh-CN" dirty="0"/>
              <a:t>&gt;&gt;&gt; hex(15)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'</a:t>
            </a:r>
            <a:r>
              <a:rPr lang="en-US" altLang="zh-CN" dirty="0" err="1"/>
              <a:t>0xf</a:t>
            </a:r>
            <a:r>
              <a:rPr lang="en-US" altLang="zh-CN" dirty="0"/>
              <a:t>'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05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</a:t>
            </a:r>
            <a:r>
              <a:rPr lang="zh-CN" altLang="zh-CN" dirty="0"/>
              <a:t>函数</a:t>
            </a:r>
            <a:r>
              <a:rPr lang="zh-CN" altLang="en-US" dirty="0"/>
              <a:t>和</a:t>
            </a:r>
            <a:r>
              <a:rPr lang="en-US" altLang="zh-CN" dirty="0"/>
              <a:t>list</a:t>
            </a:r>
            <a:r>
              <a:rPr lang="zh-CN" altLang="zh-CN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&gt;&gt;&gt; </a:t>
            </a:r>
            <a:r>
              <a:rPr lang="en-US" altLang="zh-CN" dirty="0" err="1"/>
              <a:t>str</a:t>
            </a:r>
            <a:r>
              <a:rPr lang="en-US" altLang="zh-CN" dirty="0"/>
              <a:t>(123)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‘123’</a:t>
            </a:r>
          </a:p>
          <a:p>
            <a:pPr lvl="0"/>
            <a:r>
              <a:rPr lang="en-US" altLang="zh-CN" dirty="0"/>
              <a:t>list('</a:t>
            </a:r>
            <a:r>
              <a:rPr lang="en-US" altLang="zh-CN" dirty="0" err="1"/>
              <a:t>abcd</a:t>
            </a:r>
            <a:r>
              <a:rPr lang="en-US" altLang="zh-CN" dirty="0"/>
              <a:t>') #</a:t>
            </a:r>
            <a:r>
              <a:rPr lang="zh-CN" altLang="zh-CN" dirty="0"/>
              <a:t>传入字符串，创建列表</a:t>
            </a:r>
          </a:p>
          <a:p>
            <a:pPr marL="36576" indent="0">
              <a:buNone/>
            </a:pPr>
            <a:r>
              <a:rPr lang="en-US" altLang="zh-CN" dirty="0"/>
              <a:t>   ['a', 'b', 'c', 'd']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lv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908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表达式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7467600" cy="5297320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dirty="0"/>
              <a:t>表达式是可以计算的代码片段，由常量、变量和运算符或函数按规则构成，返回运算结果</a:t>
            </a:r>
            <a:endParaRPr lang="en-US" altLang="zh-CN" dirty="0"/>
          </a:p>
          <a:p>
            <a:r>
              <a:rPr lang="en-US" altLang="zh-CN" dirty="0"/>
              <a:t>&gt;&gt;&gt;</a:t>
            </a:r>
            <a:r>
              <a:rPr lang="en-US" altLang="zh-CN" dirty="0">
                <a:solidFill>
                  <a:srgbClr val="FF0000"/>
                </a:solidFill>
              </a:rPr>
              <a:t>7       #</a:t>
            </a:r>
            <a:r>
              <a:rPr lang="zh-CN" altLang="en-US" dirty="0">
                <a:solidFill>
                  <a:srgbClr val="FF0000"/>
                </a:solidFill>
              </a:rPr>
              <a:t>表达式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7</a:t>
            </a:r>
          </a:p>
          <a:p>
            <a:r>
              <a:rPr lang="zh-CN" altLang="zh-CN" dirty="0"/>
              <a:t>计算表达式</a:t>
            </a:r>
            <a:r>
              <a:rPr lang="en-US" altLang="zh-CN" dirty="0"/>
              <a:t> cos(a(</a:t>
            </a:r>
            <a:r>
              <a:rPr lang="en-US" altLang="zh-CN" dirty="0" err="1"/>
              <a:t>x+1</a:t>
            </a:r>
            <a:r>
              <a:rPr lang="en-US" altLang="zh-CN" dirty="0"/>
              <a:t>)+b)/</a:t>
            </a:r>
            <a:r>
              <a:rPr lang="en-US" altLang="zh-CN" dirty="0" err="1"/>
              <a:t>2,a</a:t>
            </a:r>
            <a:r>
              <a:rPr lang="zh-CN" altLang="zh-CN" dirty="0"/>
              <a:t>等于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x</a:t>
            </a:r>
            <a:r>
              <a:rPr lang="zh-CN" altLang="zh-CN" dirty="0"/>
              <a:t>等于</a:t>
            </a:r>
            <a:r>
              <a:rPr lang="en-US" altLang="zh-CN" dirty="0"/>
              <a:t>5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等于</a:t>
            </a:r>
            <a:r>
              <a:rPr lang="en-US" altLang="zh-CN" dirty="0"/>
              <a:t>3</a:t>
            </a:r>
            <a:endParaRPr lang="zh-CN" altLang="zh-CN" dirty="0"/>
          </a:p>
          <a:p>
            <a:r>
              <a:rPr lang="en-US" altLang="zh-CN" dirty="0"/>
              <a:t>&gt;&gt;&gt; import math   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math.cos</a:t>
            </a:r>
            <a:r>
              <a:rPr lang="en-US" altLang="zh-CN" dirty="0"/>
              <a:t>(2*(5+1)+3)/2</a:t>
            </a:r>
            <a:endParaRPr lang="zh-CN" altLang="zh-CN" dirty="0"/>
          </a:p>
          <a:p>
            <a:r>
              <a:rPr lang="en-US" altLang="zh-CN" dirty="0"/>
              <a:t>-0.37984395642941066</a:t>
            </a:r>
          </a:p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+mn-ea"/>
              </a:rPr>
              <a:t>&gt;&gt;&gt;0 and 1 or not 2&lt;True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endParaRPr lang="zh-CN" altLang="zh-CN" dirty="0"/>
          </a:p>
          <a:p>
            <a:r>
              <a:rPr lang="zh-CN" altLang="zh-CN" dirty="0"/>
              <a:t>计算表达式：当</a:t>
            </a:r>
            <a:r>
              <a:rPr lang="en-US" altLang="zh-CN" dirty="0"/>
              <a:t>n</a:t>
            </a:r>
            <a:r>
              <a:rPr lang="zh-CN" altLang="zh-CN" dirty="0"/>
              <a:t>是奇数时为</a:t>
            </a:r>
            <a:r>
              <a:rPr lang="en-US" altLang="zh-CN" dirty="0"/>
              <a:t>1</a:t>
            </a:r>
            <a:r>
              <a:rPr lang="zh-CN" altLang="zh-CN" dirty="0"/>
              <a:t>，偶数时为</a:t>
            </a:r>
            <a:r>
              <a:rPr lang="en-US" altLang="zh-CN" dirty="0"/>
              <a:t>0</a:t>
            </a:r>
            <a:endParaRPr lang="zh-CN" altLang="zh-CN" dirty="0"/>
          </a:p>
          <a:p>
            <a:r>
              <a:rPr lang="en-US" altLang="zh-CN" dirty="0"/>
              <a:t>&gt;&gt;&gt; n=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r>
              <a:rPr lang="en-US" altLang="zh-CN" dirty="0"/>
              <a:t>5</a:t>
            </a:r>
            <a:endParaRPr lang="zh-CN" altLang="zh-CN" dirty="0"/>
          </a:p>
          <a:p>
            <a:r>
              <a:rPr lang="en-US" altLang="zh-CN" dirty="0"/>
              <a:t>&gt;&gt;&gt; 1 if </a:t>
            </a:r>
            <a:r>
              <a:rPr lang="en-US" altLang="zh-CN" dirty="0" err="1"/>
              <a:t>n%2</a:t>
            </a:r>
            <a:r>
              <a:rPr lang="en-US" altLang="zh-CN" dirty="0"/>
              <a:t>==1 else 0  #</a:t>
            </a:r>
            <a:r>
              <a:rPr lang="zh-CN" altLang="en-US" dirty="0"/>
              <a:t>条件表达式</a:t>
            </a:r>
            <a:endParaRPr lang="zh-CN" altLang="zh-CN" dirty="0"/>
          </a:p>
          <a:p>
            <a:r>
              <a:rPr lang="en-US" altLang="zh-CN" dirty="0"/>
              <a:t>1</a:t>
            </a:r>
            <a:endParaRPr lang="zh-CN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8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D8BB7-029D-4858-8084-454D9894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条件表达式表示短路运算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AEA3E-3F03-4341-93DC-95D48B19E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a or b</a:t>
            </a:r>
          </a:p>
          <a:p>
            <a:r>
              <a:rPr lang="en-US" altLang="zh-CN" dirty="0"/>
              <a:t>  a if a</a:t>
            </a:r>
            <a:r>
              <a:rPr lang="zh-CN" altLang="en-US" dirty="0"/>
              <a:t>为真</a:t>
            </a:r>
            <a:r>
              <a:rPr lang="en-US" altLang="zh-CN" dirty="0"/>
              <a:t> else b</a:t>
            </a:r>
          </a:p>
          <a:p>
            <a:endParaRPr lang="en-US" altLang="zh-CN" dirty="0"/>
          </a:p>
          <a:p>
            <a:r>
              <a:rPr lang="en-US" altLang="zh-CN" dirty="0"/>
              <a:t>  a and b</a:t>
            </a:r>
          </a:p>
          <a:p>
            <a:r>
              <a:rPr lang="en-US" altLang="zh-CN" dirty="0"/>
              <a:t>  b if a</a:t>
            </a:r>
            <a:r>
              <a:rPr lang="zh-CN" altLang="en-US" dirty="0"/>
              <a:t>为真</a:t>
            </a:r>
            <a:r>
              <a:rPr lang="en-US" altLang="zh-CN" dirty="0"/>
              <a:t> else a 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74F822-054E-478A-BDF8-EC052280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3B5742-07A8-4D02-8CC9-23406B92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3705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Python</a:t>
            </a:r>
            <a:r>
              <a:rPr lang="zh-CN" altLang="zh-CN" dirty="0"/>
              <a:t>语言常用的有赋值、</a:t>
            </a:r>
            <a:r>
              <a:rPr lang="en-US" altLang="zh-CN" dirty="0"/>
              <a:t>if</a:t>
            </a:r>
            <a:r>
              <a:rPr lang="zh-CN" altLang="zh-CN" dirty="0"/>
              <a:t>语句和</a:t>
            </a:r>
            <a:r>
              <a:rPr lang="en-US" altLang="zh-CN" dirty="0"/>
              <a:t>for</a:t>
            </a:r>
            <a:r>
              <a:rPr lang="zh-CN" altLang="zh-CN" dirty="0"/>
              <a:t>语句。语句通常是一行一条语句。如一行中有多条语句，则用分号（；）分开，如语句太长要跨行时，可以用续行符（</a:t>
            </a:r>
            <a:r>
              <a:rPr lang="en-US" altLang="zh-CN" dirty="0"/>
              <a:t>\</a:t>
            </a:r>
            <a:r>
              <a:rPr lang="zh-CN" altLang="zh-CN" dirty="0"/>
              <a:t>）跨行表示一个语句。</a:t>
            </a:r>
            <a:endParaRPr lang="en-US" altLang="zh-CN" dirty="0"/>
          </a:p>
          <a:p>
            <a:r>
              <a:rPr lang="zh-CN" altLang="zh-CN" b="1" dirty="0"/>
              <a:t>赋值语句</a:t>
            </a:r>
            <a:endParaRPr lang="en-US" altLang="zh-CN" b="1" dirty="0"/>
          </a:p>
          <a:p>
            <a:pPr marL="36576" indent="0">
              <a:buNone/>
            </a:pPr>
            <a:r>
              <a:rPr lang="zh-CN" altLang="en-US" b="0" i="0">
                <a:effectLst/>
                <a:latin typeface="Lucida Grande"/>
              </a:rPr>
              <a:t>     赋值</a:t>
            </a:r>
            <a:r>
              <a:rPr lang="zh-CN" altLang="en-US" b="0" i="0" dirty="0">
                <a:effectLst/>
                <a:latin typeface="Lucida Grande"/>
              </a:rPr>
              <a:t>语句用于</a:t>
            </a:r>
            <a:r>
              <a:rPr lang="zh-CN" altLang="en-US" b="0" i="0">
                <a:effectLst/>
                <a:latin typeface="Lucida Grande"/>
              </a:rPr>
              <a:t>将名称绑定到特定对象（值）</a:t>
            </a:r>
            <a:endParaRPr lang="en-US" altLang="zh-CN" b="1" dirty="0"/>
          </a:p>
          <a:p>
            <a:pPr marL="36576" indent="0">
              <a:buNone/>
            </a:pPr>
            <a:r>
              <a:rPr lang="en-US" altLang="zh-CN" dirty="0"/>
              <a:t>     </a:t>
            </a:r>
            <a:r>
              <a:rPr lang="zh-CN" altLang="zh-CN" dirty="0"/>
              <a:t>基本形式是</a:t>
            </a:r>
            <a:r>
              <a:rPr lang="en-US" altLang="zh-CN" dirty="0"/>
              <a:t>“</a:t>
            </a:r>
            <a:r>
              <a:rPr lang="zh-CN" altLang="zh-CN" dirty="0"/>
              <a:t>变量</a:t>
            </a:r>
            <a:r>
              <a:rPr lang="en-US" altLang="zh-CN" dirty="0"/>
              <a:t>=</a:t>
            </a:r>
            <a:r>
              <a:rPr lang="zh-CN" altLang="zh-CN" dirty="0"/>
              <a:t>值</a:t>
            </a:r>
            <a:r>
              <a:rPr lang="en-US" altLang="zh-CN" dirty="0"/>
              <a:t>”</a:t>
            </a:r>
            <a:r>
              <a:rPr lang="zh-CN" altLang="zh-CN" dirty="0"/>
              <a:t>的形式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876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zh-CN" dirty="0"/>
              <a:t>【例</a:t>
            </a:r>
            <a:r>
              <a:rPr lang="en-US" altLang="zh-CN" dirty="0"/>
              <a:t> 2-1</a:t>
            </a:r>
            <a:r>
              <a:rPr lang="zh-CN" altLang="zh-CN" dirty="0"/>
              <a:t>】 基本赋值语句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altLang="zh-CN" dirty="0"/>
              <a:t>x=1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y=2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k=</a:t>
            </a:r>
            <a:r>
              <a:rPr lang="en-US" altLang="zh-CN" dirty="0" err="1"/>
              <a:t>x+y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print(k)</a:t>
            </a:r>
          </a:p>
          <a:p>
            <a:pPr marL="36576" indent="0">
              <a:buNone/>
            </a:pPr>
            <a:endParaRPr lang="en-US" altLang="zh-CN" dirty="0"/>
          </a:p>
          <a:p>
            <a:pPr marL="36576" indent="0">
              <a:buNone/>
            </a:pPr>
            <a:r>
              <a:rPr lang="zh-CN" altLang="zh-CN" dirty="0"/>
              <a:t>程序输出：</a:t>
            </a:r>
          </a:p>
          <a:p>
            <a:pPr marL="36576" indent="0">
              <a:buNone/>
            </a:pPr>
            <a:r>
              <a:rPr lang="en-US" altLang="zh-CN" dirty="0"/>
              <a:t>3 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267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3D2D4-814A-4E5B-919D-3A930F5A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多变量赋值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54256-8034-44EA-835F-8D37E14E2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CN" dirty="0"/>
              <a:t>&gt;&gt;&gt;</a:t>
            </a:r>
            <a:r>
              <a:rPr lang="en-US" altLang="zh-CN" dirty="0" err="1"/>
              <a:t>x,y</a:t>
            </a:r>
            <a:r>
              <a:rPr lang="en-US" altLang="zh-CN" dirty="0"/>
              <a:t>=4,8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     &gt;&gt;&gt;print(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4 8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9C5C2-8614-4BF5-88B8-5EF2D8620E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576" indent="0">
              <a:buNone/>
            </a:pPr>
            <a:r>
              <a:rPr lang="zh-CN" altLang="zh-CN" dirty="0"/>
              <a:t>例</a:t>
            </a:r>
            <a:r>
              <a:rPr lang="en-US" altLang="zh-CN" dirty="0"/>
              <a:t> 2-2 </a:t>
            </a:r>
            <a:r>
              <a:rPr lang="zh-CN" altLang="zh-CN" dirty="0"/>
              <a:t> 交换</a:t>
            </a:r>
            <a:r>
              <a:rPr lang="en-US" altLang="zh-CN" dirty="0" err="1"/>
              <a:t>a,b</a:t>
            </a:r>
            <a:r>
              <a:rPr lang="zh-CN" altLang="zh-CN" dirty="0"/>
              <a:t>值</a:t>
            </a:r>
            <a:endParaRPr lang="en-US" altLang="zh-CN" dirty="0"/>
          </a:p>
          <a:p>
            <a:pPr marL="36576" indent="0">
              <a:buNone/>
            </a:pP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a=int(input())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b=int(input())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/>
              <a:t>a,b</a:t>
            </a:r>
            <a:r>
              <a:rPr lang="en-US" altLang="zh-CN" dirty="0"/>
              <a:t>=</a:t>
            </a:r>
            <a:r>
              <a:rPr lang="en-US" altLang="zh-CN" dirty="0" err="1"/>
              <a:t>b,a</a:t>
            </a:r>
            <a:r>
              <a:rPr lang="en-US" altLang="zh-CN" dirty="0"/>
              <a:t>   #a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交换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61D03-C16C-4776-BBC1-83164658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3720B-BCF1-46DB-8E49-80014618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296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链式</a:t>
            </a:r>
            <a:r>
              <a:rPr lang="zh-CN" altLang="zh-CN" dirty="0"/>
              <a:t>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&gt;&gt;&gt;a=b=c=5</a:t>
            </a:r>
          </a:p>
          <a:p>
            <a:r>
              <a:rPr lang="en-US" altLang="zh-CN"/>
              <a:t>&gt;&gt;&gt;</a:t>
            </a:r>
            <a:r>
              <a:rPr lang="en-US" altLang="zh-CN" dirty="0"/>
              <a:t>print(</a:t>
            </a:r>
            <a:r>
              <a:rPr lang="en-US" altLang="zh-CN" dirty="0" err="1"/>
              <a:t>a,b,c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5 5 5</a:t>
            </a:r>
          </a:p>
          <a:p>
            <a:r>
              <a:rPr lang="en-US" altLang="zh-CN" dirty="0"/>
              <a:t>&gt;&gt;&gt;b=</a:t>
            </a:r>
            <a:r>
              <a:rPr lang="en-US" altLang="zh-CN" dirty="0" err="1"/>
              <a:t>b+6</a:t>
            </a:r>
            <a:endParaRPr lang="en-US" altLang="zh-CN" dirty="0"/>
          </a:p>
          <a:p>
            <a:r>
              <a:rPr lang="en-US" altLang="zh-CN" dirty="0"/>
              <a:t>&gt;&gt;&gt;print(</a:t>
            </a:r>
            <a:r>
              <a:rPr lang="en-US" altLang="zh-CN" dirty="0" err="1"/>
              <a:t>a,b,c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5 11 5</a:t>
            </a:r>
          </a:p>
          <a:p>
            <a:r>
              <a:rPr lang="en-US" altLang="zh-CN" dirty="0"/>
              <a:t>a=(b=5)</a:t>
            </a:r>
            <a:r>
              <a:rPr lang="zh-CN" altLang="en-US" dirty="0"/>
              <a:t>结果？</a:t>
            </a:r>
            <a:endParaRPr lang="en-US" altLang="zh-CN" dirty="0"/>
          </a:p>
          <a:p>
            <a:pPr marL="36576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   错误！</a:t>
            </a:r>
            <a:r>
              <a:rPr lang="en-US" altLang="zh-CN" dirty="0">
                <a:solidFill>
                  <a:srgbClr val="FF0000"/>
                </a:solidFill>
              </a:rPr>
              <a:t>b=5</a:t>
            </a:r>
            <a:r>
              <a:rPr lang="zh-CN" altLang="en-US" dirty="0">
                <a:solidFill>
                  <a:srgbClr val="FF0000"/>
                </a:solidFill>
              </a:rPr>
              <a:t>是语句，无返回值， 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3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整数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844824"/>
            <a:ext cx="8425631" cy="463693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&gt;&gt;&gt;66</a:t>
            </a:r>
          </a:p>
          <a:p>
            <a:pPr marL="36576" indent="0" eaLnBrk="1" hangingPunct="1">
              <a:buNone/>
              <a:defRPr/>
            </a:pPr>
            <a:r>
              <a:rPr lang="en-US" altLang="zh-CN" dirty="0"/>
              <a:t>   66</a:t>
            </a:r>
          </a:p>
          <a:p>
            <a:pPr eaLnBrk="1" hangingPunct="1">
              <a:defRPr/>
            </a:pPr>
            <a:r>
              <a:rPr lang="en-US" altLang="zh-CN" dirty="0"/>
              <a:t>&gt;&gt;&gt;-175</a:t>
            </a:r>
          </a:p>
          <a:p>
            <a:pPr marL="36576" indent="0" eaLnBrk="1" hangingPunct="1">
              <a:buNone/>
              <a:defRPr/>
            </a:pPr>
            <a:r>
              <a:rPr lang="en-US" altLang="zh-CN" dirty="0"/>
              <a:t>   -175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&gt;&gt;&gt;07</a:t>
            </a:r>
          </a:p>
          <a:p>
            <a:pPr marL="36576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SyntaxError</a:t>
            </a:r>
            <a:r>
              <a:rPr lang="en-US" altLang="zh-CN" dirty="0">
                <a:solidFill>
                  <a:srgbClr val="FF0000"/>
                </a:solidFill>
              </a:rPr>
              <a:t>: invalid token</a:t>
            </a:r>
            <a:endParaRPr lang="zh-CN" altLang="zh-CN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dirty="0"/>
              <a:t>&gt;&gt;&gt;0</a:t>
            </a:r>
          </a:p>
          <a:p>
            <a:pPr marL="36576" indent="0" eaLnBrk="1" hangingPunct="1">
              <a:buNone/>
              <a:defRPr/>
            </a:pPr>
            <a:r>
              <a:rPr lang="en-US" altLang="zh-CN" dirty="0"/>
              <a:t>   0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marL="36576" indent="0" eaLnBrk="1" hangingPunct="1">
              <a:buNone/>
              <a:defRPr/>
            </a:pPr>
            <a:endParaRPr lang="en-US" alt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赋值和</a:t>
            </a:r>
            <a:r>
              <a:rPr lang="en-US" altLang="zh-CN" dirty="0"/>
              <a:t>“+”</a:t>
            </a:r>
            <a:r>
              <a:rPr lang="zh-CN" altLang="zh-CN" dirty="0"/>
              <a:t>、</a:t>
            </a:r>
            <a:r>
              <a:rPr lang="en-US" altLang="zh-CN" dirty="0"/>
              <a:t>“-”</a:t>
            </a:r>
            <a:r>
              <a:rPr lang="zh-CN" altLang="zh-CN" dirty="0"/>
              <a:t>、</a:t>
            </a:r>
            <a:r>
              <a:rPr lang="en-US" altLang="zh-CN" dirty="0"/>
              <a:t>“*”</a:t>
            </a:r>
            <a:r>
              <a:rPr lang="zh-CN" altLang="zh-CN" dirty="0"/>
              <a:t>和</a:t>
            </a:r>
            <a:r>
              <a:rPr lang="en-US" altLang="zh-CN" dirty="0"/>
              <a:t>“\”</a:t>
            </a:r>
            <a:r>
              <a:rPr lang="zh-CN" altLang="zh-CN" dirty="0"/>
              <a:t>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&gt;&gt;&gt;</a:t>
            </a:r>
            <a:r>
              <a:rPr lang="en-US" altLang="zh-CN" dirty="0" err="1"/>
              <a:t>i</a:t>
            </a:r>
            <a:r>
              <a:rPr lang="en-US" altLang="zh-CN" dirty="0"/>
              <a:t>=2</a:t>
            </a:r>
          </a:p>
          <a:p>
            <a:r>
              <a:rPr lang="en-US" altLang="zh-CN" dirty="0"/>
              <a:t>&gt;&gt;&gt;</a:t>
            </a:r>
            <a:r>
              <a:rPr lang="en-US" altLang="zh-CN" dirty="0" err="1"/>
              <a:t>i</a:t>
            </a:r>
            <a:r>
              <a:rPr lang="en-US" altLang="zh-CN" dirty="0"/>
              <a:t>*=3</a:t>
            </a:r>
          </a:p>
          <a:p>
            <a:r>
              <a:rPr lang="en-US" altLang="zh-CN" dirty="0"/>
              <a:t>&gt;&gt;&gt;I</a:t>
            </a:r>
          </a:p>
          <a:p>
            <a:r>
              <a:rPr lang="en-US" altLang="zh-CN" dirty="0"/>
              <a:t>6</a:t>
            </a:r>
          </a:p>
          <a:p>
            <a:r>
              <a:rPr lang="en-US" altLang="zh-CN" dirty="0"/>
              <a:t>&gt;&gt;&gt;j=5</a:t>
            </a:r>
          </a:p>
          <a:p>
            <a:r>
              <a:rPr lang="en-US" altLang="zh-CN" dirty="0"/>
              <a:t>&gt;&gt;&gt;j</a:t>
            </a:r>
            <a:r>
              <a:rPr lang="zh-CN" altLang="en-US" dirty="0"/>
              <a:t>*</a:t>
            </a:r>
            <a:r>
              <a:rPr lang="en-US" altLang="zh-CN" dirty="0"/>
              <a:t>=3+1   # j=j*(3+1)</a:t>
            </a:r>
          </a:p>
          <a:p>
            <a:r>
              <a:rPr lang="en-US" altLang="zh-CN" dirty="0"/>
              <a:t>&gt;&gt;&gt;j</a:t>
            </a:r>
          </a:p>
          <a:p>
            <a:r>
              <a:rPr lang="en-US" altLang="zh-CN" dirty="0"/>
              <a:t>20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46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if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if </a:t>
            </a:r>
            <a:r>
              <a:rPr lang="zh-CN" altLang="zh-CN" dirty="0"/>
              <a:t>逻辑表达式</a:t>
            </a:r>
            <a:r>
              <a:rPr lang="en-US" altLang="zh-CN" dirty="0"/>
              <a:t>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语句块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else: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语句块</a:t>
            </a:r>
            <a:r>
              <a:rPr lang="en-US" altLang="zh-CN" dirty="0"/>
              <a:t>2</a:t>
            </a:r>
          </a:p>
          <a:p>
            <a:pPr marL="36576" indent="0">
              <a:buNone/>
            </a:pP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x=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if </a:t>
            </a:r>
            <a:r>
              <a:rPr lang="en-US" altLang="zh-CN" dirty="0" err="1"/>
              <a:t>x%2</a:t>
            </a:r>
            <a:r>
              <a:rPr lang="en-US" altLang="zh-CN" dirty="0"/>
              <a:t>==0: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    print("</a:t>
            </a:r>
            <a:r>
              <a:rPr lang="zh-CN" altLang="zh-CN" dirty="0"/>
              <a:t>偶数</a:t>
            </a:r>
            <a:r>
              <a:rPr lang="en-US" altLang="zh-CN" dirty="0"/>
              <a:t>")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else: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     print("</a:t>
            </a:r>
            <a:r>
              <a:rPr lang="zh-CN" altLang="zh-CN" dirty="0"/>
              <a:t>奇数</a:t>
            </a:r>
            <a:r>
              <a:rPr lang="en-US" altLang="zh-CN" dirty="0"/>
              <a:t>")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789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计算水费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为鼓励居民节约用水，自来水公司采取按用水量阶梯式计价的办法，居民应交水费</a:t>
            </a:r>
            <a:r>
              <a:rPr lang="en-US" altLang="zh-CN" dirty="0"/>
              <a:t>y</a:t>
            </a:r>
            <a:r>
              <a:rPr lang="zh-CN" altLang="zh-CN" dirty="0"/>
              <a:t>（元）与月用水量</a:t>
            </a:r>
            <a:r>
              <a:rPr lang="en-US" altLang="zh-CN" dirty="0"/>
              <a:t>x</a:t>
            </a:r>
            <a:r>
              <a:rPr lang="zh-CN" altLang="zh-CN" dirty="0"/>
              <a:t>（吨）相关：当</a:t>
            </a:r>
            <a:r>
              <a:rPr lang="en-US" altLang="zh-CN" dirty="0"/>
              <a:t>x</a:t>
            </a:r>
            <a:r>
              <a:rPr lang="zh-CN" altLang="zh-CN" dirty="0"/>
              <a:t>不超过</a:t>
            </a:r>
            <a:r>
              <a:rPr lang="en-US" altLang="zh-CN" dirty="0"/>
              <a:t>15</a:t>
            </a:r>
            <a:r>
              <a:rPr lang="zh-CN" altLang="zh-CN" dirty="0"/>
              <a:t>吨时，</a:t>
            </a:r>
            <a:r>
              <a:rPr lang="en-US" altLang="zh-CN" dirty="0"/>
              <a:t>y=</a:t>
            </a:r>
            <a:r>
              <a:rPr lang="en-US" altLang="zh-CN" dirty="0" err="1"/>
              <a:t>4x</a:t>
            </a:r>
            <a:r>
              <a:rPr lang="en-US" altLang="zh-CN" dirty="0"/>
              <a:t>/3</a:t>
            </a:r>
            <a:r>
              <a:rPr lang="zh-CN" altLang="zh-CN" dirty="0"/>
              <a:t>；超过后，</a:t>
            </a:r>
            <a:r>
              <a:rPr lang="en-US" altLang="zh-CN" dirty="0"/>
              <a:t>y=</a:t>
            </a:r>
            <a:r>
              <a:rPr lang="en-US" altLang="zh-CN" dirty="0" err="1"/>
              <a:t>2.5x</a:t>
            </a:r>
            <a:r>
              <a:rPr lang="en-US" altLang="zh-CN" dirty="0"/>
              <a:t>−17.5,</a:t>
            </a:r>
            <a:r>
              <a:rPr lang="zh-CN" altLang="zh-CN" dirty="0"/>
              <a:t>小数部分保留</a:t>
            </a:r>
            <a:r>
              <a:rPr lang="en-US" altLang="zh-CN" dirty="0"/>
              <a:t>2</a:t>
            </a:r>
            <a:r>
              <a:rPr lang="zh-CN" altLang="zh-CN" dirty="0"/>
              <a:t>位。请编写程序实现水费的计算。</a:t>
            </a:r>
            <a:endParaRPr lang="en-US" altLang="zh-CN" dirty="0"/>
          </a:p>
          <a:p>
            <a:pPr marL="36576" indent="0">
              <a:buNone/>
            </a:pPr>
            <a:endParaRPr lang="en-US" altLang="zh-CN" dirty="0"/>
          </a:p>
          <a:p>
            <a:pPr marL="36576" indent="0">
              <a:buNone/>
            </a:pP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x=float(input())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if x&lt;=15: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y=4*x/3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else: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y=2.5*x-17.5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print(“</a:t>
            </a:r>
            <a:r>
              <a:rPr lang="zh-CN" altLang="en-US" dirty="0"/>
              <a:t>水费 </a:t>
            </a:r>
            <a:r>
              <a:rPr lang="en-US" altLang="zh-CN" dirty="0"/>
              <a:t>= {:.2f}".format(y))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311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for</a:t>
            </a:r>
            <a:r>
              <a:rPr lang="zh-CN" altLang="zh-CN" b="1" dirty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variable in </a:t>
            </a:r>
            <a:r>
              <a:rPr lang="zh-CN" altLang="zh-CN" dirty="0"/>
              <a:t>列表</a:t>
            </a:r>
            <a:r>
              <a:rPr lang="en-US" altLang="zh-CN" dirty="0"/>
              <a:t>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语句块</a:t>
            </a:r>
            <a:endParaRPr lang="en-US" altLang="zh-CN" dirty="0"/>
          </a:p>
          <a:p>
            <a:pPr marL="36576" indent="0">
              <a:buNone/>
            </a:pP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for</a:t>
            </a:r>
            <a:r>
              <a:rPr lang="zh-CN" altLang="zh-CN" dirty="0"/>
              <a:t>后面的变量先被赋给列表的第一个值，并执行下面的代码块。然后变量被赋给列表中的第二个值，再次执行代码块。该过程一直继续，直到穷尽这个列表。语句块缩进表示它是属于</a:t>
            </a:r>
            <a:r>
              <a:rPr lang="en-US" altLang="zh-CN" dirty="0"/>
              <a:t>for</a:t>
            </a:r>
            <a:r>
              <a:rPr lang="zh-CN" altLang="zh-CN" dirty="0"/>
              <a:t>代码块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985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/>
              <a:t> 2-5</a:t>
            </a:r>
            <a:r>
              <a:rPr lang="zh-CN" altLang="zh-CN" dirty="0"/>
              <a:t>】遍历列表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[1,2,3,4]: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 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zh-CN" dirty="0"/>
          </a:p>
          <a:p>
            <a:pPr marL="36576" indent="0">
              <a:buNone/>
            </a:pPr>
            <a:r>
              <a:rPr lang="zh-CN" altLang="en-US" dirty="0"/>
              <a:t>输出：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1</a:t>
            </a:r>
          </a:p>
          <a:p>
            <a:pPr marL="36576" indent="0">
              <a:buNone/>
            </a:pPr>
            <a:r>
              <a:rPr lang="en-US" altLang="zh-CN" dirty="0"/>
              <a:t>2</a:t>
            </a:r>
          </a:p>
          <a:p>
            <a:pPr marL="36576" indent="0">
              <a:buNone/>
            </a:pPr>
            <a:r>
              <a:rPr lang="en-US" altLang="zh-CN" dirty="0"/>
              <a:t>3</a:t>
            </a:r>
          </a:p>
          <a:p>
            <a:pPr marL="36576" indent="0">
              <a:buNone/>
            </a:pP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962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lang="zh-CN" altLang="zh-CN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range(start</a:t>
            </a:r>
            <a:r>
              <a:rPr lang="zh-CN" altLang="zh-CN" dirty="0"/>
              <a:t>，</a:t>
            </a:r>
            <a:r>
              <a:rPr lang="en-US" altLang="zh-CN" dirty="0"/>
              <a:t>stop</a:t>
            </a:r>
            <a:r>
              <a:rPr lang="zh-CN" altLang="zh-CN" dirty="0"/>
              <a:t>，</a:t>
            </a:r>
            <a:r>
              <a:rPr lang="en-US" altLang="zh-CN" dirty="0"/>
              <a:t>step)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start:</a:t>
            </a:r>
            <a:r>
              <a:rPr lang="zh-CN" altLang="zh-CN" dirty="0"/>
              <a:t>计数从</a:t>
            </a:r>
            <a:r>
              <a:rPr lang="en-US" altLang="zh-CN" dirty="0"/>
              <a:t>start</a:t>
            </a:r>
            <a:r>
              <a:rPr lang="zh-CN" altLang="zh-CN" dirty="0"/>
              <a:t>开始。默认是从</a:t>
            </a:r>
            <a:r>
              <a:rPr lang="en-US" altLang="zh-CN" dirty="0"/>
              <a:t>0</a:t>
            </a:r>
            <a:r>
              <a:rPr lang="zh-CN" altLang="zh-CN" dirty="0"/>
              <a:t>开始。例如</a:t>
            </a:r>
            <a:r>
              <a:rPr lang="en-US" altLang="zh-CN" dirty="0"/>
              <a:t>range</a:t>
            </a: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）等价于</a:t>
            </a:r>
            <a:r>
              <a:rPr lang="en-US" altLang="zh-CN" dirty="0"/>
              <a:t>range</a:t>
            </a:r>
            <a:r>
              <a:rPr lang="zh-CN" altLang="zh-CN" dirty="0"/>
              <a:t>（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</a:p>
          <a:p>
            <a:r>
              <a:rPr lang="en-US" altLang="zh-CN" dirty="0"/>
              <a:t>stop: </a:t>
            </a:r>
            <a:r>
              <a:rPr lang="zh-CN" altLang="zh-CN" dirty="0"/>
              <a:t>计数到</a:t>
            </a:r>
            <a:r>
              <a:rPr lang="en-US" altLang="zh-CN" dirty="0"/>
              <a:t>stop</a:t>
            </a:r>
            <a:r>
              <a:rPr lang="zh-CN" altLang="zh-CN" dirty="0"/>
              <a:t>结束，但不包括</a:t>
            </a:r>
            <a:r>
              <a:rPr lang="en-US" altLang="zh-CN" dirty="0"/>
              <a:t> stop</a:t>
            </a:r>
            <a:r>
              <a:rPr lang="zh-CN" altLang="zh-CN" dirty="0"/>
              <a:t>。例如：</a:t>
            </a:r>
            <a:r>
              <a:rPr lang="en-US" altLang="zh-CN" dirty="0"/>
              <a:t>list(range</a:t>
            </a:r>
            <a:r>
              <a:rPr lang="zh-CN" altLang="zh-CN" dirty="0"/>
              <a:t>（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en-US" altLang="zh-CN" dirty="0"/>
              <a:t>)</a:t>
            </a:r>
            <a:r>
              <a:rPr lang="zh-CN" altLang="zh-CN" dirty="0"/>
              <a:t>是</a:t>
            </a:r>
            <a:r>
              <a:rPr lang="en-US" altLang="zh-CN" dirty="0"/>
              <a:t>[0, 1, 2, 3, 4]</a:t>
            </a:r>
            <a:r>
              <a:rPr lang="zh-CN" altLang="zh-CN" dirty="0"/>
              <a:t>没有</a:t>
            </a:r>
            <a:r>
              <a:rPr lang="en-US" altLang="zh-CN" dirty="0"/>
              <a:t>5 </a:t>
            </a:r>
            <a:endParaRPr lang="zh-CN" altLang="zh-CN" dirty="0"/>
          </a:p>
          <a:p>
            <a:r>
              <a:rPr lang="en-US" altLang="zh-CN" dirty="0"/>
              <a:t>step</a:t>
            </a:r>
            <a:r>
              <a:rPr lang="zh-CN" altLang="zh-CN" dirty="0"/>
              <a:t>：步长，默认为</a:t>
            </a:r>
            <a:r>
              <a:rPr lang="en-US" altLang="zh-CN" dirty="0"/>
              <a:t>1</a:t>
            </a:r>
            <a:r>
              <a:rPr lang="zh-CN" altLang="zh-CN" dirty="0"/>
              <a:t>。例如：</a:t>
            </a:r>
            <a:r>
              <a:rPr lang="en-US" altLang="zh-CN" dirty="0"/>
              <a:t>range</a:t>
            </a:r>
            <a:r>
              <a:rPr lang="zh-CN" altLang="zh-CN" dirty="0"/>
              <a:t>（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5</a:t>
            </a:r>
            <a:r>
              <a:rPr lang="zh-CN" altLang="zh-CN" dirty="0"/>
              <a:t>）等价于</a:t>
            </a:r>
            <a:r>
              <a:rPr lang="en-US" altLang="zh-CN" dirty="0"/>
              <a:t>range(0, 5, 1)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316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lang="zh-CN" altLang="en-US" dirty="0"/>
              <a:t>函数实例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&gt;&gt;&gt; list(range(10))         # </a:t>
            </a:r>
            <a:r>
              <a:rPr lang="zh-CN" altLang="zh-CN" dirty="0"/>
              <a:t>从</a:t>
            </a:r>
            <a:r>
              <a:rPr lang="en-US" altLang="zh-CN" dirty="0"/>
              <a:t> 0 </a:t>
            </a:r>
            <a:r>
              <a:rPr lang="zh-CN" altLang="zh-CN" dirty="0"/>
              <a:t>开始到</a:t>
            </a:r>
            <a:r>
              <a:rPr lang="en-US" altLang="zh-CN" dirty="0"/>
              <a:t> 10</a:t>
            </a:r>
            <a:r>
              <a:rPr lang="zh-CN" altLang="zh-CN" dirty="0"/>
              <a:t>，不包括</a:t>
            </a:r>
            <a:r>
              <a:rPr lang="en-US" altLang="zh-CN" dirty="0"/>
              <a:t>10</a:t>
            </a:r>
            <a:endParaRPr lang="zh-CN" altLang="zh-CN" dirty="0"/>
          </a:p>
          <a:p>
            <a:r>
              <a:rPr lang="en-US" altLang="zh-CN" dirty="0"/>
              <a:t>   [0, 1, 2, 3, 4, 5, 6, 7, 8, 9 ]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&gt;&gt;&gt; list(range(1,11))       # </a:t>
            </a:r>
            <a:r>
              <a:rPr lang="zh-CN" altLang="zh-CN" dirty="0"/>
              <a:t>从</a:t>
            </a:r>
            <a:r>
              <a:rPr lang="en-US" altLang="zh-CN" dirty="0"/>
              <a:t> 1 </a:t>
            </a:r>
            <a:r>
              <a:rPr lang="zh-CN" altLang="zh-CN" dirty="0"/>
              <a:t>开始到</a:t>
            </a:r>
            <a:r>
              <a:rPr lang="en-US" altLang="zh-CN" dirty="0"/>
              <a:t>11 </a:t>
            </a:r>
            <a:endParaRPr lang="zh-CN" altLang="zh-CN" dirty="0"/>
          </a:p>
          <a:p>
            <a:r>
              <a:rPr lang="en-US" altLang="zh-CN" dirty="0"/>
              <a:t>[1, 2, 3, 4, 5, 6, 7, 8, 9, 10]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&gt;&gt;&gt; list(range(0, 30, 4))   # </a:t>
            </a:r>
            <a:r>
              <a:rPr lang="zh-CN" altLang="zh-CN" dirty="0"/>
              <a:t>步长为</a:t>
            </a:r>
            <a:r>
              <a:rPr lang="en-US" altLang="zh-CN" dirty="0"/>
              <a:t> 4</a:t>
            </a:r>
            <a:endParaRPr lang="zh-CN" altLang="zh-CN" dirty="0"/>
          </a:p>
          <a:p>
            <a:r>
              <a:rPr lang="en-US" altLang="zh-CN" dirty="0"/>
              <a:t>[0, 4, 8, 12, 16, 20, 24, 28]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&gt;&gt;&gt; list(range(0, -10, -1)) # </a:t>
            </a:r>
            <a:r>
              <a:rPr lang="zh-CN" altLang="zh-CN" dirty="0"/>
              <a:t>步长为负数</a:t>
            </a:r>
          </a:p>
          <a:p>
            <a:r>
              <a:rPr lang="en-US" altLang="zh-CN" dirty="0"/>
              <a:t>[0, -1, -2, -3, -4, -5, -6, -7, -8, -9]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785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zh-CN" altLang="zh-CN" dirty="0"/>
              <a:t>它可以求列表的和</a:t>
            </a:r>
            <a:endParaRPr lang="en-US" altLang="zh-CN" dirty="0"/>
          </a:p>
          <a:p>
            <a:pPr marL="36576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如何求</a:t>
            </a:r>
            <a:r>
              <a:rPr lang="en-US" altLang="zh-CN" dirty="0">
                <a:solidFill>
                  <a:srgbClr val="FF0000"/>
                </a:solidFill>
              </a:rPr>
              <a:t>1+2+3+...+10</a:t>
            </a:r>
            <a:r>
              <a:rPr lang="zh-CN" altLang="en-US" dirty="0">
                <a:solidFill>
                  <a:srgbClr val="FF0000"/>
                </a:solidFill>
              </a:rPr>
              <a:t>的和？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36576" lvl="0" indent="0">
              <a:buNone/>
            </a:pPr>
            <a:r>
              <a:rPr lang="en-US" altLang="zh-CN" dirty="0"/>
              <a:t>&gt;&gt;&gt;sum([1,2,3,4,5,6,7,8,9,10])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55</a:t>
            </a:r>
          </a:p>
          <a:p>
            <a:pPr marL="36576" indent="0">
              <a:buNone/>
            </a:pPr>
            <a:r>
              <a:rPr lang="zh-CN" altLang="en-US" dirty="0"/>
              <a:t>或：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&gt;&gt;&gt;sum(list(range(1,11)))</a:t>
            </a:r>
            <a:endParaRPr lang="zh-CN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959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 2-6</a:t>
            </a:r>
            <a:r>
              <a:rPr lang="zh-CN" altLang="zh-CN" dirty="0"/>
              <a:t>】输入</a:t>
            </a:r>
            <a:r>
              <a:rPr lang="en-US" altLang="zh-CN" dirty="0"/>
              <a:t>n</a:t>
            </a:r>
            <a:r>
              <a:rPr lang="zh-CN" altLang="zh-CN" dirty="0"/>
              <a:t>（</a:t>
            </a:r>
            <a:r>
              <a:rPr lang="en-US" altLang="zh-CN" dirty="0"/>
              <a:t>n&gt;=10</a:t>
            </a:r>
            <a:r>
              <a:rPr lang="zh-CN" altLang="zh-CN" dirty="0"/>
              <a:t>）</a:t>
            </a:r>
            <a:r>
              <a:rPr lang="en-US" altLang="zh-CN" dirty="0"/>
              <a:t>,</a:t>
            </a:r>
            <a:r>
              <a:rPr lang="zh-CN" altLang="zh-CN" dirty="0"/>
              <a:t>求</a:t>
            </a:r>
            <a:r>
              <a:rPr lang="en-US" altLang="zh-CN" dirty="0"/>
              <a:t> 1+2+...+n</a:t>
            </a:r>
            <a:r>
              <a:rPr lang="zh-CN" altLang="zh-CN" dirty="0"/>
              <a:t>之和。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s=sum(list(range(</a:t>
            </a:r>
            <a:r>
              <a:rPr lang="en-US" altLang="zh-CN" dirty="0" err="1"/>
              <a:t>n+1</a:t>
            </a:r>
            <a:r>
              <a:rPr lang="en-US" altLang="zh-CN" dirty="0"/>
              <a:t>)))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print(s)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666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 2-7</a:t>
            </a:r>
            <a:r>
              <a:rPr lang="zh-CN" altLang="zh-CN" dirty="0"/>
              <a:t>】输入</a:t>
            </a:r>
            <a:r>
              <a:rPr lang="en-US" altLang="zh-CN" dirty="0"/>
              <a:t>n</a:t>
            </a:r>
            <a:r>
              <a:rPr lang="zh-CN" altLang="zh-CN" dirty="0"/>
              <a:t>（</a:t>
            </a:r>
            <a:r>
              <a:rPr lang="en-US" altLang="zh-CN" dirty="0"/>
              <a:t>n&gt;=5</a:t>
            </a:r>
            <a:r>
              <a:rPr lang="zh-CN" altLang="zh-CN" dirty="0"/>
              <a:t>）求</a:t>
            </a:r>
            <a:r>
              <a:rPr lang="en-US" altLang="zh-CN" dirty="0"/>
              <a:t>n!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fac=1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list(range(1,n+1)) 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fac=fac*</a:t>
            </a:r>
            <a:r>
              <a:rPr lang="en-US" altLang="zh-CN" dirty="0" err="1"/>
              <a:t>i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print(fac)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91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二进制，八进制，十六进制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827583" y="1417638"/>
            <a:ext cx="8110041" cy="496411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0b</a:t>
            </a:r>
            <a:r>
              <a:rPr lang="zh-CN" altLang="zh-CN" dirty="0"/>
              <a:t>或</a:t>
            </a:r>
            <a:r>
              <a:rPr lang="en-US" altLang="zh-CN" dirty="0" err="1"/>
              <a:t>0B</a:t>
            </a:r>
            <a:r>
              <a:rPr lang="en-US" altLang="zh-CN" dirty="0"/>
              <a:t> </a:t>
            </a:r>
            <a:r>
              <a:rPr lang="zh-CN" altLang="zh-CN" dirty="0"/>
              <a:t>代表二进制 </a:t>
            </a:r>
          </a:p>
          <a:p>
            <a:r>
              <a:rPr lang="en-US" altLang="zh-CN" dirty="0" err="1"/>
              <a:t>0o</a:t>
            </a:r>
            <a:r>
              <a:rPr lang="zh-CN" altLang="zh-CN" dirty="0"/>
              <a:t>或</a:t>
            </a:r>
            <a:r>
              <a:rPr lang="en-US" altLang="zh-CN" dirty="0" err="1"/>
              <a:t>0O</a:t>
            </a:r>
            <a:r>
              <a:rPr lang="en-US" altLang="zh-CN" dirty="0"/>
              <a:t> </a:t>
            </a:r>
            <a:r>
              <a:rPr lang="zh-CN" altLang="zh-CN" dirty="0"/>
              <a:t>代表八进制 </a:t>
            </a:r>
          </a:p>
          <a:p>
            <a:r>
              <a:rPr lang="en-US" altLang="zh-CN" dirty="0" err="1"/>
              <a:t>0x</a:t>
            </a:r>
            <a:r>
              <a:rPr lang="en-US" altLang="zh-CN" dirty="0"/>
              <a:t> </a:t>
            </a:r>
            <a:r>
              <a:rPr lang="zh-CN" altLang="zh-CN" dirty="0"/>
              <a:t>或</a:t>
            </a:r>
            <a:r>
              <a:rPr lang="en-US" altLang="zh-CN" dirty="0" err="1"/>
              <a:t>0X</a:t>
            </a:r>
            <a:r>
              <a:rPr lang="en-US" altLang="zh-CN" dirty="0"/>
              <a:t> </a:t>
            </a:r>
            <a:r>
              <a:rPr lang="zh-CN" altLang="zh-CN" dirty="0"/>
              <a:t>代表十六进制</a:t>
            </a:r>
            <a:endParaRPr lang="en-US" altLang="zh-CN" dirty="0"/>
          </a:p>
          <a:p>
            <a:r>
              <a:rPr lang="en-US" altLang="zh-CN" dirty="0"/>
              <a:t>&gt;&gt;&gt;</a:t>
            </a:r>
            <a:r>
              <a:rPr lang="en-US" altLang="zh-CN" dirty="0" err="1"/>
              <a:t>0b10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 2</a:t>
            </a:r>
          </a:p>
          <a:p>
            <a:r>
              <a:rPr lang="en-US" altLang="zh-CN" dirty="0"/>
              <a:t>&gt;&gt;&gt;</a:t>
            </a:r>
            <a:r>
              <a:rPr lang="en-US" altLang="zh-CN" dirty="0" err="1"/>
              <a:t>0o10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8</a:t>
            </a:r>
          </a:p>
          <a:p>
            <a:r>
              <a:rPr lang="en-US" altLang="zh-CN" dirty="0"/>
              <a:t>&gt;&gt;&gt;</a:t>
            </a:r>
            <a:r>
              <a:rPr lang="en-US" altLang="zh-CN" dirty="0" err="1"/>
              <a:t>0x10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16</a:t>
            </a:r>
            <a:endParaRPr lang="zh-CN" altLang="zh-CN" dirty="0"/>
          </a:p>
          <a:p>
            <a:pPr>
              <a:defRPr/>
            </a:pPr>
            <a:endParaRPr lang="en-US" altLang="zh-CN" dirty="0">
              <a:latin typeface="华文中宋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列表元素的计算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&gt;&gt;&gt;a=3</a:t>
            </a:r>
          </a:p>
          <a:p>
            <a:r>
              <a:rPr lang="en-US" altLang="zh-CN" dirty="0"/>
              <a:t>&gt;&gt;&gt;b=7</a:t>
            </a:r>
          </a:p>
          <a:p>
            <a:r>
              <a:rPr lang="en-US" altLang="zh-CN" dirty="0"/>
              <a:t>&gt;&gt;&gt;</a:t>
            </a:r>
            <a:r>
              <a:rPr lang="en-US" altLang="zh-CN" dirty="0" err="1"/>
              <a:t>lst</a:t>
            </a:r>
            <a:r>
              <a:rPr lang="en-US" altLang="zh-CN" dirty="0"/>
              <a:t>=[a+2,b]</a:t>
            </a:r>
          </a:p>
          <a:p>
            <a:r>
              <a:rPr lang="en-US" altLang="zh-CN" dirty="0"/>
              <a:t>&gt;&gt;&gt;</a:t>
            </a:r>
            <a:r>
              <a:rPr lang="en-US" altLang="zh-CN" dirty="0" err="1"/>
              <a:t>lst</a:t>
            </a:r>
            <a:endParaRPr lang="en-US" altLang="zh-CN" dirty="0"/>
          </a:p>
          <a:p>
            <a:r>
              <a:rPr lang="en-US" altLang="zh-CN" dirty="0"/>
              <a:t>[5,7]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3447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列表和</a:t>
            </a:r>
            <a:r>
              <a:rPr lang="en-US" altLang="zh-CN" dirty="0"/>
              <a:t>for</a:t>
            </a:r>
            <a:r>
              <a:rPr lang="zh-CN" altLang="en-US" dirty="0"/>
              <a:t>结合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&gt;&gt;&gt;a=</a:t>
            </a:r>
            <a:r>
              <a:rPr lang="en-US" altLang="zh-CN" dirty="0" err="1"/>
              <a:t>1;b</a:t>
            </a:r>
            <a:r>
              <a:rPr lang="en-US" altLang="zh-CN" dirty="0"/>
              <a:t>=</a:t>
            </a:r>
            <a:r>
              <a:rPr lang="en-US" altLang="zh-CN" dirty="0" err="1"/>
              <a:t>2;c</a:t>
            </a:r>
            <a:r>
              <a:rPr lang="en-US" altLang="zh-CN" dirty="0"/>
              <a:t>=</a:t>
            </a:r>
            <a:r>
              <a:rPr lang="en-US" altLang="zh-CN" dirty="0" err="1"/>
              <a:t>3;d</a:t>
            </a:r>
            <a:r>
              <a:rPr lang="en-US" altLang="zh-CN" dirty="0"/>
              <a:t>=4</a:t>
            </a:r>
          </a:p>
          <a:p>
            <a:r>
              <a:rPr lang="en-US" altLang="zh-CN" dirty="0"/>
              <a:t>&gt;&gt;&gt;[</a:t>
            </a:r>
            <a:r>
              <a:rPr lang="en-US" altLang="zh-CN" dirty="0" err="1"/>
              <a:t>a,b,c,d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[1,2,3,4]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list(range(1,5)):</a:t>
            </a:r>
          </a:p>
          <a:p>
            <a:r>
              <a:rPr lang="en-US" altLang="zh-CN" dirty="0"/>
              <a:t>        print(</a:t>
            </a:r>
            <a:r>
              <a:rPr lang="en-US" altLang="zh-CN" dirty="0" err="1"/>
              <a:t>i,end</a:t>
            </a:r>
            <a:r>
              <a:rPr lang="en-US" altLang="zh-CN" dirty="0"/>
              <a:t>=“ “)</a:t>
            </a:r>
          </a:p>
          <a:p>
            <a:r>
              <a:rPr lang="en-US" altLang="zh-CN" dirty="0"/>
              <a:t>1 2 3 4</a:t>
            </a:r>
          </a:p>
          <a:p>
            <a:r>
              <a:rPr lang="en-US" altLang="zh-CN" dirty="0"/>
              <a:t>&gt;&gt;&gt;</a:t>
            </a:r>
            <a:r>
              <a:rPr lang="en-US" altLang="zh-CN" dirty="0" err="1"/>
              <a:t>lst</a:t>
            </a:r>
            <a:r>
              <a:rPr lang="en-US" altLang="zh-CN" dirty="0"/>
              <a:t>=[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list(range(1,5))]</a:t>
            </a:r>
          </a:p>
          <a:p>
            <a:r>
              <a:rPr lang="en-US" altLang="zh-CN" dirty="0" err="1"/>
              <a:t>lst</a:t>
            </a:r>
            <a:endParaRPr lang="en-US" altLang="zh-CN" dirty="0"/>
          </a:p>
          <a:p>
            <a:r>
              <a:rPr lang="en-US" altLang="zh-CN" dirty="0"/>
              <a:t>[1,2,3,4]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4558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列表推导式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列表推导式是从一个或者多个列表快速简洁地创建列表的一种方法，又被称为列表解析。它可以将循环和条件判断结合，从而避免语法冗长的代码，同时提高程序性能。</a:t>
            </a:r>
            <a:endParaRPr lang="en-US" altLang="zh-CN" dirty="0"/>
          </a:p>
          <a:p>
            <a:r>
              <a:rPr lang="en-US" altLang="zh-CN" dirty="0"/>
              <a:t>[ expression for item in </a:t>
            </a:r>
            <a:r>
              <a:rPr lang="en-US" altLang="zh-CN" dirty="0" err="1"/>
              <a:t>iterable</a:t>
            </a:r>
            <a:r>
              <a:rPr lang="en-US" altLang="zh-CN" dirty="0"/>
              <a:t> ]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输出表达式      变量</a:t>
            </a:r>
            <a:endParaRPr lang="zh-CN" altLang="zh-CN" dirty="0"/>
          </a:p>
          <a:p>
            <a:pPr lvl="0"/>
            <a:r>
              <a:rPr lang="en-US" altLang="zh-CN" dirty="0"/>
              <a:t>&gt;&gt;&gt;</a:t>
            </a:r>
            <a:r>
              <a:rPr lang="en-US" altLang="zh-CN" dirty="0" err="1"/>
              <a:t>nl</a:t>
            </a:r>
            <a:r>
              <a:rPr lang="en-US" altLang="zh-CN" dirty="0"/>
              <a:t> = [2*number for number in [1,2,3,4,5]]</a:t>
            </a:r>
            <a:endParaRPr lang="zh-CN" altLang="zh-CN" dirty="0"/>
          </a:p>
          <a:p>
            <a:r>
              <a:rPr lang="en-US" altLang="zh-CN" dirty="0"/>
              <a:t>&gt;&gt;&gt;</a:t>
            </a:r>
            <a:r>
              <a:rPr lang="en-US" altLang="zh-CN" dirty="0" err="1"/>
              <a:t>nl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[2, 4, 6, 8, 10]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115616" y="3501008"/>
            <a:ext cx="1800200" cy="43204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419872" y="3501008"/>
            <a:ext cx="79208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835696" y="3789040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851920" y="3789040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216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带条件的列表解析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altLang="zh-CN" dirty="0"/>
              <a:t>[expression for item in </a:t>
            </a:r>
            <a:r>
              <a:rPr lang="en-US" altLang="zh-CN" dirty="0" err="1"/>
              <a:t>iterable</a:t>
            </a:r>
            <a:r>
              <a:rPr lang="en-US" altLang="zh-CN" dirty="0"/>
              <a:t> if condition]</a:t>
            </a:r>
            <a:endParaRPr lang="zh-CN" altLang="zh-CN" dirty="0"/>
          </a:p>
          <a:p>
            <a:r>
              <a:rPr lang="en-US" altLang="zh-CN" dirty="0"/>
              <a:t>&gt;&gt;&gt;  </a:t>
            </a:r>
            <a:r>
              <a:rPr lang="en-US" altLang="zh-CN" dirty="0" err="1"/>
              <a:t>nl</a:t>
            </a:r>
            <a:r>
              <a:rPr lang="en-US" altLang="zh-CN" dirty="0"/>
              <a:t>=[number for number in  </a:t>
            </a:r>
            <a:r>
              <a:rPr lang="zh-CN" altLang="en-US" dirty="0"/>
              <a:t>     </a:t>
            </a:r>
            <a:r>
              <a:rPr lang="en-US" altLang="zh-CN" dirty="0"/>
              <a:t>range(1,8) if number % 2 == 1]   </a:t>
            </a:r>
            <a:r>
              <a:rPr lang="zh-CN" altLang="en-US" dirty="0"/>
              <a:t>可选</a:t>
            </a:r>
            <a:endParaRPr lang="zh-CN" altLang="zh-CN" dirty="0"/>
          </a:p>
          <a:p>
            <a:r>
              <a:rPr lang="en-US" altLang="zh-CN" dirty="0"/>
              <a:t> &gt;&gt;&gt;  </a:t>
            </a:r>
            <a:r>
              <a:rPr lang="en-US" altLang="zh-CN" dirty="0" err="1"/>
              <a:t>number_list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[1, 3, 5, 7]</a:t>
            </a: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5724128" y="1700808"/>
            <a:ext cx="187220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804248" y="2132856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9050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838A3-A97A-4C23-A55E-0980F996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级数求和编程的一般模式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343F42-D798-4DE1-A254-D3F972504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+a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+……+a</a:t>
                </a:r>
                <a:r>
                  <a:rPr lang="en-US" altLang="zh-CN" baseline="-25000" dirty="0"/>
                  <a:t>n-1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nary>
                  </m:oMath>
                </a14:m>
                <a:r>
                  <a:rPr lang="en-US" altLang="zh-CN" baseline="-25000" dirty="0"/>
                  <a:t>i</a:t>
                </a:r>
              </a:p>
              <a:p>
                <a:r>
                  <a:rPr lang="en-US" altLang="zh-CN" baseline="-25000" dirty="0"/>
                  <a:t>sum----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baseline="-2500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endParaRPr lang="en-US" altLang="zh-CN" baseline="-25000" dirty="0"/>
              </a:p>
              <a:p>
                <a:r>
                  <a:rPr lang="en-US" altLang="zh-CN" dirty="0"/>
                  <a:t>for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in range(n)----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=0</a:t>
                </a:r>
                <a:r>
                  <a:rPr lang="zh-CN" altLang="en-US" dirty="0"/>
                  <a:t>到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=n-1</a:t>
                </a:r>
              </a:p>
              <a:p>
                <a:r>
                  <a:rPr lang="zh-CN" altLang="en-US" dirty="0"/>
                  <a:t>合起来：</a:t>
                </a:r>
                <a:endParaRPr lang="en-US" altLang="zh-CN" dirty="0"/>
              </a:p>
              <a:p>
                <a:r>
                  <a:rPr lang="en-US" altLang="zh-CN" dirty="0"/>
                  <a:t>   sun([a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 for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in list(range(n))])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级数求和就变成如何写通项公式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i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343F42-D798-4DE1-A254-D3F972504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0" t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8327B-382A-4EEA-9E79-77FFBA1D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559214-7CEE-4A78-9F3D-D2FA85C3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815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 2-8</a:t>
            </a:r>
            <a:r>
              <a:rPr lang="zh-CN" altLang="zh-CN" dirty="0"/>
              <a:t>】【例</a:t>
            </a:r>
            <a:r>
              <a:rPr lang="en-US" altLang="zh-CN" dirty="0"/>
              <a:t> 2-9</a:t>
            </a:r>
            <a:r>
              <a:rPr lang="zh-CN" altLang="zh-CN" dirty="0"/>
              <a:t>】求</a:t>
            </a:r>
            <a:r>
              <a:rPr lang="zh-CN" altLang="en-US" dirty="0"/>
              <a:t>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求</a:t>
            </a:r>
            <a:r>
              <a:rPr lang="en-US" altLang="zh-CN" dirty="0"/>
              <a:t>1+1/2+...+1/20</a:t>
            </a:r>
            <a:r>
              <a:rPr lang="zh-CN" altLang="zh-CN" dirty="0"/>
              <a:t>之和</a:t>
            </a:r>
            <a:endParaRPr lang="en-US" altLang="zh-CN" dirty="0"/>
          </a:p>
          <a:p>
            <a:r>
              <a:rPr lang="en-US" altLang="zh-CN" dirty="0"/>
              <a:t>print(sum([1/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list(range(1,21))]))</a:t>
            </a:r>
          </a:p>
          <a:p>
            <a:r>
              <a:rPr lang="zh-CN" altLang="en-US" dirty="0"/>
              <a:t>通项公式</a:t>
            </a:r>
            <a:r>
              <a:rPr lang="en-US" altLang="zh-CN" dirty="0"/>
              <a:t>: a</a:t>
            </a:r>
            <a:r>
              <a:rPr lang="en-US" altLang="zh-CN" baseline="-25000" dirty="0"/>
              <a:t>i </a:t>
            </a:r>
            <a:r>
              <a:rPr lang="en-US" altLang="zh-CN" dirty="0"/>
              <a:t>=1/</a:t>
            </a:r>
            <a:r>
              <a:rPr lang="en-US" altLang="zh-CN" dirty="0" err="1"/>
              <a:t>i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求</a:t>
            </a:r>
            <a:r>
              <a:rPr lang="en-US" altLang="zh-CN" dirty="0"/>
              <a:t> 1-1/2+1/3-1/4+...</a:t>
            </a:r>
            <a:r>
              <a:rPr lang="zh-CN" altLang="zh-CN" dirty="0"/>
              <a:t>之前</a:t>
            </a:r>
            <a:r>
              <a:rPr lang="en-US" altLang="zh-CN" dirty="0"/>
              <a:t>n</a:t>
            </a:r>
            <a:r>
              <a:rPr lang="zh-CN" altLang="zh-CN" dirty="0"/>
              <a:t>项和</a:t>
            </a:r>
            <a:r>
              <a:rPr lang="en-US" altLang="zh-CN" dirty="0"/>
              <a:t>(n&gt;=10)</a:t>
            </a:r>
          </a:p>
          <a:p>
            <a:pPr marL="36576" indent="0">
              <a:buNone/>
            </a:pPr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print(sum([1/</a:t>
            </a:r>
            <a:r>
              <a:rPr lang="en-US" altLang="zh-CN" dirty="0" err="1"/>
              <a:t>i</a:t>
            </a:r>
            <a:r>
              <a:rPr lang="en-US" altLang="zh-CN" dirty="0"/>
              <a:t> if i%2==1 else -1/</a:t>
            </a:r>
            <a:r>
              <a:rPr lang="en-US" altLang="zh-CN" dirty="0" err="1"/>
              <a:t>i</a:t>
            </a:r>
            <a:r>
              <a:rPr lang="en-US" altLang="zh-CN" dirty="0"/>
              <a:t>  for </a:t>
            </a:r>
            <a:r>
              <a:rPr lang="en-US" altLang="zh-CN" dirty="0" err="1"/>
              <a:t>i</a:t>
            </a:r>
            <a:r>
              <a:rPr lang="en-US" altLang="zh-CN" dirty="0"/>
              <a:t> in   \  list(range(1,n+1))]))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611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列表推导式的</a:t>
            </a:r>
            <a:r>
              <a:rPr lang="en-US" altLang="zh-CN" dirty="0"/>
              <a:t>if</a:t>
            </a:r>
            <a:r>
              <a:rPr lang="zh-CN" altLang="zh-CN" dirty="0"/>
              <a:t>条件和条件表达式同时使用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735888" cy="4525963"/>
          </a:xfrm>
        </p:spPr>
        <p:txBody>
          <a:bodyPr/>
          <a:lstStyle/>
          <a:p>
            <a:pPr marL="36576" indent="0">
              <a:buNone/>
            </a:pPr>
            <a:r>
              <a:rPr lang="zh-CN" altLang="zh-CN" dirty="0"/>
              <a:t>【例</a:t>
            </a:r>
            <a:r>
              <a:rPr lang="en-US" altLang="zh-CN" dirty="0"/>
              <a:t> 2-10</a:t>
            </a:r>
            <a:r>
              <a:rPr lang="zh-CN" altLang="zh-CN" dirty="0"/>
              <a:t>】求</a:t>
            </a:r>
            <a:r>
              <a:rPr lang="en-US" altLang="zh-CN" dirty="0"/>
              <a:t> 1-1/3+1/5-1/7+...-1/47+1/49</a:t>
            </a:r>
          </a:p>
          <a:p>
            <a:r>
              <a:rPr lang="en-US" altLang="zh-CN" dirty="0"/>
              <a:t>&gt;&gt;&gt; [</a:t>
            </a:r>
            <a:r>
              <a:rPr lang="en-US" altLang="zh-CN" dirty="0" err="1"/>
              <a:t>i</a:t>
            </a:r>
            <a:r>
              <a:rPr lang="en-US" altLang="zh-CN" dirty="0"/>
              <a:t> if i%4==1 else –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 list(range(1,50)) \</a:t>
            </a:r>
          </a:p>
          <a:p>
            <a:r>
              <a:rPr lang="en-US" altLang="zh-CN" dirty="0"/>
              <a:t>       if </a:t>
            </a:r>
            <a:r>
              <a:rPr lang="en-US" altLang="zh-CN" dirty="0" err="1"/>
              <a:t>i</a:t>
            </a:r>
            <a:r>
              <a:rPr lang="en-US" altLang="zh-CN" dirty="0"/>
              <a:t> %2==1]</a:t>
            </a:r>
            <a:endParaRPr lang="zh-CN" altLang="zh-CN" dirty="0"/>
          </a:p>
          <a:p>
            <a:r>
              <a:rPr lang="en-US" altLang="zh-CN" dirty="0"/>
              <a:t>[1, -3, 5, -7, 9, -11, 13, -15, 17, -19, 21, -23, 25, -27, 29, -31, 33, -35, 37, -39,41, -43, 45, </a:t>
            </a:r>
          </a:p>
          <a:p>
            <a:pPr marL="36576" indent="0">
              <a:buNone/>
            </a:pPr>
            <a:r>
              <a:rPr lang="en-US" altLang="zh-CN" dirty="0"/>
              <a:t>    -47, 49]</a:t>
            </a:r>
          </a:p>
          <a:p>
            <a:pPr marL="36576" indent="0">
              <a:buNone/>
            </a:pPr>
            <a:r>
              <a:rPr lang="en-US" altLang="zh-CN" dirty="0"/>
              <a:t>print(sum([1/</a:t>
            </a:r>
            <a:r>
              <a:rPr lang="en-US" altLang="zh-CN" dirty="0" err="1"/>
              <a:t>i</a:t>
            </a:r>
            <a:r>
              <a:rPr lang="en-US" altLang="zh-CN" dirty="0"/>
              <a:t> if </a:t>
            </a:r>
            <a:r>
              <a:rPr lang="en-US" altLang="zh-CN" dirty="0" err="1"/>
              <a:t>i%4</a:t>
            </a:r>
            <a:r>
              <a:rPr lang="en-US" altLang="zh-CN" dirty="0"/>
              <a:t>==1 else -1/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  \</a:t>
            </a:r>
          </a:p>
          <a:p>
            <a:pPr marL="36576" indent="0">
              <a:buNone/>
            </a:pPr>
            <a:r>
              <a:rPr lang="en-US" altLang="zh-CN" dirty="0"/>
              <a:t>        list(range(1,50)) if i%2==1]))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789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求 </a:t>
            </a:r>
            <a:r>
              <a:rPr lang="en-US" altLang="zh-CN" dirty="0"/>
              <a:t>6+66+666+...+666...666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lvl="0"/>
            <a:r>
              <a:rPr lang="zh-CN" altLang="en-US" dirty="0"/>
              <a:t>生成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6    </a:t>
            </a:r>
          </a:p>
          <a:p>
            <a:pPr lvl="0"/>
            <a:r>
              <a:rPr lang="en-US" altLang="zh-CN" dirty="0"/>
              <a:t>&gt;&gt;&gt;</a:t>
            </a:r>
            <a:r>
              <a:rPr lang="en-US" altLang="zh-CN" dirty="0" err="1"/>
              <a:t>int</a:t>
            </a:r>
            <a:r>
              <a:rPr lang="en-US" altLang="zh-CN" dirty="0"/>
              <a:t>('6'*5)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66666</a:t>
            </a:r>
          </a:p>
          <a:p>
            <a:pPr marL="36576" indent="0">
              <a:buNone/>
            </a:pP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print(sum([int('6'*</a:t>
            </a:r>
            <a:r>
              <a:rPr lang="en-US" altLang="zh-CN" dirty="0" err="1"/>
              <a:t>i</a:t>
            </a:r>
            <a:r>
              <a:rPr lang="en-US" altLang="zh-CN" dirty="0"/>
              <a:t>) for </a:t>
            </a:r>
            <a:r>
              <a:rPr lang="en-US" altLang="zh-CN" dirty="0" err="1"/>
              <a:t>i</a:t>
            </a:r>
            <a:r>
              <a:rPr lang="en-US" altLang="zh-CN" dirty="0"/>
              <a:t> in list(range(1,n+1))]))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0991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2.6 </a:t>
            </a:r>
            <a:r>
              <a:rPr lang="zh-CN" altLang="zh-CN" b="1" dirty="0"/>
              <a:t>格式化输出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363272" cy="4708525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当输出计算结果时，经常需要控制它的显示形式</a:t>
            </a:r>
            <a:endParaRPr lang="en-US" altLang="zh-CN" dirty="0"/>
          </a:p>
          <a:p>
            <a:r>
              <a:rPr lang="en-US" altLang="zh-CN" dirty="0"/>
              <a:t>format()</a:t>
            </a:r>
            <a:r>
              <a:rPr lang="zh-CN" altLang="zh-CN" dirty="0"/>
              <a:t>函数是</a:t>
            </a:r>
            <a:r>
              <a:rPr lang="en-US" altLang="zh-CN" dirty="0"/>
              <a:t>Python</a:t>
            </a:r>
            <a:r>
              <a:rPr lang="zh-CN" altLang="zh-CN" dirty="0"/>
              <a:t>的内置函数，用来设置输出格式</a:t>
            </a:r>
            <a:r>
              <a:rPr lang="zh-CN" altLang="en-US" dirty="0"/>
              <a:t>，返回值是字符串</a:t>
            </a:r>
            <a:endParaRPr lang="en-US" altLang="zh-CN" dirty="0"/>
          </a:p>
          <a:p>
            <a:r>
              <a:rPr lang="zh-CN" altLang="en-US" dirty="0"/>
              <a:t>一般形式：</a:t>
            </a:r>
            <a:r>
              <a:rPr lang="en-US" altLang="zh-CN" dirty="0"/>
              <a:t>”</a:t>
            </a:r>
            <a:r>
              <a:rPr lang="zh-CN" altLang="en-US" dirty="0"/>
              <a:t>需格式化字符串</a:t>
            </a:r>
            <a:r>
              <a:rPr lang="en-US" altLang="zh-CN" dirty="0"/>
              <a:t>”.format(</a:t>
            </a:r>
            <a:r>
              <a:rPr lang="zh-CN" altLang="en-US" dirty="0"/>
              <a:t>参数表）</a:t>
            </a:r>
            <a:endParaRPr lang="en-US" altLang="zh-CN" dirty="0"/>
          </a:p>
          <a:p>
            <a:r>
              <a:rPr lang="en-US" altLang="zh-CN" dirty="0"/>
              <a:t>&gt;&gt;&gt; name=“John”</a:t>
            </a:r>
          </a:p>
          <a:p>
            <a:r>
              <a:rPr lang="en-US" altLang="zh-CN" dirty="0"/>
              <a:t>&gt;&gt;&gt; “Hello,{:&gt;6s}”.format(name)</a:t>
            </a:r>
          </a:p>
          <a:p>
            <a:r>
              <a:rPr lang="en-US" altLang="zh-CN" dirty="0"/>
              <a:t>&gt;&gt;&gt;’Hello, □□John’</a:t>
            </a:r>
          </a:p>
          <a:p>
            <a:r>
              <a:rPr lang="en-US" altLang="zh-CN" dirty="0"/>
              <a:t>{:6s}</a:t>
            </a:r>
            <a:r>
              <a:rPr lang="zh-CN" altLang="en-US" dirty="0"/>
              <a:t>是格式限定符，描述参数</a:t>
            </a:r>
            <a:r>
              <a:rPr lang="en-US" altLang="zh-CN" dirty="0"/>
              <a:t>name</a:t>
            </a:r>
            <a:r>
              <a:rPr lang="zh-CN" altLang="en-US" dirty="0"/>
              <a:t>如何显示</a:t>
            </a:r>
            <a:r>
              <a:rPr lang="en-US" altLang="zh-CN" dirty="0"/>
              <a:t>,</a:t>
            </a:r>
          </a:p>
          <a:p>
            <a:pPr marL="36576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普通字符串原样输出，</a:t>
            </a:r>
            <a:r>
              <a:rPr lang="en-US" altLang="zh-CN" dirty="0"/>
              <a:t>□</a:t>
            </a:r>
            <a:r>
              <a:rPr lang="zh-CN" altLang="en-US" dirty="0"/>
              <a:t>表示空格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6958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CA123-ED87-427C-A62A-2B361F3E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格式限定符举例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F269FED-2336-4C62-ABB9-BA50AF450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351026"/>
              </p:ext>
            </p:extLst>
          </p:nvPr>
        </p:nvGraphicFramePr>
        <p:xfrm>
          <a:off x="323529" y="836713"/>
          <a:ext cx="8424936" cy="564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593">
                  <a:extLst>
                    <a:ext uri="{9D8B030D-6E8A-4147-A177-3AD203B41FA5}">
                      <a16:colId xmlns:a16="http://schemas.microsoft.com/office/drawing/2014/main" val="17047058"/>
                    </a:ext>
                  </a:extLst>
                </a:gridCol>
                <a:gridCol w="1831927">
                  <a:extLst>
                    <a:ext uri="{9D8B030D-6E8A-4147-A177-3AD203B41FA5}">
                      <a16:colId xmlns:a16="http://schemas.microsoft.com/office/drawing/2014/main" val="2421365052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996519184"/>
                    </a:ext>
                  </a:extLst>
                </a:gridCol>
              </a:tblGrid>
              <a:tr h="436518"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格式限定符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992245"/>
                  </a:ext>
                </a:extLst>
              </a:tr>
              <a:tr h="436518">
                <a:tc>
                  <a:txBody>
                    <a:bodyPr/>
                    <a:lstStyle/>
                    <a:p>
                      <a:r>
                        <a:rPr lang="en-US" altLang="zh-CN" dirty="0"/>
                        <a:t>“{:d}”.format(24)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格式化一个整数</a:t>
                      </a:r>
                      <a:r>
                        <a:rPr lang="en-US" altLang="zh-CN" dirty="0"/>
                        <a:t>,d</a:t>
                      </a:r>
                      <a:r>
                        <a:rPr lang="zh-CN" altLang="en-US" dirty="0"/>
                        <a:t>代表十进制整数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42099"/>
                  </a:ext>
                </a:extLst>
              </a:tr>
              <a:tr h="436518">
                <a:tc>
                  <a:txBody>
                    <a:bodyPr/>
                    <a:lstStyle/>
                    <a:p>
                      <a:r>
                        <a:rPr lang="en-US" altLang="zh-CN" dirty="0"/>
                        <a:t>"{:b}".format(45)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代表二进制整数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646527"/>
                  </a:ext>
                </a:extLst>
              </a:tr>
              <a:tr h="610086">
                <a:tc>
                  <a:txBody>
                    <a:bodyPr/>
                    <a:lstStyle/>
                    <a:p>
                      <a:r>
                        <a:rPr lang="en-US" altLang="zh-CN" dirty="0"/>
                        <a:t>"{:o}".format(24)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</a:t>
                      </a:r>
                      <a:r>
                        <a:rPr lang="zh-CN" altLang="en-US" dirty="0"/>
                        <a:t>代表八进制整数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71382"/>
                  </a:ext>
                </a:extLst>
              </a:tr>
              <a:tr h="436518">
                <a:tc>
                  <a:txBody>
                    <a:bodyPr/>
                    <a:lstStyle/>
                    <a:p>
                      <a:r>
                        <a:rPr lang="en-US" altLang="zh-CN" dirty="0"/>
                        <a:t>"{:x}".format(24)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代表十六制整数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35453"/>
                  </a:ext>
                </a:extLst>
              </a:tr>
              <a:tr h="464173">
                <a:tc>
                  <a:txBody>
                    <a:bodyPr/>
                    <a:lstStyle/>
                    <a:p>
                      <a:r>
                        <a:rPr lang="en-US" altLang="zh-CN" dirty="0"/>
                        <a:t>"{:5d}".format(24)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□□□</a:t>
                      </a:r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宽度指定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，增加了空格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56207"/>
                  </a:ext>
                </a:extLst>
              </a:tr>
              <a:tr h="436518">
                <a:tc>
                  <a:txBody>
                    <a:bodyPr/>
                    <a:lstStyle/>
                    <a:p>
                      <a:r>
                        <a:rPr lang="en-US" altLang="zh-CN" dirty="0"/>
                        <a:t>"{:4d}".format(24879)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24879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超过宽度全部输出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420459"/>
                  </a:ext>
                </a:extLst>
              </a:tr>
              <a:tr h="436518">
                <a:tc>
                  <a:txBody>
                    <a:bodyPr/>
                    <a:lstStyle/>
                    <a:p>
                      <a:r>
                        <a:rPr lang="en-US" altLang="zh-CN" dirty="0"/>
                        <a:t>"{:.2f}".format(1.2449)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小数点保留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位，</a:t>
                      </a:r>
                      <a:r>
                        <a:rPr lang="en-US" altLang="zh-CN" dirty="0"/>
                        <a:t>f</a:t>
                      </a:r>
                      <a:r>
                        <a:rPr lang="zh-CN" altLang="en-US" dirty="0"/>
                        <a:t>代表浮点数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2498"/>
                  </a:ext>
                </a:extLst>
              </a:tr>
              <a:tr h="436518">
                <a:tc>
                  <a:txBody>
                    <a:bodyPr/>
                    <a:lstStyle/>
                    <a:p>
                      <a:r>
                        <a:rPr lang="en-US" altLang="zh-CN" dirty="0"/>
                        <a:t>"{:.2e}".format(53.2453)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5.32e+01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表示科学计数法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490709"/>
                  </a:ext>
                </a:extLst>
              </a:tr>
              <a:tr h="436518">
                <a:tc>
                  <a:txBody>
                    <a:bodyPr/>
                    <a:lstStyle/>
                    <a:p>
                      <a:r>
                        <a:rPr lang="en-US" altLang="zh-CN" dirty="0"/>
                        <a:t>"{:6.2f}".format(1.2449)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□□</a:t>
                      </a:r>
                      <a:r>
                        <a:rPr lang="en-US" altLang="zh-CN" dirty="0"/>
                        <a:t>1.24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宽度为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，增加了空格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44618"/>
                  </a:ext>
                </a:extLst>
              </a:tr>
              <a:tr h="436518">
                <a:tc>
                  <a:txBody>
                    <a:bodyPr/>
                    <a:lstStyle/>
                    <a:p>
                      <a:r>
                        <a:rPr lang="en-US" altLang="zh-CN" dirty="0"/>
                        <a:t>"{:9s}".format("hello")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hello</a:t>
                      </a:r>
                      <a:r>
                        <a:rPr lang="zh-CN" altLang="en-US" dirty="0"/>
                        <a:t>□□□□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宽度为</a:t>
                      </a:r>
                      <a:r>
                        <a:rPr lang="en-US" altLang="zh-CN" dirty="0"/>
                        <a:t>9,s</a:t>
                      </a:r>
                      <a:r>
                        <a:rPr lang="zh-CN" altLang="en-US" dirty="0"/>
                        <a:t>代表字符串，左对齐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85347"/>
                  </a:ext>
                </a:extLst>
              </a:tr>
              <a:tr h="436518">
                <a:tc>
                  <a:txBody>
                    <a:bodyPr/>
                    <a:lstStyle/>
                    <a:p>
                      <a:r>
                        <a:rPr lang="en-US" altLang="zh-CN" dirty="0"/>
                        <a:t>"{:&gt;9s}".format("hello")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□□□□</a:t>
                      </a:r>
                      <a:r>
                        <a:rPr lang="en-US" altLang="zh-CN" dirty="0"/>
                        <a:t>hello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宽度为</a:t>
                      </a:r>
                      <a:r>
                        <a:rPr lang="en-US" altLang="zh-CN" dirty="0"/>
                        <a:t>9,</a:t>
                      </a:r>
                      <a:r>
                        <a:rPr lang="zh-CN" altLang="en-US" dirty="0"/>
                        <a:t>右对齐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80637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E44EB4-C5C3-4F72-8A86-E301706F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2815B-29E9-45D2-9316-B63E66E4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49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整数可以表示很大的数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21864"/>
          </a:xfrm>
        </p:spPr>
        <p:txBody>
          <a:bodyPr>
            <a:normAutofit/>
          </a:bodyPr>
          <a:lstStyle/>
          <a:p>
            <a:r>
              <a:rPr lang="en-US" altLang="zh-CN" dirty="0"/>
              <a:t>&gt;&gt;&gt;google=10**50</a:t>
            </a:r>
          </a:p>
          <a:p>
            <a:r>
              <a:rPr lang="en-US" altLang="zh-CN" dirty="0"/>
              <a:t>&gt;&gt;&gt;google</a:t>
            </a:r>
          </a:p>
          <a:p>
            <a:pPr marL="36576" indent="0">
              <a:buNone/>
            </a:pPr>
            <a:r>
              <a:rPr lang="en-US" altLang="zh-CN" dirty="0"/>
              <a:t>100000000000000000000000000000000000000000000000000</a:t>
            </a: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8535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多个参数格式化输出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&gt;&gt;&gt;x=3.14159</a:t>
            </a:r>
            <a:endParaRPr lang="zh-CN" altLang="zh-CN" dirty="0"/>
          </a:p>
          <a:p>
            <a:r>
              <a:rPr lang="en-US" altLang="zh-CN" dirty="0"/>
              <a:t>&gt;&gt;&gt;y=2*x*3</a:t>
            </a:r>
          </a:p>
          <a:p>
            <a:pPr lvl="0"/>
            <a:r>
              <a:rPr lang="en-US" altLang="zh-CN" dirty="0"/>
              <a:t>&gt;&gt;&gt;print("{0:.</a:t>
            </a:r>
            <a:r>
              <a:rPr lang="en-US" altLang="zh-CN" dirty="0" err="1"/>
              <a:t>2f</a:t>
            </a:r>
            <a:r>
              <a:rPr lang="en-US" altLang="zh-CN" dirty="0"/>
              <a:t>} {1:.</a:t>
            </a:r>
            <a:r>
              <a:rPr lang="en-US" altLang="zh-CN" dirty="0" err="1"/>
              <a:t>2f</a:t>
            </a:r>
            <a:r>
              <a:rPr lang="en-US" altLang="zh-CN" dirty="0"/>
              <a:t>}".format(</a:t>
            </a:r>
            <a:r>
              <a:rPr lang="en-US" altLang="zh-CN" dirty="0" err="1"/>
              <a:t>x,y</a:t>
            </a:r>
            <a:r>
              <a:rPr lang="en-US" altLang="zh-CN" dirty="0"/>
              <a:t>))</a:t>
            </a:r>
            <a:endParaRPr lang="zh-CN" altLang="zh-CN" dirty="0"/>
          </a:p>
          <a:p>
            <a:r>
              <a:rPr lang="en-US" altLang="zh-CN" dirty="0"/>
              <a:t>3.14  18.85</a:t>
            </a:r>
          </a:p>
          <a:p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</a:t>
            </a:r>
            <a:r>
              <a:rPr lang="zh-CN" altLang="zh-CN" dirty="0"/>
              <a:t>表示</a:t>
            </a:r>
            <a:r>
              <a:rPr lang="en-US" altLang="zh-CN" dirty="0"/>
              <a:t>format</a:t>
            </a:r>
            <a:r>
              <a:rPr lang="zh-CN" altLang="zh-CN" dirty="0"/>
              <a:t>函数中的第一和第二个参数，</a:t>
            </a:r>
            <a:r>
              <a:rPr lang="en-US" altLang="zh-CN" dirty="0"/>
              <a:t>.</a:t>
            </a:r>
            <a:r>
              <a:rPr lang="en-US" altLang="zh-CN" dirty="0" err="1"/>
              <a:t>2f</a:t>
            </a:r>
            <a:r>
              <a:rPr lang="zh-CN" altLang="zh-CN" dirty="0"/>
              <a:t>表示小数部分保留两位，四舍五入</a:t>
            </a:r>
            <a:endParaRPr lang="en-US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2760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zh-CN" altLang="en-US"/>
              <a:t>字符串格式化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&gt;&gt;&gt; s="hello"</a:t>
            </a:r>
          </a:p>
          <a:p>
            <a:r>
              <a:rPr lang="en-US" altLang="zh-CN" dirty="0"/>
              <a:t>&gt;&gt;&gt; "{}".format(s)</a:t>
            </a:r>
          </a:p>
          <a:p>
            <a:r>
              <a:rPr lang="en-US" altLang="zh-CN" dirty="0"/>
              <a:t>'hello'</a:t>
            </a:r>
          </a:p>
          <a:p>
            <a:r>
              <a:rPr lang="en-US" altLang="zh-CN" dirty="0"/>
              <a:t>&gt;&gt;&gt; "{:10s}".format(s)</a:t>
            </a:r>
          </a:p>
          <a:p>
            <a:r>
              <a:rPr lang="en-US" altLang="zh-CN" dirty="0"/>
              <a:t>'hello     '</a:t>
            </a:r>
          </a:p>
          <a:p>
            <a:r>
              <a:rPr lang="en-US" altLang="zh-CN" dirty="0"/>
              <a:t>&gt;&gt;&gt; "{:^10s}".format(s)</a:t>
            </a:r>
          </a:p>
          <a:p>
            <a:r>
              <a:rPr lang="en-US" altLang="zh-CN" dirty="0"/>
              <a:t>'  hello   '</a:t>
            </a:r>
          </a:p>
          <a:p>
            <a:r>
              <a:rPr lang="en-US" altLang="zh-CN" dirty="0"/>
              <a:t>&gt;&gt;&gt; "{:&gt;10s}".format(s)</a:t>
            </a:r>
          </a:p>
          <a:p>
            <a:r>
              <a:rPr lang="en-US" altLang="zh-CN" dirty="0"/>
              <a:t>'     hello'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7655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华氏</a:t>
            </a:r>
            <a:r>
              <a:rPr lang="en-US" altLang="zh-CN" dirty="0"/>
              <a:t>-</a:t>
            </a:r>
            <a:r>
              <a:rPr lang="zh-CN" altLang="zh-CN" dirty="0"/>
              <a:t>摄氏温度转换表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7467600" cy="5328592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zh-CN" altLang="zh-CN" sz="2600" dirty="0"/>
              <a:t>输入</a:t>
            </a:r>
            <a:r>
              <a:rPr lang="en-US" altLang="zh-CN" sz="2600" dirty="0"/>
              <a:t>2</a:t>
            </a:r>
            <a:r>
              <a:rPr lang="zh-CN" altLang="zh-CN" sz="2600" dirty="0"/>
              <a:t>个正整数</a:t>
            </a:r>
            <a:r>
              <a:rPr lang="en-US" altLang="zh-CN" sz="2600" dirty="0"/>
              <a:t>lower</a:t>
            </a:r>
            <a:r>
              <a:rPr lang="zh-CN" altLang="zh-CN" sz="2600" dirty="0"/>
              <a:t>和</a:t>
            </a:r>
            <a:r>
              <a:rPr lang="en-US" altLang="zh-CN" sz="2600" dirty="0"/>
              <a:t>upper</a:t>
            </a:r>
            <a:r>
              <a:rPr lang="zh-CN" altLang="zh-CN" sz="2600" dirty="0"/>
              <a:t>（</a:t>
            </a:r>
            <a:r>
              <a:rPr lang="en-US" altLang="zh-CN" sz="2600" dirty="0"/>
              <a:t>lower&lt;upper&lt;100</a:t>
            </a:r>
            <a:r>
              <a:rPr lang="zh-CN" altLang="zh-CN" sz="2600" dirty="0"/>
              <a:t>），请输出一张取值范围为</a:t>
            </a:r>
            <a:r>
              <a:rPr lang="en-US" altLang="zh-CN" sz="2600" dirty="0"/>
              <a:t>[lower</a:t>
            </a:r>
            <a:r>
              <a:rPr lang="zh-CN" altLang="zh-CN" sz="2600" dirty="0"/>
              <a:t>，</a:t>
            </a:r>
            <a:r>
              <a:rPr lang="en-US" altLang="zh-CN" sz="2600" dirty="0"/>
              <a:t>upper)</a:t>
            </a:r>
            <a:r>
              <a:rPr lang="zh-CN" altLang="zh-CN" sz="2600" dirty="0"/>
              <a:t>、且每次增加</a:t>
            </a:r>
            <a:r>
              <a:rPr lang="en-US" altLang="zh-CN" sz="2600" dirty="0"/>
              <a:t>2</a:t>
            </a:r>
            <a:r>
              <a:rPr lang="zh-CN" altLang="zh-CN" sz="2600" dirty="0"/>
              <a:t>华氏度的华氏</a:t>
            </a:r>
            <a:r>
              <a:rPr lang="en-US" altLang="zh-CN" sz="2600" dirty="0"/>
              <a:t>-</a:t>
            </a:r>
            <a:r>
              <a:rPr lang="zh-CN" altLang="zh-CN" sz="2600" dirty="0"/>
              <a:t>摄氏温度转换表，小数部分保留一位。温度转换的计算公式：</a:t>
            </a:r>
            <a:r>
              <a:rPr lang="en-US" altLang="zh-CN" sz="2600" dirty="0"/>
              <a:t>C=5×(F−32)/9</a:t>
            </a:r>
            <a:r>
              <a:rPr lang="zh-CN" altLang="zh-CN" sz="2600" dirty="0"/>
              <a:t>，其中：</a:t>
            </a:r>
            <a:r>
              <a:rPr lang="en-US" altLang="zh-CN" sz="2600" dirty="0"/>
              <a:t>C</a:t>
            </a:r>
            <a:r>
              <a:rPr lang="zh-CN" altLang="zh-CN" sz="2600" dirty="0"/>
              <a:t>表示摄氏温度，</a:t>
            </a:r>
            <a:r>
              <a:rPr lang="en-US" altLang="zh-CN" sz="2600" dirty="0"/>
              <a:t>F</a:t>
            </a:r>
            <a:r>
              <a:rPr lang="zh-CN" altLang="zh-CN" sz="2600" dirty="0"/>
              <a:t>表示华氏温度。</a:t>
            </a:r>
            <a:endParaRPr lang="en-US" altLang="zh-CN" sz="2600" dirty="0"/>
          </a:p>
          <a:p>
            <a:pPr marL="36576" indent="0">
              <a:buNone/>
            </a:pPr>
            <a:endParaRPr lang="en-US" altLang="zh-CN" sz="2600" dirty="0"/>
          </a:p>
          <a:p>
            <a:pPr marL="36576" indent="0">
              <a:buNone/>
            </a:pPr>
            <a:r>
              <a:rPr lang="en-US" altLang="zh-CN" sz="2600" dirty="0" err="1"/>
              <a:t>lower,upper</a:t>
            </a:r>
            <a:r>
              <a:rPr lang="en-US" altLang="zh-CN" sz="2600" dirty="0"/>
              <a:t>=input().split() # </a:t>
            </a:r>
            <a:r>
              <a:rPr lang="zh-CN" altLang="en-US" sz="2600" dirty="0"/>
              <a:t>一行输入两个数，是字符串类型</a:t>
            </a:r>
          </a:p>
          <a:p>
            <a:pPr marL="36576" indent="0">
              <a:buNone/>
            </a:pPr>
            <a:r>
              <a:rPr lang="en-US" altLang="zh-CN" sz="2600" dirty="0" err="1"/>
              <a:t>lower,upper</a:t>
            </a:r>
            <a:r>
              <a:rPr lang="en-US" altLang="zh-CN" sz="2600" dirty="0"/>
              <a:t>=int(lower),int(upper)        # </a:t>
            </a:r>
            <a:r>
              <a:rPr lang="zh-CN" altLang="en-US" sz="2600" dirty="0"/>
              <a:t>字符串变成整数 </a:t>
            </a:r>
          </a:p>
          <a:p>
            <a:pPr marL="36576" indent="0">
              <a:buNone/>
            </a:pPr>
            <a:r>
              <a:rPr lang="en-US" altLang="zh-CN" sz="2600" dirty="0"/>
              <a:t>for </a:t>
            </a:r>
            <a:r>
              <a:rPr lang="en-US" altLang="zh-CN" sz="2600" dirty="0" err="1"/>
              <a:t>i</a:t>
            </a:r>
            <a:r>
              <a:rPr lang="en-US" altLang="zh-CN" sz="2600" dirty="0"/>
              <a:t> in range(lower,upper,2):</a:t>
            </a:r>
          </a:p>
          <a:p>
            <a:pPr marL="36576" indent="0">
              <a:buNone/>
            </a:pPr>
            <a:r>
              <a:rPr lang="en-US" altLang="zh-CN" sz="2600" dirty="0"/>
              <a:t>     print(</a:t>
            </a:r>
            <a:r>
              <a:rPr lang="en-US" altLang="zh-CN" sz="2600" dirty="0" err="1"/>
              <a:t>i</a:t>
            </a:r>
            <a:r>
              <a:rPr lang="en-US" altLang="zh-CN" sz="2600" dirty="0"/>
              <a:t>,"{:5.1f}".format(5*(i-32)/9))</a:t>
            </a:r>
          </a:p>
          <a:p>
            <a:pPr marL="36576" indent="0">
              <a:buNone/>
            </a:pPr>
            <a:r>
              <a:rPr lang="en-US" altLang="zh-CN" sz="2600" dirty="0"/>
              <a:t>     #print("fahr={0:d} Celsius={1:5.1f}".format(</a:t>
            </a:r>
            <a:r>
              <a:rPr lang="en-US" altLang="zh-CN" sz="2600" dirty="0" err="1"/>
              <a:t>i</a:t>
            </a:r>
            <a:r>
              <a:rPr lang="en-US" altLang="zh-CN" sz="2600"/>
              <a:t>, 5*(i-32)/9))</a:t>
            </a:r>
            <a:endParaRPr lang="en-US" altLang="zh-CN" sz="1800" dirty="0"/>
          </a:p>
          <a:p>
            <a:pPr marL="36576" indent="0">
              <a:buNone/>
            </a:pPr>
            <a:endParaRPr lang="en-US" altLang="zh-CN" sz="2900" dirty="0"/>
          </a:p>
          <a:p>
            <a:pPr marL="36576" indent="0">
              <a:buNone/>
            </a:pPr>
            <a:r>
              <a:rPr lang="zh-CN" altLang="zh-CN" sz="2600" dirty="0"/>
              <a:t>程序输入：</a:t>
            </a:r>
          </a:p>
          <a:p>
            <a:pPr marL="36576" indent="0">
              <a:buNone/>
            </a:pPr>
            <a:r>
              <a:rPr lang="en-US" altLang="zh-CN" sz="2600" dirty="0"/>
              <a:t>30 40</a:t>
            </a:r>
            <a:endParaRPr lang="zh-CN" altLang="zh-CN" sz="2600" dirty="0"/>
          </a:p>
          <a:p>
            <a:pPr marL="36576" indent="0">
              <a:buNone/>
            </a:pPr>
            <a:r>
              <a:rPr lang="zh-CN" altLang="zh-CN" sz="2600" dirty="0"/>
              <a:t>程序输出：</a:t>
            </a:r>
          </a:p>
          <a:p>
            <a:pPr marL="36576" indent="0">
              <a:buNone/>
            </a:pPr>
            <a:r>
              <a:rPr lang="en-US" altLang="zh-CN" sz="2600" dirty="0"/>
              <a:t>30  -1.1</a:t>
            </a:r>
          </a:p>
          <a:p>
            <a:pPr marL="36576" indent="0">
              <a:buNone/>
            </a:pPr>
            <a:r>
              <a:rPr lang="en-US" altLang="zh-CN" sz="2600" dirty="0"/>
              <a:t>32   0.0</a:t>
            </a:r>
          </a:p>
          <a:p>
            <a:pPr marL="36576" indent="0">
              <a:buNone/>
            </a:pPr>
            <a:r>
              <a:rPr lang="en-US" altLang="zh-CN" sz="2600" dirty="0"/>
              <a:t>34   1.1</a:t>
            </a:r>
          </a:p>
          <a:p>
            <a:pPr marL="36576" indent="0">
              <a:buNone/>
            </a:pPr>
            <a:r>
              <a:rPr lang="en-US" altLang="zh-CN" sz="2600" dirty="0"/>
              <a:t>36   2.2</a:t>
            </a:r>
          </a:p>
          <a:p>
            <a:pPr marL="36576" indent="0">
              <a:buNone/>
            </a:pPr>
            <a:r>
              <a:rPr lang="en-US" altLang="zh-CN" sz="2600" dirty="0"/>
              <a:t>38   3.3</a:t>
            </a:r>
            <a:endParaRPr lang="zh-CN" altLang="zh-CN" sz="1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6956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68C26-5D8E-48D1-9F27-434726A5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 </a:t>
            </a:r>
            <a:r>
              <a:rPr lang="zh-CN" altLang="en-US" dirty="0"/>
              <a:t>位运算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1A06A-8014-418C-A6DB-56279CD1C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位运算符用于按二进制位进行逻辑运算，操作数必须是整数。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1C560E-3893-4B0C-9E57-529921E5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0DFB08-3251-46E0-AB37-D06CED74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C2993A5-E6EF-4134-9F95-82DE2E12E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05263"/>
              </p:ext>
            </p:extLst>
          </p:nvPr>
        </p:nvGraphicFramePr>
        <p:xfrm>
          <a:off x="755576" y="2060848"/>
          <a:ext cx="7056784" cy="36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8532">
                  <a:extLst>
                    <a:ext uri="{9D8B030D-6E8A-4147-A177-3AD203B41FA5}">
                      <a16:colId xmlns:a16="http://schemas.microsoft.com/office/drawing/2014/main" val="4267681788"/>
                    </a:ext>
                  </a:extLst>
                </a:gridCol>
                <a:gridCol w="3725760">
                  <a:extLst>
                    <a:ext uri="{9D8B030D-6E8A-4147-A177-3AD203B41FA5}">
                      <a16:colId xmlns:a16="http://schemas.microsoft.com/office/drawing/2014/main" val="3896790942"/>
                    </a:ext>
                  </a:extLst>
                </a:gridCol>
                <a:gridCol w="2352492">
                  <a:extLst>
                    <a:ext uri="{9D8B030D-6E8A-4147-A177-3AD203B41FA5}">
                      <a16:colId xmlns:a16="http://schemas.microsoft.com/office/drawing/2014/main" val="1159363275"/>
                    </a:ext>
                  </a:extLst>
                </a:gridCol>
              </a:tblGrid>
              <a:tr h="291624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zh-CN" sz="1050">
                          <a:effectLst/>
                        </a:rPr>
                        <a:t>运算符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zh-CN" sz="1050">
                          <a:effectLst/>
                        </a:rPr>
                        <a:t>说明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zh-CN" sz="1050">
                          <a:effectLst/>
                        </a:rPr>
                        <a:t>示例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8019252"/>
                  </a:ext>
                </a:extLst>
              </a:tr>
              <a:tr h="60545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050">
                          <a:effectLst/>
                        </a:rPr>
                        <a:t>&amp;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zh-CN" sz="1050">
                          <a:effectLst/>
                        </a:rPr>
                        <a:t>按位与运算符：参与运算的两个值</a:t>
                      </a:r>
                      <a:r>
                        <a:rPr lang="en-US" sz="1050">
                          <a:effectLst/>
                        </a:rPr>
                        <a:t>,</a:t>
                      </a:r>
                      <a:r>
                        <a:rPr lang="zh-CN" sz="1050">
                          <a:effectLst/>
                        </a:rPr>
                        <a:t>如果两个相应位都为</a:t>
                      </a:r>
                      <a:r>
                        <a:rPr lang="en-US" sz="1050">
                          <a:effectLst/>
                        </a:rPr>
                        <a:t>1,</a:t>
                      </a:r>
                      <a:r>
                        <a:rPr lang="zh-CN" sz="1050">
                          <a:effectLst/>
                        </a:rPr>
                        <a:t>则该位的结果为</a:t>
                      </a:r>
                      <a:r>
                        <a:rPr lang="en-US" sz="1050">
                          <a:effectLst/>
                        </a:rPr>
                        <a:t>1,</a:t>
                      </a:r>
                      <a:r>
                        <a:rPr lang="zh-CN" sz="1050">
                          <a:effectLst/>
                        </a:rPr>
                        <a:t>否则为</a:t>
                      </a:r>
                      <a:r>
                        <a:rPr lang="en-US" sz="1050">
                          <a:effectLst/>
                        </a:rPr>
                        <a:t>0</a:t>
                      </a:r>
                      <a:r>
                        <a:rPr lang="zh-CN" sz="1050">
                          <a:effectLst/>
                        </a:rPr>
                        <a:t>。类似二进制乘法。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050">
                          <a:effectLst/>
                        </a:rPr>
                        <a:t>a &amp; b</a:t>
                      </a:r>
                      <a:r>
                        <a:rPr lang="zh-CN" sz="1050">
                          <a:effectLst/>
                        </a:rPr>
                        <a:t>等于</a:t>
                      </a:r>
                      <a:r>
                        <a:rPr lang="en-US" sz="105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954313"/>
                  </a:ext>
                </a:extLst>
              </a:tr>
              <a:tr h="602924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050">
                          <a:effectLst/>
                        </a:rPr>
                        <a:t>|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zh-CN" sz="1000">
                          <a:effectLst/>
                        </a:rPr>
                        <a:t>按位或运算符：只要对应的二个二进位有一个为</a:t>
                      </a:r>
                      <a:r>
                        <a:rPr lang="en-US" sz="1000">
                          <a:effectLst/>
                        </a:rPr>
                        <a:t>1</a:t>
                      </a:r>
                      <a:r>
                        <a:rPr lang="zh-CN" sz="1000">
                          <a:effectLst/>
                        </a:rPr>
                        <a:t>时，则该位就为</a:t>
                      </a:r>
                      <a:r>
                        <a:rPr lang="en-US" sz="1000">
                          <a:effectLst/>
                        </a:rPr>
                        <a:t>1</a:t>
                      </a:r>
                      <a:r>
                        <a:rPr lang="zh-CN" sz="1000">
                          <a:effectLst/>
                        </a:rPr>
                        <a:t>。类似二进制加法。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050">
                          <a:effectLst/>
                        </a:rPr>
                        <a:t>a | b</a:t>
                      </a:r>
                      <a:r>
                        <a:rPr lang="zh-CN" sz="1050">
                          <a:effectLst/>
                        </a:rPr>
                        <a:t>等于</a:t>
                      </a:r>
                      <a:r>
                        <a:rPr lang="en-US" sz="1050">
                          <a:effectLst/>
                        </a:rPr>
                        <a:t>21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5154827"/>
                  </a:ext>
                </a:extLst>
              </a:tr>
              <a:tr h="291624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900">
                          <a:effectLst/>
                        </a:rPr>
                        <a:t>^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zh-CN" sz="1000">
                          <a:effectLst/>
                        </a:rPr>
                        <a:t>按位异或运算符：当两对应的二进位相异时，结果为</a:t>
                      </a:r>
                      <a:r>
                        <a:rPr lang="en-US" sz="1000">
                          <a:effectLst/>
                        </a:rPr>
                        <a:t>1</a:t>
                      </a:r>
                      <a:r>
                        <a:rPr lang="zh-CN" sz="1000">
                          <a:effectLst/>
                        </a:rPr>
                        <a:t>。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050">
                          <a:effectLst/>
                        </a:rPr>
                        <a:t>a ^ b </a:t>
                      </a:r>
                      <a:r>
                        <a:rPr lang="zh-CN" sz="1050">
                          <a:effectLst/>
                        </a:rPr>
                        <a:t>等于 </a:t>
                      </a:r>
                      <a:r>
                        <a:rPr lang="en-US" sz="1050">
                          <a:effectLst/>
                        </a:rPr>
                        <a:t>20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380769"/>
                  </a:ext>
                </a:extLst>
              </a:tr>
              <a:tr h="602924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zh-CN" sz="900">
                          <a:effectLst/>
                        </a:rPr>
                        <a:t>～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zh-CN" sz="1000">
                          <a:effectLst/>
                        </a:rPr>
                        <a:t>按位取反运算符：对数据的每个二进制位取反</a:t>
                      </a:r>
                      <a:r>
                        <a:rPr lang="en-US" sz="1000">
                          <a:effectLst/>
                        </a:rPr>
                        <a:t>,</a:t>
                      </a:r>
                      <a:r>
                        <a:rPr lang="zh-CN" sz="1000">
                          <a:effectLst/>
                        </a:rPr>
                        <a:t>即把</a:t>
                      </a:r>
                      <a:r>
                        <a:rPr lang="en-US" sz="1000">
                          <a:effectLst/>
                        </a:rPr>
                        <a:t>1</a:t>
                      </a:r>
                      <a:r>
                        <a:rPr lang="zh-CN" sz="1000">
                          <a:effectLst/>
                        </a:rPr>
                        <a:t>变为</a:t>
                      </a:r>
                      <a:r>
                        <a:rPr lang="en-US" sz="1000">
                          <a:effectLst/>
                        </a:rPr>
                        <a:t>0,</a:t>
                      </a:r>
                      <a:r>
                        <a:rPr lang="zh-CN" sz="1000">
                          <a:effectLst/>
                        </a:rPr>
                        <a:t>把</a:t>
                      </a:r>
                      <a:r>
                        <a:rPr lang="en-US" sz="1000">
                          <a:effectLst/>
                        </a:rPr>
                        <a:t>0</a:t>
                      </a:r>
                      <a:r>
                        <a:rPr lang="zh-CN" sz="1000">
                          <a:effectLst/>
                        </a:rPr>
                        <a:t>变为</a:t>
                      </a:r>
                      <a:r>
                        <a:rPr lang="en-US" sz="1000">
                          <a:effectLst/>
                        </a:rPr>
                        <a:t>1</a:t>
                      </a:r>
                      <a:r>
                        <a:rPr lang="zh-CN" sz="1000">
                          <a:effectLst/>
                        </a:rPr>
                        <a:t>。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050">
                          <a:effectLst/>
                        </a:rPr>
                        <a:t>~a </a:t>
                      </a:r>
                      <a:r>
                        <a:rPr lang="zh-CN" sz="1050">
                          <a:effectLst/>
                        </a:rPr>
                        <a:t>等于 </a:t>
                      </a:r>
                      <a:r>
                        <a:rPr lang="en-US" sz="1050">
                          <a:effectLst/>
                        </a:rPr>
                        <a:t>-6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927414"/>
                  </a:ext>
                </a:extLst>
              </a:tr>
              <a:tr h="602924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050">
                          <a:effectLst/>
                        </a:rPr>
                        <a:t>&lt;&lt;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zh-CN" sz="1000">
                          <a:effectLst/>
                        </a:rPr>
                        <a:t>左移动运算符：运算数的各二进位全部左移若干位，</a:t>
                      </a:r>
                      <a:r>
                        <a:rPr lang="en-US" sz="1000">
                          <a:effectLst/>
                        </a:rPr>
                        <a:t> &lt;&lt; </a:t>
                      </a:r>
                      <a:r>
                        <a:rPr lang="zh-CN" sz="1000">
                          <a:effectLst/>
                        </a:rPr>
                        <a:t>右边的数字指定了移动的位数，高位丢弃，低位补</a:t>
                      </a:r>
                      <a:r>
                        <a:rPr lang="en-US" sz="1000">
                          <a:effectLst/>
                        </a:rPr>
                        <a:t>0</a:t>
                      </a:r>
                      <a:r>
                        <a:rPr lang="zh-CN" sz="1000">
                          <a:effectLst/>
                        </a:rPr>
                        <a:t>。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050">
                          <a:effectLst/>
                        </a:rPr>
                        <a:t>a &lt;&lt;2 </a:t>
                      </a:r>
                      <a:r>
                        <a:rPr lang="zh-CN" sz="1050">
                          <a:effectLst/>
                        </a:rPr>
                        <a:t>等于 </a:t>
                      </a:r>
                      <a:r>
                        <a:rPr lang="en-US" sz="1050">
                          <a:effectLst/>
                        </a:rPr>
                        <a:t>20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64807"/>
                  </a:ext>
                </a:extLst>
              </a:tr>
              <a:tr h="602924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050">
                          <a:effectLst/>
                        </a:rPr>
                        <a:t>&gt;&gt;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zh-CN" sz="1000">
                          <a:effectLst/>
                        </a:rPr>
                        <a:t>右移动运算符：运算数的各二进位全部右移若干位，</a:t>
                      </a:r>
                      <a:r>
                        <a:rPr lang="en-US" sz="1000">
                          <a:effectLst/>
                        </a:rPr>
                        <a:t>&gt;&gt; </a:t>
                      </a:r>
                      <a:r>
                        <a:rPr lang="zh-CN" sz="1000">
                          <a:effectLst/>
                        </a:rPr>
                        <a:t>右边的数字指定了移动的位数。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050" dirty="0">
                          <a:effectLst/>
                        </a:rPr>
                        <a:t>a &gt;&gt;2 </a:t>
                      </a:r>
                      <a:r>
                        <a:rPr lang="zh-CN" sz="1050" dirty="0">
                          <a:effectLst/>
                        </a:rPr>
                        <a:t>等于 </a:t>
                      </a:r>
                      <a:r>
                        <a:rPr lang="en-US" sz="1050" dirty="0">
                          <a:effectLst/>
                        </a:rPr>
                        <a:t>1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949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2978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786CC-14E0-484B-A2CF-C9925AF6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zh-CN" sz="3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PMingLiU" panose="02020500000000000000" pitchFamily="18" charset="-120"/>
              </a:rPr>
              <a:t>【例</a:t>
            </a:r>
            <a:r>
              <a:rPr lang="en-US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2-13</a:t>
            </a:r>
            <a:r>
              <a:rPr lang="zh-CN" altLang="zh-CN" sz="3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PMingLiU" panose="02020500000000000000" pitchFamily="18" charset="-120"/>
              </a:rPr>
              <a:t>】</a:t>
            </a:r>
            <a:r>
              <a:rPr lang="en-US" altLang="zh-CN" sz="3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PMingLiU" panose="02020500000000000000" pitchFamily="18" charset="-120"/>
              </a:rPr>
              <a:t>a &amp; b</a:t>
            </a:r>
            <a:r>
              <a:rPr lang="zh-CN" altLang="zh-CN" sz="3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PMingLiU" panose="02020500000000000000" pitchFamily="18" charset="-120"/>
              </a:rPr>
              <a:t>运算的二进制表示</a:t>
            </a:r>
            <a:br>
              <a:rPr lang="zh-CN" altLang="zh-CN" sz="3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A564F-53E5-4B8F-925C-384751EA4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7467600" cy="5073427"/>
          </a:xfrm>
        </p:spPr>
        <p:txBody>
          <a:bodyPr/>
          <a:lstStyle/>
          <a:p>
            <a:pPr indent="266700">
              <a:lnSpc>
                <a:spcPts val="1300"/>
              </a:lnSpc>
            </a:pPr>
            <a:endParaRPr lang="en-US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ts val="1300"/>
              </a:lnSpc>
              <a:buNone/>
            </a:pP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a=5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ts val="1300"/>
              </a:lnSpc>
              <a:buNone/>
            </a:pP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b=17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ts val="1300"/>
              </a:lnSpc>
              <a:buNone/>
            </a:pP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print("  ","{:&gt;08s}".format(bin(a)[2:]))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ts val="1300"/>
              </a:lnSpc>
              <a:buNone/>
            </a:pP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print("&amp; ","{:&gt;08s}".format(bin(b)[2:]))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ts val="1300"/>
              </a:lnSpc>
              <a:buNone/>
            </a:pP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print("-----------")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ts val="1300"/>
              </a:lnSpc>
              <a:buNone/>
            </a:pP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print("  ","{:&gt;08s}".format(bin(</a:t>
            </a:r>
            <a:r>
              <a:rPr lang="en-US" altLang="zh-CN" sz="20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a&amp;b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)[2:]))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ts val="1300"/>
              </a:lnSpc>
              <a:buNone/>
            </a:pP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ts val="1300"/>
              </a:lnSpc>
              <a:buNone/>
            </a:pP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运行程序，显示：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ts val="1300"/>
              </a:lnSpc>
              <a:buNone/>
            </a:pP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ts val="1300"/>
              </a:lnSpc>
              <a:buNone/>
            </a:pP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00000101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ts val="1300"/>
              </a:lnSpc>
              <a:buNone/>
            </a:pP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&amp;  00010001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ts val="1300"/>
              </a:lnSpc>
              <a:buNone/>
            </a:pP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-----------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ts val="1300"/>
              </a:lnSpc>
              <a:buNone/>
            </a:pP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00000001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55741B-42E1-4D11-917D-E1928194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FE00AF-F864-4EDD-A594-AB4A65ED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99611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94F8E-A202-4B5C-B237-77BC031C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</a:t>
            </a:r>
            <a:r>
              <a:rPr lang="en-US" altLang="zh-CN" dirty="0"/>
              <a:t> </a:t>
            </a:r>
            <a:r>
              <a:rPr lang="zh-CN" altLang="en-US" dirty="0"/>
              <a:t>数据表示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01184-91F1-456D-B7D4-79532DB0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zh-CN" altLang="en-US" dirty="0"/>
              <a:t>数据：数字、文字、图形图像和声音等</a:t>
            </a:r>
            <a:endParaRPr lang="en-US" altLang="zh-CN" dirty="0"/>
          </a:p>
          <a:p>
            <a:pPr marL="36576" indent="0">
              <a:buNone/>
            </a:pPr>
            <a:r>
              <a:rPr lang="zh-CN" altLang="en-US" dirty="0"/>
              <a:t>对象：</a:t>
            </a:r>
            <a:r>
              <a:rPr lang="en-US" altLang="zh-CN" dirty="0"/>
              <a:t>Python</a:t>
            </a:r>
            <a:r>
              <a:rPr lang="zh-CN" altLang="en-US" dirty="0"/>
              <a:t>用对象表示数据</a:t>
            </a:r>
            <a:endParaRPr lang="en-US" altLang="zh-CN" dirty="0"/>
          </a:p>
          <a:p>
            <a:pPr marL="36576" indent="0">
              <a:buNone/>
            </a:pPr>
            <a:r>
              <a:rPr lang="zh-CN" altLang="en-US" dirty="0"/>
              <a:t>对象三要素：</a:t>
            </a:r>
            <a:r>
              <a:rPr lang="en-US" altLang="zh-CN" dirty="0"/>
              <a:t>id,</a:t>
            </a:r>
            <a:r>
              <a:rPr lang="zh-CN" altLang="en-US" dirty="0"/>
              <a:t>对象存储的位置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                  type,</a:t>
            </a:r>
            <a:r>
              <a:rPr lang="zh-CN" altLang="en-US" dirty="0"/>
              <a:t>对象类型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                  value,</a:t>
            </a:r>
            <a:r>
              <a:rPr lang="zh-CN" altLang="en-US" dirty="0"/>
              <a:t>对象的值</a:t>
            </a:r>
            <a:endParaRPr lang="en-US" altLang="zh-CN" dirty="0"/>
          </a:p>
          <a:p>
            <a:pPr marL="36576" indent="0">
              <a:buNone/>
            </a:pPr>
            <a:r>
              <a:rPr lang="zh-CN" altLang="en-US" dirty="0"/>
              <a:t>对象数字“</a:t>
            </a:r>
            <a:r>
              <a:rPr lang="en-US" altLang="zh-CN" dirty="0"/>
              <a:t>1</a:t>
            </a:r>
            <a:r>
              <a:rPr lang="zh-CN" altLang="en-US" dirty="0"/>
              <a:t>”：</a:t>
            </a:r>
            <a:r>
              <a:rPr lang="en-US" altLang="zh-CN" dirty="0"/>
              <a:t>( id(1),type(1),1 )</a:t>
            </a:r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E2006F-7BAC-4E93-91AB-8DA966DA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246260-B717-4E9C-B515-0193F756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0831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BAC14-D4D8-477D-8D14-3CD6CD20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*对象的可变性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0FB09-81C8-4251-84AA-4E91A45E4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7859216" cy="485740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zh-CN" altLang="en-US" sz="2400" dirty="0"/>
              <a:t>可变对象：对象的值可变，修改它的值对象</a:t>
            </a:r>
            <a:endParaRPr lang="en-US" altLang="zh-CN" sz="2400" dirty="0"/>
          </a:p>
          <a:p>
            <a:pPr marL="36576" indent="0">
              <a:buNone/>
            </a:pPr>
            <a:r>
              <a:rPr lang="en-US" altLang="zh-CN" sz="2400" dirty="0"/>
              <a:t>                  </a:t>
            </a:r>
            <a:r>
              <a:rPr lang="zh-CN" altLang="en-US" sz="2400" dirty="0"/>
              <a:t>的</a:t>
            </a:r>
            <a:r>
              <a:rPr lang="en-US" altLang="zh-CN" sz="2400" dirty="0"/>
              <a:t>id</a:t>
            </a:r>
            <a:r>
              <a:rPr lang="zh-CN" altLang="en-US" sz="2400" dirty="0"/>
              <a:t>不变</a:t>
            </a:r>
            <a:endParaRPr lang="en-US" altLang="zh-CN" sz="2400" dirty="0"/>
          </a:p>
          <a:p>
            <a:pPr marL="36576" indent="0">
              <a:buNone/>
            </a:pPr>
            <a:r>
              <a:rPr lang="zh-CN" altLang="en-US" sz="2400" dirty="0"/>
              <a:t>不可变对象：对象的值不可变，修改它的值</a:t>
            </a:r>
            <a:endParaRPr lang="en-US" altLang="zh-CN" sz="2400" dirty="0"/>
          </a:p>
          <a:p>
            <a:pPr marL="36576" indent="0">
              <a:buNone/>
            </a:pPr>
            <a:r>
              <a:rPr lang="en-US" altLang="zh-CN" sz="2400" dirty="0"/>
              <a:t>                </a:t>
            </a:r>
            <a:r>
              <a:rPr lang="zh-CN" altLang="en-US" sz="2400" dirty="0"/>
              <a:t> 对象的</a:t>
            </a:r>
            <a:r>
              <a:rPr lang="en-US" altLang="zh-CN" sz="2400" dirty="0"/>
              <a:t>id</a:t>
            </a:r>
            <a:r>
              <a:rPr lang="zh-CN" altLang="en-US" sz="2400" dirty="0"/>
              <a:t>要变，即创建另一个对象</a:t>
            </a:r>
            <a:endParaRPr lang="en-US" altLang="zh-CN" sz="2400" dirty="0"/>
          </a:p>
          <a:p>
            <a:pPr marL="36576" indent="0">
              <a:buNone/>
            </a:pPr>
            <a:r>
              <a:rPr lang="en-US" altLang="zh-CN" sz="2400" dirty="0"/>
              <a:t>&gt;&gt;&gt; a=5;lst=[3,9,78]</a:t>
            </a:r>
          </a:p>
          <a:p>
            <a:pPr marL="36576" indent="0">
              <a:buNone/>
            </a:pPr>
            <a:r>
              <a:rPr lang="en-US" altLang="zh-CN" sz="2400" dirty="0"/>
              <a:t>&gt;&gt;&gt; print(id(a),id(</a:t>
            </a:r>
            <a:r>
              <a:rPr lang="en-US" altLang="zh-CN" sz="2400" dirty="0" err="1"/>
              <a:t>lst</a:t>
            </a:r>
            <a:r>
              <a:rPr lang="en-US" altLang="zh-CN" sz="2400" dirty="0"/>
              <a:t>))</a:t>
            </a:r>
          </a:p>
          <a:p>
            <a:pPr marL="36576" indent="0">
              <a:buNone/>
            </a:pPr>
            <a:r>
              <a:rPr lang="en-US" altLang="zh-CN" sz="2400" dirty="0"/>
              <a:t>      1549134400 55838560</a:t>
            </a:r>
          </a:p>
          <a:p>
            <a:pPr marL="36576" indent="0">
              <a:buNone/>
            </a:pPr>
            <a:r>
              <a:rPr lang="en-US" altLang="zh-CN" sz="2400" dirty="0"/>
              <a:t>&gt;&gt;&gt; a=8;lst[1]=45</a:t>
            </a:r>
          </a:p>
          <a:p>
            <a:pPr marL="36576" indent="0">
              <a:buNone/>
            </a:pPr>
            <a:r>
              <a:rPr lang="en-US" altLang="zh-CN" sz="2400" dirty="0"/>
              <a:t>&gt;&gt;&gt; print(id(a),id(</a:t>
            </a:r>
            <a:r>
              <a:rPr lang="en-US" altLang="zh-CN" sz="2400" dirty="0" err="1"/>
              <a:t>lst</a:t>
            </a:r>
            <a:r>
              <a:rPr lang="en-US" altLang="zh-CN" sz="2400" dirty="0"/>
              <a:t>))</a:t>
            </a:r>
          </a:p>
          <a:p>
            <a:pPr marL="36576" indent="0">
              <a:buNone/>
            </a:pPr>
            <a:r>
              <a:rPr lang="en-US" altLang="zh-CN" sz="2400" dirty="0"/>
              <a:t>       1549134448 55838560</a:t>
            </a:r>
          </a:p>
          <a:p>
            <a:pPr marL="36576" indent="0">
              <a:buNone/>
            </a:pPr>
            <a:r>
              <a:rPr lang="zh-CN" altLang="en-US" sz="2400" dirty="0"/>
              <a:t>数字、字符串是不可变对象，列表是可变对象</a:t>
            </a:r>
            <a:endParaRPr lang="en-US" altLang="zh-CN" sz="2400" dirty="0"/>
          </a:p>
          <a:p>
            <a:pPr marL="36576" indent="0">
              <a:buNone/>
            </a:pPr>
            <a:endParaRPr lang="en-US" altLang="zh-CN" sz="2400" dirty="0"/>
          </a:p>
          <a:p>
            <a:pPr marL="36576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17CF1C-4321-4A1E-99EF-7BEE0555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AD19C-E6ED-46DD-88BC-E364DE87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39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CBB31932-1094-48F5-ADF2-46F65904CA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5334"/>
              </p:ext>
            </p:extLst>
          </p:nvPr>
        </p:nvGraphicFramePr>
        <p:xfrm>
          <a:off x="755576" y="1417638"/>
          <a:ext cx="6912768" cy="4747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7853">
                  <a:extLst>
                    <a:ext uri="{9D8B030D-6E8A-4147-A177-3AD203B41FA5}">
                      <a16:colId xmlns:a16="http://schemas.microsoft.com/office/drawing/2014/main" val="3188583130"/>
                    </a:ext>
                  </a:extLst>
                </a:gridCol>
                <a:gridCol w="1727853">
                  <a:extLst>
                    <a:ext uri="{9D8B030D-6E8A-4147-A177-3AD203B41FA5}">
                      <a16:colId xmlns:a16="http://schemas.microsoft.com/office/drawing/2014/main" val="3163798814"/>
                    </a:ext>
                  </a:extLst>
                </a:gridCol>
                <a:gridCol w="1728531">
                  <a:extLst>
                    <a:ext uri="{9D8B030D-6E8A-4147-A177-3AD203B41FA5}">
                      <a16:colId xmlns:a16="http://schemas.microsoft.com/office/drawing/2014/main" val="2624194605"/>
                    </a:ext>
                  </a:extLst>
                </a:gridCol>
                <a:gridCol w="1728531">
                  <a:extLst>
                    <a:ext uri="{9D8B030D-6E8A-4147-A177-3AD203B41FA5}">
                      <a16:colId xmlns:a16="http://schemas.microsoft.com/office/drawing/2014/main" val="823399983"/>
                    </a:ext>
                  </a:extLst>
                </a:gridCol>
              </a:tblGrid>
              <a:tr h="588942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zh-CN" sz="1400">
                          <a:effectLst/>
                        </a:rPr>
                        <a:t>运算符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zh-CN" sz="1400">
                          <a:effectLst/>
                        </a:rPr>
                        <a:t>说明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zh-CN" sz="1400">
                          <a:effectLst/>
                        </a:rPr>
                        <a:t>示列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zh-CN" sz="1400">
                          <a:effectLst/>
                        </a:rPr>
                        <a:t>运算结果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04053597"/>
                  </a:ext>
                </a:extLst>
              </a:tr>
              <a:tr h="594103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zh-CN" sz="1400">
                          <a:effectLst/>
                        </a:rPr>
                        <a:t>加法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en-US" sz="1400">
                          <a:effectLst/>
                        </a:rPr>
                        <a:t>5+10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40787092"/>
                  </a:ext>
                </a:extLst>
              </a:tr>
              <a:tr h="594103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zh-CN" sz="1400">
                          <a:effectLst/>
                        </a:rPr>
                        <a:t>减法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en-US" sz="1400">
                          <a:effectLst/>
                        </a:rPr>
                        <a:t>100-5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en-US" sz="1400">
                          <a:effectLst/>
                        </a:rPr>
                        <a:t>95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974898"/>
                  </a:ext>
                </a:extLst>
              </a:tr>
              <a:tr h="594103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en-US" sz="1400">
                          <a:effectLst/>
                        </a:rPr>
                        <a:t>*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zh-CN" sz="1400">
                          <a:effectLst/>
                        </a:rPr>
                        <a:t>乘法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en-US" sz="1400">
                          <a:effectLst/>
                        </a:rPr>
                        <a:t>8*9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en-US" sz="1400">
                          <a:effectLst/>
                        </a:rPr>
                        <a:t>72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2871317"/>
                  </a:ext>
                </a:extLst>
              </a:tr>
              <a:tr h="594103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en-US" sz="1400">
                          <a:effectLst/>
                        </a:rPr>
                        <a:t>/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zh-CN" sz="1400">
                          <a:effectLst/>
                        </a:rPr>
                        <a:t>浮点数除法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en-US" sz="1400">
                          <a:effectLst/>
                        </a:rPr>
                        <a:t>100/5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en-US" sz="1400">
                          <a:effectLst/>
                        </a:rPr>
                        <a:t>20.0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42450086"/>
                  </a:ext>
                </a:extLst>
              </a:tr>
              <a:tr h="594103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en-US" sz="1400">
                          <a:effectLst/>
                        </a:rPr>
                        <a:t>//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zh-CN" sz="1400">
                          <a:effectLst/>
                        </a:rPr>
                        <a:t>整除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en-US" sz="1400">
                          <a:effectLst/>
                        </a:rPr>
                        <a:t>100//5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en-US" sz="1400">
                          <a:effectLst/>
                        </a:rPr>
                        <a:t>20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80502650"/>
                  </a:ext>
                </a:extLst>
              </a:tr>
              <a:tr h="594103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en-US" sz="1400">
                          <a:effectLst/>
                        </a:rPr>
                        <a:t>%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zh-CN" sz="1400">
                          <a:effectLst/>
                        </a:rPr>
                        <a:t>模（求余）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en-US" sz="1400">
                          <a:effectLst/>
                        </a:rPr>
                        <a:t>9%4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0393354"/>
                  </a:ext>
                </a:extLst>
              </a:tr>
              <a:tr h="594103"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en-US" sz="1400">
                          <a:effectLst/>
                        </a:rPr>
                        <a:t>**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zh-CN" sz="1400">
                          <a:effectLst/>
                        </a:rPr>
                        <a:t>幂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en-US" sz="1400">
                          <a:effectLst/>
                        </a:rPr>
                        <a:t>2**3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06125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88855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浮点数也就是小数</a:t>
            </a:r>
            <a:endParaRPr lang="en-US" altLang="zh-CN" dirty="0"/>
          </a:p>
          <a:p>
            <a:r>
              <a:rPr lang="en-US" altLang="zh-CN" dirty="0"/>
              <a:t>1.23</a:t>
            </a:r>
            <a:r>
              <a:rPr lang="zh-CN" altLang="zh-CN" dirty="0"/>
              <a:t>，</a:t>
            </a:r>
            <a:r>
              <a:rPr lang="en-US" altLang="zh-CN" dirty="0"/>
              <a:t>3.14</a:t>
            </a:r>
            <a:r>
              <a:rPr lang="zh-CN" altLang="zh-CN" dirty="0"/>
              <a:t>，</a:t>
            </a:r>
            <a:r>
              <a:rPr lang="en-US" altLang="zh-CN" dirty="0"/>
              <a:t>-9.01</a:t>
            </a:r>
          </a:p>
          <a:p>
            <a:r>
              <a:rPr lang="zh-CN" altLang="en-US" dirty="0"/>
              <a:t>科学计数法：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1.23x10</a:t>
            </a:r>
            <a:r>
              <a:rPr lang="en-US" altLang="zh-CN" b="1" baseline="30000" dirty="0" err="1"/>
              <a:t>9</a:t>
            </a:r>
            <a:r>
              <a:rPr lang="zh-CN" altLang="zh-CN" dirty="0"/>
              <a:t>就是</a:t>
            </a:r>
            <a:r>
              <a:rPr lang="en-US" altLang="zh-CN" dirty="0" err="1"/>
              <a:t>1.23e9</a:t>
            </a:r>
            <a:r>
              <a:rPr lang="zh-CN" altLang="zh-CN" dirty="0"/>
              <a:t>，</a:t>
            </a:r>
            <a:endParaRPr lang="en-US" altLang="zh-CN" dirty="0"/>
          </a:p>
          <a:p>
            <a:r>
              <a:rPr lang="en-US" altLang="zh-CN" dirty="0"/>
              <a:t>   0.000012</a:t>
            </a:r>
            <a:r>
              <a:rPr lang="zh-CN" altLang="zh-CN" dirty="0"/>
              <a:t>可以写成</a:t>
            </a:r>
            <a:r>
              <a:rPr lang="en-US" altLang="zh-CN" dirty="0" err="1"/>
              <a:t>1.2e</a:t>
            </a:r>
            <a:r>
              <a:rPr lang="en-US" altLang="zh-CN" dirty="0"/>
              <a:t>-5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/>
              <a:t>"e"</a:t>
            </a:r>
            <a:r>
              <a:rPr lang="zh-CN" altLang="zh-CN" dirty="0"/>
              <a:t>的前后都不能空，</a:t>
            </a:r>
            <a:r>
              <a:rPr lang="en-US" altLang="zh-CN" dirty="0"/>
              <a:t>“e”</a:t>
            </a:r>
            <a:r>
              <a:rPr lang="zh-CN" altLang="zh-CN" dirty="0"/>
              <a:t>的后面要整数。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71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浮点数运算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500442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浮点数运算有误差</a:t>
            </a:r>
            <a:endParaRPr lang="en-US" altLang="zh-CN" dirty="0"/>
          </a:p>
          <a:p>
            <a:r>
              <a:rPr lang="en-US" altLang="zh-CN" dirty="0"/>
              <a:t>&gt;&gt;&gt;</a:t>
            </a:r>
            <a:r>
              <a:rPr lang="en-US" altLang="zh-CN"/>
              <a:t>2.1-2.0==0.1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 False</a:t>
            </a:r>
          </a:p>
          <a:p>
            <a:pPr marL="36576" indent="0">
              <a:buNone/>
            </a:pPr>
            <a:r>
              <a:rPr lang="en-US" altLang="zh-CN" dirty="0"/>
              <a:t>    &gt;&gt;&gt;3.8/0.7</a:t>
            </a:r>
          </a:p>
          <a:p>
            <a:pPr marL="36576" indent="0">
              <a:buNone/>
            </a:pPr>
            <a:r>
              <a:rPr lang="en-US" altLang="zh-CN" dirty="0"/>
              <a:t>    5.428571428571429</a:t>
            </a:r>
          </a:p>
          <a:p>
            <a:pPr marL="36576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浮点数的整除还是浮点数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 &gt;&gt;&gt;3.8//0.7</a:t>
            </a:r>
          </a:p>
          <a:p>
            <a:pPr marL="36576" indent="0">
              <a:buNone/>
            </a:pPr>
            <a:r>
              <a:rPr lang="en-US" altLang="zh-CN" dirty="0"/>
              <a:t>    5.0</a:t>
            </a:r>
          </a:p>
          <a:p>
            <a:pPr marL="36576" indent="0">
              <a:buNone/>
            </a:pPr>
            <a:r>
              <a:rPr lang="en-US" altLang="zh-CN" dirty="0"/>
              <a:t>    &gt;&gt;&gt;3.8%0.7</a:t>
            </a:r>
          </a:p>
          <a:p>
            <a:pPr marL="36576" indent="0">
              <a:buNone/>
            </a:pPr>
            <a:r>
              <a:rPr lang="en-US" altLang="zh-CN" dirty="0"/>
              <a:t>    0.30000000000000004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807709"/>
      </p:ext>
    </p:extLst>
  </p:cSld>
  <p:clrMapOvr>
    <a:masterClrMapping/>
  </p:clrMapOvr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Verdana"/>
        <a:ea typeface="黑体"/>
        <a:cs typeface="宋体"/>
      </a:majorFont>
      <a:minorFont>
        <a:latin typeface="Verdana"/>
        <a:ea typeface="楷体_GB2312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9307</TotalTime>
  <Words>4730</Words>
  <Application>Microsoft Office PowerPoint</Application>
  <PresentationFormat>全屏显示(4:3)</PresentationFormat>
  <Paragraphs>946</Paragraphs>
  <Slides>66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82" baseType="lpstr">
      <vt:lpstr>Lucida Grande</vt:lpstr>
      <vt:lpstr>黑体</vt:lpstr>
      <vt:lpstr>华文中宋</vt:lpstr>
      <vt:lpstr>楷体</vt:lpstr>
      <vt:lpstr>宋体</vt:lpstr>
      <vt:lpstr>Arial</vt:lpstr>
      <vt:lpstr>Calibri</vt:lpstr>
      <vt:lpstr>Cambria Math</vt:lpstr>
      <vt:lpstr>Franklin Gothic Book</vt:lpstr>
      <vt:lpstr>Tahoma</vt:lpstr>
      <vt:lpstr>Times New Roman</vt:lpstr>
      <vt:lpstr>Verdana</vt:lpstr>
      <vt:lpstr>Wingdings</vt:lpstr>
      <vt:lpstr>Wingdings 2</vt:lpstr>
      <vt:lpstr>Shimmer</vt:lpstr>
      <vt:lpstr>技巧</vt:lpstr>
      <vt:lpstr>第2章 用Python语言编写程序</vt:lpstr>
      <vt:lpstr>Overview</vt:lpstr>
      <vt:lpstr>2.1 数字类型</vt:lpstr>
      <vt:lpstr>整数 </vt:lpstr>
      <vt:lpstr>二进制，八进制，十六进制</vt:lpstr>
      <vt:lpstr>整数可以表示很大的数</vt:lpstr>
      <vt:lpstr>运算符</vt:lpstr>
      <vt:lpstr>浮点数</vt:lpstr>
      <vt:lpstr>浮点数运算</vt:lpstr>
      <vt:lpstr>复数</vt:lpstr>
      <vt:lpstr>数学库(math)</vt:lpstr>
      <vt:lpstr>函数和方法</vt:lpstr>
      <vt:lpstr>2.2字符串</vt:lpstr>
      <vt:lpstr>多行字符串</vt:lpstr>
      <vt:lpstr>转义字符</vt:lpstr>
      <vt:lpstr>转义字符举例</vt:lpstr>
      <vt:lpstr>字符串运算符：+，*</vt:lpstr>
      <vt:lpstr>2.3 布尔类型、空类型和列表 </vt:lpstr>
      <vt:lpstr>关系运算符</vt:lpstr>
      <vt:lpstr>逻辑运算符 </vt:lpstr>
      <vt:lpstr>关系运算符实例</vt:lpstr>
      <vt:lpstr>逻辑、关系运算符实例</vt:lpstr>
      <vt:lpstr>空类型</vt:lpstr>
      <vt:lpstr>运算符的优先级和结合性 </vt:lpstr>
      <vt:lpstr>优先级和结合性实例 </vt:lpstr>
      <vt:lpstr>列表</vt:lpstr>
      <vt:lpstr>列表运算</vt:lpstr>
      <vt:lpstr>2.4内置转换函数</vt:lpstr>
      <vt:lpstr>内置转换函数实例</vt:lpstr>
      <vt:lpstr> int函数用法</vt:lpstr>
      <vt:lpstr>ord函数和chr函数 </vt:lpstr>
      <vt:lpstr>bin函数， oct函数， hex函数</vt:lpstr>
      <vt:lpstr>str函数和list函数</vt:lpstr>
      <vt:lpstr>表达式 </vt:lpstr>
      <vt:lpstr>条件表达式表示短路运算</vt:lpstr>
      <vt:lpstr>2.5 语句</vt:lpstr>
      <vt:lpstr> 【例 2-1】 基本赋值语句</vt:lpstr>
      <vt:lpstr>多变量赋值</vt:lpstr>
      <vt:lpstr>链式赋值</vt:lpstr>
      <vt:lpstr>赋值和“+”、“-”、“*”和“\”组合</vt:lpstr>
      <vt:lpstr> if语句</vt:lpstr>
      <vt:lpstr>计算水费</vt:lpstr>
      <vt:lpstr>for语句</vt:lpstr>
      <vt:lpstr>【例 2-5】遍历列表</vt:lpstr>
      <vt:lpstr>range函数</vt:lpstr>
      <vt:lpstr>range函数实例</vt:lpstr>
      <vt:lpstr>sum函数</vt:lpstr>
      <vt:lpstr>【例 2-6】输入n（n&gt;=10）,求 1+2+...+n之和。 </vt:lpstr>
      <vt:lpstr>【例 2-7】输入n（n&gt;=5）求n! </vt:lpstr>
      <vt:lpstr>列表元素的计算</vt:lpstr>
      <vt:lpstr>列表和for结合</vt:lpstr>
      <vt:lpstr>列表推导式</vt:lpstr>
      <vt:lpstr>带条件的列表解析</vt:lpstr>
      <vt:lpstr>级数求和编程的一般模式</vt:lpstr>
      <vt:lpstr>【例 2-8】【例 2-9】求和</vt:lpstr>
      <vt:lpstr>列表推导式的if条件和条件表达式同时使用</vt:lpstr>
      <vt:lpstr>求 6+66+666+...+666...666</vt:lpstr>
      <vt:lpstr>2.6 格式化输出</vt:lpstr>
      <vt:lpstr>格式限定符举例</vt:lpstr>
      <vt:lpstr>多个参数格式化输出</vt:lpstr>
      <vt:lpstr>字符串格式化</vt:lpstr>
      <vt:lpstr>华氏-摄氏温度转换表</vt:lpstr>
      <vt:lpstr>2.7 位运算</vt:lpstr>
      <vt:lpstr>【例2-13】a &amp; b运算的二进制表示 </vt:lpstr>
      <vt:lpstr>* 数据表示</vt:lpstr>
      <vt:lpstr>*对象的可变性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zju-cch</dc:creator>
  <cp:lastModifiedBy>yujie1963@outlook.com</cp:lastModifiedBy>
  <cp:revision>641</cp:revision>
  <dcterms:created xsi:type="dcterms:W3CDTF">2011-08-23T14:23:45Z</dcterms:created>
  <dcterms:modified xsi:type="dcterms:W3CDTF">2022-02-08T03:34:22Z</dcterms:modified>
</cp:coreProperties>
</file>