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98" r:id="rId2"/>
  </p:sldMasterIdLst>
  <p:notesMasterIdLst>
    <p:notesMasterId r:id="rId75"/>
  </p:notesMasterIdLst>
  <p:handoutMasterIdLst>
    <p:handoutMasterId r:id="rId76"/>
  </p:handoutMasterIdLst>
  <p:sldIdLst>
    <p:sldId id="256" r:id="rId3"/>
    <p:sldId id="257" r:id="rId4"/>
    <p:sldId id="258" r:id="rId5"/>
    <p:sldId id="262" r:id="rId6"/>
    <p:sldId id="263" r:id="rId7"/>
    <p:sldId id="268" r:id="rId8"/>
    <p:sldId id="264" r:id="rId9"/>
    <p:sldId id="269" r:id="rId10"/>
    <p:sldId id="270" r:id="rId11"/>
    <p:sldId id="265" r:id="rId12"/>
    <p:sldId id="334" r:id="rId13"/>
    <p:sldId id="336" r:id="rId14"/>
    <p:sldId id="338" r:id="rId15"/>
    <p:sldId id="266" r:id="rId16"/>
    <p:sldId id="271" r:id="rId17"/>
    <p:sldId id="598" r:id="rId18"/>
    <p:sldId id="267" r:id="rId19"/>
    <p:sldId id="337" r:id="rId20"/>
    <p:sldId id="259" r:id="rId21"/>
    <p:sldId id="273" r:id="rId22"/>
    <p:sldId id="274" r:id="rId23"/>
    <p:sldId id="275" r:id="rId24"/>
    <p:sldId id="276" r:id="rId25"/>
    <p:sldId id="277" r:id="rId26"/>
    <p:sldId id="278" r:id="rId27"/>
    <p:sldId id="280" r:id="rId28"/>
    <p:sldId id="279" r:id="rId29"/>
    <p:sldId id="281" r:id="rId30"/>
    <p:sldId id="282" r:id="rId31"/>
    <p:sldId id="283" r:id="rId32"/>
    <p:sldId id="286" r:id="rId33"/>
    <p:sldId id="287" r:id="rId34"/>
    <p:sldId id="288" r:id="rId35"/>
    <p:sldId id="339" r:id="rId36"/>
    <p:sldId id="318" r:id="rId37"/>
    <p:sldId id="260" r:id="rId38"/>
    <p:sldId id="289" r:id="rId39"/>
    <p:sldId id="290" r:id="rId40"/>
    <p:sldId id="291" r:id="rId41"/>
    <p:sldId id="292" r:id="rId42"/>
    <p:sldId id="293" r:id="rId43"/>
    <p:sldId id="294" r:id="rId44"/>
    <p:sldId id="599" r:id="rId45"/>
    <p:sldId id="600" r:id="rId46"/>
    <p:sldId id="601" r:id="rId47"/>
    <p:sldId id="602" r:id="rId48"/>
    <p:sldId id="603" r:id="rId49"/>
    <p:sldId id="304" r:id="rId50"/>
    <p:sldId id="305" r:id="rId51"/>
    <p:sldId id="319" r:id="rId52"/>
    <p:sldId id="329" r:id="rId53"/>
    <p:sldId id="331" r:id="rId54"/>
    <p:sldId id="419" r:id="rId55"/>
    <p:sldId id="434" r:id="rId56"/>
    <p:sldId id="332" r:id="rId57"/>
    <p:sldId id="306" r:id="rId58"/>
    <p:sldId id="307" r:id="rId59"/>
    <p:sldId id="308" r:id="rId60"/>
    <p:sldId id="333" r:id="rId61"/>
    <p:sldId id="322" r:id="rId62"/>
    <p:sldId id="597" r:id="rId63"/>
    <p:sldId id="261" r:id="rId64"/>
    <p:sldId id="310" r:id="rId65"/>
    <p:sldId id="311" r:id="rId66"/>
    <p:sldId id="312" r:id="rId67"/>
    <p:sldId id="313" r:id="rId68"/>
    <p:sldId id="314" r:id="rId69"/>
    <p:sldId id="315" r:id="rId70"/>
    <p:sldId id="316" r:id="rId71"/>
    <p:sldId id="595" r:id="rId72"/>
    <p:sldId id="596" r:id="rId73"/>
    <p:sldId id="309" r:id="rId7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54" autoAdjust="0"/>
    <p:restoredTop sz="94303" autoAdjust="0"/>
  </p:normalViewPr>
  <p:slideViewPr>
    <p:cSldViewPr>
      <p:cViewPr varScale="1">
        <p:scale>
          <a:sx n="66" d="100"/>
          <a:sy n="66" d="100"/>
        </p:scale>
        <p:origin x="60" y="92"/>
      </p:cViewPr>
      <p:guideLst>
        <p:guide orient="horz" pos="2160"/>
        <p:guide pos="3840"/>
      </p:guideLst>
    </p:cSldViewPr>
  </p:slideViewPr>
  <p:outlineViewPr>
    <p:cViewPr>
      <p:scale>
        <a:sx n="33" d="100"/>
        <a:sy n="33" d="100"/>
      </p:scale>
      <p:origin x="0" y="64140"/>
    </p:cViewPr>
    <p:sldLst>
      <p:sld r:id="rId1" collapse="1"/>
      <p:sld r:id="rId2" collapse="1"/>
    </p:sldLst>
  </p:outlineViewPr>
  <p:notesTextViewPr>
    <p:cViewPr>
      <p:scale>
        <a:sx n="100" d="100"/>
        <a:sy n="100" d="100"/>
      </p:scale>
      <p:origin x="0" y="0"/>
    </p:cViewPr>
  </p:notesTextViewPr>
  <p:notesViewPr>
    <p:cSldViewPr>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B9B678-2FB0-42A8-BC6E-583D4811208F}" type="datetimeFigureOut">
              <a:rPr lang="zh-CN" altLang="en-US" smtClean="0"/>
              <a:pPr/>
              <a:t>2022/3/22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ADB84B-7A21-4D96-BC3E-B38CE9E4FF15}" type="slidenum">
              <a:rPr lang="zh-CN" altLang="en-US" smtClean="0"/>
              <a:pPr/>
              <a:t>‹#›</a:t>
            </a:fld>
            <a:endParaRPr lang="zh-CN" altLang="en-US"/>
          </a:p>
        </p:txBody>
      </p:sp>
    </p:spTree>
    <p:extLst>
      <p:ext uri="{BB962C8B-B14F-4D97-AF65-F5344CB8AC3E}">
        <p14:creationId xmlns:p14="http://schemas.microsoft.com/office/powerpoint/2010/main" val="655057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E9C2DBB-707D-46B6-9BDC-15AA3E75F82E}" type="datetimeFigureOut">
              <a:rPr lang="zh-CN" altLang="en-US"/>
              <a:pPr>
                <a:defRPr/>
              </a:pPr>
              <a:t>2022/3/22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DB5C253-9A4B-4297-803C-9887A4F90836}" type="slidenum">
              <a:rPr lang="zh-CN" altLang="en-US"/>
              <a:pPr>
                <a:defRPr/>
              </a:pPr>
              <a:t>‹#›</a:t>
            </a:fld>
            <a:endParaRPr lang="zh-CN" altLang="en-US"/>
          </a:p>
        </p:txBody>
      </p:sp>
    </p:spTree>
    <p:extLst>
      <p:ext uri="{BB962C8B-B14F-4D97-AF65-F5344CB8AC3E}">
        <p14:creationId xmlns:p14="http://schemas.microsoft.com/office/powerpoint/2010/main" val="1759082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61442"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a:t>http://10.77.16.249/djsim</a:t>
            </a:r>
          </a:p>
        </p:txBody>
      </p:sp>
    </p:spTree>
    <p:extLst>
      <p:ext uri="{BB962C8B-B14F-4D97-AF65-F5344CB8AC3E}">
        <p14:creationId xmlns:p14="http://schemas.microsoft.com/office/powerpoint/2010/main" val="132848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6350"/>
            <a:ext cx="12187767" cy="6851650"/>
            <a:chOff x="0" y="4"/>
            <a:chExt cx="5758" cy="4316"/>
          </a:xfrm>
        </p:grpSpPr>
        <p:grpSp>
          <p:nvGrpSpPr>
            <p:cNvPr id="5" name="Group 3"/>
            <p:cNvGrpSpPr>
              <a:grpSpLocks/>
            </p:cNvGrpSpPr>
            <p:nvPr/>
          </p:nvGrpSpPr>
          <p:grpSpPr bwMode="auto">
            <a:xfrm>
              <a:off x="0" y="1161"/>
              <a:ext cx="5758" cy="3159"/>
              <a:chOff x="0" y="1161"/>
              <a:chExt cx="5758" cy="3159"/>
            </a:xfrm>
          </p:grpSpPr>
          <p:sp>
            <p:nvSpPr>
              <p:cNvPr id="16" name="Freeform 4"/>
              <p:cNvSpPr>
                <a:spLocks/>
              </p:cNvSpPr>
              <p:nvPr/>
            </p:nvSpPr>
            <p:spPr bwMode="hidden">
              <a:xfrm>
                <a:off x="558" y="1161"/>
                <a:ext cx="5200" cy="3159"/>
              </a:xfrm>
              <a:custGeom>
                <a:avLst/>
                <a:gdLst>
                  <a:gd name="T0" fmla="*/ 0 w 5184"/>
                  <a:gd name="T1" fmla="*/ 3159 h 3159"/>
                  <a:gd name="T2" fmla="*/ 5232 w 5184"/>
                  <a:gd name="T3" fmla="*/ 3159 h 3159"/>
                  <a:gd name="T4" fmla="*/ 523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p:spPr>
            <p:txBody>
              <a:bodyPr/>
              <a:lstStyle/>
              <a:p>
                <a:pPr>
                  <a:defRPr/>
                </a:pPr>
                <a:endParaRPr lang="zh-CN" altLang="en-US">
                  <a:ea typeface="宋体" charset="-122"/>
                </a:endParaRPr>
              </a:p>
            </p:txBody>
          </p:sp>
          <p:sp>
            <p:nvSpPr>
              <p:cNvPr id="17" name="Freeform 5"/>
              <p:cNvSpPr>
                <a:spLocks/>
              </p:cNvSpPr>
              <p:nvPr/>
            </p:nvSpPr>
            <p:spPr bwMode="hidden">
              <a:xfrm>
                <a:off x="0" y="1161"/>
                <a:ext cx="558" cy="3159"/>
              </a:xfrm>
              <a:custGeom>
                <a:avLst/>
                <a:gdLst>
                  <a:gd name="T0" fmla="*/ 0 w 556"/>
                  <a:gd name="T1" fmla="*/ 0 h 3159"/>
                  <a:gd name="T2" fmla="*/ 0 w 556"/>
                  <a:gd name="T3" fmla="*/ 3159 h 3159"/>
                  <a:gd name="T4" fmla="*/ 562 w 556"/>
                  <a:gd name="T5" fmla="*/ 3159 h 3159"/>
                  <a:gd name="T6" fmla="*/ 56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ea typeface="宋体" charset="-122"/>
                </a:endParaRPr>
              </a:p>
            </p:txBody>
          </p:sp>
        </p:grpSp>
        <p:sp>
          <p:nvSpPr>
            <p:cNvPr id="6" name="Freeform 6"/>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p:spPr>
          <p:txBody>
            <a:bodyPr/>
            <a:lstStyle/>
            <a:p>
              <a:pPr>
                <a:defRPr/>
              </a:pPr>
              <a:endParaRPr lang="zh-CN" altLang="en-US">
                <a:latin typeface="Tahoma" charset="0"/>
                <a:ea typeface="宋体" charset="0"/>
              </a:endParaRPr>
            </a:p>
          </p:txBody>
        </p:sp>
        <p:sp>
          <p:nvSpPr>
            <p:cNvPr id="7" name="Freeform 7"/>
            <p:cNvSpPr>
              <a:spLocks/>
            </p:cNvSpPr>
            <p:nvPr/>
          </p:nvSpPr>
          <p:spPr bwMode="ltGray">
            <a:xfrm>
              <a:off x="767" y="1155"/>
              <a:ext cx="252" cy="12"/>
            </a:xfrm>
            <a:custGeom>
              <a:avLst/>
              <a:gdLst>
                <a:gd name="T0" fmla="*/ 254 w 251"/>
                <a:gd name="T1" fmla="*/ 0 h 12"/>
                <a:gd name="T2" fmla="*/ 0 w 251"/>
                <a:gd name="T3" fmla="*/ 0 h 12"/>
                <a:gd name="T4" fmla="*/ 0 w 251"/>
                <a:gd name="T5" fmla="*/ 12 h 12"/>
                <a:gd name="T6" fmla="*/ 254 w 251"/>
                <a:gd name="T7" fmla="*/ 12 h 12"/>
                <a:gd name="T8" fmla="*/ 254 w 251"/>
                <a:gd name="T9" fmla="*/ 0 h 12"/>
                <a:gd name="T10" fmla="*/ 254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p:spPr>
          <p:txBody>
            <a:bodyPr/>
            <a:lstStyle/>
            <a:p>
              <a:pPr>
                <a:defRPr/>
              </a:pPr>
              <a:endParaRPr lang="zh-CN" altLang="en-US">
                <a:ea typeface="宋体" charset="-122"/>
              </a:endParaRPr>
            </a:p>
          </p:txBody>
        </p:sp>
        <p:sp>
          <p:nvSpPr>
            <p:cNvPr id="8" name="Freeform 8"/>
            <p:cNvSpPr>
              <a:spLocks/>
            </p:cNvSpPr>
            <p:nvPr/>
          </p:nvSpPr>
          <p:spPr bwMode="ltGray">
            <a:xfrm>
              <a:off x="0" y="1155"/>
              <a:ext cx="351" cy="12"/>
            </a:xfrm>
            <a:custGeom>
              <a:avLst/>
              <a:gdLst>
                <a:gd name="T0" fmla="*/ 0 w 251"/>
                <a:gd name="T1" fmla="*/ 0 h 12"/>
                <a:gd name="T2" fmla="*/ 0 w 251"/>
                <a:gd name="T3" fmla="*/ 12 h 12"/>
                <a:gd name="T4" fmla="*/ 687 w 251"/>
                <a:gd name="T5" fmla="*/ 12 h 12"/>
                <a:gd name="T6" fmla="*/ 68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p:spPr>
          <p:txBody>
            <a:bodyPr/>
            <a:lstStyle/>
            <a:p>
              <a:pPr>
                <a:defRPr/>
              </a:pPr>
              <a:endParaRPr lang="zh-CN" altLang="en-US">
                <a:ea typeface="宋体" charset="-122"/>
              </a:endParaRPr>
            </a:p>
          </p:txBody>
        </p:sp>
        <p:grpSp>
          <p:nvGrpSpPr>
            <p:cNvPr id="9" name="Group 9"/>
            <p:cNvGrpSpPr>
              <a:grpSpLocks/>
            </p:cNvGrpSpPr>
            <p:nvPr/>
          </p:nvGrpSpPr>
          <p:grpSpPr bwMode="auto">
            <a:xfrm>
              <a:off x="348" y="4"/>
              <a:ext cx="5410" cy="4316"/>
              <a:chOff x="348" y="4"/>
              <a:chExt cx="5410" cy="4316"/>
            </a:xfrm>
          </p:grpSpPr>
          <p:sp>
            <p:nvSpPr>
              <p:cNvPr id="10" name="Freeform 10"/>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ea typeface="宋体" charset="-122"/>
                </a:endParaRPr>
              </a:p>
            </p:txBody>
          </p:sp>
          <p:sp>
            <p:nvSpPr>
              <p:cNvPr id="11" name="Freeform 11"/>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p:spPr>
            <p:txBody>
              <a:bodyPr/>
              <a:lstStyle/>
              <a:p>
                <a:pPr>
                  <a:defRPr/>
                </a:pPr>
                <a:endParaRPr lang="zh-CN" altLang="en-US">
                  <a:ea typeface="宋体" charset="-122"/>
                </a:endParaRPr>
              </a:p>
            </p:txBody>
          </p:sp>
          <p:sp>
            <p:nvSpPr>
              <p:cNvPr id="12" name="Freeform 12"/>
              <p:cNvSpPr>
                <a:spLocks/>
              </p:cNvSpPr>
              <p:nvPr/>
            </p:nvSpPr>
            <p:spPr bwMode="ltGray">
              <a:xfrm>
                <a:off x="1019" y="1155"/>
                <a:ext cx="4739" cy="12"/>
              </a:xfrm>
              <a:custGeom>
                <a:avLst/>
                <a:gdLst>
                  <a:gd name="T0" fmla="*/ 4769 w 4724"/>
                  <a:gd name="T1" fmla="*/ 0 h 12"/>
                  <a:gd name="T2" fmla="*/ 0 w 4724"/>
                  <a:gd name="T3" fmla="*/ 0 h 12"/>
                  <a:gd name="T4" fmla="*/ 0 w 4724"/>
                  <a:gd name="T5" fmla="*/ 12 h 12"/>
                  <a:gd name="T6" fmla="*/ 4769 w 4724"/>
                  <a:gd name="T7" fmla="*/ 12 h 12"/>
                  <a:gd name="T8" fmla="*/ 4769 w 4724"/>
                  <a:gd name="T9" fmla="*/ 0 h 12"/>
                  <a:gd name="T10" fmla="*/ 476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p:spPr>
            <p:txBody>
              <a:bodyPr/>
              <a:lstStyle/>
              <a:p>
                <a:pPr>
                  <a:defRPr/>
                </a:pPr>
                <a:endParaRPr lang="zh-CN" altLang="en-US">
                  <a:ea typeface="宋体" charset="-122"/>
                </a:endParaRPr>
              </a:p>
            </p:txBody>
          </p:sp>
          <p:sp>
            <p:nvSpPr>
              <p:cNvPr id="13" name="Freeform 13"/>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p:spPr>
            <p:txBody>
              <a:bodyPr/>
              <a:lstStyle/>
              <a:p>
                <a:pPr>
                  <a:defRPr/>
                </a:pPr>
                <a:endParaRPr lang="zh-CN" altLang="en-US">
                  <a:ea typeface="宋体" charset="-122"/>
                </a:endParaRPr>
              </a:p>
            </p:txBody>
          </p:sp>
          <p:sp>
            <p:nvSpPr>
              <p:cNvPr id="14" name="Freeform 14"/>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p:spPr>
            <p:txBody>
              <a:bodyPr/>
              <a:lstStyle/>
              <a:p>
                <a:pPr>
                  <a:defRPr/>
                </a:pPr>
                <a:endParaRPr lang="zh-CN" altLang="en-US">
                  <a:ea typeface="宋体" charset="-122"/>
                </a:endParaRPr>
              </a:p>
            </p:txBody>
          </p:sp>
          <p:sp>
            <p:nvSpPr>
              <p:cNvPr id="15" name="Freeform 15"/>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a:defRPr/>
                </a:pPr>
                <a:endParaRPr lang="zh-CN" altLang="en-US">
                  <a:latin typeface="Tahoma" charset="0"/>
                  <a:ea typeface="宋体" charset="0"/>
                </a:endParaRPr>
              </a:p>
            </p:txBody>
          </p:sp>
        </p:grpSp>
      </p:grpSp>
      <p:sp>
        <p:nvSpPr>
          <p:cNvPr id="9232" name="Rectangle 16"/>
          <p:cNvSpPr>
            <a:spLocks noGrp="1" noChangeArrowheads="1"/>
          </p:cNvSpPr>
          <p:nvPr>
            <p:ph type="ctrTitle" sz="quarter"/>
          </p:nvPr>
        </p:nvSpPr>
        <p:spPr>
          <a:xfrm>
            <a:off x="1422400" y="1997076"/>
            <a:ext cx="9448800" cy="1431925"/>
          </a:xfrm>
        </p:spPr>
        <p:txBody>
          <a:bodyPr anchor="b"/>
          <a:lstStyle>
            <a:lvl1pPr>
              <a:defRPr/>
            </a:lvl1pPr>
          </a:lstStyle>
          <a:p>
            <a:pPr lvl="0"/>
            <a:r>
              <a:rPr lang="zh-CN" altLang="en-US" noProof="0"/>
              <a:t>单击此处编辑母版标题样式</a:t>
            </a:r>
          </a:p>
        </p:txBody>
      </p:sp>
      <p:sp>
        <p:nvSpPr>
          <p:cNvPr id="9233" name="Rectangle 17"/>
          <p:cNvSpPr>
            <a:spLocks noGrp="1" noChangeArrowheads="1"/>
          </p:cNvSpPr>
          <p:nvPr>
            <p:ph type="subTitle" sz="quarter" idx="1"/>
          </p:nvPr>
        </p:nvSpPr>
        <p:spPr>
          <a:xfrm>
            <a:off x="1422400" y="3886200"/>
            <a:ext cx="8534400" cy="1752600"/>
          </a:xfrm>
        </p:spPr>
        <p:txBody>
          <a:bodyPr/>
          <a:lstStyle>
            <a:lvl1pPr marL="0" indent="0">
              <a:buFont typeface="Wingdings" charset="0"/>
              <a:buNone/>
              <a:defRPr/>
            </a:lvl1pPr>
          </a:lstStyle>
          <a:p>
            <a:pPr lvl="0"/>
            <a:r>
              <a:rPr lang="zh-CN" altLang="en-US" noProof="0"/>
              <a:t>单击此处编辑母版副标题样式</a:t>
            </a:r>
          </a:p>
        </p:txBody>
      </p:sp>
      <p:sp>
        <p:nvSpPr>
          <p:cNvPr id="18" name="Rectangle 18"/>
          <p:cNvSpPr>
            <a:spLocks noGrp="1" noChangeArrowheads="1"/>
          </p:cNvSpPr>
          <p:nvPr>
            <p:ph type="dt" sz="quarter" idx="10"/>
          </p:nvPr>
        </p:nvSpPr>
        <p:spPr/>
        <p:txBody>
          <a:bodyPr/>
          <a:lstStyle>
            <a:lvl1pPr>
              <a:defRPr/>
            </a:lvl1pPr>
          </a:lstStyle>
          <a:p>
            <a:pPr>
              <a:defRPr/>
            </a:pPr>
            <a:endParaRPr lang="en-US" altLang="zh-CN"/>
          </a:p>
        </p:txBody>
      </p:sp>
      <p:sp>
        <p:nvSpPr>
          <p:cNvPr id="19" name="Rectangle 19"/>
          <p:cNvSpPr>
            <a:spLocks noGrp="1" noChangeArrowheads="1"/>
          </p:cNvSpPr>
          <p:nvPr>
            <p:ph type="ftr" sz="quarter" idx="11"/>
          </p:nvPr>
        </p:nvSpPr>
        <p:spPr>
          <a:xfrm>
            <a:off x="4470400" y="6248400"/>
            <a:ext cx="3860800" cy="457200"/>
          </a:xfrm>
        </p:spPr>
        <p:txBody>
          <a:bodyPr/>
          <a:lstStyle>
            <a:lvl1pPr>
              <a:defRPr/>
            </a:lvl1pPr>
          </a:lstStyle>
          <a:p>
            <a:pPr>
              <a:defRPr/>
            </a:pPr>
            <a:r>
              <a:rPr lang="en-US" altLang="zh-CN" dirty="0"/>
              <a:t>Python</a:t>
            </a:r>
            <a:r>
              <a:rPr lang="zh-CN" altLang="en-US" dirty="0"/>
              <a:t>程序设计</a:t>
            </a:r>
            <a:endParaRPr lang="en-US" altLang="zh-CN" dirty="0"/>
          </a:p>
        </p:txBody>
      </p:sp>
      <p:sp>
        <p:nvSpPr>
          <p:cNvPr id="20" name="Rectangle 20"/>
          <p:cNvSpPr>
            <a:spLocks noGrp="1" noChangeArrowheads="1"/>
          </p:cNvSpPr>
          <p:nvPr>
            <p:ph type="sldNum" sz="quarter" idx="12"/>
          </p:nvPr>
        </p:nvSpPr>
        <p:spPr/>
        <p:txBody>
          <a:bodyPr/>
          <a:lstStyle>
            <a:lvl1pPr>
              <a:defRPr/>
            </a:lvl1pPr>
          </a:lstStyle>
          <a:p>
            <a:pPr>
              <a:defRPr/>
            </a:pPr>
            <a:fld id="{BFF09789-DF58-4F94-BBC9-483FEE73598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6" name="Rectangle 19"/>
          <p:cNvSpPr>
            <a:spLocks noGrp="1" noChangeArrowheads="1"/>
          </p:cNvSpPr>
          <p:nvPr>
            <p:ph type="sldNum" sz="quarter" idx="12"/>
          </p:nvPr>
        </p:nvSpPr>
        <p:spPr>
          <a:ln/>
        </p:spPr>
        <p:txBody>
          <a:bodyPr/>
          <a:lstStyle>
            <a:lvl1pPr>
              <a:defRPr/>
            </a:lvl1pPr>
          </a:lstStyle>
          <a:p>
            <a:pPr>
              <a:defRPr/>
            </a:pPr>
            <a:fld id="{AA4E378F-8457-4D70-93C1-E9E793CD79F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66200" y="304800"/>
            <a:ext cx="2514600" cy="5791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422400" y="304800"/>
            <a:ext cx="7340600" cy="5791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6" name="Rectangle 19"/>
          <p:cNvSpPr>
            <a:spLocks noGrp="1" noChangeArrowheads="1"/>
          </p:cNvSpPr>
          <p:nvPr>
            <p:ph type="sldNum" sz="quarter" idx="12"/>
          </p:nvPr>
        </p:nvSpPr>
        <p:spPr>
          <a:ln/>
        </p:spPr>
        <p:txBody>
          <a:bodyPr/>
          <a:lstStyle>
            <a:lvl1pPr>
              <a:defRPr/>
            </a:lvl1pPr>
          </a:lstStyle>
          <a:p>
            <a:pPr>
              <a:defRPr/>
            </a:pPr>
            <a:fld id="{8DDF89CA-5D6D-403C-8EBA-EE12F954B086}"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850900"/>
          </a:xfrm>
        </p:spPr>
        <p:txBody>
          <a:bodyPr/>
          <a:lstStyle/>
          <a:p>
            <a:r>
              <a:rPr lang="zh-CN" altLang="en-US"/>
              <a:t>单击此处编辑母版标题样式</a:t>
            </a:r>
          </a:p>
        </p:txBody>
      </p:sp>
      <p:sp>
        <p:nvSpPr>
          <p:cNvPr id="3" name="文本占位符 2"/>
          <p:cNvSpPr>
            <a:spLocks noGrp="1"/>
          </p:cNvSpPr>
          <p:nvPr>
            <p:ph type="body" sz="half" idx="1"/>
          </p:nvPr>
        </p:nvSpPr>
        <p:spPr>
          <a:xfrm>
            <a:off x="527051" y="1341439"/>
            <a:ext cx="5384800" cy="4784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15051" y="1341439"/>
            <a:ext cx="5384800" cy="4784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dirty="0"/>
              <a:t>Python</a:t>
            </a:r>
            <a:r>
              <a:rPr lang="zh-CN" altLang="en-US" dirty="0"/>
              <a:t>程序设计</a:t>
            </a:r>
            <a:endParaRPr lang="en-US" altLang="zh-CN" dirty="0"/>
          </a:p>
        </p:txBody>
      </p:sp>
      <p:sp>
        <p:nvSpPr>
          <p:cNvPr id="7" name="Rectangle 6"/>
          <p:cNvSpPr>
            <a:spLocks noGrp="1" noChangeArrowheads="1"/>
          </p:cNvSpPr>
          <p:nvPr>
            <p:ph type="sldNum" sz="quarter" idx="12"/>
          </p:nvPr>
        </p:nvSpPr>
        <p:spPr/>
        <p:txBody>
          <a:bodyPr/>
          <a:lstStyle>
            <a:lvl1pPr>
              <a:defRPr/>
            </a:lvl1pPr>
          </a:lstStyle>
          <a:p>
            <a:pPr>
              <a:defRPr/>
            </a:pPr>
            <a:fld id="{2C167ABC-E730-4D0A-8B96-5D09C8938600}" type="slidenum">
              <a:rPr lang="en-US" altLang="zh-CN"/>
              <a:pPr>
                <a:defRPr/>
              </a:pPr>
              <a:t>‹#›</a:t>
            </a:fld>
            <a:endParaRPr lang="en-US" altLang="zh-CN"/>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表格占位符 2"/>
          <p:cNvSpPr>
            <a:spLocks noGrp="1"/>
          </p:cNvSpPr>
          <p:nvPr>
            <p:ph type="tbl" idx="1"/>
          </p:nvPr>
        </p:nvSpPr>
        <p:spPr>
          <a:xfrm>
            <a:off x="609600" y="1981200"/>
            <a:ext cx="10972800" cy="3886200"/>
          </a:xfrm>
        </p:spPr>
        <p:txBody>
          <a:bodyPr>
            <a:normAutofit/>
          </a:bodyPr>
          <a:lstStyle/>
          <a:p>
            <a:pPr lvl="0"/>
            <a:endParaRPr lang="zh-CN" altLang="en-US" noProof="0"/>
          </a:p>
        </p:txBody>
      </p:sp>
      <p:sp>
        <p:nvSpPr>
          <p:cNvPr id="4" name="页脚占位符 3"/>
          <p:cNvSpPr>
            <a:spLocks noGrp="1"/>
          </p:cNvSpPr>
          <p:nvPr>
            <p:ph type="ftr" sz="quarter" idx="10"/>
          </p:nvPr>
        </p:nvSpPr>
        <p:spPr>
          <a:xfrm>
            <a:off x="4165600" y="6248400"/>
            <a:ext cx="3860800" cy="457200"/>
          </a:xfrm>
        </p:spPr>
        <p:txBody>
          <a:bodyPr/>
          <a:lstStyle>
            <a:lvl1pPr>
              <a:defRPr/>
            </a:lvl1pPr>
          </a:lstStyle>
          <a:p>
            <a:pPr>
              <a:defRPr/>
            </a:pPr>
            <a:r>
              <a:rPr lang="en-US" altLang="zh-CN" dirty="0"/>
              <a:t>Python</a:t>
            </a:r>
            <a:r>
              <a:rPr lang="zh-CN" altLang="en-US" dirty="0"/>
              <a:t>程序设计</a:t>
            </a:r>
            <a:endParaRPr lang="en-US" altLang="zh-CN" dirty="0"/>
          </a:p>
        </p:txBody>
      </p:sp>
      <p:sp>
        <p:nvSpPr>
          <p:cNvPr id="5" name="灯片编号占位符 4"/>
          <p:cNvSpPr>
            <a:spLocks noGrp="1"/>
          </p:cNvSpPr>
          <p:nvPr>
            <p:ph type="sldNum" sz="quarter" idx="11"/>
          </p:nvPr>
        </p:nvSpPr>
        <p:spPr>
          <a:xfrm>
            <a:off x="8737600" y="6248400"/>
            <a:ext cx="2844800" cy="457200"/>
          </a:xfrm>
        </p:spPr>
        <p:txBody>
          <a:bodyPr/>
          <a:lstStyle>
            <a:lvl1pPr>
              <a:defRPr/>
            </a:lvl1pPr>
          </a:lstStyle>
          <a:p>
            <a:pPr>
              <a:defRPr/>
            </a:pPr>
            <a:fld id="{F893995D-60F9-4816-BD48-C8AD8459D105}" type="slidenum">
              <a:rPr lang="en-US" altLang="zh-CN"/>
              <a:pPr>
                <a:defRPr/>
              </a:pPr>
              <a:t>‹#›</a:t>
            </a:fld>
            <a:endParaRPr lang="en-US" altLang="zh-CN"/>
          </a:p>
        </p:txBody>
      </p:sp>
      <p:sp>
        <p:nvSpPr>
          <p:cNvPr id="6" name="日期占位符 5"/>
          <p:cNvSpPr>
            <a:spLocks noGrp="1"/>
          </p:cNvSpPr>
          <p:nvPr>
            <p:ph type="dt" sz="half" idx="12"/>
          </p:nvPr>
        </p:nvSpPr>
        <p:spPr>
          <a:xfrm>
            <a:off x="609600" y="6245225"/>
            <a:ext cx="2844800" cy="476250"/>
          </a:xfrm>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10972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4000500"/>
            <a:ext cx="10972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248400"/>
            <a:ext cx="3860800" cy="457200"/>
          </a:xfrm>
        </p:spPr>
        <p:txBody>
          <a:bodyPr/>
          <a:lstStyle>
            <a:lvl1pPr>
              <a:defRPr/>
            </a:lvl1pPr>
          </a:lstStyle>
          <a:p>
            <a:pPr>
              <a:defRPr/>
            </a:pPr>
            <a:r>
              <a:rPr lang="en-US" altLang="zh-CN" dirty="0"/>
              <a:t>Python</a:t>
            </a:r>
            <a:r>
              <a:rPr lang="zh-CN" altLang="en-US" dirty="0"/>
              <a:t>程序设计</a:t>
            </a:r>
            <a:endParaRPr lang="en-US" altLang="zh-CN" dirty="0"/>
          </a:p>
        </p:txBody>
      </p:sp>
      <p:sp>
        <p:nvSpPr>
          <p:cNvPr id="6" name="灯片编号占位符 5"/>
          <p:cNvSpPr>
            <a:spLocks noGrp="1"/>
          </p:cNvSpPr>
          <p:nvPr>
            <p:ph type="sldNum" sz="quarter" idx="11"/>
          </p:nvPr>
        </p:nvSpPr>
        <p:spPr>
          <a:xfrm>
            <a:off x="8737600" y="6248400"/>
            <a:ext cx="2844800" cy="457200"/>
          </a:xfrm>
        </p:spPr>
        <p:txBody>
          <a:bodyPr/>
          <a:lstStyle>
            <a:lvl1pPr>
              <a:defRPr/>
            </a:lvl1pPr>
          </a:lstStyle>
          <a:p>
            <a:pPr>
              <a:defRPr/>
            </a:pPr>
            <a:fld id="{4B528D5C-67B6-457B-AE29-28842A5CE2D6}" type="slidenum">
              <a:rPr lang="en-US" altLang="zh-CN"/>
              <a:pPr>
                <a:defRPr/>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51575"/>
            <a:ext cx="2844800" cy="476250"/>
          </a:xfrm>
        </p:spPr>
        <p:txBody>
          <a:bodyPr/>
          <a:lstStyle>
            <a:lvl1pPr>
              <a:defRPr/>
            </a:lvl1pPr>
          </a:lstStyle>
          <a:p>
            <a:pPr>
              <a:defRPr/>
            </a:pPr>
            <a:endParaRPr lang="en-US" altLang="zh-CN"/>
          </a:p>
        </p:txBody>
      </p:sp>
      <p:sp>
        <p:nvSpPr>
          <p:cNvPr id="7" name="灯片编号占位符 6"/>
          <p:cNvSpPr>
            <a:spLocks noGrp="1"/>
          </p:cNvSpPr>
          <p:nvPr>
            <p:ph type="sldNum" sz="quarter" idx="11"/>
          </p:nvPr>
        </p:nvSpPr>
        <p:spPr>
          <a:xfrm>
            <a:off x="8737600" y="6248400"/>
            <a:ext cx="2844800" cy="476250"/>
          </a:xfrm>
        </p:spPr>
        <p:txBody>
          <a:bodyPr/>
          <a:lstStyle>
            <a:lvl1pPr>
              <a:defRPr/>
            </a:lvl1pPr>
          </a:lstStyle>
          <a:p>
            <a:pPr>
              <a:defRPr/>
            </a:pPr>
            <a:fld id="{D6E33F3A-0B53-4CBE-9096-3264A752A04A}" type="slidenum">
              <a:rPr lang="zh-CN" altLang="en-US"/>
              <a:pPr>
                <a:defRPr/>
              </a:pPr>
              <a:t>‹#›</a:t>
            </a:fld>
            <a:endParaRPr lang="en-US" altLang="zh-CN"/>
          </a:p>
        </p:txBody>
      </p:sp>
      <p:sp>
        <p:nvSpPr>
          <p:cNvPr id="8" name="页脚占位符 7"/>
          <p:cNvSpPr>
            <a:spLocks noGrp="1"/>
          </p:cNvSpPr>
          <p:nvPr>
            <p:ph type="ftr" sz="quarter" idx="12"/>
          </p:nvPr>
        </p:nvSpPr>
        <p:spPr>
          <a:xfrm>
            <a:off x="4165600" y="6248400"/>
            <a:ext cx="3860800" cy="476250"/>
          </a:xfrm>
        </p:spPr>
        <p:txBody>
          <a:bodyPr/>
          <a:lstStyle>
            <a:lvl1pPr>
              <a:defRPr/>
            </a:lvl1pPr>
          </a:lstStyle>
          <a:p>
            <a:pPr>
              <a:defRPr/>
            </a:pPr>
            <a:r>
              <a:rPr lang="en-US" altLang="zh-CN" dirty="0"/>
              <a:t>Python</a:t>
            </a:r>
            <a:r>
              <a:rPr lang="zh-CN" altLang="en-US" dirty="0"/>
              <a:t>程序设计</a:t>
            </a:r>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27" name="灯片编号占位符 26"/>
          <p:cNvSpPr>
            <a:spLocks noGrp="1"/>
          </p:cNvSpPr>
          <p:nvPr>
            <p:ph type="sldNum" sz="quarter" idx="12"/>
          </p:nvPr>
        </p:nvSpPr>
        <p:spPr/>
        <p:txBody>
          <a:bodyPr/>
          <a:lstStyle/>
          <a:p>
            <a:pPr>
              <a:defRPr/>
            </a:pPr>
            <a:fld id="{BFF09789-DF58-4F94-BBC9-483FEE735980}"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6" name="灯片编号占位符 5"/>
          <p:cNvSpPr>
            <a:spLocks noGrp="1"/>
          </p:cNvSpPr>
          <p:nvPr>
            <p:ph type="sldNum" sz="quarter" idx="12"/>
          </p:nvPr>
        </p:nvSpPr>
        <p:spPr/>
        <p:txBody>
          <a:bodyPr/>
          <a:lstStyle/>
          <a:p>
            <a:pPr>
              <a:defRPr/>
            </a:pPr>
            <a:fld id="{54DCE81F-A34A-4F23-89A3-BB8AD725059B}" type="slidenum">
              <a:rPr lang="en-US" altLang="zh-CN" smtClean="0"/>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6" name="灯片编号占位符 5"/>
          <p:cNvSpPr>
            <a:spLocks noGrp="1"/>
          </p:cNvSpPr>
          <p:nvPr>
            <p:ph type="sldNum" sz="quarter" idx="12"/>
          </p:nvPr>
        </p:nvSpPr>
        <p:spPr/>
        <p:txBody>
          <a:bodyPr/>
          <a:lstStyle/>
          <a:p>
            <a:pPr>
              <a:defRPr/>
            </a:pPr>
            <a:fld id="{94FA55E1-8E66-4871-AA31-C5A03FBE3CC8}" type="slidenum">
              <a:rPr lang="en-US" altLang="zh-CN" smtClean="0"/>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9956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7" name="灯片编号占位符 6"/>
          <p:cNvSpPr>
            <a:spLocks noGrp="1"/>
          </p:cNvSpPr>
          <p:nvPr>
            <p:ph type="sldNum" sz="quarter" idx="12"/>
          </p:nvPr>
        </p:nvSpPr>
        <p:spPr/>
        <p:txBody>
          <a:bodyPr/>
          <a:lstStyle/>
          <a:p>
            <a:pPr>
              <a:defRPr/>
            </a:pPr>
            <a:fld id="{0C67FBDF-D1C1-49FA-AE48-61970863A0DB}"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楷体" pitchFamily="49" charset="-122"/>
                <a:ea typeface="楷体" pitchFamily="49" charset="-122"/>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6" name="Rectangle 19"/>
          <p:cNvSpPr>
            <a:spLocks noGrp="1" noChangeArrowheads="1"/>
          </p:cNvSpPr>
          <p:nvPr>
            <p:ph type="sldNum" sz="quarter" idx="12"/>
          </p:nvPr>
        </p:nvSpPr>
        <p:spPr>
          <a:ln/>
        </p:spPr>
        <p:txBody>
          <a:bodyPr/>
          <a:lstStyle>
            <a:lvl1pPr>
              <a:defRPr/>
            </a:lvl1pPr>
          </a:lstStyle>
          <a:p>
            <a:pPr>
              <a:defRPr/>
            </a:pPr>
            <a:fld id="{54DCE81F-A34A-4F23-89A3-BB8AD725059B}"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9" name="灯片编号占位符 8"/>
          <p:cNvSpPr>
            <a:spLocks noGrp="1"/>
          </p:cNvSpPr>
          <p:nvPr>
            <p:ph type="sldNum" sz="quarter" idx="12"/>
          </p:nvPr>
        </p:nvSpPr>
        <p:spPr/>
        <p:txBody>
          <a:bodyPr/>
          <a:lstStyle/>
          <a:p>
            <a:pPr>
              <a:defRPr/>
            </a:pPr>
            <a:fld id="{87D4CD20-3569-49AA-9986-52898FC693D9}" type="slidenum">
              <a:rPr lang="en-US" altLang="zh-CN" smtClean="0"/>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320"/>
            <a:ext cx="9960864" cy="1143000"/>
          </a:xfrm>
        </p:spPr>
        <p:txBody>
          <a:bodyPr anchor="ctr"/>
          <a:lstStyle>
            <a:lvl1pPr algn="l">
              <a:defRPr sz="4600"/>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灯片编号占位符 7"/>
          <p:cNvSpPr>
            <a:spLocks noGrp="1"/>
          </p:cNvSpPr>
          <p:nvPr>
            <p:ph type="sldNum" sz="quarter" idx="11"/>
          </p:nvPr>
        </p:nvSpPr>
        <p:spPr/>
        <p:txBody>
          <a:bodyPr/>
          <a:lstStyle/>
          <a:p>
            <a:pPr>
              <a:defRPr/>
            </a:pPr>
            <a:fld id="{EC4D217D-E573-4F28-91B2-6572696BA559}" type="slidenum">
              <a:rPr lang="en-US" altLang="zh-CN" smtClean="0"/>
              <a:pPr>
                <a:defRPr/>
              </a:pPr>
              <a:t>‹#›</a:t>
            </a:fld>
            <a:endParaRPr lang="en-US" altLang="zh-CN"/>
          </a:p>
        </p:txBody>
      </p:sp>
      <p:sp>
        <p:nvSpPr>
          <p:cNvPr id="9" name="页脚占位符 8"/>
          <p:cNvSpPr>
            <a:spLocks noGrp="1"/>
          </p:cNvSpPr>
          <p:nvPr>
            <p:ph type="ftr" sz="quarter" idx="12"/>
          </p:nvPr>
        </p:nvSpPr>
        <p:spPr/>
        <p:txBody>
          <a:bodyPr/>
          <a:lstStyle/>
          <a:p>
            <a:pPr>
              <a:defRPr/>
            </a:pPr>
            <a:r>
              <a:rPr lang="en-US" altLang="zh-CN" dirty="0"/>
              <a:t>Python</a:t>
            </a:r>
            <a:r>
              <a:rPr lang="zh-CN" altLang="en-US" dirty="0"/>
              <a:t>程序设计</a:t>
            </a:r>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4" name="灯片编号占位符 3"/>
          <p:cNvSpPr>
            <a:spLocks noGrp="1"/>
          </p:cNvSpPr>
          <p:nvPr>
            <p:ph type="sldNum" sz="quarter" idx="12"/>
          </p:nvPr>
        </p:nvSpPr>
        <p:spPr/>
        <p:txBody>
          <a:bodyPr/>
          <a:lstStyle/>
          <a:p>
            <a:pPr>
              <a:defRPr/>
            </a:pPr>
            <a:fld id="{F2510490-0674-428A-9AA3-9CDF2788B392}" type="slidenum">
              <a:rPr lang="en-US" altLang="zh-CN" smtClean="0"/>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7" name="灯片编号占位符 6"/>
          <p:cNvSpPr>
            <a:spLocks noGrp="1"/>
          </p:cNvSpPr>
          <p:nvPr>
            <p:ph type="sldNum" sz="quarter" idx="12"/>
          </p:nvPr>
        </p:nvSpPr>
        <p:spPr>
          <a:xfrm>
            <a:off x="10875264" y="6422065"/>
            <a:ext cx="1016000" cy="365125"/>
          </a:xfrm>
        </p:spPr>
        <p:txBody>
          <a:bodyPr/>
          <a:lstStyle/>
          <a:p>
            <a:pPr>
              <a:defRPr/>
            </a:pPr>
            <a:fld id="{AA635736-52A6-4DD1-8A09-55CAA7D38871}" type="slidenum">
              <a:rPr lang="en-US" altLang="zh-CN" smtClean="0"/>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609600" y="6422065"/>
            <a:ext cx="2844800" cy="365125"/>
          </a:xfrm>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7" name="灯片编号占位符 6"/>
          <p:cNvSpPr>
            <a:spLocks noGrp="1"/>
          </p:cNvSpPr>
          <p:nvPr>
            <p:ph type="sldNum" sz="quarter" idx="12"/>
          </p:nvPr>
        </p:nvSpPr>
        <p:spPr/>
        <p:txBody>
          <a:bodyPr/>
          <a:lstStyle/>
          <a:p>
            <a:pPr>
              <a:defRPr/>
            </a:pPr>
            <a:fld id="{5A810DC9-B069-4112-9094-FFB877B4F930}" type="slidenum">
              <a:rPr lang="en-US" altLang="zh-CN" smtClean="0"/>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6" name="灯片编号占位符 5"/>
          <p:cNvSpPr>
            <a:spLocks noGrp="1"/>
          </p:cNvSpPr>
          <p:nvPr>
            <p:ph type="sldNum" sz="quarter" idx="12"/>
          </p:nvPr>
        </p:nvSpPr>
        <p:spPr/>
        <p:txBody>
          <a:bodyPr/>
          <a:lstStyle/>
          <a:p>
            <a:pPr>
              <a:defRPr/>
            </a:pPr>
            <a:fld id="{0C67FBDF-D1C1-49FA-AE48-61970863A0DB}" type="slidenum">
              <a:rPr lang="en-US" altLang="zh-CN" smtClean="0"/>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6" name="灯片编号占位符 5"/>
          <p:cNvSpPr>
            <a:spLocks noGrp="1"/>
          </p:cNvSpPr>
          <p:nvPr>
            <p:ph type="sldNum" sz="quarter" idx="12"/>
          </p:nvPr>
        </p:nvSpPr>
        <p:spPr/>
        <p:txBody>
          <a:bodyPr/>
          <a:lstStyle/>
          <a:p>
            <a:pPr>
              <a:defRPr/>
            </a:pPr>
            <a:fld id="{0C67FBDF-D1C1-49FA-AE48-61970863A0DB}"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6" name="Rectangle 19"/>
          <p:cNvSpPr>
            <a:spLocks noGrp="1" noChangeArrowheads="1"/>
          </p:cNvSpPr>
          <p:nvPr>
            <p:ph type="sldNum" sz="quarter" idx="12"/>
          </p:nvPr>
        </p:nvSpPr>
        <p:spPr>
          <a:ln/>
        </p:spPr>
        <p:txBody>
          <a:bodyPr/>
          <a:lstStyle>
            <a:lvl1pPr>
              <a:defRPr/>
            </a:lvl1pPr>
          </a:lstStyle>
          <a:p>
            <a:pPr>
              <a:defRPr/>
            </a:pPr>
            <a:fld id="{94FA55E1-8E66-4871-AA31-C5A03FBE3CC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4224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553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7" name="Rectangle 19"/>
          <p:cNvSpPr>
            <a:spLocks noGrp="1" noChangeArrowheads="1"/>
          </p:cNvSpPr>
          <p:nvPr>
            <p:ph type="sldNum" sz="quarter" idx="12"/>
          </p:nvPr>
        </p:nvSpPr>
        <p:spPr>
          <a:ln/>
        </p:spPr>
        <p:txBody>
          <a:bodyPr/>
          <a:lstStyle>
            <a:lvl1pPr>
              <a:defRPr/>
            </a:lvl1pPr>
          </a:lstStyle>
          <a:p>
            <a:pPr>
              <a:defRPr/>
            </a:pPr>
            <a:fld id="{404D06BB-25CF-4F9F-8B8C-423177285E6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9" name="Rectangle 19"/>
          <p:cNvSpPr>
            <a:spLocks noGrp="1" noChangeArrowheads="1"/>
          </p:cNvSpPr>
          <p:nvPr>
            <p:ph type="sldNum" sz="quarter" idx="12"/>
          </p:nvPr>
        </p:nvSpPr>
        <p:spPr>
          <a:ln/>
        </p:spPr>
        <p:txBody>
          <a:bodyPr/>
          <a:lstStyle>
            <a:lvl1pPr>
              <a:defRPr/>
            </a:lvl1pPr>
          </a:lstStyle>
          <a:p>
            <a:pPr>
              <a:defRPr/>
            </a:pPr>
            <a:fld id="{87D4CD20-3569-49AA-9986-52898FC693D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5" name="Rectangle 19"/>
          <p:cNvSpPr>
            <a:spLocks noGrp="1" noChangeArrowheads="1"/>
          </p:cNvSpPr>
          <p:nvPr>
            <p:ph type="sldNum" sz="quarter" idx="12"/>
          </p:nvPr>
        </p:nvSpPr>
        <p:spPr>
          <a:ln/>
        </p:spPr>
        <p:txBody>
          <a:bodyPr/>
          <a:lstStyle>
            <a:lvl1pPr>
              <a:defRPr/>
            </a:lvl1pPr>
          </a:lstStyle>
          <a:p>
            <a:pPr>
              <a:defRPr/>
            </a:pPr>
            <a:fld id="{EC4D217D-E573-4F28-91B2-6572696BA55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4" name="Rectangle 19"/>
          <p:cNvSpPr>
            <a:spLocks noGrp="1" noChangeArrowheads="1"/>
          </p:cNvSpPr>
          <p:nvPr>
            <p:ph type="sldNum" sz="quarter" idx="12"/>
          </p:nvPr>
        </p:nvSpPr>
        <p:spPr>
          <a:ln/>
        </p:spPr>
        <p:txBody>
          <a:bodyPr/>
          <a:lstStyle>
            <a:lvl1pPr>
              <a:defRPr/>
            </a:lvl1pPr>
          </a:lstStyle>
          <a:p>
            <a:pPr>
              <a:defRPr/>
            </a:pPr>
            <a:fld id="{F2510490-0674-428A-9AA3-9CDF2788B392}"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7" name="Rectangle 19"/>
          <p:cNvSpPr>
            <a:spLocks noGrp="1" noChangeArrowheads="1"/>
          </p:cNvSpPr>
          <p:nvPr>
            <p:ph type="sldNum" sz="quarter" idx="12"/>
          </p:nvPr>
        </p:nvSpPr>
        <p:spPr>
          <a:ln/>
        </p:spPr>
        <p:txBody>
          <a:bodyPr/>
          <a:lstStyle>
            <a:lvl1pPr>
              <a:defRPr/>
            </a:lvl1pPr>
          </a:lstStyle>
          <a:p>
            <a:pPr>
              <a:defRPr/>
            </a:pPr>
            <a:fld id="{AA635736-52A6-4DD1-8A09-55CAA7D3887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r>
              <a:rPr lang="en-US" altLang="zh-CN" dirty="0"/>
              <a:t>Python</a:t>
            </a:r>
            <a:r>
              <a:rPr lang="zh-CN" altLang="en-US" dirty="0"/>
              <a:t>程序设计</a:t>
            </a:r>
            <a:endParaRPr lang="en-US" altLang="zh-CN" dirty="0"/>
          </a:p>
        </p:txBody>
      </p:sp>
      <p:sp>
        <p:nvSpPr>
          <p:cNvPr id="7" name="Rectangle 19"/>
          <p:cNvSpPr>
            <a:spLocks noGrp="1" noChangeArrowheads="1"/>
          </p:cNvSpPr>
          <p:nvPr>
            <p:ph type="sldNum" sz="quarter" idx="12"/>
          </p:nvPr>
        </p:nvSpPr>
        <p:spPr>
          <a:ln/>
        </p:spPr>
        <p:txBody>
          <a:bodyPr/>
          <a:lstStyle>
            <a:lvl1pPr>
              <a:defRPr/>
            </a:lvl1pPr>
          </a:lstStyle>
          <a:p>
            <a:pPr>
              <a:defRPr/>
            </a:pPr>
            <a:fld id="{5A810DC9-B069-4112-9094-FFB877B4F93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 y="6350"/>
            <a:ext cx="12187767" cy="6851650"/>
            <a:chOff x="0" y="4"/>
            <a:chExt cx="5758" cy="4316"/>
          </a:xfrm>
        </p:grpSpPr>
        <p:sp>
          <p:nvSpPr>
            <p:cNvPr id="1032" name="Freeform 3"/>
            <p:cNvSpPr>
              <a:spLocks/>
            </p:cNvSpPr>
            <p:nvPr/>
          </p:nvSpPr>
          <p:spPr bwMode="hidden">
            <a:xfrm>
              <a:off x="558" y="1161"/>
              <a:ext cx="5200" cy="3159"/>
            </a:xfrm>
            <a:custGeom>
              <a:avLst/>
              <a:gdLst>
                <a:gd name="T0" fmla="*/ 0 w 5184"/>
                <a:gd name="T1" fmla="*/ 3159 h 3159"/>
                <a:gd name="T2" fmla="*/ 5232 w 5184"/>
                <a:gd name="T3" fmla="*/ 3159 h 3159"/>
                <a:gd name="T4" fmla="*/ 5232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p:spPr>
          <p:txBody>
            <a:bodyPr/>
            <a:lstStyle/>
            <a:p>
              <a:pPr>
                <a:defRPr/>
              </a:pPr>
              <a:endParaRPr lang="zh-CN" altLang="en-US">
                <a:ea typeface="宋体" charset="-122"/>
              </a:endParaRPr>
            </a:p>
          </p:txBody>
        </p:sp>
        <p:sp>
          <p:nvSpPr>
            <p:cNvPr id="1033" name="Freeform 4"/>
            <p:cNvSpPr>
              <a:spLocks/>
            </p:cNvSpPr>
            <p:nvPr/>
          </p:nvSpPr>
          <p:spPr bwMode="hidden">
            <a:xfrm>
              <a:off x="0" y="1161"/>
              <a:ext cx="558" cy="3159"/>
            </a:xfrm>
            <a:custGeom>
              <a:avLst/>
              <a:gdLst>
                <a:gd name="T0" fmla="*/ 0 w 556"/>
                <a:gd name="T1" fmla="*/ 0 h 3159"/>
                <a:gd name="T2" fmla="*/ 0 w 556"/>
                <a:gd name="T3" fmla="*/ 3159 h 3159"/>
                <a:gd name="T4" fmla="*/ 562 w 556"/>
                <a:gd name="T5" fmla="*/ 3159 h 3159"/>
                <a:gd name="T6" fmla="*/ 562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ea typeface="宋体" charset="-122"/>
              </a:endParaRPr>
            </a:p>
          </p:txBody>
        </p:sp>
        <p:grpSp>
          <p:nvGrpSpPr>
            <p:cNvPr id="1034" name="Group 5"/>
            <p:cNvGrpSpPr>
              <a:grpSpLocks/>
            </p:cNvGrpSpPr>
            <p:nvPr userDrawn="1"/>
          </p:nvGrpSpPr>
          <p:grpSpPr bwMode="auto">
            <a:xfrm>
              <a:off x="0" y="4"/>
              <a:ext cx="5758" cy="4316"/>
              <a:chOff x="0" y="4"/>
              <a:chExt cx="5758" cy="4316"/>
            </a:xfrm>
          </p:grpSpPr>
          <p:sp>
            <p:nvSpPr>
              <p:cNvPr id="1035" name="Freeform 6"/>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p:spPr>
            <p:txBody>
              <a:bodyPr/>
              <a:lstStyle/>
              <a:p>
                <a:pPr>
                  <a:defRPr/>
                </a:pPr>
                <a:endParaRPr lang="zh-CN" altLang="en-US">
                  <a:ea typeface="宋体" charset="-122"/>
                </a:endParaRPr>
              </a:p>
            </p:txBody>
          </p:sp>
          <p:sp>
            <p:nvSpPr>
              <p:cNvPr id="1036" name="Freeform 7"/>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p:spPr>
            <p:txBody>
              <a:bodyPr/>
              <a:lstStyle/>
              <a:p>
                <a:pPr>
                  <a:defRPr/>
                </a:pPr>
                <a:endParaRPr lang="zh-CN" altLang="en-US">
                  <a:ea typeface="宋体" charset="-122"/>
                </a:endParaRPr>
              </a:p>
            </p:txBody>
          </p:sp>
          <p:sp>
            <p:nvSpPr>
              <p:cNvPr id="1037" name="Freeform 8"/>
              <p:cNvSpPr>
                <a:spLocks/>
              </p:cNvSpPr>
              <p:nvPr/>
            </p:nvSpPr>
            <p:spPr bwMode="ltGray">
              <a:xfrm>
                <a:off x="1019" y="1155"/>
                <a:ext cx="4739" cy="12"/>
              </a:xfrm>
              <a:custGeom>
                <a:avLst/>
                <a:gdLst>
                  <a:gd name="T0" fmla="*/ 4769 w 4724"/>
                  <a:gd name="T1" fmla="*/ 0 h 12"/>
                  <a:gd name="T2" fmla="*/ 0 w 4724"/>
                  <a:gd name="T3" fmla="*/ 0 h 12"/>
                  <a:gd name="T4" fmla="*/ 0 w 4724"/>
                  <a:gd name="T5" fmla="*/ 12 h 12"/>
                  <a:gd name="T6" fmla="*/ 4769 w 4724"/>
                  <a:gd name="T7" fmla="*/ 12 h 12"/>
                  <a:gd name="T8" fmla="*/ 4769 w 4724"/>
                  <a:gd name="T9" fmla="*/ 0 h 12"/>
                  <a:gd name="T10" fmla="*/ 476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p:spPr>
            <p:txBody>
              <a:bodyPr/>
              <a:lstStyle/>
              <a:p>
                <a:pPr>
                  <a:defRPr/>
                </a:pPr>
                <a:endParaRPr lang="zh-CN" altLang="en-US">
                  <a:ea typeface="宋体" charset="-122"/>
                </a:endParaRPr>
              </a:p>
            </p:txBody>
          </p:sp>
          <p:sp>
            <p:nvSpPr>
              <p:cNvPr id="1038" name="Freeform 9"/>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p:spPr>
            <p:txBody>
              <a:bodyPr/>
              <a:lstStyle/>
              <a:p>
                <a:pPr>
                  <a:defRPr/>
                </a:pPr>
                <a:endParaRPr lang="zh-CN" altLang="en-US">
                  <a:ea typeface="宋体" charset="-122"/>
                </a:endParaRPr>
              </a:p>
            </p:txBody>
          </p:sp>
          <p:sp>
            <p:nvSpPr>
              <p:cNvPr id="1039" name="Freeform 10"/>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p:spPr>
            <p:txBody>
              <a:bodyPr/>
              <a:lstStyle/>
              <a:p>
                <a:pPr>
                  <a:defRPr/>
                </a:pPr>
                <a:endParaRPr lang="zh-CN" altLang="en-US">
                  <a:ea typeface="宋体" charset="-122"/>
                </a:endParaRPr>
              </a:p>
            </p:txBody>
          </p:sp>
          <p:sp>
            <p:nvSpPr>
              <p:cNvPr id="8203" name="Freeform 11"/>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p:spPr>
            <p:txBody>
              <a:bodyPr/>
              <a:lstStyle/>
              <a:p>
                <a:pPr>
                  <a:defRPr/>
                </a:pPr>
                <a:endParaRPr lang="zh-CN" altLang="en-US">
                  <a:latin typeface="Tahoma" charset="0"/>
                  <a:ea typeface="宋体" charset="0"/>
                </a:endParaRPr>
              </a:p>
            </p:txBody>
          </p:sp>
          <p:sp>
            <p:nvSpPr>
              <p:cNvPr id="1041" name="Freeform 12"/>
              <p:cNvSpPr>
                <a:spLocks/>
              </p:cNvSpPr>
              <p:nvPr/>
            </p:nvSpPr>
            <p:spPr bwMode="ltGray">
              <a:xfrm>
                <a:off x="0" y="1155"/>
                <a:ext cx="351" cy="12"/>
              </a:xfrm>
              <a:custGeom>
                <a:avLst/>
                <a:gdLst>
                  <a:gd name="T0" fmla="*/ 0 w 251"/>
                  <a:gd name="T1" fmla="*/ 0 h 12"/>
                  <a:gd name="T2" fmla="*/ 0 w 251"/>
                  <a:gd name="T3" fmla="*/ 12 h 12"/>
                  <a:gd name="T4" fmla="*/ 687 w 251"/>
                  <a:gd name="T5" fmla="*/ 12 h 12"/>
                  <a:gd name="T6" fmla="*/ 687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p:spPr>
            <p:txBody>
              <a:bodyPr/>
              <a:lstStyle/>
              <a:p>
                <a:pPr>
                  <a:defRPr/>
                </a:pPr>
                <a:endParaRPr lang="zh-CN" altLang="en-US">
                  <a:ea typeface="宋体" charset="-122"/>
                </a:endParaRPr>
              </a:p>
            </p:txBody>
          </p:sp>
          <p:sp>
            <p:nvSpPr>
              <p:cNvPr id="1042" name="Freeform 13"/>
              <p:cNvSpPr>
                <a:spLocks/>
              </p:cNvSpPr>
              <p:nvPr/>
            </p:nvSpPr>
            <p:spPr bwMode="ltGray">
              <a:xfrm>
                <a:off x="767" y="1155"/>
                <a:ext cx="252" cy="12"/>
              </a:xfrm>
              <a:custGeom>
                <a:avLst/>
                <a:gdLst>
                  <a:gd name="T0" fmla="*/ 254 w 251"/>
                  <a:gd name="T1" fmla="*/ 0 h 12"/>
                  <a:gd name="T2" fmla="*/ 0 w 251"/>
                  <a:gd name="T3" fmla="*/ 0 h 12"/>
                  <a:gd name="T4" fmla="*/ 0 w 251"/>
                  <a:gd name="T5" fmla="*/ 12 h 12"/>
                  <a:gd name="T6" fmla="*/ 254 w 251"/>
                  <a:gd name="T7" fmla="*/ 12 h 12"/>
                  <a:gd name="T8" fmla="*/ 254 w 251"/>
                  <a:gd name="T9" fmla="*/ 0 h 12"/>
                  <a:gd name="T10" fmla="*/ 254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p:spPr>
            <p:txBody>
              <a:bodyPr/>
              <a:lstStyle/>
              <a:p>
                <a:pPr>
                  <a:defRPr/>
                </a:pPr>
                <a:endParaRPr lang="zh-CN" altLang="en-US">
                  <a:ea typeface="宋体" charset="-122"/>
                </a:endParaRPr>
              </a:p>
            </p:txBody>
          </p:sp>
          <p:sp>
            <p:nvSpPr>
              <p:cNvPr id="8206" name="Freeform 14"/>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a:defRPr/>
                </a:pPr>
                <a:endParaRPr lang="zh-CN" altLang="en-US">
                  <a:latin typeface="Tahoma" charset="0"/>
                  <a:ea typeface="宋体" charset="0"/>
                </a:endParaRPr>
              </a:p>
            </p:txBody>
          </p:sp>
        </p:grpSp>
      </p:grpSp>
      <p:sp>
        <p:nvSpPr>
          <p:cNvPr id="8207" name="Rectangle 15"/>
          <p:cNvSpPr>
            <a:spLocks noGrp="1" noChangeArrowheads="1"/>
          </p:cNvSpPr>
          <p:nvPr>
            <p:ph type="title"/>
          </p:nvPr>
        </p:nvSpPr>
        <p:spPr bwMode="auto">
          <a:xfrm>
            <a:off x="1422400" y="304801"/>
            <a:ext cx="10058400" cy="1431925"/>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8208" name="Rectangle 16"/>
          <p:cNvSpPr>
            <a:spLocks noGrp="1" noChangeArrowheads="1"/>
          </p:cNvSpPr>
          <p:nvPr>
            <p:ph type="body" idx="1"/>
          </p:nvPr>
        </p:nvSpPr>
        <p:spPr bwMode="auto">
          <a:xfrm>
            <a:off x="1422400" y="1981200"/>
            <a:ext cx="10058400" cy="41148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p>
        </p:txBody>
      </p:sp>
      <p:sp>
        <p:nvSpPr>
          <p:cNvPr id="8209" name="Rectangle 17"/>
          <p:cNvSpPr>
            <a:spLocks noGrp="1" noChangeArrowheads="1"/>
          </p:cNvSpPr>
          <p:nvPr>
            <p:ph type="dt" sz="half" idx="2"/>
          </p:nvPr>
        </p:nvSpPr>
        <p:spPr bwMode="auto">
          <a:xfrm>
            <a:off x="1422400" y="6248400"/>
            <a:ext cx="25400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Tahoma" charset="0"/>
                <a:ea typeface="宋体" charset="0"/>
              </a:defRPr>
            </a:lvl1pPr>
          </a:lstStyle>
          <a:p>
            <a:pPr>
              <a:defRPr/>
            </a:pPr>
            <a:endParaRPr lang="en-US" altLang="zh-CN"/>
          </a:p>
        </p:txBody>
      </p:sp>
      <p:sp>
        <p:nvSpPr>
          <p:cNvPr id="8210" name="Rectangle 18"/>
          <p:cNvSpPr>
            <a:spLocks noGrp="1" noChangeArrowheads="1"/>
          </p:cNvSpPr>
          <p:nvPr>
            <p:ph type="ftr" sz="quarter" idx="3"/>
          </p:nvPr>
        </p:nvSpPr>
        <p:spPr bwMode="auto">
          <a:xfrm>
            <a:off x="4572000" y="6248400"/>
            <a:ext cx="3860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Tahoma" charset="0"/>
                <a:ea typeface="宋体" charset="0"/>
              </a:defRPr>
            </a:lvl1pPr>
          </a:lstStyle>
          <a:p>
            <a:pPr>
              <a:defRPr/>
            </a:pPr>
            <a:r>
              <a:rPr lang="en-US" altLang="zh-CN" dirty="0"/>
              <a:t>Python</a:t>
            </a:r>
            <a:r>
              <a:rPr lang="zh-CN" altLang="en-US" dirty="0"/>
              <a:t>程序设计</a:t>
            </a:r>
            <a:endParaRPr lang="en-US" altLang="zh-CN" dirty="0"/>
          </a:p>
        </p:txBody>
      </p:sp>
      <p:sp>
        <p:nvSpPr>
          <p:cNvPr id="8211" name="Rectangle 19"/>
          <p:cNvSpPr>
            <a:spLocks noGrp="1" noChangeArrowheads="1"/>
          </p:cNvSpPr>
          <p:nvPr>
            <p:ph type="sldNum" sz="quarter" idx="4"/>
          </p:nvPr>
        </p:nvSpPr>
        <p:spPr bwMode="auto">
          <a:xfrm>
            <a:off x="8940800" y="6248400"/>
            <a:ext cx="25400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charset="0"/>
                <a:ea typeface="宋体" charset="-122"/>
              </a:defRPr>
            </a:lvl1pPr>
          </a:lstStyle>
          <a:p>
            <a:pPr>
              <a:defRPr/>
            </a:pPr>
            <a:fld id="{0C67FBDF-D1C1-49FA-AE48-61970863A0DB}"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09"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Lst>
  <p:hf hd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49" charset="-122"/>
          <a:ea typeface="黑体" pitchFamily="49" charset="-122"/>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2" charset="-122"/>
          <a:ea typeface="黑体" pitchFamily="2" charset="-122"/>
          <a:cs typeface="宋体"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2" charset="-122"/>
          <a:ea typeface="黑体" pitchFamily="2" charset="-122"/>
          <a:cs typeface="宋体"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2" charset="-122"/>
          <a:ea typeface="黑体" pitchFamily="2" charset="-122"/>
          <a:cs typeface="宋体"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黑体" pitchFamily="2" charset="-122"/>
          <a:ea typeface="黑体" pitchFamily="2" charset="-122"/>
          <a:cs typeface="宋体"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Verdana" charset="0"/>
          <a:ea typeface="黑体" charset="0"/>
          <a:cs typeface="宋体"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Verdana" charset="0"/>
          <a:ea typeface="黑体" charset="0"/>
          <a:cs typeface="宋体"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Verdana" charset="0"/>
          <a:ea typeface="黑体" charset="0"/>
          <a:cs typeface="宋体"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Verdana" charset="0"/>
          <a:ea typeface="黑体" charset="0"/>
          <a:cs typeface="宋体"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b="1">
          <a:solidFill>
            <a:schemeClr val="tx1"/>
          </a:solidFill>
          <a:effectLst>
            <a:outerShdw blurRad="38100" dist="38100" dir="2700000" algn="tl">
              <a:srgbClr val="000000"/>
            </a:outerShdw>
          </a:effectLst>
          <a:latin typeface="+mj-ea"/>
          <a:ea typeface="+mj-ea"/>
          <a:cs typeface="+mn-cs"/>
        </a:defRPr>
      </a:lvl1pPr>
      <a:lvl2pPr marL="742950" indent="-285750" algn="l" rtl="0" eaLnBrk="0" fontAlgn="base" hangingPunct="0">
        <a:spcBef>
          <a:spcPct val="20000"/>
        </a:spcBef>
        <a:spcAft>
          <a:spcPct val="0"/>
        </a:spcAft>
        <a:buClr>
          <a:schemeClr val="tx1"/>
        </a:buClr>
        <a:buChar char="–"/>
        <a:defRPr sz="2800" b="1">
          <a:solidFill>
            <a:schemeClr val="tx1"/>
          </a:solidFill>
          <a:effectLst>
            <a:outerShdw blurRad="38100" dist="38100" dir="2700000" algn="tl">
              <a:srgbClr val="000000"/>
            </a:outerShdw>
          </a:effectLst>
          <a:latin typeface="+mn-lt"/>
          <a:ea typeface="宋体" charset="0"/>
          <a:cs typeface="+mn-cs"/>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b="1">
          <a:solidFill>
            <a:schemeClr val="tx1"/>
          </a:solidFill>
          <a:effectLst>
            <a:outerShdw blurRad="38100" dist="38100" dir="2700000" algn="tl">
              <a:srgbClr val="000000"/>
            </a:outerShdw>
          </a:effectLst>
          <a:latin typeface="+mn-lt"/>
          <a:ea typeface="宋体" charset="0"/>
          <a:cs typeface="+mn-cs"/>
        </a:defRPr>
      </a:lvl3pPr>
      <a:lvl4pPr marL="1600200" indent="-228600" algn="l" rtl="0" eaLnBrk="0" fontAlgn="base" hangingPunct="0">
        <a:spcBef>
          <a:spcPct val="20000"/>
        </a:spcBef>
        <a:spcAft>
          <a:spcPct val="0"/>
        </a:spcAft>
        <a:buClr>
          <a:schemeClr val="tx1"/>
        </a:buClr>
        <a:buChar char="–"/>
        <a:defRPr sz="2000" b="1">
          <a:solidFill>
            <a:schemeClr val="tx1"/>
          </a:solidFill>
          <a:effectLst>
            <a:outerShdw blurRad="38100" dist="38100" dir="2700000" algn="tl">
              <a:srgbClr val="000000"/>
            </a:outerShdw>
          </a:effectLst>
          <a:latin typeface="+mn-lt"/>
          <a:ea typeface="宋体" charset="0"/>
          <a:cs typeface="+mn-cs"/>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宋体" charset="0"/>
          <a:cs typeface="+mn-cs"/>
        </a:defRPr>
      </a:lvl5pPr>
      <a:lvl6pPr marL="2514600" indent="-228600" algn="l" rtl="0" fontAlgn="base">
        <a:spcBef>
          <a:spcPct val="20000"/>
        </a:spcBef>
        <a:spcAft>
          <a:spcPct val="0"/>
        </a:spcAft>
        <a:buClr>
          <a:schemeClr val="hlink"/>
        </a:buClr>
        <a:buSzPct val="70000"/>
        <a:buFont typeface="Wingdings" charset="0"/>
        <a:buChar char="n"/>
        <a:defRPr sz="2000" b="1">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hlink"/>
        </a:buClr>
        <a:buSzPct val="70000"/>
        <a:buFont typeface="Wingdings" charset="0"/>
        <a:buChar char="n"/>
        <a:defRPr sz="2000" b="1">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hlink"/>
        </a:buClr>
        <a:buSzPct val="70000"/>
        <a:buFont typeface="Wingdings" charset="0"/>
        <a:buChar char="n"/>
        <a:defRPr sz="2000" b="1">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hlink"/>
        </a:buClr>
        <a:buSzPct val="70000"/>
        <a:buFont typeface="Wingdings" charset="0"/>
        <a:buChar char="n"/>
        <a:defRPr sz="2000" b="1">
          <a:solidFill>
            <a:schemeClr val="tx1"/>
          </a:solidFill>
          <a:effectLst>
            <a:outerShdw blurRad="38100" dist="38100" dir="2700000" algn="tl">
              <a:srgbClr val="000000"/>
            </a:outerShdw>
          </a:effectLst>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ltLang="zh-CN"/>
          </a:p>
        </p:txBody>
      </p:sp>
      <p:sp>
        <p:nvSpPr>
          <p:cNvPr id="22" name="页脚占位符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r>
              <a:rPr lang="en-US" altLang="zh-CN" dirty="0"/>
              <a:t>Python</a:t>
            </a:r>
            <a:r>
              <a:rPr lang="zh-CN" altLang="en-US" dirty="0"/>
              <a:t>程序设计</a:t>
            </a:r>
            <a:endParaRPr lang="en-US" altLang="zh-CN" dirty="0"/>
          </a:p>
        </p:txBody>
      </p:sp>
      <p:sp>
        <p:nvSpPr>
          <p:cNvPr id="18" name="灯片编号占位符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0C67FBDF-D1C1-49FA-AE48-61970863A0DB}" type="slidenum">
              <a:rPr lang="en-US" altLang="zh-CN" smtClean="0"/>
              <a:pPr>
                <a:defRPr/>
              </a:pPr>
              <a:t>‹#›</a:t>
            </a:fld>
            <a:endParaRPr lang="en-US" altLang="zh-CN"/>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2300" y="980728"/>
            <a:ext cx="6511381" cy="2301240"/>
          </a:xfrm>
        </p:spPr>
        <p:txBody>
          <a:bodyPr>
            <a:normAutofit/>
          </a:bodyPr>
          <a:lstStyle/>
          <a:p>
            <a:pPr algn="l">
              <a:defRPr/>
            </a:pPr>
            <a:r>
              <a:rPr lang="zh-CN" altLang="en-US" dirty="0">
                <a:solidFill>
                  <a:schemeClr val="tx1"/>
                </a:solidFill>
              </a:rPr>
              <a:t>第</a:t>
            </a:r>
            <a:r>
              <a:rPr lang="en-US" altLang="zh-CN" dirty="0">
                <a:solidFill>
                  <a:schemeClr val="tx1"/>
                </a:solidFill>
              </a:rPr>
              <a:t>3</a:t>
            </a:r>
            <a:r>
              <a:rPr lang="zh-CN" altLang="en-US" dirty="0">
                <a:solidFill>
                  <a:schemeClr val="tx1"/>
                </a:solidFill>
              </a:rPr>
              <a:t>章</a:t>
            </a:r>
            <a:br>
              <a:rPr lang="en-US" altLang="zh-CN" dirty="0">
                <a:solidFill>
                  <a:schemeClr val="tx1"/>
                </a:solidFill>
              </a:rPr>
            </a:br>
            <a:r>
              <a:rPr lang="zh-CN" altLang="zh-CN" sz="4000" dirty="0">
                <a:solidFill>
                  <a:schemeClr val="tx1"/>
                </a:solidFill>
                <a:effectLst/>
              </a:rPr>
              <a:t>使用字符串、列表和元组</a:t>
            </a:r>
            <a:endParaRPr lang="zh-CN" altLang="en-US" sz="4000" dirty="0">
              <a:solidFill>
                <a:schemeClr val="tx1"/>
              </a:solidFill>
              <a:effectLst/>
            </a:endParaRPr>
          </a:p>
        </p:txBody>
      </p:sp>
      <p:sp>
        <p:nvSpPr>
          <p:cNvPr id="48130" name="副标题 2"/>
          <p:cNvSpPr>
            <a:spLocks noGrp="1"/>
          </p:cNvSpPr>
          <p:nvPr>
            <p:ph type="subTitle" idx="1"/>
          </p:nvPr>
        </p:nvSpPr>
        <p:spPr>
          <a:xfrm>
            <a:off x="3215680" y="4437112"/>
            <a:ext cx="6480048" cy="1752600"/>
          </a:xfrm>
        </p:spPr>
        <p:txBody>
          <a:bodyPr/>
          <a:lstStyle/>
          <a:p>
            <a:pPr eaLnBrk="1" hangingPunct="1">
              <a:defRPr/>
            </a:pPr>
            <a:r>
              <a:rPr lang="en-US" altLang="zh-CN" dirty="0"/>
              <a:t>CS, ZJU</a:t>
            </a:r>
          </a:p>
          <a:p>
            <a:pPr eaLnBrk="1" hangingPunct="1">
              <a:defRPr/>
            </a:pPr>
            <a:r>
              <a:rPr lang="en-US" altLang="zh-CN" dirty="0"/>
              <a:t>2018</a:t>
            </a:r>
            <a:r>
              <a:rPr lang="zh-CN" altLang="en-US" dirty="0"/>
              <a:t>年</a:t>
            </a:r>
            <a:r>
              <a:rPr lang="en-US" altLang="zh-CN" dirty="0"/>
              <a:t>12</a:t>
            </a:r>
            <a:r>
              <a:rPr lang="zh-CN" altLang="en-US" dirty="0"/>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复制一个序列</a:t>
            </a:r>
          </a:p>
        </p:txBody>
      </p:sp>
      <p:sp>
        <p:nvSpPr>
          <p:cNvPr id="3" name="内容占位符 2"/>
          <p:cNvSpPr>
            <a:spLocks noGrp="1"/>
          </p:cNvSpPr>
          <p:nvPr>
            <p:ph idx="1"/>
          </p:nvPr>
        </p:nvSpPr>
        <p:spPr/>
        <p:txBody>
          <a:bodyPr>
            <a:normAutofit fontScale="77500" lnSpcReduction="20000"/>
          </a:bodyPr>
          <a:lstStyle/>
          <a:p>
            <a:r>
              <a:rPr lang="zh-CN" altLang="en-US" dirty="0"/>
              <a:t>如果将一个序列变量赋值给另外一个变量，则这</a:t>
            </a:r>
            <a:r>
              <a:rPr lang="en-US" altLang="zh-CN" dirty="0"/>
              <a:t>2</a:t>
            </a:r>
            <a:r>
              <a:rPr lang="zh-CN" altLang="en-US" dirty="0"/>
              <a:t>个变量表达了同一个序列。</a:t>
            </a:r>
            <a:endParaRPr lang="en-US" altLang="zh-CN" dirty="0"/>
          </a:p>
          <a:p>
            <a:pPr>
              <a:buNone/>
            </a:pPr>
            <a:r>
              <a:rPr lang="en-US" altLang="zh-CN" dirty="0"/>
              <a:t>     </a:t>
            </a:r>
            <a:r>
              <a:rPr lang="en-US" altLang="zh-CN" sz="3400" dirty="0">
                <a:solidFill>
                  <a:srgbClr val="FFFF00"/>
                </a:solidFill>
              </a:rPr>
              <a:t>a = [2, 3, 5, 7, 11, 13]</a:t>
            </a:r>
            <a:br>
              <a:rPr lang="en-US" altLang="zh-CN" sz="3400" dirty="0">
                <a:solidFill>
                  <a:srgbClr val="FFFF00"/>
                </a:solidFill>
              </a:rPr>
            </a:br>
            <a:r>
              <a:rPr lang="en-US" altLang="zh-CN" sz="3400" dirty="0">
                <a:solidFill>
                  <a:srgbClr val="FFFF00"/>
                </a:solidFill>
              </a:rPr>
              <a:t>b = a</a:t>
            </a:r>
            <a:br>
              <a:rPr lang="en-US" altLang="zh-CN" sz="3400" dirty="0">
                <a:solidFill>
                  <a:srgbClr val="FFFF00"/>
                </a:solidFill>
              </a:rPr>
            </a:br>
            <a:r>
              <a:rPr lang="en-US" altLang="zh-CN" sz="3400" dirty="0">
                <a:solidFill>
                  <a:srgbClr val="FFFF00"/>
                </a:solidFill>
              </a:rPr>
              <a:t>b[0] = 1</a:t>
            </a:r>
            <a:br>
              <a:rPr lang="en-US" altLang="zh-CN" sz="3400" dirty="0">
                <a:solidFill>
                  <a:srgbClr val="FFFF00"/>
                </a:solidFill>
              </a:rPr>
            </a:br>
            <a:r>
              <a:rPr lang="en-US" altLang="zh-CN" sz="3400" dirty="0">
                <a:solidFill>
                  <a:srgbClr val="FFFF00"/>
                </a:solidFill>
              </a:rPr>
              <a:t>print(a)</a:t>
            </a:r>
            <a:endParaRPr lang="zh-CN" altLang="zh-CN" sz="3400" dirty="0">
              <a:solidFill>
                <a:srgbClr val="FFFF00"/>
              </a:solidFill>
            </a:endParaRPr>
          </a:p>
          <a:p>
            <a:pPr>
              <a:buNone/>
            </a:pPr>
            <a:r>
              <a:rPr lang="zh-CN" altLang="en-US" dirty="0"/>
              <a:t>   输出： </a:t>
            </a:r>
            <a:endParaRPr lang="en-US" altLang="zh-CN" dirty="0"/>
          </a:p>
          <a:p>
            <a:pPr>
              <a:buNone/>
            </a:pPr>
            <a:r>
              <a:rPr lang="en-US" altLang="zh-CN" dirty="0">
                <a:solidFill>
                  <a:srgbClr val="00B0F0"/>
                </a:solidFill>
              </a:rPr>
              <a:t>    [1, 3, 5, 7, 11, 13]</a:t>
            </a:r>
          </a:p>
          <a:p>
            <a:pPr>
              <a:buNone/>
            </a:pPr>
            <a:endParaRPr lang="en-US" altLang="zh-CN" dirty="0">
              <a:solidFill>
                <a:srgbClr val="00B0F0"/>
              </a:solidFill>
            </a:endParaRPr>
          </a:p>
          <a:p>
            <a:r>
              <a:rPr lang="zh-CN" altLang="en-US" dirty="0"/>
              <a:t>如果希望</a:t>
            </a:r>
            <a:r>
              <a:rPr lang="en-US" altLang="zh-CN" dirty="0"/>
              <a:t>2</a:t>
            </a:r>
            <a:r>
              <a:rPr lang="zh-CN" altLang="en-US" dirty="0"/>
              <a:t>个变量各自拥有独立的序列，可使用切片。</a:t>
            </a:r>
            <a:endParaRPr lang="en-US" altLang="zh-CN" dirty="0"/>
          </a:p>
          <a:p>
            <a:pPr>
              <a:buNone/>
            </a:pPr>
            <a:r>
              <a:rPr lang="en-US" altLang="zh-CN" dirty="0"/>
              <a:t>     </a:t>
            </a:r>
            <a:r>
              <a:rPr lang="en-US" altLang="zh-CN" sz="3400" dirty="0">
                <a:solidFill>
                  <a:srgbClr val="FFFF00"/>
                </a:solidFill>
              </a:rPr>
              <a:t>a = [2, 3, 5, 7, 11, 13]</a:t>
            </a:r>
            <a:br>
              <a:rPr lang="en-US" altLang="zh-CN" sz="3400" dirty="0">
                <a:solidFill>
                  <a:srgbClr val="FFFF00"/>
                </a:solidFill>
              </a:rPr>
            </a:br>
            <a:r>
              <a:rPr lang="en-US" altLang="zh-CN" sz="3400" dirty="0">
                <a:solidFill>
                  <a:srgbClr val="FFFF00"/>
                </a:solidFill>
              </a:rPr>
              <a:t>b = a[:]</a:t>
            </a:r>
          </a:p>
          <a:p>
            <a:pPr>
              <a:buNone/>
            </a:pPr>
            <a:r>
              <a:rPr lang="zh-CN" altLang="en-US" dirty="0"/>
              <a:t>注：</a:t>
            </a:r>
            <a:r>
              <a:rPr lang="en-US" altLang="zh-CN" dirty="0"/>
              <a:t>a[:]</a:t>
            </a:r>
            <a:r>
              <a:rPr lang="zh-CN" altLang="en-US" dirty="0"/>
              <a:t>表示从头到尾的整个序列“切”出来的序列</a:t>
            </a:r>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10</a:t>
            </a:fld>
            <a:endParaRPr lang="en-US" altLang="zh-CN"/>
          </a:p>
        </p:txBody>
      </p:sp>
    </p:spTree>
    <p:extLst>
      <p:ext uri="{BB962C8B-B14F-4D97-AF65-F5344CB8AC3E}">
        <p14:creationId xmlns:p14="http://schemas.microsoft.com/office/powerpoint/2010/main" val="289628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CE5A5-7F33-41BF-B3F9-C9C3D524B8D3}"/>
              </a:ext>
            </a:extLst>
          </p:cNvPr>
          <p:cNvSpPr>
            <a:spLocks noGrp="1"/>
          </p:cNvSpPr>
          <p:nvPr>
            <p:ph type="title"/>
          </p:nvPr>
        </p:nvSpPr>
        <p:spPr/>
        <p:txBody>
          <a:bodyPr/>
          <a:lstStyle/>
          <a:p>
            <a:r>
              <a:rPr lang="zh-CN" altLang="en-US" dirty="0"/>
              <a:t>序列拆包运算</a:t>
            </a:r>
          </a:p>
        </p:txBody>
      </p:sp>
      <p:sp>
        <p:nvSpPr>
          <p:cNvPr id="3" name="内容占位符 2">
            <a:extLst>
              <a:ext uri="{FF2B5EF4-FFF2-40B4-BE49-F238E27FC236}">
                <a16:creationId xmlns:a16="http://schemas.microsoft.com/office/drawing/2014/main" id="{E04DFBAD-F2E0-4BE7-B757-B787767D4B7A}"/>
              </a:ext>
            </a:extLst>
          </p:cNvPr>
          <p:cNvSpPr>
            <a:spLocks noGrp="1"/>
          </p:cNvSpPr>
          <p:nvPr>
            <p:ph idx="1"/>
          </p:nvPr>
        </p:nvSpPr>
        <p:spPr>
          <a:xfrm>
            <a:off x="609600" y="1268760"/>
            <a:ext cx="9956800" cy="5314601"/>
          </a:xfrm>
        </p:spPr>
        <p:txBody>
          <a:bodyPr>
            <a:normAutofit fontScale="70000" lnSpcReduction="20000"/>
          </a:bodyPr>
          <a:lstStyle/>
          <a:p>
            <a:r>
              <a:rPr lang="zh-CN" altLang="en-US" dirty="0"/>
              <a:t>序列拆包是把一个序列的元素给多个变量赋值</a:t>
            </a:r>
            <a:r>
              <a:rPr lang="en-US" altLang="zh-CN" dirty="0"/>
              <a:t>(</a:t>
            </a:r>
            <a:r>
              <a:rPr lang="zh-CN" altLang="en-US" dirty="0"/>
              <a:t>引用）</a:t>
            </a:r>
            <a:endParaRPr lang="en-US" altLang="zh-CN" dirty="0"/>
          </a:p>
          <a:p>
            <a:r>
              <a:rPr lang="en-US" altLang="zh-CN" dirty="0"/>
              <a:t>&gt;&gt;&gt;</a:t>
            </a:r>
            <a:r>
              <a:rPr lang="it-IT" altLang="zh-CN" dirty="0"/>
              <a:t>info=["</a:t>
            </a:r>
            <a:r>
              <a:rPr lang="zh-CN" altLang="it-IT" dirty="0"/>
              <a:t>章武</a:t>
            </a:r>
            <a:r>
              <a:rPr lang="it-IT" altLang="zh-CN" dirty="0"/>
              <a:t>","male",30,(70,80,65,78)]</a:t>
            </a:r>
          </a:p>
          <a:p>
            <a:r>
              <a:rPr lang="en-US" altLang="zh-CN" dirty="0"/>
              <a:t>&gt;&gt;&gt;</a:t>
            </a:r>
            <a:r>
              <a:rPr lang="en-US" altLang="zh-CN" dirty="0" err="1"/>
              <a:t>name,sex,age,grade</a:t>
            </a:r>
            <a:r>
              <a:rPr lang="en-US" altLang="zh-CN" dirty="0"/>
              <a:t>=info</a:t>
            </a:r>
          </a:p>
          <a:p>
            <a:r>
              <a:rPr lang="en-US" altLang="zh-CN" dirty="0"/>
              <a:t>&gt;&gt;&gt;name</a:t>
            </a:r>
          </a:p>
          <a:p>
            <a:r>
              <a:rPr lang="en-US" altLang="zh-CN" dirty="0"/>
              <a:t>“</a:t>
            </a:r>
            <a:r>
              <a:rPr lang="zh-CN" altLang="en-US" dirty="0"/>
              <a:t>章武</a:t>
            </a:r>
            <a:r>
              <a:rPr lang="en-US" altLang="zh-CN" dirty="0"/>
              <a:t>”</a:t>
            </a:r>
          </a:p>
          <a:p>
            <a:r>
              <a:rPr lang="en-US" altLang="zh-CN" dirty="0"/>
              <a:t>&gt;&gt;&gt;grade</a:t>
            </a:r>
          </a:p>
          <a:p>
            <a:r>
              <a:rPr lang="en-US" altLang="zh-CN" dirty="0"/>
              <a:t>(70,80,65,78)</a:t>
            </a:r>
          </a:p>
          <a:p>
            <a:r>
              <a:rPr lang="zh-CN" altLang="en-US" dirty="0"/>
              <a:t>用下划线表示匿名变量，只获取需要的元素</a:t>
            </a:r>
            <a:endParaRPr lang="en-US" altLang="zh-CN" dirty="0"/>
          </a:p>
          <a:p>
            <a:r>
              <a:rPr lang="en-US" altLang="zh-CN" dirty="0" err="1"/>
              <a:t>name,_,_,grade</a:t>
            </a:r>
            <a:r>
              <a:rPr lang="en-US" altLang="zh-CN" dirty="0"/>
              <a:t>=info</a:t>
            </a:r>
          </a:p>
          <a:p>
            <a:endParaRPr lang="en-US" altLang="zh-CN" dirty="0"/>
          </a:p>
          <a:p>
            <a:r>
              <a:rPr lang="zh-CN" altLang="en-US" dirty="0">
                <a:solidFill>
                  <a:srgbClr val="FF0000"/>
                </a:solidFill>
                <a:highlight>
                  <a:srgbClr val="FFFF00"/>
                </a:highlight>
              </a:rPr>
              <a:t>字符串也是序列，也可以拆包</a:t>
            </a:r>
            <a:endParaRPr lang="en-US" altLang="zh-CN" dirty="0">
              <a:solidFill>
                <a:srgbClr val="FF0000"/>
              </a:solidFill>
              <a:highlight>
                <a:srgbClr val="FFFF00"/>
              </a:highlight>
            </a:endParaRPr>
          </a:p>
          <a:p>
            <a:pPr>
              <a:lnSpc>
                <a:spcPct val="80000"/>
              </a:lnSpc>
              <a:buNone/>
            </a:pPr>
            <a:r>
              <a:rPr lang="en-US" altLang="zh-CN" sz="3200" dirty="0">
                <a:solidFill>
                  <a:srgbClr val="FFFF00"/>
                </a:solidFill>
              </a:rPr>
              <a:t>     &gt;&gt;&gt;s=“ab”</a:t>
            </a:r>
          </a:p>
          <a:p>
            <a:pPr>
              <a:lnSpc>
                <a:spcPct val="80000"/>
              </a:lnSpc>
              <a:buNone/>
            </a:pPr>
            <a:r>
              <a:rPr lang="en-US" altLang="zh-CN" sz="3200" dirty="0">
                <a:solidFill>
                  <a:srgbClr val="FFFF00"/>
                </a:solidFill>
              </a:rPr>
              <a:t>     &gt;&gt;&gt; </a:t>
            </a:r>
            <a:r>
              <a:rPr lang="en-US" altLang="zh-CN" sz="3200" dirty="0" err="1">
                <a:solidFill>
                  <a:srgbClr val="FFFF00"/>
                </a:solidFill>
              </a:rPr>
              <a:t>c,d</a:t>
            </a:r>
            <a:r>
              <a:rPr lang="en-US" altLang="zh-CN" sz="3200" dirty="0">
                <a:solidFill>
                  <a:srgbClr val="FFFF00"/>
                </a:solidFill>
              </a:rPr>
              <a:t>=s</a:t>
            </a:r>
          </a:p>
          <a:p>
            <a:pPr>
              <a:lnSpc>
                <a:spcPct val="80000"/>
              </a:lnSpc>
              <a:buNone/>
            </a:pPr>
            <a:r>
              <a:rPr lang="en-US" altLang="zh-CN" sz="3200" dirty="0">
                <a:solidFill>
                  <a:srgbClr val="FFFF00"/>
                </a:solidFill>
              </a:rPr>
              <a:t>     &gt;&gt;&gt; c</a:t>
            </a:r>
          </a:p>
          <a:p>
            <a:pPr>
              <a:lnSpc>
                <a:spcPct val="80000"/>
              </a:lnSpc>
              <a:buNone/>
            </a:pPr>
            <a:r>
              <a:rPr lang="en-US" altLang="zh-CN" sz="3200" dirty="0">
                <a:solidFill>
                  <a:srgbClr val="FFFF00"/>
                </a:solidFill>
              </a:rPr>
              <a:t>    'a’</a:t>
            </a:r>
          </a:p>
          <a:p>
            <a:pPr>
              <a:lnSpc>
                <a:spcPct val="80000"/>
              </a:lnSpc>
              <a:buNone/>
            </a:pPr>
            <a:r>
              <a:rPr lang="en-US" altLang="zh-CN" sz="3200" dirty="0">
                <a:solidFill>
                  <a:srgbClr val="FFFF00"/>
                </a:solidFill>
              </a:rPr>
              <a:t>    &gt;&gt;&gt; d</a:t>
            </a:r>
          </a:p>
          <a:p>
            <a:pPr>
              <a:lnSpc>
                <a:spcPct val="80000"/>
              </a:lnSpc>
              <a:buNone/>
            </a:pPr>
            <a:r>
              <a:rPr lang="en-US" altLang="zh-CN" sz="3200" dirty="0">
                <a:solidFill>
                  <a:srgbClr val="FFFF00"/>
                </a:solidFill>
              </a:rPr>
              <a:t>    'b'</a:t>
            </a:r>
            <a:endParaRPr lang="en-US" altLang="zh-CN" dirty="0"/>
          </a:p>
          <a:p>
            <a:endParaRPr lang="en-US" altLang="zh-CN" dirty="0"/>
          </a:p>
          <a:p>
            <a:endParaRPr lang="en-US" altLang="zh-CN" dirty="0"/>
          </a:p>
          <a:p>
            <a:pPr marL="36576" indent="0">
              <a:buNone/>
            </a:pPr>
            <a:endParaRPr lang="zh-CN" altLang="en-US" dirty="0"/>
          </a:p>
        </p:txBody>
      </p:sp>
      <p:sp>
        <p:nvSpPr>
          <p:cNvPr id="4" name="页脚占位符 3">
            <a:extLst>
              <a:ext uri="{FF2B5EF4-FFF2-40B4-BE49-F238E27FC236}">
                <a16:creationId xmlns:a16="http://schemas.microsoft.com/office/drawing/2014/main" id="{80562E93-78D9-4264-A42F-B4F2CBB66AAC}"/>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2AF976E2-220B-4BAC-B2A9-27CBC5535952}"/>
              </a:ext>
            </a:extLst>
          </p:cNvPr>
          <p:cNvSpPr>
            <a:spLocks noGrp="1"/>
          </p:cNvSpPr>
          <p:nvPr>
            <p:ph type="sldNum" sz="quarter" idx="12"/>
          </p:nvPr>
        </p:nvSpPr>
        <p:spPr/>
        <p:txBody>
          <a:bodyPr/>
          <a:lstStyle/>
          <a:p>
            <a:pPr>
              <a:defRPr/>
            </a:pPr>
            <a:fld id="{54DCE81F-A34A-4F23-89A3-BB8AD725059B}" type="slidenum">
              <a:rPr lang="en-US" altLang="zh-CN" smtClean="0"/>
              <a:pPr>
                <a:defRPr/>
              </a:pPr>
              <a:t>11</a:t>
            </a:fld>
            <a:endParaRPr lang="en-US" altLang="zh-CN"/>
          </a:p>
        </p:txBody>
      </p:sp>
    </p:spTree>
    <p:extLst>
      <p:ext uri="{BB962C8B-B14F-4D97-AF65-F5344CB8AC3E}">
        <p14:creationId xmlns:p14="http://schemas.microsoft.com/office/powerpoint/2010/main" val="344011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04E73-FE6E-48C1-97FD-6B07E1FD9228}"/>
              </a:ext>
            </a:extLst>
          </p:cNvPr>
          <p:cNvSpPr>
            <a:spLocks noGrp="1"/>
          </p:cNvSpPr>
          <p:nvPr>
            <p:ph type="title"/>
          </p:nvPr>
        </p:nvSpPr>
        <p:spPr/>
        <p:txBody>
          <a:bodyPr/>
          <a:lstStyle/>
          <a:p>
            <a:r>
              <a:rPr lang="zh-CN" altLang="en-US" dirty="0"/>
              <a:t>变量前加*，获取子序列</a:t>
            </a:r>
          </a:p>
        </p:txBody>
      </p:sp>
      <p:sp>
        <p:nvSpPr>
          <p:cNvPr id="3" name="内容占位符 2">
            <a:extLst>
              <a:ext uri="{FF2B5EF4-FFF2-40B4-BE49-F238E27FC236}">
                <a16:creationId xmlns:a16="http://schemas.microsoft.com/office/drawing/2014/main" id="{5AB153B4-8C65-432F-AD06-808E82187D8C}"/>
              </a:ext>
            </a:extLst>
          </p:cNvPr>
          <p:cNvSpPr>
            <a:spLocks noGrp="1"/>
          </p:cNvSpPr>
          <p:nvPr>
            <p:ph sz="half" idx="1"/>
          </p:nvPr>
        </p:nvSpPr>
        <p:spPr/>
        <p:txBody>
          <a:bodyPr/>
          <a:lstStyle/>
          <a:p>
            <a:r>
              <a:rPr lang="en-US" altLang="zh-CN" dirty="0"/>
              <a:t>&gt;&gt;&gt;grade=(70,80,65,78)</a:t>
            </a:r>
          </a:p>
          <a:p>
            <a:r>
              <a:rPr lang="en-US" altLang="zh-CN" dirty="0"/>
              <a:t>&gt;&gt;&gt;a,*b=grade</a:t>
            </a:r>
          </a:p>
          <a:p>
            <a:r>
              <a:rPr lang="pt-BR" altLang="zh-CN" dirty="0"/>
              <a:t>&gt;&gt;&gt; a</a:t>
            </a:r>
          </a:p>
          <a:p>
            <a:r>
              <a:rPr lang="pt-BR" altLang="zh-CN" dirty="0"/>
              <a:t>70</a:t>
            </a:r>
          </a:p>
          <a:p>
            <a:r>
              <a:rPr lang="pt-BR" altLang="zh-CN" dirty="0"/>
              <a:t>&gt;&gt;&gt; b</a:t>
            </a:r>
          </a:p>
          <a:p>
            <a:r>
              <a:rPr lang="pt-BR" altLang="zh-CN" dirty="0"/>
              <a:t>[80, 65, 78]</a:t>
            </a:r>
          </a:p>
          <a:p>
            <a:endParaRPr lang="en-US" altLang="zh-CN" dirty="0"/>
          </a:p>
          <a:p>
            <a:endParaRPr lang="zh-CN" altLang="en-US" dirty="0"/>
          </a:p>
        </p:txBody>
      </p:sp>
      <p:sp>
        <p:nvSpPr>
          <p:cNvPr id="4" name="内容占位符 3">
            <a:extLst>
              <a:ext uri="{FF2B5EF4-FFF2-40B4-BE49-F238E27FC236}">
                <a16:creationId xmlns:a16="http://schemas.microsoft.com/office/drawing/2014/main" id="{0DF5C49A-D574-481D-9985-99DEF82F926C}"/>
              </a:ext>
            </a:extLst>
          </p:cNvPr>
          <p:cNvSpPr>
            <a:spLocks noGrp="1"/>
          </p:cNvSpPr>
          <p:nvPr>
            <p:ph sz="half" idx="2"/>
          </p:nvPr>
        </p:nvSpPr>
        <p:spPr/>
        <p:txBody>
          <a:bodyPr/>
          <a:lstStyle/>
          <a:p>
            <a:r>
              <a:rPr lang="en-US" altLang="zh-CN" dirty="0"/>
              <a:t>&gt;&gt;&gt;a,*</a:t>
            </a:r>
            <a:r>
              <a:rPr lang="en-US" altLang="zh-CN" dirty="0" err="1"/>
              <a:t>b,c</a:t>
            </a:r>
            <a:r>
              <a:rPr lang="en-US" altLang="zh-CN" dirty="0"/>
              <a:t>=grade</a:t>
            </a:r>
          </a:p>
          <a:p>
            <a:r>
              <a:rPr lang="pt-BR" altLang="zh-CN" dirty="0"/>
              <a:t>&gt;&gt;&gt; a</a:t>
            </a:r>
          </a:p>
          <a:p>
            <a:r>
              <a:rPr lang="pt-BR" altLang="zh-CN" dirty="0"/>
              <a:t>70</a:t>
            </a:r>
          </a:p>
          <a:p>
            <a:r>
              <a:rPr lang="pt-BR" altLang="zh-CN" dirty="0"/>
              <a:t>&gt;&gt;&gt; b</a:t>
            </a:r>
          </a:p>
          <a:p>
            <a:r>
              <a:rPr lang="pt-BR" altLang="zh-CN" dirty="0"/>
              <a:t>[80, 65]</a:t>
            </a:r>
          </a:p>
          <a:p>
            <a:r>
              <a:rPr lang="pt-BR" altLang="zh-CN" dirty="0"/>
              <a:t>&gt;&gt;&gt;c</a:t>
            </a:r>
          </a:p>
          <a:p>
            <a:r>
              <a:rPr lang="pt-BR" altLang="zh-CN"/>
              <a:t>78</a:t>
            </a:r>
            <a:endParaRPr lang="pt-BR" altLang="zh-CN" dirty="0"/>
          </a:p>
          <a:p>
            <a:endParaRPr lang="zh-CN" altLang="en-US" dirty="0"/>
          </a:p>
        </p:txBody>
      </p:sp>
      <p:sp>
        <p:nvSpPr>
          <p:cNvPr id="5" name="页脚占位符 4">
            <a:extLst>
              <a:ext uri="{FF2B5EF4-FFF2-40B4-BE49-F238E27FC236}">
                <a16:creationId xmlns:a16="http://schemas.microsoft.com/office/drawing/2014/main" id="{A650FFB1-715A-4CD6-B3E6-9AA783485A71}"/>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E7B3EB6E-B702-4C17-9B03-2F06180F562C}"/>
              </a:ext>
            </a:extLst>
          </p:cNvPr>
          <p:cNvSpPr>
            <a:spLocks noGrp="1"/>
          </p:cNvSpPr>
          <p:nvPr>
            <p:ph type="sldNum" sz="quarter" idx="12"/>
          </p:nvPr>
        </p:nvSpPr>
        <p:spPr/>
        <p:txBody>
          <a:bodyPr/>
          <a:lstStyle/>
          <a:p>
            <a:pPr>
              <a:defRPr/>
            </a:pPr>
            <a:fld id="{0C67FBDF-D1C1-49FA-AE48-61970863A0DB}" type="slidenum">
              <a:rPr lang="en-US" altLang="zh-CN" smtClean="0"/>
              <a:pPr>
                <a:defRPr/>
              </a:pPr>
              <a:t>12</a:t>
            </a:fld>
            <a:endParaRPr lang="en-US" altLang="zh-CN"/>
          </a:p>
        </p:txBody>
      </p:sp>
    </p:spTree>
    <p:extLst>
      <p:ext uri="{BB962C8B-B14F-4D97-AF65-F5344CB8AC3E}">
        <p14:creationId xmlns:p14="http://schemas.microsoft.com/office/powerpoint/2010/main" val="408312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70E5E-58BA-477E-B46F-007ACE5F37D6}"/>
              </a:ext>
            </a:extLst>
          </p:cNvPr>
          <p:cNvSpPr>
            <a:spLocks noGrp="1"/>
          </p:cNvSpPr>
          <p:nvPr>
            <p:ph type="title"/>
          </p:nvPr>
        </p:nvSpPr>
        <p:spPr/>
        <p:txBody>
          <a:bodyPr/>
          <a:lstStyle/>
          <a:p>
            <a:r>
              <a:rPr lang="zh-CN" altLang="en-US" dirty="0"/>
              <a:t>字符串加*，获取子序列</a:t>
            </a:r>
          </a:p>
        </p:txBody>
      </p:sp>
      <p:sp>
        <p:nvSpPr>
          <p:cNvPr id="3" name="内容占位符 2">
            <a:extLst>
              <a:ext uri="{FF2B5EF4-FFF2-40B4-BE49-F238E27FC236}">
                <a16:creationId xmlns:a16="http://schemas.microsoft.com/office/drawing/2014/main" id="{808FBC57-F72A-4422-93E9-50847E16C1CE}"/>
              </a:ext>
            </a:extLst>
          </p:cNvPr>
          <p:cNvSpPr>
            <a:spLocks noGrp="1"/>
          </p:cNvSpPr>
          <p:nvPr>
            <p:ph idx="1"/>
          </p:nvPr>
        </p:nvSpPr>
        <p:spPr/>
        <p:txBody>
          <a:bodyPr/>
          <a:lstStyle/>
          <a:p>
            <a:r>
              <a:rPr lang="zh-CN" altLang="en-US" dirty="0"/>
              <a:t>字符串也是序列，可以拆包运算</a:t>
            </a:r>
            <a:endParaRPr lang="en-US" altLang="zh-CN" dirty="0"/>
          </a:p>
          <a:p>
            <a:r>
              <a:rPr lang="en-US" altLang="zh-CN" dirty="0"/>
              <a:t>&gt;&gt;&gt; s="</a:t>
            </a:r>
            <a:r>
              <a:rPr lang="en-US" altLang="zh-CN" dirty="0" err="1"/>
              <a:t>fstring</a:t>
            </a:r>
            <a:r>
              <a:rPr lang="en-US" altLang="zh-CN" dirty="0"/>
              <a:t>"</a:t>
            </a:r>
          </a:p>
          <a:p>
            <a:r>
              <a:rPr lang="en-US" altLang="zh-CN" dirty="0"/>
              <a:t>&gt;&gt;&gt; c,*s1=s</a:t>
            </a:r>
          </a:p>
          <a:p>
            <a:r>
              <a:rPr lang="en-US" altLang="zh-CN" dirty="0"/>
              <a:t>&gt;&gt;&gt; c</a:t>
            </a:r>
          </a:p>
          <a:p>
            <a:r>
              <a:rPr lang="en-US" altLang="zh-CN" dirty="0"/>
              <a:t>'f'</a:t>
            </a:r>
          </a:p>
          <a:p>
            <a:r>
              <a:rPr lang="en-US" altLang="zh-CN" dirty="0"/>
              <a:t>&gt;&gt;&gt; s1</a:t>
            </a:r>
          </a:p>
          <a:p>
            <a:r>
              <a:rPr lang="en-US" altLang="zh-CN" dirty="0"/>
              <a:t>['s', 't', 'r', '</a:t>
            </a:r>
            <a:r>
              <a:rPr lang="en-US" altLang="zh-CN" dirty="0" err="1"/>
              <a:t>i</a:t>
            </a:r>
            <a:r>
              <a:rPr lang="en-US" altLang="zh-CN" dirty="0"/>
              <a:t>', 'n', 'g']</a:t>
            </a:r>
            <a:endParaRPr lang="zh-CN" altLang="en-US" dirty="0"/>
          </a:p>
        </p:txBody>
      </p:sp>
      <p:sp>
        <p:nvSpPr>
          <p:cNvPr id="4" name="页脚占位符 3">
            <a:extLst>
              <a:ext uri="{FF2B5EF4-FFF2-40B4-BE49-F238E27FC236}">
                <a16:creationId xmlns:a16="http://schemas.microsoft.com/office/drawing/2014/main" id="{E70B68D9-F20C-474C-A422-27E1D9E59FDE}"/>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20B0BE30-881E-4D83-AE59-C9CDC018C842}"/>
              </a:ext>
            </a:extLst>
          </p:cNvPr>
          <p:cNvSpPr>
            <a:spLocks noGrp="1"/>
          </p:cNvSpPr>
          <p:nvPr>
            <p:ph type="sldNum" sz="quarter" idx="12"/>
          </p:nvPr>
        </p:nvSpPr>
        <p:spPr/>
        <p:txBody>
          <a:bodyPr/>
          <a:lstStyle/>
          <a:p>
            <a:pPr>
              <a:defRPr/>
            </a:pPr>
            <a:fld id="{54DCE81F-A34A-4F23-89A3-BB8AD725059B}" type="slidenum">
              <a:rPr lang="en-US" altLang="zh-CN" smtClean="0"/>
              <a:pPr>
                <a:defRPr/>
              </a:pPr>
              <a:t>13</a:t>
            </a:fld>
            <a:endParaRPr lang="en-US" altLang="zh-CN"/>
          </a:p>
        </p:txBody>
      </p:sp>
    </p:spTree>
    <p:extLst>
      <p:ext uri="{BB962C8B-B14F-4D97-AF65-F5344CB8AC3E}">
        <p14:creationId xmlns:p14="http://schemas.microsoft.com/office/powerpoint/2010/main" val="30909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序列的运算符</a:t>
            </a:r>
          </a:p>
        </p:txBody>
      </p:sp>
      <p:sp>
        <p:nvSpPr>
          <p:cNvPr id="3" name="内容占位符 2"/>
          <p:cNvSpPr>
            <a:spLocks noGrp="1"/>
          </p:cNvSpPr>
          <p:nvPr>
            <p:ph idx="1"/>
          </p:nvPr>
        </p:nvSpPr>
        <p:spPr/>
        <p:txBody>
          <a:bodyPr>
            <a:normAutofit/>
          </a:bodyPr>
          <a:lstStyle/>
          <a:p>
            <a:r>
              <a:rPr lang="zh-CN" altLang="en-US" sz="2400" dirty="0"/>
              <a:t>加号（</a:t>
            </a:r>
            <a:r>
              <a:rPr lang="en-US" altLang="zh-CN" sz="2400" dirty="0"/>
              <a:t>+</a:t>
            </a:r>
            <a:r>
              <a:rPr lang="zh-CN" altLang="en-US" sz="2400" dirty="0"/>
              <a:t>）连接</a:t>
            </a:r>
            <a:r>
              <a:rPr lang="en-US" altLang="zh-CN" sz="2400" dirty="0"/>
              <a:t>2</a:t>
            </a:r>
            <a:r>
              <a:rPr lang="zh-CN" altLang="en-US" sz="2400" dirty="0"/>
              <a:t>个序列，合并成一个序列</a:t>
            </a:r>
            <a:endParaRPr lang="en-US" altLang="zh-CN" sz="2400" dirty="0"/>
          </a:p>
          <a:p>
            <a:pPr>
              <a:lnSpc>
                <a:spcPct val="90000"/>
              </a:lnSpc>
              <a:buNone/>
            </a:pPr>
            <a:r>
              <a:rPr lang="en-US" altLang="zh-CN" sz="2400" dirty="0">
                <a:solidFill>
                  <a:srgbClr val="FFFF00"/>
                </a:solidFill>
              </a:rPr>
              <a:t>    a = [2,3,5,7,11,13]</a:t>
            </a:r>
            <a:br>
              <a:rPr lang="en-US" altLang="zh-CN" sz="2400" dirty="0">
                <a:solidFill>
                  <a:srgbClr val="FFFF00"/>
                </a:solidFill>
              </a:rPr>
            </a:br>
            <a:r>
              <a:rPr lang="en-US" altLang="zh-CN" sz="2400" dirty="0">
                <a:solidFill>
                  <a:srgbClr val="FFFF00"/>
                </a:solidFill>
              </a:rPr>
              <a:t>b = [4,6,8,9,10,12]</a:t>
            </a:r>
            <a:br>
              <a:rPr lang="en-US" altLang="zh-CN" sz="2400" dirty="0">
                <a:solidFill>
                  <a:srgbClr val="FFFF00"/>
                </a:solidFill>
              </a:rPr>
            </a:br>
            <a:r>
              <a:rPr lang="en-US" altLang="zh-CN" sz="2400" dirty="0">
                <a:solidFill>
                  <a:srgbClr val="FFFF00"/>
                </a:solidFill>
              </a:rPr>
              <a:t>print(a + b)</a:t>
            </a:r>
            <a:endParaRPr lang="zh-CN" altLang="zh-CN" sz="2400" dirty="0">
              <a:solidFill>
                <a:srgbClr val="FFFF00"/>
              </a:solidFill>
            </a:endParaRPr>
          </a:p>
          <a:p>
            <a:pPr>
              <a:buNone/>
            </a:pPr>
            <a:r>
              <a:rPr lang="zh-CN" altLang="en-US" sz="2400" dirty="0"/>
              <a:t>   输出：</a:t>
            </a:r>
            <a:endParaRPr lang="en-US" altLang="zh-CN" sz="2400" dirty="0"/>
          </a:p>
          <a:p>
            <a:pPr>
              <a:buNone/>
            </a:pPr>
            <a:r>
              <a:rPr lang="en-US" altLang="zh-CN" sz="2400" dirty="0"/>
              <a:t>   </a:t>
            </a:r>
            <a:r>
              <a:rPr lang="en-US" altLang="zh-CN" sz="2400" dirty="0">
                <a:solidFill>
                  <a:srgbClr val="00B0F0"/>
                </a:solidFill>
              </a:rPr>
              <a:t>[2, 3, 5, 7, 11, 13, 4, 6, 8, 9, 10, 12]</a:t>
            </a:r>
          </a:p>
          <a:p>
            <a:r>
              <a:rPr lang="zh-CN" altLang="en-US" sz="2400" dirty="0"/>
              <a:t>乘号（*）重复序列</a:t>
            </a:r>
            <a:endParaRPr lang="en-US" altLang="zh-CN" sz="2400" dirty="0"/>
          </a:p>
          <a:p>
            <a:pPr>
              <a:lnSpc>
                <a:spcPct val="80000"/>
              </a:lnSpc>
              <a:buNone/>
            </a:pPr>
            <a:r>
              <a:rPr lang="en-US" altLang="zh-CN" sz="2400" dirty="0"/>
              <a:t>   </a:t>
            </a:r>
            <a:r>
              <a:rPr lang="en-US" altLang="zh-CN" sz="2400" dirty="0">
                <a:solidFill>
                  <a:srgbClr val="FFFF00"/>
                </a:solidFill>
              </a:rPr>
              <a:t>[4,0,4]*3</a:t>
            </a:r>
          </a:p>
          <a:p>
            <a:pPr>
              <a:buNone/>
            </a:pPr>
            <a:r>
              <a:rPr lang="zh-CN" altLang="en-US" sz="2400" dirty="0"/>
              <a:t>   结果是：</a:t>
            </a:r>
            <a:r>
              <a:rPr lang="en-US" altLang="zh-CN" sz="2400" dirty="0">
                <a:solidFill>
                  <a:srgbClr val="00B0F0"/>
                </a:solidFill>
              </a:rPr>
              <a:t>[4, 0, 4, 4, 0, 4, 4, 0, 4]</a:t>
            </a:r>
            <a:endParaRPr lang="zh-CN" altLang="en-US" sz="2400"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14</a:t>
            </a:fld>
            <a:endParaRPr lang="en-US" altLang="zh-CN"/>
          </a:p>
        </p:txBody>
      </p:sp>
    </p:spTree>
    <p:extLst>
      <p:ext uri="{BB962C8B-B14F-4D97-AF65-F5344CB8AC3E}">
        <p14:creationId xmlns:p14="http://schemas.microsoft.com/office/powerpoint/2010/main" val="3744032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判断是否是序列元素</a:t>
            </a:r>
          </a:p>
        </p:txBody>
      </p:sp>
      <p:sp>
        <p:nvSpPr>
          <p:cNvPr id="3" name="内容占位符 2"/>
          <p:cNvSpPr>
            <a:spLocks noGrp="1"/>
          </p:cNvSpPr>
          <p:nvPr>
            <p:ph idx="1"/>
          </p:nvPr>
        </p:nvSpPr>
        <p:spPr/>
        <p:txBody>
          <a:bodyPr>
            <a:normAutofit fontScale="55000" lnSpcReduction="20000"/>
          </a:bodyPr>
          <a:lstStyle/>
          <a:p>
            <a:r>
              <a:rPr lang="zh-CN" altLang="en-US" sz="3600" dirty="0"/>
              <a:t>检查数据是否在序列中（</a:t>
            </a:r>
            <a:r>
              <a:rPr lang="en-US" altLang="zh-CN" sz="3600" dirty="0"/>
              <a:t>in</a:t>
            </a:r>
            <a:r>
              <a:rPr lang="zh-CN" altLang="en-US" sz="3600" dirty="0"/>
              <a:t>） </a:t>
            </a:r>
            <a:endParaRPr lang="en-US" altLang="zh-CN" sz="3600" dirty="0"/>
          </a:p>
          <a:p>
            <a:pPr>
              <a:buNone/>
            </a:pPr>
            <a:r>
              <a:rPr lang="en-US" altLang="zh-CN" sz="3600" dirty="0"/>
              <a:t>    </a:t>
            </a:r>
            <a:r>
              <a:rPr lang="en-US" altLang="zh-CN" sz="3600" dirty="0">
                <a:solidFill>
                  <a:srgbClr val="FFFF00"/>
                </a:solidFill>
              </a:rPr>
              <a:t>a = [2,3,5,7,11,13]</a:t>
            </a:r>
            <a:br>
              <a:rPr lang="en-US" altLang="zh-CN" sz="3600" dirty="0">
                <a:solidFill>
                  <a:srgbClr val="FFFF00"/>
                </a:solidFill>
              </a:rPr>
            </a:br>
            <a:r>
              <a:rPr lang="en-US" altLang="zh-CN" sz="3600" dirty="0">
                <a:solidFill>
                  <a:srgbClr val="FFFF00"/>
                </a:solidFill>
              </a:rPr>
              <a:t>print(3 in a)</a:t>
            </a:r>
            <a:endParaRPr lang="zh-CN" altLang="zh-CN" sz="3600" dirty="0">
              <a:solidFill>
                <a:srgbClr val="FFFF00"/>
              </a:solidFill>
            </a:endParaRPr>
          </a:p>
          <a:p>
            <a:pPr>
              <a:buNone/>
            </a:pPr>
            <a:r>
              <a:rPr lang="zh-CN" altLang="en-US" sz="3600" dirty="0"/>
              <a:t>    输出结果：</a:t>
            </a:r>
            <a:r>
              <a:rPr lang="en-US" altLang="zh-CN" sz="3600" dirty="0">
                <a:solidFill>
                  <a:srgbClr val="00B0F0"/>
                </a:solidFill>
              </a:rPr>
              <a:t>True</a:t>
            </a:r>
          </a:p>
          <a:p>
            <a:pPr lvl="1"/>
            <a:r>
              <a:rPr lang="zh-CN" altLang="en-US" sz="3200" dirty="0"/>
              <a:t>对于列表和字符串，</a:t>
            </a:r>
            <a:r>
              <a:rPr lang="en-US" altLang="zh-CN" sz="3200" dirty="0"/>
              <a:t>in</a:t>
            </a:r>
            <a:r>
              <a:rPr lang="zh-CN" altLang="en-US" sz="3200" dirty="0"/>
              <a:t>有所不同，比较下面例子：</a:t>
            </a:r>
            <a:endParaRPr lang="en-US" altLang="zh-CN" sz="3200" dirty="0"/>
          </a:p>
          <a:p>
            <a:pPr>
              <a:buNone/>
            </a:pPr>
            <a:r>
              <a:rPr lang="en-US" altLang="zh-CN" sz="3600" dirty="0"/>
              <a:t>    </a:t>
            </a:r>
            <a:r>
              <a:rPr lang="en-US" altLang="zh-CN" sz="3600" dirty="0">
                <a:solidFill>
                  <a:srgbClr val="FFFF00"/>
                </a:solidFill>
              </a:rPr>
              <a:t>[2,3] in [2,3,5,7,11,13]</a:t>
            </a:r>
          </a:p>
          <a:p>
            <a:pPr>
              <a:buNone/>
            </a:pPr>
            <a:r>
              <a:rPr lang="en-US" altLang="zh-CN" sz="3600" dirty="0"/>
              <a:t>	</a:t>
            </a:r>
            <a:r>
              <a:rPr lang="zh-CN" altLang="en-US" sz="3600" dirty="0"/>
              <a:t>结果是：</a:t>
            </a:r>
            <a:r>
              <a:rPr lang="en-US" altLang="zh-CN" sz="3600" dirty="0">
                <a:solidFill>
                  <a:srgbClr val="00B0F0"/>
                </a:solidFill>
              </a:rPr>
              <a:t>False</a:t>
            </a:r>
          </a:p>
          <a:p>
            <a:pPr>
              <a:buNone/>
            </a:pPr>
            <a:r>
              <a:rPr lang="en-US" altLang="zh-CN" sz="3600" dirty="0"/>
              <a:t>    </a:t>
            </a:r>
            <a:r>
              <a:rPr lang="en-US" altLang="zh-CN" sz="3600" dirty="0">
                <a:solidFill>
                  <a:srgbClr val="FFFF00"/>
                </a:solidFill>
              </a:rPr>
              <a:t>[2,3] in [[2,3],5,7,11,13]</a:t>
            </a:r>
          </a:p>
          <a:p>
            <a:pPr>
              <a:buNone/>
            </a:pPr>
            <a:r>
              <a:rPr lang="en-US" altLang="zh-CN" sz="3600" dirty="0"/>
              <a:t>	</a:t>
            </a:r>
            <a:r>
              <a:rPr lang="zh-CN" altLang="en-US" sz="3600" dirty="0"/>
              <a:t>结果是： </a:t>
            </a:r>
            <a:r>
              <a:rPr lang="en-US" altLang="zh-CN" sz="3600" dirty="0">
                <a:solidFill>
                  <a:srgbClr val="00B0F0"/>
                </a:solidFill>
              </a:rPr>
              <a:t>True</a:t>
            </a:r>
          </a:p>
          <a:p>
            <a:pPr>
              <a:buNone/>
            </a:pPr>
            <a:r>
              <a:rPr lang="en-US" altLang="zh-CN" sz="3600" dirty="0"/>
              <a:t>    </a:t>
            </a:r>
            <a:r>
              <a:rPr lang="en-US" altLang="zh-CN" sz="3600" dirty="0">
                <a:solidFill>
                  <a:srgbClr val="FFFF00"/>
                </a:solidFill>
              </a:rPr>
              <a:t>‘e’ in ‘hello’</a:t>
            </a:r>
          </a:p>
          <a:p>
            <a:pPr>
              <a:buNone/>
            </a:pPr>
            <a:r>
              <a:rPr lang="en-US" altLang="zh-CN" sz="3600" dirty="0"/>
              <a:t>	</a:t>
            </a:r>
            <a:r>
              <a:rPr lang="zh-CN" altLang="en-US" sz="3600" dirty="0"/>
              <a:t>结果是： </a:t>
            </a:r>
            <a:r>
              <a:rPr lang="en-US" altLang="zh-CN" sz="3600" dirty="0">
                <a:solidFill>
                  <a:srgbClr val="00B0F0"/>
                </a:solidFill>
              </a:rPr>
              <a:t>True</a:t>
            </a:r>
          </a:p>
          <a:p>
            <a:pPr>
              <a:buNone/>
            </a:pPr>
            <a:r>
              <a:rPr lang="en-US" altLang="zh-CN" sz="3600" dirty="0">
                <a:solidFill>
                  <a:srgbClr val="FFFF00"/>
                </a:solidFill>
              </a:rPr>
              <a:t>    ‘he’ in ‘hello’</a:t>
            </a:r>
          </a:p>
          <a:p>
            <a:pPr>
              <a:buNone/>
            </a:pPr>
            <a:r>
              <a:rPr lang="en-US" altLang="zh-CN" sz="3600" dirty="0"/>
              <a:t>	</a:t>
            </a:r>
            <a:r>
              <a:rPr lang="zh-CN" altLang="en-US" sz="3600" dirty="0"/>
              <a:t>结果是： </a:t>
            </a:r>
            <a:r>
              <a:rPr lang="en-US" altLang="zh-CN" sz="3600" dirty="0">
                <a:solidFill>
                  <a:srgbClr val="00B0F0"/>
                </a:solidFill>
              </a:rPr>
              <a:t>True</a:t>
            </a:r>
          </a:p>
          <a:p>
            <a:pPr>
              <a:buNone/>
            </a:pPr>
            <a:r>
              <a:rPr lang="en-US" altLang="zh-CN" sz="3600" dirty="0"/>
              <a:t>     in</a:t>
            </a:r>
            <a:r>
              <a:rPr lang="zh-CN" altLang="zh-CN" sz="3600" dirty="0"/>
              <a:t>可以检查某个字符串是否是另一个字符串的一部分。</a:t>
            </a:r>
            <a:endParaRPr lang="en-US" altLang="zh-CN" sz="3600" dirty="0"/>
          </a:p>
          <a:p>
            <a:pPr>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E9ACB-5525-431C-BE63-66AF5BB97489}"/>
              </a:ext>
            </a:extLst>
          </p:cNvPr>
          <p:cNvSpPr>
            <a:spLocks noGrp="1"/>
          </p:cNvSpPr>
          <p:nvPr>
            <p:ph type="title"/>
          </p:nvPr>
        </p:nvSpPr>
        <p:spPr/>
        <p:txBody>
          <a:bodyPr/>
          <a:lstStyle/>
          <a:p>
            <a:r>
              <a:rPr lang="en-US" altLang="zh-CN" dirty="0"/>
              <a:t> in  not in</a:t>
            </a:r>
            <a:r>
              <a:rPr lang="zh-CN" altLang="en-US" dirty="0"/>
              <a:t>是运算符</a:t>
            </a:r>
          </a:p>
        </p:txBody>
      </p:sp>
      <p:sp>
        <p:nvSpPr>
          <p:cNvPr id="3" name="内容占位符 2">
            <a:extLst>
              <a:ext uri="{FF2B5EF4-FFF2-40B4-BE49-F238E27FC236}">
                <a16:creationId xmlns:a16="http://schemas.microsoft.com/office/drawing/2014/main" id="{05163BD2-8E19-4110-8901-9DF9664586D0}"/>
              </a:ext>
            </a:extLst>
          </p:cNvPr>
          <p:cNvSpPr>
            <a:spLocks noGrp="1"/>
          </p:cNvSpPr>
          <p:nvPr>
            <p:ph idx="1"/>
          </p:nvPr>
        </p:nvSpPr>
        <p:spPr/>
        <p:txBody>
          <a:bodyPr/>
          <a:lstStyle/>
          <a:p>
            <a:r>
              <a:rPr lang="en-US" altLang="zh-CN" dirty="0"/>
              <a:t>in  not in</a:t>
            </a:r>
            <a:r>
              <a:rPr lang="zh-CN" altLang="en-US" dirty="0"/>
              <a:t>是运算符，与关系运算符</a:t>
            </a:r>
            <a:r>
              <a:rPr lang="en-US" altLang="zh-CN"/>
              <a:t>&lt;,&lt;=,==,!=,&gt;,&gt;=</a:t>
            </a:r>
            <a:r>
              <a:rPr lang="zh-CN" altLang="en-US"/>
              <a:t>优先级</a:t>
            </a:r>
            <a:r>
              <a:rPr lang="zh-CN" altLang="en-US" dirty="0"/>
              <a:t>相等</a:t>
            </a:r>
            <a:endParaRPr lang="en-US" altLang="zh-CN" dirty="0"/>
          </a:p>
          <a:p>
            <a:endParaRPr lang="en-US" altLang="zh-CN" dirty="0"/>
          </a:p>
          <a:p>
            <a:r>
              <a:rPr lang="en-US" altLang="zh-CN" dirty="0"/>
              <a:t>“12”</a:t>
            </a:r>
            <a:r>
              <a:rPr lang="zh-CN" altLang="en-US" dirty="0"/>
              <a:t> </a:t>
            </a:r>
            <a:r>
              <a:rPr lang="en-US" altLang="zh-CN" dirty="0"/>
              <a:t>in</a:t>
            </a:r>
            <a:r>
              <a:rPr lang="zh-CN" altLang="en-US" dirty="0"/>
              <a:t> </a:t>
            </a:r>
            <a:r>
              <a:rPr lang="en-US" altLang="zh-CN" dirty="0"/>
              <a:t>“1234”==True</a:t>
            </a:r>
          </a:p>
          <a:p>
            <a:r>
              <a:rPr lang="zh-CN" altLang="en-US" dirty="0"/>
              <a:t>等价于：</a:t>
            </a:r>
            <a:endParaRPr lang="en-US" altLang="zh-CN" dirty="0"/>
          </a:p>
          <a:p>
            <a:r>
              <a:rPr lang="zh-CN" altLang="en-US" dirty="0"/>
              <a:t> </a:t>
            </a:r>
            <a:r>
              <a:rPr lang="en-US" altLang="zh-CN" dirty="0"/>
              <a:t>“12”</a:t>
            </a:r>
            <a:r>
              <a:rPr lang="zh-CN" altLang="en-US" dirty="0"/>
              <a:t> </a:t>
            </a:r>
            <a:r>
              <a:rPr lang="en-US" altLang="zh-CN" dirty="0"/>
              <a:t>in</a:t>
            </a:r>
            <a:r>
              <a:rPr lang="zh-CN" altLang="en-US" dirty="0"/>
              <a:t> </a:t>
            </a:r>
            <a:r>
              <a:rPr lang="en-US" altLang="zh-CN" dirty="0"/>
              <a:t>“1234”</a:t>
            </a:r>
            <a:r>
              <a:rPr lang="zh-CN" altLang="en-US" dirty="0"/>
              <a:t>  </a:t>
            </a:r>
            <a:r>
              <a:rPr lang="en-US" altLang="zh-CN" dirty="0"/>
              <a:t>and</a:t>
            </a:r>
            <a:r>
              <a:rPr lang="zh-CN" altLang="en-US" dirty="0"/>
              <a:t> </a:t>
            </a:r>
            <a:r>
              <a:rPr lang="en-US" altLang="zh-CN" dirty="0"/>
              <a:t>“1234”==True</a:t>
            </a:r>
            <a:endParaRPr lang="zh-CN" altLang="en-US" dirty="0"/>
          </a:p>
        </p:txBody>
      </p:sp>
      <p:sp>
        <p:nvSpPr>
          <p:cNvPr id="4" name="页脚占位符 3">
            <a:extLst>
              <a:ext uri="{FF2B5EF4-FFF2-40B4-BE49-F238E27FC236}">
                <a16:creationId xmlns:a16="http://schemas.microsoft.com/office/drawing/2014/main" id="{4A6C5C9F-7F92-4C0A-86FC-B4C3A143D56E}"/>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D1FE3502-5B0B-4887-887C-A68BCE36812E}"/>
              </a:ext>
            </a:extLst>
          </p:cNvPr>
          <p:cNvSpPr>
            <a:spLocks noGrp="1"/>
          </p:cNvSpPr>
          <p:nvPr>
            <p:ph type="sldNum" sz="quarter" idx="12"/>
          </p:nvPr>
        </p:nvSpPr>
        <p:spPr/>
        <p:txBody>
          <a:bodyPr/>
          <a:lstStyle/>
          <a:p>
            <a:pPr>
              <a:defRPr/>
            </a:pPr>
            <a:fld id="{54DCE81F-A34A-4F23-89A3-BB8AD725059B}" type="slidenum">
              <a:rPr lang="en-US" altLang="zh-CN" smtClean="0"/>
              <a:pPr>
                <a:defRPr/>
              </a:pPr>
              <a:t>16</a:t>
            </a:fld>
            <a:endParaRPr lang="en-US" altLang="zh-CN"/>
          </a:p>
        </p:txBody>
      </p:sp>
    </p:spTree>
    <p:extLst>
      <p:ext uri="{BB962C8B-B14F-4D97-AF65-F5344CB8AC3E}">
        <p14:creationId xmlns:p14="http://schemas.microsoft.com/office/powerpoint/2010/main" val="16559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a:t>len,mix.max</a:t>
            </a:r>
            <a:r>
              <a:rPr lang="zh-CN" altLang="en-US" sz="3600" dirty="0"/>
              <a:t>计算序列的长度</a:t>
            </a:r>
          </a:p>
        </p:txBody>
      </p:sp>
      <p:sp>
        <p:nvSpPr>
          <p:cNvPr id="3" name="内容占位符 2"/>
          <p:cNvSpPr>
            <a:spLocks noGrp="1"/>
          </p:cNvSpPr>
          <p:nvPr>
            <p:ph idx="1"/>
          </p:nvPr>
        </p:nvSpPr>
        <p:spPr/>
        <p:txBody>
          <a:bodyPr>
            <a:normAutofit fontScale="85000" lnSpcReduction="20000"/>
          </a:bodyPr>
          <a:lstStyle/>
          <a:p>
            <a:pPr marL="36576" indent="0">
              <a:buNone/>
            </a:pPr>
            <a:r>
              <a:rPr lang="en-US" altLang="zh-CN" dirty="0" err="1"/>
              <a:t>len</a:t>
            </a:r>
            <a:r>
              <a:rPr lang="en-US" altLang="zh-CN" dirty="0"/>
              <a:t>()</a:t>
            </a:r>
            <a:r>
              <a:rPr lang="zh-CN" altLang="en-US" dirty="0"/>
              <a:t>函数返回序列内部元素的个数。</a:t>
            </a:r>
            <a:endParaRPr lang="en-US" altLang="zh-CN" dirty="0"/>
          </a:p>
          <a:p>
            <a:pPr>
              <a:buNone/>
            </a:pPr>
            <a:r>
              <a:rPr lang="en-US" altLang="zh-CN" dirty="0"/>
              <a:t>&gt;&gt;&gt; </a:t>
            </a:r>
            <a:r>
              <a:rPr lang="en-US" altLang="zh-CN" sz="2600" dirty="0" err="1">
                <a:solidFill>
                  <a:srgbClr val="FFFF00"/>
                </a:solidFill>
              </a:rPr>
              <a:t>len</a:t>
            </a:r>
            <a:r>
              <a:rPr lang="en-US" altLang="zh-CN" sz="2600" dirty="0">
                <a:solidFill>
                  <a:srgbClr val="FFFF00"/>
                </a:solidFill>
              </a:rPr>
              <a:t>([2,3,5,7])</a:t>
            </a:r>
          </a:p>
          <a:p>
            <a:pPr>
              <a:buNone/>
            </a:pPr>
            <a:r>
              <a:rPr lang="zh-CN" altLang="en-US" dirty="0"/>
              <a:t> </a:t>
            </a:r>
            <a:r>
              <a:rPr lang="en-US" altLang="zh-CN" dirty="0"/>
              <a:t>4</a:t>
            </a:r>
            <a:endParaRPr lang="en-US" altLang="zh-CN" dirty="0">
              <a:solidFill>
                <a:srgbClr val="00B0F0"/>
              </a:solidFill>
            </a:endParaRPr>
          </a:p>
          <a:p>
            <a:pPr>
              <a:lnSpc>
                <a:spcPct val="80000"/>
              </a:lnSpc>
              <a:buNone/>
            </a:pPr>
            <a:r>
              <a:rPr lang="en-US" altLang="zh-CN" sz="2600" dirty="0">
                <a:solidFill>
                  <a:srgbClr val="FFFF00"/>
                </a:solidFill>
              </a:rPr>
              <a:t>&gt;&gt;&gt;  </a:t>
            </a:r>
            <a:r>
              <a:rPr lang="en-US" altLang="zh-CN" sz="2600" dirty="0" err="1">
                <a:solidFill>
                  <a:srgbClr val="FFFF00"/>
                </a:solidFill>
              </a:rPr>
              <a:t>len</a:t>
            </a:r>
            <a:r>
              <a:rPr lang="en-US" altLang="zh-CN" sz="2600" dirty="0">
                <a:solidFill>
                  <a:srgbClr val="FFFF00"/>
                </a:solidFill>
              </a:rPr>
              <a:t>('hello world')</a:t>
            </a:r>
          </a:p>
          <a:p>
            <a:pPr>
              <a:buNone/>
            </a:pPr>
            <a:r>
              <a:rPr lang="zh-CN" altLang="en-US" dirty="0"/>
              <a:t> </a:t>
            </a:r>
            <a:r>
              <a:rPr lang="en-US" altLang="zh-CN" dirty="0">
                <a:solidFill>
                  <a:srgbClr val="00B0F0"/>
                </a:solidFill>
              </a:rPr>
              <a:t>11</a:t>
            </a:r>
          </a:p>
          <a:p>
            <a:pPr marL="36576" indent="0">
              <a:buNone/>
            </a:pPr>
            <a:r>
              <a:rPr lang="en-US" altLang="zh-CN" dirty="0"/>
              <a:t>min()</a:t>
            </a:r>
            <a:r>
              <a:rPr lang="zh-CN" altLang="en-US" dirty="0"/>
              <a:t>和</a:t>
            </a:r>
            <a:r>
              <a:rPr lang="en-US" altLang="zh-CN" dirty="0"/>
              <a:t>max()</a:t>
            </a:r>
            <a:r>
              <a:rPr lang="zh-CN" altLang="en-US" dirty="0"/>
              <a:t>函数计算序列中的最小值和最大值</a:t>
            </a:r>
            <a:endParaRPr lang="en-US" altLang="zh-CN" dirty="0"/>
          </a:p>
          <a:p>
            <a:pPr>
              <a:buNone/>
            </a:pPr>
            <a:r>
              <a:rPr lang="en-US" altLang="zh-CN" sz="2600" dirty="0">
                <a:solidFill>
                  <a:srgbClr val="FFFF00"/>
                </a:solidFill>
              </a:rPr>
              <a:t>&gt;&gt;&gt;  max([2,3,5,7,11,13])</a:t>
            </a:r>
          </a:p>
          <a:p>
            <a:pPr>
              <a:buNone/>
            </a:pPr>
            <a:r>
              <a:rPr lang="en-US" altLang="zh-CN" dirty="0"/>
              <a:t>13</a:t>
            </a:r>
          </a:p>
          <a:p>
            <a:pPr>
              <a:lnSpc>
                <a:spcPct val="90000"/>
              </a:lnSpc>
              <a:buNone/>
            </a:pPr>
            <a:r>
              <a:rPr lang="en-US" altLang="zh-CN" dirty="0"/>
              <a:t>&gt;&gt;&gt; </a:t>
            </a:r>
            <a:r>
              <a:rPr lang="en-US" altLang="zh-CN" sz="2600" dirty="0">
                <a:solidFill>
                  <a:srgbClr val="FFFF00"/>
                </a:solidFill>
              </a:rPr>
              <a:t>min('</a:t>
            </a:r>
            <a:r>
              <a:rPr lang="zh-CN" altLang="zh-CN" sz="2600" dirty="0">
                <a:solidFill>
                  <a:srgbClr val="FFFF00"/>
                </a:solidFill>
              </a:rPr>
              <a:t>好好学习天天向上</a:t>
            </a:r>
            <a:r>
              <a:rPr lang="en-US" altLang="zh-CN" sz="2800" dirty="0">
                <a:solidFill>
                  <a:srgbClr val="FFFF00"/>
                </a:solidFill>
              </a:rPr>
              <a:t>'</a:t>
            </a:r>
            <a:r>
              <a:rPr lang="en-US" altLang="zh-CN" sz="2600" dirty="0">
                <a:solidFill>
                  <a:srgbClr val="FFFF00"/>
                </a:solidFill>
              </a:rPr>
              <a:t>)</a:t>
            </a:r>
            <a:endParaRPr lang="zh-CN" altLang="zh-CN" sz="2600" dirty="0">
              <a:solidFill>
                <a:srgbClr val="FFFF00"/>
              </a:solidFill>
            </a:endParaRPr>
          </a:p>
          <a:p>
            <a:pPr latinLnBrk="1">
              <a:buNone/>
            </a:pPr>
            <a:r>
              <a:rPr lang="en-US" altLang="zh-CN" dirty="0"/>
              <a:t>'</a:t>
            </a:r>
            <a:r>
              <a:rPr lang="zh-CN" altLang="zh-CN" dirty="0"/>
              <a:t>上</a:t>
            </a:r>
            <a:r>
              <a:rPr lang="en-US" altLang="zh-CN" dirty="0"/>
              <a:t>'</a:t>
            </a:r>
            <a:endParaRPr lang="zh-CN" altLang="zh-CN" dirty="0"/>
          </a:p>
          <a:p>
            <a:pPr>
              <a:buNone/>
            </a:pPr>
            <a:r>
              <a:rPr lang="en-US" altLang="zh-CN" dirty="0"/>
              <a:t>	</a:t>
            </a:r>
            <a:r>
              <a:rPr lang="zh-CN" altLang="en-US" dirty="0"/>
              <a:t>注：字符串的大小是按照其</a:t>
            </a:r>
            <a:r>
              <a:rPr lang="en-US" altLang="zh-CN" dirty="0"/>
              <a:t>Unicode </a:t>
            </a:r>
            <a:r>
              <a:rPr lang="zh-CN" altLang="en-US" dirty="0"/>
              <a:t>编码来比较的。</a:t>
            </a:r>
            <a:endParaRPr lang="zh-CN" altLang="zh-CN" dirty="0"/>
          </a:p>
          <a:p>
            <a:pPr>
              <a:buNone/>
            </a:pPr>
            <a:endParaRPr lang="en-US" altLang="zh-CN" dirty="0">
              <a:solidFill>
                <a:srgbClr val="00B0F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17</a:t>
            </a:fld>
            <a:endParaRPr lang="en-US" altLang="zh-CN"/>
          </a:p>
        </p:txBody>
      </p:sp>
    </p:spTree>
    <p:extLst>
      <p:ext uri="{BB962C8B-B14F-4D97-AF65-F5344CB8AC3E}">
        <p14:creationId xmlns:p14="http://schemas.microsoft.com/office/powerpoint/2010/main" val="281949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F925B-ED0D-4826-97E7-1FD73684F583}"/>
              </a:ext>
            </a:extLst>
          </p:cNvPr>
          <p:cNvSpPr>
            <a:spLocks noGrp="1"/>
          </p:cNvSpPr>
          <p:nvPr>
            <p:ph type="title"/>
          </p:nvPr>
        </p:nvSpPr>
        <p:spPr/>
        <p:txBody>
          <a:bodyPr/>
          <a:lstStyle/>
          <a:p>
            <a:r>
              <a:rPr lang="zh-CN" altLang="en-US" dirty="0"/>
              <a:t>获取序列元素的索引 </a:t>
            </a:r>
            <a:r>
              <a:rPr lang="en-US" altLang="zh-CN" dirty="0"/>
              <a:t>index</a:t>
            </a:r>
            <a:endParaRPr lang="zh-CN" altLang="en-US" dirty="0"/>
          </a:p>
        </p:txBody>
      </p:sp>
      <p:sp>
        <p:nvSpPr>
          <p:cNvPr id="3" name="内容占位符 2">
            <a:extLst>
              <a:ext uri="{FF2B5EF4-FFF2-40B4-BE49-F238E27FC236}">
                <a16:creationId xmlns:a16="http://schemas.microsoft.com/office/drawing/2014/main" id="{FED5BADD-66F5-4372-9A8C-15CFABD6B7BA}"/>
              </a:ext>
            </a:extLst>
          </p:cNvPr>
          <p:cNvSpPr>
            <a:spLocks noGrp="1"/>
          </p:cNvSpPr>
          <p:nvPr>
            <p:ph idx="1"/>
          </p:nvPr>
        </p:nvSpPr>
        <p:spPr/>
        <p:txBody>
          <a:bodyPr>
            <a:normAutofit fontScale="77500" lnSpcReduction="20000"/>
          </a:bodyPr>
          <a:lstStyle/>
          <a:p>
            <a:r>
              <a:rPr lang="en-US" altLang="zh-CN" dirty="0"/>
              <a:t>&gt;&gt;&gt; </a:t>
            </a:r>
            <a:r>
              <a:rPr lang="en-US" altLang="zh-CN" dirty="0" err="1"/>
              <a:t>lst</a:t>
            </a:r>
            <a:r>
              <a:rPr lang="en-US" altLang="zh-CN" dirty="0"/>
              <a:t>=[1,6,78,4,5,</a:t>
            </a:r>
            <a:r>
              <a:rPr lang="en-US" altLang="zh-CN" dirty="0">
                <a:solidFill>
                  <a:srgbClr val="FF0000"/>
                </a:solidFill>
              </a:rPr>
              <a:t>6</a:t>
            </a:r>
            <a:r>
              <a:rPr lang="en-US" altLang="zh-CN" dirty="0"/>
              <a:t>,2,1,13,1,45]</a:t>
            </a:r>
          </a:p>
          <a:p>
            <a:r>
              <a:rPr lang="en-US" altLang="zh-CN" dirty="0"/>
              <a:t>&gt;&gt;&gt; </a:t>
            </a:r>
            <a:r>
              <a:rPr lang="en-US" altLang="zh-CN" dirty="0" err="1"/>
              <a:t>lst.index</a:t>
            </a:r>
            <a:r>
              <a:rPr lang="en-US" altLang="zh-CN" dirty="0"/>
              <a:t>(6)  #</a:t>
            </a:r>
            <a:r>
              <a:rPr lang="zh-CN" altLang="en-US" dirty="0"/>
              <a:t>第一个元素的索引</a:t>
            </a:r>
            <a:endParaRPr lang="en-US" altLang="zh-CN" dirty="0"/>
          </a:p>
          <a:p>
            <a:r>
              <a:rPr lang="en-US" altLang="zh-CN" dirty="0"/>
              <a:t>1</a:t>
            </a:r>
          </a:p>
          <a:p>
            <a:r>
              <a:rPr lang="en-US" altLang="zh-CN" dirty="0"/>
              <a:t>&gt;&gt;&gt; </a:t>
            </a:r>
            <a:r>
              <a:rPr lang="en-US" altLang="zh-CN" dirty="0" err="1"/>
              <a:t>lst.index</a:t>
            </a:r>
            <a:r>
              <a:rPr lang="en-US" altLang="zh-CN" dirty="0"/>
              <a:t>(9)   #</a:t>
            </a:r>
            <a:r>
              <a:rPr lang="zh-CN" altLang="en-US" dirty="0"/>
              <a:t>无此元素返回错误</a:t>
            </a:r>
            <a:endParaRPr lang="en-US" altLang="zh-CN" dirty="0"/>
          </a:p>
          <a:p>
            <a:r>
              <a:rPr lang="en-US" altLang="zh-CN" dirty="0"/>
              <a:t>Traceback (most recent call last):</a:t>
            </a:r>
          </a:p>
          <a:p>
            <a:r>
              <a:rPr lang="en-US" altLang="zh-CN" dirty="0"/>
              <a:t>  File "&lt;</a:t>
            </a:r>
            <a:r>
              <a:rPr lang="en-US" altLang="zh-CN" dirty="0" err="1"/>
              <a:t>pyshell</a:t>
            </a:r>
            <a:r>
              <a:rPr lang="en-US" altLang="zh-CN" dirty="0"/>
              <a:t>&gt;", line 1, in &lt;module&gt;</a:t>
            </a:r>
          </a:p>
          <a:p>
            <a:r>
              <a:rPr lang="en-US" altLang="zh-CN" dirty="0" err="1"/>
              <a:t>ValueError</a:t>
            </a:r>
            <a:r>
              <a:rPr lang="en-US" altLang="zh-CN" dirty="0"/>
              <a:t>: 9 is not in list</a:t>
            </a:r>
          </a:p>
          <a:p>
            <a:r>
              <a:rPr lang="en-US" altLang="zh-CN" dirty="0"/>
              <a:t>&gt;&gt;&gt; </a:t>
            </a:r>
            <a:r>
              <a:rPr lang="en-US" altLang="zh-CN" dirty="0" err="1"/>
              <a:t>indexlst</a:t>
            </a:r>
            <a:r>
              <a:rPr lang="en-US" altLang="zh-CN" dirty="0"/>
              <a:t>=[</a:t>
            </a:r>
            <a:r>
              <a:rPr lang="en-US" altLang="zh-CN" dirty="0" err="1"/>
              <a:t>lst.index</a:t>
            </a:r>
            <a:r>
              <a:rPr lang="en-US" altLang="zh-CN" dirty="0"/>
              <a:t>(</a:t>
            </a:r>
            <a:r>
              <a:rPr lang="en-US" altLang="zh-CN" dirty="0" err="1"/>
              <a:t>i</a:t>
            </a:r>
            <a:r>
              <a:rPr lang="en-US" altLang="zh-CN" dirty="0"/>
              <a:t>) for </a:t>
            </a:r>
            <a:r>
              <a:rPr lang="en-US" altLang="zh-CN" dirty="0" err="1"/>
              <a:t>i</a:t>
            </a:r>
            <a:r>
              <a:rPr lang="en-US" altLang="zh-CN" dirty="0"/>
              <a:t> in </a:t>
            </a:r>
            <a:r>
              <a:rPr lang="en-US" altLang="zh-CN" dirty="0" err="1"/>
              <a:t>lst</a:t>
            </a:r>
            <a:r>
              <a:rPr lang="en-US" altLang="zh-CN" dirty="0"/>
              <a:t>]</a:t>
            </a:r>
          </a:p>
          <a:p>
            <a:r>
              <a:rPr lang="en-US" altLang="zh-CN" dirty="0"/>
              <a:t>&gt;&gt;&gt; </a:t>
            </a:r>
            <a:r>
              <a:rPr lang="en-US" altLang="zh-CN" dirty="0" err="1"/>
              <a:t>indexlst</a:t>
            </a:r>
            <a:endParaRPr lang="en-US" altLang="zh-CN" dirty="0"/>
          </a:p>
          <a:p>
            <a:r>
              <a:rPr lang="en-US" altLang="zh-CN" dirty="0"/>
              <a:t>[0, 1, 2, 3, 4, </a:t>
            </a:r>
            <a:r>
              <a:rPr lang="en-US" altLang="zh-CN" dirty="0">
                <a:solidFill>
                  <a:srgbClr val="FF0000"/>
                </a:solidFill>
              </a:rPr>
              <a:t>1</a:t>
            </a:r>
            <a:r>
              <a:rPr lang="en-US" altLang="zh-CN" dirty="0"/>
              <a:t>, 6, 0, 8, 0, 10]</a:t>
            </a:r>
          </a:p>
          <a:p>
            <a:r>
              <a:rPr lang="zh-CN" altLang="en-US" dirty="0"/>
              <a:t>元素</a:t>
            </a:r>
            <a:r>
              <a:rPr lang="en-US" altLang="zh-CN" dirty="0"/>
              <a:t>6</a:t>
            </a:r>
            <a:r>
              <a:rPr lang="zh-CN" altLang="en-US" dirty="0"/>
              <a:t>（红色）的索引值与</a:t>
            </a:r>
            <a:r>
              <a:rPr lang="en-US" altLang="zh-CN" dirty="0"/>
              <a:t>index</a:t>
            </a:r>
            <a:r>
              <a:rPr lang="zh-CN" altLang="en-US" dirty="0"/>
              <a:t>的返回值不一致，说明它不是第</a:t>
            </a:r>
            <a:endParaRPr lang="en-US" altLang="zh-CN" dirty="0"/>
          </a:p>
          <a:p>
            <a:r>
              <a:rPr lang="zh-CN" altLang="en-US" dirty="0"/>
              <a:t>一次出现</a:t>
            </a:r>
          </a:p>
        </p:txBody>
      </p:sp>
      <p:sp>
        <p:nvSpPr>
          <p:cNvPr id="4" name="页脚占位符 3">
            <a:extLst>
              <a:ext uri="{FF2B5EF4-FFF2-40B4-BE49-F238E27FC236}">
                <a16:creationId xmlns:a16="http://schemas.microsoft.com/office/drawing/2014/main" id="{7148BBEB-A231-41A2-8CF8-AD07F284DC0F}"/>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89D458F7-1AB4-40DF-8075-69E50AE31768}"/>
              </a:ext>
            </a:extLst>
          </p:cNvPr>
          <p:cNvSpPr>
            <a:spLocks noGrp="1"/>
          </p:cNvSpPr>
          <p:nvPr>
            <p:ph type="sldNum" sz="quarter" idx="12"/>
          </p:nvPr>
        </p:nvSpPr>
        <p:spPr/>
        <p:txBody>
          <a:bodyPr/>
          <a:lstStyle/>
          <a:p>
            <a:pPr>
              <a:defRPr/>
            </a:pPr>
            <a:fld id="{54DCE81F-A34A-4F23-89A3-BB8AD725059B}" type="slidenum">
              <a:rPr lang="en-US" altLang="zh-CN" smtClean="0"/>
              <a:pPr>
                <a:defRPr/>
              </a:pPr>
              <a:t>18</a:t>
            </a:fld>
            <a:endParaRPr lang="en-US" altLang="zh-CN"/>
          </a:p>
        </p:txBody>
      </p:sp>
    </p:spTree>
    <p:extLst>
      <p:ext uri="{BB962C8B-B14F-4D97-AF65-F5344CB8AC3E}">
        <p14:creationId xmlns:p14="http://schemas.microsoft.com/office/powerpoint/2010/main" val="190599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3.2 </a:t>
            </a:r>
            <a:r>
              <a:rPr lang="zh-CN" altLang="zh-CN" dirty="0"/>
              <a:t>字符串使用</a:t>
            </a:r>
            <a:endParaRPr lang="zh-CN" altLang="en-US" dirty="0"/>
          </a:p>
        </p:txBody>
      </p:sp>
      <p:sp>
        <p:nvSpPr>
          <p:cNvPr id="3" name="内容占位符 2"/>
          <p:cNvSpPr>
            <a:spLocks noGrp="1"/>
          </p:cNvSpPr>
          <p:nvPr>
            <p:ph idx="1"/>
          </p:nvPr>
        </p:nvSpPr>
        <p:spPr/>
        <p:txBody>
          <a:bodyPr>
            <a:normAutofit/>
          </a:bodyPr>
          <a:lstStyle/>
          <a:p>
            <a:r>
              <a:rPr lang="zh-CN" altLang="en-US" dirty="0"/>
              <a:t>字符串是一连串的字符，用英文单引号（</a:t>
            </a:r>
            <a:r>
              <a:rPr lang="en-US" altLang="zh-CN" dirty="0"/>
              <a:t>'</a:t>
            </a:r>
            <a:r>
              <a:rPr lang="zh-CN" altLang="en-US" dirty="0"/>
              <a:t>）</a:t>
            </a:r>
            <a:r>
              <a:rPr lang="en-US" altLang="zh-CN" dirty="0"/>
              <a:t> </a:t>
            </a:r>
            <a:r>
              <a:rPr lang="zh-CN" altLang="en-US" dirty="0"/>
              <a:t>或英文双引号（</a:t>
            </a:r>
            <a:r>
              <a:rPr lang="en-US" altLang="zh-CN" dirty="0"/>
              <a:t> " </a:t>
            </a:r>
            <a:r>
              <a:rPr lang="zh-CN" altLang="en-US" dirty="0"/>
              <a:t>）括起来。</a:t>
            </a:r>
            <a:endParaRPr lang="en-US" altLang="zh-CN" dirty="0"/>
          </a:p>
          <a:p>
            <a:pPr>
              <a:lnSpc>
                <a:spcPct val="90000"/>
              </a:lnSpc>
              <a:buNone/>
            </a:pPr>
            <a:r>
              <a:rPr lang="en-US" altLang="zh-CN" dirty="0"/>
              <a:t>	</a:t>
            </a:r>
            <a:r>
              <a:rPr lang="en-US" altLang="zh-CN" sz="2600" dirty="0">
                <a:solidFill>
                  <a:srgbClr val="FFFF00"/>
                </a:solidFill>
              </a:rPr>
              <a:t>'Python is the best.'</a:t>
            </a:r>
          </a:p>
          <a:p>
            <a:pPr>
              <a:lnSpc>
                <a:spcPct val="90000"/>
              </a:lnSpc>
              <a:buNone/>
            </a:pPr>
            <a:r>
              <a:rPr lang="en-US" altLang="zh-CN" sz="2600" dirty="0">
                <a:solidFill>
                  <a:srgbClr val="FFFF00"/>
                </a:solidFill>
              </a:rPr>
              <a:t>	"Programming is fun."</a:t>
            </a:r>
          </a:p>
          <a:p>
            <a:r>
              <a:rPr lang="zh-CN" altLang="en-US" dirty="0"/>
              <a:t>引号必须成对出现；如果字符串中包含了单引号或双引号，则要用另一种引号括起来。</a:t>
            </a:r>
            <a:endParaRPr lang="en-US" altLang="zh-CN" dirty="0"/>
          </a:p>
          <a:p>
            <a:pPr>
              <a:lnSpc>
                <a:spcPct val="80000"/>
              </a:lnSpc>
              <a:buNone/>
            </a:pPr>
            <a:r>
              <a:rPr lang="en-US" altLang="zh-CN" dirty="0"/>
              <a:t>	</a:t>
            </a:r>
            <a:r>
              <a:rPr lang="en-US" altLang="zh-CN" sz="2600" dirty="0">
                <a:solidFill>
                  <a:srgbClr val="FFFF00"/>
                </a:solidFill>
              </a:rPr>
              <a:t>"It's amazing!"</a:t>
            </a:r>
            <a:br>
              <a:rPr lang="en-US" altLang="zh-CN" sz="2600" dirty="0">
                <a:solidFill>
                  <a:srgbClr val="FFFF00"/>
                </a:solidFill>
              </a:rPr>
            </a:br>
            <a:r>
              <a:rPr lang="en-US" altLang="zh-CN" sz="2600" dirty="0">
                <a:solidFill>
                  <a:srgbClr val="FFFF00"/>
                </a:solidFill>
              </a:rPr>
              <a:t>'He said, "You are so cool!’</a:t>
            </a:r>
          </a:p>
          <a:p>
            <a:pPr>
              <a:lnSpc>
                <a:spcPct val="80000"/>
              </a:lnSpc>
              <a:buNone/>
            </a:pPr>
            <a:endParaRPr lang="en-US" altLang="zh-CN" sz="2600" dirty="0">
              <a:solidFill>
                <a:srgbClr val="FFFF00"/>
              </a:solidFill>
            </a:endParaRPr>
          </a:p>
          <a:p>
            <a:pPr>
              <a:lnSpc>
                <a:spcPct val="80000"/>
              </a:lnSpc>
              <a:buNone/>
            </a:pPr>
            <a:r>
              <a:rPr lang="en-US" altLang="zh-CN" sz="2600">
                <a:solidFill>
                  <a:srgbClr val="FFFF00"/>
                </a:solidFill>
              </a:rPr>
              <a:t>     </a:t>
            </a: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19</a:t>
            </a:fld>
            <a:endParaRPr lang="en-US" altLang="zh-CN"/>
          </a:p>
        </p:txBody>
      </p:sp>
    </p:spTree>
    <p:extLst>
      <p:ext uri="{BB962C8B-B14F-4D97-AF65-F5344CB8AC3E}">
        <p14:creationId xmlns:p14="http://schemas.microsoft.com/office/powerpoint/2010/main" val="21328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1847528" y="274638"/>
            <a:ext cx="7601272" cy="1143000"/>
          </a:xfrm>
        </p:spPr>
        <p:txBody>
          <a:bodyPr/>
          <a:lstStyle/>
          <a:p>
            <a:pPr eaLnBrk="1" hangingPunct="1">
              <a:defRPr/>
            </a:pPr>
            <a:r>
              <a:rPr lang="en-US" altLang="zh-CN" dirty="0"/>
              <a:t>Overview</a:t>
            </a:r>
            <a:endParaRPr lang="zh-CN" altLang="en-US" dirty="0"/>
          </a:p>
        </p:txBody>
      </p:sp>
      <p:sp>
        <p:nvSpPr>
          <p:cNvPr id="59394" name="内容占位符 2"/>
          <p:cNvSpPr>
            <a:spLocks noGrp="1"/>
          </p:cNvSpPr>
          <p:nvPr>
            <p:ph idx="1"/>
          </p:nvPr>
        </p:nvSpPr>
        <p:spPr/>
        <p:txBody>
          <a:bodyPr/>
          <a:lstStyle/>
          <a:p>
            <a:pPr>
              <a:defRPr/>
            </a:pPr>
            <a:r>
              <a:rPr lang="zh-CN" altLang="zh-CN" sz="3200" dirty="0"/>
              <a:t>序列的访问及运算符</a:t>
            </a:r>
            <a:endParaRPr lang="zh-CN" altLang="zh-CN" sz="3200" b="1" dirty="0"/>
          </a:p>
          <a:p>
            <a:pPr>
              <a:defRPr/>
            </a:pPr>
            <a:r>
              <a:rPr lang="zh-CN" altLang="zh-CN" sz="3200" dirty="0"/>
              <a:t>字符串使用</a:t>
            </a:r>
            <a:endParaRPr lang="en-US" altLang="zh-CN" sz="3200" dirty="0"/>
          </a:p>
          <a:p>
            <a:pPr>
              <a:defRPr/>
            </a:pPr>
            <a:r>
              <a:rPr lang="zh-CN" altLang="zh-CN" sz="3200" dirty="0"/>
              <a:t>列表和元组使用</a:t>
            </a:r>
            <a:endParaRPr lang="en-US" altLang="zh-CN" sz="3200" dirty="0">
              <a:latin typeface="+mn-ea"/>
            </a:endParaRPr>
          </a:p>
        </p:txBody>
      </p:sp>
      <p:sp>
        <p:nvSpPr>
          <p:cNvPr id="5" name="灯片编号占位符 4"/>
          <p:cNvSpPr>
            <a:spLocks noGrp="1"/>
          </p:cNvSpPr>
          <p:nvPr>
            <p:ph type="sldNum" sz="quarter" idx="12"/>
          </p:nvPr>
        </p:nvSpPr>
        <p:spPr/>
        <p:txBody>
          <a:bodyPr/>
          <a:lstStyle/>
          <a:p>
            <a:pPr>
              <a:defRPr/>
            </a:pPr>
            <a:fld id="{D1E882E9-A3ED-4FE4-B868-6B9119A1109F}" type="slidenum">
              <a:rPr lang="zh-CN" altLang="en-US"/>
              <a:pPr>
                <a:defRPr/>
              </a:pPr>
              <a:t>2</a:t>
            </a:fld>
            <a:endParaRPr lang="zh-CN" altLang="en-US"/>
          </a:p>
        </p:txBody>
      </p:sp>
      <p:sp>
        <p:nvSpPr>
          <p:cNvPr id="2" name="页脚占位符 1"/>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字符串使用</a:t>
            </a:r>
            <a:r>
              <a:rPr lang="zh-CN" altLang="en-US" dirty="0"/>
              <a:t>（续）</a:t>
            </a:r>
          </a:p>
        </p:txBody>
      </p:sp>
      <p:sp>
        <p:nvSpPr>
          <p:cNvPr id="3" name="内容占位符 2"/>
          <p:cNvSpPr>
            <a:spLocks noGrp="1"/>
          </p:cNvSpPr>
          <p:nvPr>
            <p:ph idx="1"/>
          </p:nvPr>
        </p:nvSpPr>
        <p:spPr/>
        <p:txBody>
          <a:bodyPr>
            <a:normAutofit fontScale="77500" lnSpcReduction="20000"/>
          </a:bodyPr>
          <a:lstStyle/>
          <a:p>
            <a:r>
              <a:rPr lang="zh-CN" altLang="en-US" dirty="0"/>
              <a:t>长字符串</a:t>
            </a:r>
            <a:endParaRPr lang="en-US" altLang="zh-CN" dirty="0"/>
          </a:p>
          <a:p>
            <a:pPr>
              <a:buNone/>
            </a:pPr>
            <a:r>
              <a:rPr lang="zh-CN" altLang="en-US" dirty="0"/>
              <a:t>     用</a:t>
            </a:r>
            <a:r>
              <a:rPr lang="en-US" altLang="zh-CN" dirty="0"/>
              <a:t>3</a:t>
            </a:r>
            <a:r>
              <a:rPr lang="zh-CN" altLang="en-US" dirty="0"/>
              <a:t>个引号（单引号或双引号）括起来的字符串可以包含多行字符串。</a:t>
            </a:r>
            <a:endParaRPr lang="en-US" altLang="zh-CN" dirty="0"/>
          </a:p>
          <a:p>
            <a:pPr>
              <a:buNone/>
            </a:pPr>
            <a:r>
              <a:rPr lang="en-US" altLang="zh-CN" dirty="0">
                <a:solidFill>
                  <a:srgbClr val="FFFF00"/>
                </a:solidFill>
              </a:rPr>
              <a:t>     '''This is a test</a:t>
            </a:r>
            <a:br>
              <a:rPr lang="en-US" altLang="zh-CN" dirty="0">
                <a:solidFill>
                  <a:srgbClr val="FFFF00"/>
                </a:solidFill>
              </a:rPr>
            </a:br>
            <a:r>
              <a:rPr lang="en-US" altLang="zh-CN" dirty="0">
                <a:solidFill>
                  <a:srgbClr val="FFFF00"/>
                </a:solidFill>
              </a:rPr>
              <a:t>for multiple lines</a:t>
            </a:r>
            <a:br>
              <a:rPr lang="en-US" altLang="zh-CN" dirty="0">
                <a:solidFill>
                  <a:srgbClr val="FFFF00"/>
                </a:solidFill>
              </a:rPr>
            </a:br>
            <a:r>
              <a:rPr lang="en-US" altLang="zh-CN" dirty="0">
                <a:solidFill>
                  <a:srgbClr val="FFFF00"/>
                </a:solidFill>
              </a:rPr>
              <a:t>of text.'''</a:t>
            </a:r>
            <a:endParaRPr lang="zh-CN" altLang="zh-CN" dirty="0">
              <a:solidFill>
                <a:srgbClr val="FFFF00"/>
              </a:solidFill>
            </a:endParaRPr>
          </a:p>
          <a:p>
            <a:pPr>
              <a:buNone/>
            </a:pPr>
            <a:r>
              <a:rPr lang="zh-CN" altLang="en-US" dirty="0"/>
              <a:t>     表示包含了</a:t>
            </a:r>
            <a:r>
              <a:rPr lang="en-US" altLang="zh-CN" dirty="0"/>
              <a:t>2</a:t>
            </a:r>
            <a:r>
              <a:rPr lang="zh-CN" altLang="en-US" dirty="0"/>
              <a:t>个换行符的字符串：</a:t>
            </a:r>
            <a:endParaRPr lang="en-US" altLang="zh-CN" dirty="0"/>
          </a:p>
          <a:p>
            <a:pPr>
              <a:buNone/>
            </a:pPr>
            <a:r>
              <a:rPr lang="en-US" altLang="zh-CN" dirty="0">
                <a:solidFill>
                  <a:srgbClr val="00B0F0"/>
                </a:solidFill>
              </a:rPr>
              <a:t>     'This is a test\</a:t>
            </a:r>
            <a:r>
              <a:rPr lang="en-US" altLang="zh-CN" dirty="0" err="1">
                <a:solidFill>
                  <a:srgbClr val="00B0F0"/>
                </a:solidFill>
              </a:rPr>
              <a:t>nfor</a:t>
            </a:r>
            <a:r>
              <a:rPr lang="en-US" altLang="zh-CN" dirty="0">
                <a:solidFill>
                  <a:srgbClr val="00B0F0"/>
                </a:solidFill>
              </a:rPr>
              <a:t> multiple lines\</a:t>
            </a:r>
            <a:r>
              <a:rPr lang="en-US" altLang="zh-CN" dirty="0" err="1">
                <a:solidFill>
                  <a:srgbClr val="00B0F0"/>
                </a:solidFill>
              </a:rPr>
              <a:t>nof</a:t>
            </a:r>
            <a:r>
              <a:rPr lang="en-US" altLang="zh-CN" dirty="0">
                <a:solidFill>
                  <a:srgbClr val="00B0F0"/>
                </a:solidFill>
              </a:rPr>
              <a:t> text.'</a:t>
            </a:r>
          </a:p>
          <a:p>
            <a:pPr>
              <a:buNone/>
            </a:pPr>
            <a:r>
              <a:rPr lang="en-US" altLang="zh-CN" dirty="0"/>
              <a:t>	</a:t>
            </a:r>
            <a:r>
              <a:rPr lang="zh-CN" altLang="en-US" dirty="0"/>
              <a:t>如果要在程序中用多行表示一个字符串，则可以在每行的结尾用反斜杠（</a:t>
            </a:r>
            <a:r>
              <a:rPr lang="en-US" altLang="zh-CN" dirty="0"/>
              <a:t>\</a:t>
            </a:r>
            <a:r>
              <a:rPr lang="zh-CN" altLang="en-US" dirty="0"/>
              <a:t>）结束。</a:t>
            </a:r>
            <a:endParaRPr lang="en-US" altLang="zh-CN" dirty="0"/>
          </a:p>
          <a:p>
            <a:pPr>
              <a:buNone/>
            </a:pPr>
            <a:r>
              <a:rPr lang="en-US" altLang="zh-CN" dirty="0">
                <a:solidFill>
                  <a:srgbClr val="FFFF00"/>
                </a:solidFill>
              </a:rPr>
              <a:t>     'hello \</a:t>
            </a:r>
          </a:p>
          <a:p>
            <a:pPr>
              <a:buNone/>
            </a:pPr>
            <a:r>
              <a:rPr lang="en-US" altLang="zh-CN" dirty="0">
                <a:solidFill>
                  <a:srgbClr val="FFFF00"/>
                </a:solidFill>
              </a:rPr>
              <a:t>     world'</a:t>
            </a:r>
            <a:endParaRPr lang="zh-CN" altLang="zh-CN" dirty="0">
              <a:solidFill>
                <a:srgbClr val="FFFF00"/>
              </a:solidFill>
            </a:endParaRPr>
          </a:p>
          <a:p>
            <a:pPr>
              <a:buNone/>
            </a:pPr>
            <a:r>
              <a:rPr lang="zh-CN" altLang="en-US" dirty="0"/>
              <a:t>     结果是：</a:t>
            </a:r>
            <a:r>
              <a:rPr lang="en-US" altLang="zh-CN" dirty="0">
                <a:solidFill>
                  <a:srgbClr val="00B0F0"/>
                </a:solidFill>
              </a:rPr>
              <a:t>'hello world'</a:t>
            </a:r>
            <a:endParaRPr lang="zh-CN" altLang="zh-CN"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字符串使用</a:t>
            </a:r>
            <a:r>
              <a:rPr lang="zh-CN" altLang="en-US" dirty="0"/>
              <a:t>（续</a:t>
            </a:r>
            <a:r>
              <a:rPr lang="en-US" altLang="zh-CN" dirty="0"/>
              <a:t>2</a:t>
            </a:r>
            <a:r>
              <a:rPr lang="zh-CN" altLang="en-US" dirty="0"/>
              <a:t>）</a:t>
            </a:r>
          </a:p>
        </p:txBody>
      </p:sp>
      <p:sp>
        <p:nvSpPr>
          <p:cNvPr id="3" name="内容占位符 2"/>
          <p:cNvSpPr>
            <a:spLocks noGrp="1"/>
          </p:cNvSpPr>
          <p:nvPr>
            <p:ph idx="1"/>
          </p:nvPr>
        </p:nvSpPr>
        <p:spPr/>
        <p:txBody>
          <a:bodyPr/>
          <a:lstStyle/>
          <a:p>
            <a:r>
              <a:rPr lang="zh-CN" altLang="zh-CN" dirty="0"/>
              <a:t>原始字符串</a:t>
            </a:r>
          </a:p>
          <a:p>
            <a:pPr>
              <a:buNone/>
            </a:pPr>
            <a:r>
              <a:rPr lang="en-US" altLang="zh-CN" dirty="0"/>
              <a:t>	</a:t>
            </a:r>
            <a:r>
              <a:rPr lang="zh-CN" altLang="zh-CN" dirty="0"/>
              <a:t>在一个字符串字面量前加一个字符</a:t>
            </a:r>
            <a:r>
              <a:rPr lang="en-US" altLang="zh-CN" dirty="0"/>
              <a:t>r</a:t>
            </a:r>
            <a:r>
              <a:rPr lang="zh-CN" altLang="zh-CN" dirty="0"/>
              <a:t>，表示这个字符串是原始字符串，其中的</a:t>
            </a:r>
            <a:r>
              <a:rPr lang="en-US" altLang="zh-CN" dirty="0"/>
              <a:t>\</a:t>
            </a:r>
            <a:r>
              <a:rPr lang="zh-CN" altLang="zh-CN" dirty="0"/>
              <a:t>不被当作是转义字符前缀</a:t>
            </a:r>
            <a:r>
              <a:rPr lang="zh-CN" altLang="en-US" dirty="0"/>
              <a:t>。</a:t>
            </a:r>
            <a:endParaRPr lang="en-US" altLang="zh-CN" dirty="0"/>
          </a:p>
          <a:p>
            <a:pPr>
              <a:buNone/>
            </a:pPr>
            <a:r>
              <a:rPr lang="en-US" altLang="zh-CN" dirty="0"/>
              <a:t>	</a:t>
            </a:r>
            <a:r>
              <a:rPr lang="en-US" altLang="zh-CN" dirty="0">
                <a:solidFill>
                  <a:srgbClr val="FFFF00"/>
                </a:solidFill>
              </a:rPr>
              <a:t>r = </a:t>
            </a:r>
            <a:r>
              <a:rPr lang="en-US" altLang="zh-CN" dirty="0" err="1">
                <a:solidFill>
                  <a:srgbClr val="FFFF00"/>
                </a:solidFill>
              </a:rPr>
              <a:t>r'hello</a:t>
            </a:r>
            <a:r>
              <a:rPr lang="en-US" altLang="zh-CN" dirty="0">
                <a:solidFill>
                  <a:srgbClr val="FFFF00"/>
                </a:solidFill>
              </a:rPr>
              <a:t>\</a:t>
            </a:r>
            <a:r>
              <a:rPr lang="en-US" altLang="zh-CN" dirty="0" err="1">
                <a:solidFill>
                  <a:srgbClr val="FFFF00"/>
                </a:solidFill>
              </a:rPr>
              <a:t>nworld</a:t>
            </a:r>
            <a:r>
              <a:rPr lang="en-US" altLang="zh-CN" dirty="0">
                <a:solidFill>
                  <a:srgbClr val="FFFF00"/>
                </a:solidFill>
              </a:rPr>
              <a:t>'</a:t>
            </a:r>
          </a:p>
          <a:p>
            <a:pPr>
              <a:buNone/>
            </a:pPr>
            <a:r>
              <a:rPr lang="en-US" altLang="zh-CN" dirty="0">
                <a:solidFill>
                  <a:srgbClr val="FFFF00"/>
                </a:solidFill>
              </a:rPr>
              <a:t>	print(r)</a:t>
            </a:r>
          </a:p>
          <a:p>
            <a:pPr>
              <a:buNone/>
            </a:pPr>
            <a:r>
              <a:rPr lang="en-US" altLang="zh-CN" dirty="0"/>
              <a:t>	</a:t>
            </a:r>
            <a:r>
              <a:rPr lang="zh-CN" altLang="en-US" dirty="0"/>
              <a:t>输出：</a:t>
            </a:r>
            <a:r>
              <a:rPr lang="en-US" altLang="zh-CN" dirty="0">
                <a:solidFill>
                  <a:srgbClr val="00B0F0"/>
                </a:solidFill>
              </a:rPr>
              <a:t>hello\</a:t>
            </a:r>
            <a:r>
              <a:rPr lang="en-US" altLang="zh-CN" dirty="0" err="1">
                <a:solidFill>
                  <a:srgbClr val="00B0F0"/>
                </a:solidFill>
              </a:rPr>
              <a:t>nworld</a:t>
            </a:r>
            <a:endParaRPr lang="en-US" altLang="zh-CN" dirty="0">
              <a:solidFill>
                <a:srgbClr val="00B0F0"/>
              </a:solidFill>
            </a:endParaRPr>
          </a:p>
          <a:p>
            <a:pPr>
              <a:buNone/>
            </a:pPr>
            <a:r>
              <a:rPr lang="en-US" altLang="zh-CN" dirty="0"/>
              <a:t>	</a:t>
            </a:r>
            <a:r>
              <a:rPr lang="zh-CN" altLang="en-US" dirty="0"/>
              <a:t>相当于</a:t>
            </a:r>
            <a:r>
              <a:rPr lang="en-US" altLang="zh-CN" dirty="0">
                <a:solidFill>
                  <a:srgbClr val="FFFF00"/>
                </a:solidFill>
              </a:rPr>
              <a:t>r = 'hello\\</a:t>
            </a:r>
            <a:r>
              <a:rPr lang="en-US" altLang="zh-CN" dirty="0" err="1">
                <a:solidFill>
                  <a:srgbClr val="FFFF00"/>
                </a:solidFill>
              </a:rPr>
              <a:t>nworld</a:t>
            </a:r>
            <a:r>
              <a:rPr lang="en-US" altLang="zh-CN" dirty="0">
                <a:solidFill>
                  <a:srgbClr val="FFFF00"/>
                </a:solidFill>
              </a:rPr>
              <a:t>'</a:t>
            </a:r>
            <a:endParaRPr lang="zh-CN" altLang="en-US" dirty="0">
              <a:solidFill>
                <a:srgbClr val="FFFF0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字符串使用</a:t>
            </a:r>
            <a:r>
              <a:rPr lang="zh-CN" altLang="en-US" dirty="0"/>
              <a:t>（续</a:t>
            </a:r>
            <a:r>
              <a:rPr lang="en-US" altLang="zh-CN" dirty="0"/>
              <a:t>3</a:t>
            </a:r>
            <a:r>
              <a:rPr lang="zh-CN" altLang="en-US" dirty="0"/>
              <a:t>）</a:t>
            </a:r>
          </a:p>
        </p:txBody>
      </p:sp>
      <p:sp>
        <p:nvSpPr>
          <p:cNvPr id="3" name="内容占位符 2"/>
          <p:cNvSpPr>
            <a:spLocks noGrp="1"/>
          </p:cNvSpPr>
          <p:nvPr>
            <p:ph idx="1"/>
          </p:nvPr>
        </p:nvSpPr>
        <p:spPr/>
        <p:txBody>
          <a:bodyPr>
            <a:normAutofit/>
          </a:bodyPr>
          <a:lstStyle/>
          <a:p>
            <a:r>
              <a:rPr lang="zh-CN" altLang="zh-CN" b="1" dirty="0"/>
              <a:t>字符串是不可修改</a:t>
            </a:r>
            <a:endParaRPr lang="en-US" altLang="zh-CN" b="1" dirty="0"/>
          </a:p>
          <a:p>
            <a:pPr>
              <a:buNone/>
            </a:pPr>
            <a:r>
              <a:rPr lang="zh-CN" altLang="en-US" dirty="0"/>
              <a:t>字符串中的数据（字符）是不能修改的。</a:t>
            </a:r>
            <a:endParaRPr lang="en-US" altLang="zh-CN" dirty="0"/>
          </a:p>
          <a:p>
            <a:pPr>
              <a:buNone/>
            </a:pPr>
            <a:r>
              <a:rPr lang="en-US" altLang="zh-CN" dirty="0">
                <a:solidFill>
                  <a:srgbClr val="FFFF00"/>
                </a:solidFill>
              </a:rPr>
              <a:t>s='hello'</a:t>
            </a:r>
          </a:p>
          <a:p>
            <a:pPr>
              <a:buNone/>
            </a:pPr>
            <a:r>
              <a:rPr lang="en-US" altLang="zh-CN" dirty="0">
                <a:solidFill>
                  <a:srgbClr val="FFFF00"/>
                </a:solidFill>
              </a:rPr>
              <a:t>s[0]='k'</a:t>
            </a:r>
            <a:r>
              <a:rPr lang="en-US" altLang="zh-CN" dirty="0"/>
              <a:t>		#</a:t>
            </a:r>
            <a:r>
              <a:rPr lang="zh-CN" altLang="en-US" dirty="0"/>
              <a:t>会得到错误</a:t>
            </a:r>
            <a:endParaRPr lang="en-US" altLang="zh-CN" dirty="0"/>
          </a:p>
          <a:p>
            <a:pPr>
              <a:buNone/>
            </a:pPr>
            <a:r>
              <a:rPr lang="zh-CN" altLang="en-US" dirty="0"/>
              <a:t>可以通过用新的字符串对变量重新赋值，表示新的字符串。</a:t>
            </a:r>
            <a:endParaRPr lang="en-US" altLang="zh-CN" dirty="0"/>
          </a:p>
          <a:p>
            <a:pPr>
              <a:buNone/>
            </a:pPr>
            <a:r>
              <a:rPr lang="en-US" altLang="zh-CN" dirty="0">
                <a:solidFill>
                  <a:srgbClr val="FFFF00"/>
                </a:solidFill>
              </a:rPr>
              <a:t>s='hello'</a:t>
            </a:r>
          </a:p>
          <a:p>
            <a:pPr>
              <a:buNone/>
            </a:pPr>
            <a:r>
              <a:rPr lang="en-US" altLang="zh-CN" dirty="0">
                <a:solidFill>
                  <a:srgbClr val="FFFF00"/>
                </a:solidFill>
              </a:rPr>
              <a:t>s='bye'</a:t>
            </a:r>
          </a:p>
          <a:p>
            <a:pPr>
              <a:buNone/>
            </a:pPr>
            <a:r>
              <a:rPr lang="zh-CN" altLang="en-US" dirty="0"/>
              <a:t>这样变量</a:t>
            </a:r>
            <a:r>
              <a:rPr lang="en-US" altLang="zh-CN" dirty="0"/>
              <a:t>s</a:t>
            </a:r>
            <a:r>
              <a:rPr lang="zh-CN" altLang="en-US" dirty="0"/>
              <a:t>表示字符串</a:t>
            </a:r>
            <a:r>
              <a:rPr lang="en-US" altLang="zh-CN" dirty="0"/>
              <a:t>'bye'</a:t>
            </a:r>
            <a:r>
              <a:rPr lang="zh-CN" altLang="en-US" dirty="0"/>
              <a:t>。</a:t>
            </a:r>
            <a:endParaRPr lang="en-US" altLang="zh-CN" dirty="0"/>
          </a:p>
          <a:p>
            <a:pPr>
              <a:buNone/>
            </a:pPr>
            <a:endParaRPr lang="zh-CN" altLang="zh-CN" b="1"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356428595"/>
              </p:ext>
            </p:extLst>
          </p:nvPr>
        </p:nvGraphicFramePr>
        <p:xfrm>
          <a:off x="1055440" y="1556792"/>
          <a:ext cx="9217024" cy="4608518"/>
        </p:xfrm>
        <a:graphic>
          <a:graphicData uri="http://schemas.openxmlformats.org/drawingml/2006/table">
            <a:tbl>
              <a:tblPr/>
              <a:tblGrid>
                <a:gridCol w="4608512">
                  <a:extLst>
                    <a:ext uri="{9D8B030D-6E8A-4147-A177-3AD203B41FA5}">
                      <a16:colId xmlns:a16="http://schemas.microsoft.com/office/drawing/2014/main" val="20000"/>
                    </a:ext>
                  </a:extLst>
                </a:gridCol>
                <a:gridCol w="4608512">
                  <a:extLst>
                    <a:ext uri="{9D8B030D-6E8A-4147-A177-3AD203B41FA5}">
                      <a16:colId xmlns:a16="http://schemas.microsoft.com/office/drawing/2014/main" val="20001"/>
                    </a:ext>
                  </a:extLst>
                </a:gridCol>
              </a:tblGrid>
              <a:tr h="376205">
                <a:tc>
                  <a:txBody>
                    <a:bodyPr/>
                    <a:lstStyle/>
                    <a:p>
                      <a:pPr algn="ctr">
                        <a:spcBef>
                          <a:spcPts val="1000"/>
                        </a:spcBef>
                        <a:spcAft>
                          <a:spcPts val="0"/>
                        </a:spcAft>
                      </a:pPr>
                      <a:r>
                        <a:rPr lang="zh-CN" sz="1050" b="0" dirty="0">
                          <a:solidFill>
                            <a:srgbClr val="000000"/>
                          </a:solidFill>
                          <a:latin typeface="Calibri"/>
                          <a:ea typeface="宋体"/>
                          <a:cs typeface="Times New Roman"/>
                        </a:rPr>
                        <a:t>字符串常用方法或函数</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Bef>
                          <a:spcPts val="1000"/>
                        </a:spcBef>
                        <a:spcAft>
                          <a:spcPts val="0"/>
                        </a:spcAft>
                      </a:pPr>
                      <a:r>
                        <a:rPr lang="zh-CN" sz="1200" b="0" dirty="0">
                          <a:solidFill>
                            <a:srgbClr val="000000"/>
                          </a:solidFill>
                          <a:latin typeface="Calibri"/>
                          <a:ea typeface="宋体"/>
                          <a:cs typeface="Times New Roman"/>
                        </a:rPr>
                        <a:t>解释</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S.title</a:t>
                      </a:r>
                      <a:r>
                        <a:rPr lang="en-US" sz="1200" b="0" dirty="0">
                          <a:solidFill>
                            <a:srgbClr val="000000"/>
                          </a:solidFill>
                          <a:latin typeface="Cambria"/>
                          <a:ea typeface="宋体"/>
                          <a:cs typeface="Times New Roman"/>
                        </a:rPr>
                        <a:t>()</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a:solidFill>
                            <a:srgbClr val="000000"/>
                          </a:solidFill>
                          <a:latin typeface="Calibri"/>
                          <a:ea typeface="宋体"/>
                          <a:cs typeface="Times New Roman"/>
                        </a:rPr>
                        <a:t>字符串</a:t>
                      </a:r>
                      <a:r>
                        <a:rPr lang="en-US" sz="1200" b="0">
                          <a:solidFill>
                            <a:srgbClr val="000000"/>
                          </a:solidFill>
                          <a:latin typeface="Cambria"/>
                          <a:ea typeface="宋体"/>
                          <a:cs typeface="Times New Roman"/>
                        </a:rPr>
                        <a:t>S</a:t>
                      </a:r>
                      <a:r>
                        <a:rPr lang="zh-CN" sz="1200" b="0">
                          <a:solidFill>
                            <a:srgbClr val="000000"/>
                          </a:solidFill>
                          <a:latin typeface="Calibri"/>
                          <a:ea typeface="宋体"/>
                          <a:cs typeface="Times New Roman"/>
                        </a:rPr>
                        <a:t>首字母大写</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S.lower</a:t>
                      </a:r>
                      <a:r>
                        <a:rPr lang="en-US" sz="1200" b="0" dirty="0">
                          <a:solidFill>
                            <a:srgbClr val="000000"/>
                          </a:solidFill>
                          <a:latin typeface="Cambria"/>
                          <a:ea typeface="宋体"/>
                          <a:cs typeface="Times New Roman"/>
                        </a:rPr>
                        <a:t>()</a:t>
                      </a:r>
                      <a:r>
                        <a:rPr lang="zh-CN" sz="1200" b="0" dirty="0">
                          <a:solidFill>
                            <a:srgbClr val="000000"/>
                          </a:solidFill>
                          <a:latin typeface="Calibri"/>
                          <a:ea typeface="宋体"/>
                          <a:cs typeface="Times New Roman"/>
                        </a:rPr>
                        <a:t>，</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a:solidFill>
                            <a:srgbClr val="000000"/>
                          </a:solidFill>
                          <a:latin typeface="Calibri"/>
                          <a:ea typeface="宋体"/>
                          <a:cs typeface="Times New Roman"/>
                        </a:rPr>
                        <a:t>字符串</a:t>
                      </a:r>
                      <a:r>
                        <a:rPr lang="en-US" sz="1200" b="0">
                          <a:solidFill>
                            <a:srgbClr val="000000"/>
                          </a:solidFill>
                          <a:latin typeface="Cambria"/>
                          <a:ea typeface="宋体"/>
                          <a:cs typeface="Times New Roman"/>
                        </a:rPr>
                        <a:t>S</a:t>
                      </a:r>
                      <a:r>
                        <a:rPr lang="zh-CN" sz="1200" b="0">
                          <a:solidFill>
                            <a:srgbClr val="000000"/>
                          </a:solidFill>
                          <a:latin typeface="Calibri"/>
                          <a:ea typeface="宋体"/>
                          <a:cs typeface="Times New Roman"/>
                        </a:rPr>
                        <a:t>变小写</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S.upper</a:t>
                      </a:r>
                      <a:r>
                        <a:rPr lang="en-US" sz="1200" b="0" dirty="0">
                          <a:solidFill>
                            <a:srgbClr val="000000"/>
                          </a:solidFill>
                          <a:latin typeface="Cambria"/>
                          <a:ea typeface="宋体"/>
                          <a:cs typeface="Times New Roman"/>
                        </a:rPr>
                        <a:t>()</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a:solidFill>
                            <a:srgbClr val="000000"/>
                          </a:solidFill>
                          <a:latin typeface="Calibri"/>
                          <a:ea typeface="宋体"/>
                          <a:cs typeface="Times New Roman"/>
                        </a:rPr>
                        <a:t>字符串</a:t>
                      </a:r>
                      <a:r>
                        <a:rPr lang="en-US" sz="1200" b="0">
                          <a:solidFill>
                            <a:srgbClr val="000000"/>
                          </a:solidFill>
                          <a:latin typeface="Cambria"/>
                          <a:ea typeface="宋体"/>
                          <a:cs typeface="Times New Roman"/>
                        </a:rPr>
                        <a:t>S</a:t>
                      </a:r>
                      <a:r>
                        <a:rPr lang="zh-CN" sz="1200" b="0">
                          <a:solidFill>
                            <a:srgbClr val="000000"/>
                          </a:solidFill>
                          <a:latin typeface="Calibri"/>
                          <a:ea typeface="宋体"/>
                          <a:cs typeface="Times New Roman"/>
                        </a:rPr>
                        <a:t>变大写</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S.strip</a:t>
                      </a:r>
                      <a:r>
                        <a:rPr lang="en-US" sz="1200" b="0" dirty="0">
                          <a:solidFill>
                            <a:srgbClr val="000000"/>
                          </a:solidFill>
                          <a:latin typeface="Cambria"/>
                          <a:ea typeface="宋体"/>
                          <a:cs typeface="Times New Roman"/>
                        </a:rPr>
                        <a:t>(),</a:t>
                      </a:r>
                      <a:r>
                        <a:rPr lang="en-US" sz="1200" b="0" dirty="0" err="1">
                          <a:solidFill>
                            <a:srgbClr val="000000"/>
                          </a:solidFill>
                          <a:latin typeface="Cambria"/>
                          <a:ea typeface="宋体"/>
                          <a:cs typeface="Times New Roman"/>
                        </a:rPr>
                        <a:t>S.rstrip</a:t>
                      </a:r>
                      <a:r>
                        <a:rPr lang="en-US" sz="1200" b="0" dirty="0">
                          <a:solidFill>
                            <a:srgbClr val="000000"/>
                          </a:solidFill>
                          <a:latin typeface="Cambria"/>
                          <a:ea typeface="宋体"/>
                          <a:cs typeface="Times New Roman"/>
                        </a:rPr>
                        <a:t>(),</a:t>
                      </a:r>
                      <a:r>
                        <a:rPr lang="en-US" altLang="zh-CN" sz="1200" b="0">
                          <a:solidFill>
                            <a:srgbClr val="000000"/>
                          </a:solidFill>
                          <a:latin typeface="Cambria"/>
                          <a:ea typeface="宋体"/>
                          <a:cs typeface="Times New Roman"/>
                        </a:rPr>
                        <a:t>S.</a:t>
                      </a:r>
                      <a:r>
                        <a:rPr lang="en-US" sz="1200" b="0">
                          <a:solidFill>
                            <a:srgbClr val="000000"/>
                          </a:solidFill>
                          <a:latin typeface="Cambria"/>
                          <a:ea typeface="宋体"/>
                          <a:cs typeface="Times New Roman"/>
                        </a:rPr>
                        <a:t>lstrip</a:t>
                      </a:r>
                      <a:r>
                        <a:rPr lang="en-US" sz="1200" b="0" dirty="0">
                          <a:solidFill>
                            <a:srgbClr val="000000"/>
                          </a:solidFill>
                          <a:latin typeface="Cambria"/>
                          <a:ea typeface="宋体"/>
                          <a:cs typeface="Times New Roman"/>
                        </a:rPr>
                        <a:t>()</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a:solidFill>
                            <a:srgbClr val="000000"/>
                          </a:solidFill>
                          <a:latin typeface="Calibri"/>
                          <a:ea typeface="宋体"/>
                          <a:cs typeface="Times New Roman"/>
                        </a:rPr>
                        <a:t>删除前后空格，删除右空格，删除左空格</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S.find</a:t>
                      </a:r>
                      <a:r>
                        <a:rPr lang="en-US" sz="1200" b="0" dirty="0">
                          <a:solidFill>
                            <a:srgbClr val="000000"/>
                          </a:solidFill>
                          <a:latin typeface="Cambria"/>
                          <a:ea typeface="宋体"/>
                          <a:cs typeface="Times New Roman"/>
                        </a:rPr>
                        <a:t>(sub[,start[,end]])</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a:solidFill>
                            <a:srgbClr val="000000"/>
                          </a:solidFill>
                          <a:latin typeface="Calibri"/>
                          <a:ea typeface="宋体"/>
                          <a:cs typeface="Times New Roman"/>
                        </a:rPr>
                        <a:t>在字符串</a:t>
                      </a:r>
                      <a:r>
                        <a:rPr lang="en-US" sz="1200" b="0">
                          <a:solidFill>
                            <a:srgbClr val="000000"/>
                          </a:solidFill>
                          <a:latin typeface="Cambria"/>
                          <a:ea typeface="宋体"/>
                          <a:cs typeface="Times New Roman"/>
                        </a:rPr>
                        <a:t>S</a:t>
                      </a:r>
                      <a:r>
                        <a:rPr lang="zh-CN" sz="1200" b="0">
                          <a:solidFill>
                            <a:srgbClr val="000000"/>
                          </a:solidFill>
                          <a:latin typeface="Calibri"/>
                          <a:ea typeface="宋体"/>
                          <a:cs typeface="Times New Roman"/>
                        </a:rPr>
                        <a:t>中查找</a:t>
                      </a:r>
                      <a:r>
                        <a:rPr lang="en-US" sz="1200" b="0">
                          <a:solidFill>
                            <a:srgbClr val="000000"/>
                          </a:solidFill>
                          <a:latin typeface="Cambria"/>
                          <a:ea typeface="宋体"/>
                          <a:cs typeface="Times New Roman"/>
                        </a:rPr>
                        <a:t>sub</a:t>
                      </a:r>
                      <a:r>
                        <a:rPr lang="zh-CN" sz="1200" b="0">
                          <a:solidFill>
                            <a:srgbClr val="000000"/>
                          </a:solidFill>
                          <a:latin typeface="Calibri"/>
                          <a:ea typeface="宋体"/>
                          <a:cs typeface="Times New Roman"/>
                        </a:rPr>
                        <a:t>子串首次出现的位置</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S.replace</a:t>
                      </a:r>
                      <a:r>
                        <a:rPr lang="en-US" sz="1200" b="0" dirty="0">
                          <a:solidFill>
                            <a:srgbClr val="000000"/>
                          </a:solidFill>
                          <a:latin typeface="Cambria"/>
                          <a:ea typeface="宋体"/>
                          <a:cs typeface="Times New Roman"/>
                        </a:rPr>
                        <a:t>(</a:t>
                      </a:r>
                      <a:r>
                        <a:rPr lang="en-US" sz="1200" b="0" dirty="0" err="1">
                          <a:solidFill>
                            <a:srgbClr val="000000"/>
                          </a:solidFill>
                          <a:latin typeface="Cambria"/>
                          <a:ea typeface="宋体"/>
                          <a:cs typeface="Times New Roman"/>
                        </a:rPr>
                        <a:t>old,new</a:t>
                      </a:r>
                      <a:r>
                        <a:rPr lang="en-US" sz="1200" b="0" dirty="0">
                          <a:solidFill>
                            <a:srgbClr val="000000"/>
                          </a:solidFill>
                          <a:latin typeface="Cambria"/>
                          <a:ea typeface="宋体"/>
                          <a:cs typeface="Times New Roman"/>
                        </a:rPr>
                        <a:t>)</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dirty="0">
                          <a:solidFill>
                            <a:srgbClr val="000000"/>
                          </a:solidFill>
                          <a:latin typeface="Calibri"/>
                          <a:ea typeface="宋体"/>
                          <a:cs typeface="Times New Roman"/>
                        </a:rPr>
                        <a:t>在字符串</a:t>
                      </a:r>
                      <a:r>
                        <a:rPr lang="en-US" sz="1200" b="0" dirty="0">
                          <a:solidFill>
                            <a:srgbClr val="000000"/>
                          </a:solidFill>
                          <a:latin typeface="Cambria"/>
                          <a:ea typeface="宋体"/>
                          <a:cs typeface="Times New Roman"/>
                        </a:rPr>
                        <a:t>S</a:t>
                      </a:r>
                      <a:r>
                        <a:rPr lang="zh-CN" sz="1200" b="0" dirty="0">
                          <a:solidFill>
                            <a:srgbClr val="000000"/>
                          </a:solidFill>
                          <a:latin typeface="Calibri"/>
                          <a:ea typeface="宋体"/>
                          <a:cs typeface="Times New Roman"/>
                        </a:rPr>
                        <a:t>中用</a:t>
                      </a:r>
                      <a:r>
                        <a:rPr lang="en-US" sz="1200" b="0" dirty="0">
                          <a:solidFill>
                            <a:srgbClr val="000000"/>
                          </a:solidFill>
                          <a:latin typeface="Cambria"/>
                          <a:ea typeface="宋体"/>
                          <a:cs typeface="Times New Roman"/>
                        </a:rPr>
                        <a:t>new</a:t>
                      </a:r>
                      <a:r>
                        <a:rPr lang="zh-CN" sz="1200" b="0" dirty="0">
                          <a:solidFill>
                            <a:srgbClr val="000000"/>
                          </a:solidFill>
                          <a:latin typeface="Calibri"/>
                          <a:ea typeface="宋体"/>
                          <a:cs typeface="Times New Roman"/>
                        </a:rPr>
                        <a:t>子串替换</a:t>
                      </a:r>
                      <a:r>
                        <a:rPr lang="en-US" sz="1200" b="0" dirty="0">
                          <a:solidFill>
                            <a:srgbClr val="000000"/>
                          </a:solidFill>
                          <a:latin typeface="Cambria"/>
                          <a:ea typeface="宋体"/>
                          <a:cs typeface="Times New Roman"/>
                        </a:rPr>
                        <a:t>old</a:t>
                      </a:r>
                      <a:r>
                        <a:rPr lang="zh-CN" sz="1200" b="0" dirty="0">
                          <a:solidFill>
                            <a:srgbClr val="000000"/>
                          </a:solidFill>
                          <a:latin typeface="Calibri"/>
                          <a:ea typeface="宋体"/>
                          <a:cs typeface="Times New Roman"/>
                        </a:rPr>
                        <a:t>子串</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470257">
                <a:tc>
                  <a:txBody>
                    <a:bodyPr/>
                    <a:lstStyle/>
                    <a:p>
                      <a:pPr>
                        <a:spcBef>
                          <a:spcPts val="1000"/>
                        </a:spcBef>
                        <a:spcAft>
                          <a:spcPts val="0"/>
                        </a:spcAft>
                      </a:pPr>
                      <a:r>
                        <a:rPr lang="en-US" sz="1200" b="0">
                          <a:solidFill>
                            <a:srgbClr val="000000"/>
                          </a:solidFill>
                          <a:latin typeface="Cambria"/>
                          <a:ea typeface="宋体"/>
                          <a:cs typeface="Times New Roman"/>
                        </a:rPr>
                        <a:t>S.join(X)   </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dirty="0">
                          <a:solidFill>
                            <a:srgbClr val="000000"/>
                          </a:solidFill>
                          <a:latin typeface="Calibri"/>
                          <a:ea typeface="宋体"/>
                          <a:cs typeface="Times New Roman"/>
                        </a:rPr>
                        <a:t>将序列</a:t>
                      </a:r>
                      <a:r>
                        <a:rPr lang="en-US" sz="1200" b="0" dirty="0">
                          <a:solidFill>
                            <a:srgbClr val="000000"/>
                          </a:solidFill>
                          <a:latin typeface="Cambria"/>
                          <a:ea typeface="宋体"/>
                          <a:cs typeface="Times New Roman"/>
                        </a:rPr>
                        <a:t>X</a:t>
                      </a:r>
                      <a:r>
                        <a:rPr lang="zh-CN" sz="1200" b="0" dirty="0">
                          <a:solidFill>
                            <a:srgbClr val="000000"/>
                          </a:solidFill>
                          <a:latin typeface="Calibri"/>
                          <a:ea typeface="宋体"/>
                          <a:cs typeface="Times New Roman"/>
                        </a:rPr>
                        <a:t>合并成字符串</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r h="470257">
                <a:tc>
                  <a:txBody>
                    <a:bodyPr/>
                    <a:lstStyle/>
                    <a:p>
                      <a:pPr>
                        <a:spcBef>
                          <a:spcPts val="1000"/>
                        </a:spcBef>
                        <a:spcAft>
                          <a:spcPts val="0"/>
                        </a:spcAft>
                      </a:pPr>
                      <a:r>
                        <a:rPr lang="en-US" sz="1200" b="0">
                          <a:solidFill>
                            <a:srgbClr val="000000"/>
                          </a:solidFill>
                          <a:latin typeface="Cambria"/>
                          <a:ea typeface="宋体"/>
                          <a:cs typeface="Times New Roman"/>
                        </a:rPr>
                        <a:t>S.split(sep=None)</a:t>
                      </a:r>
                      <a:endParaRPr lang="zh-CN" sz="1200" b="1">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dirty="0">
                          <a:solidFill>
                            <a:srgbClr val="000000"/>
                          </a:solidFill>
                          <a:latin typeface="Calibri"/>
                          <a:ea typeface="宋体"/>
                          <a:cs typeface="Times New Roman"/>
                        </a:rPr>
                        <a:t>将字符串</a:t>
                      </a:r>
                      <a:r>
                        <a:rPr lang="en-US" sz="1200" b="0" dirty="0">
                          <a:solidFill>
                            <a:srgbClr val="000000"/>
                          </a:solidFill>
                          <a:latin typeface="Cambria"/>
                          <a:ea typeface="宋体"/>
                          <a:cs typeface="Times New Roman"/>
                        </a:rPr>
                        <a:t>S</a:t>
                      </a:r>
                      <a:r>
                        <a:rPr lang="zh-CN" sz="1200" b="0" dirty="0">
                          <a:solidFill>
                            <a:srgbClr val="000000"/>
                          </a:solidFill>
                          <a:latin typeface="Calibri"/>
                          <a:ea typeface="宋体"/>
                          <a:cs typeface="Times New Roman"/>
                        </a:rPr>
                        <a:t>拆分成列表</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r h="470257">
                <a:tc>
                  <a:txBody>
                    <a:bodyPr/>
                    <a:lstStyle/>
                    <a:p>
                      <a:pPr>
                        <a:spcBef>
                          <a:spcPts val="1000"/>
                        </a:spcBef>
                        <a:spcAft>
                          <a:spcPts val="0"/>
                        </a:spcAft>
                      </a:pPr>
                      <a:r>
                        <a:rPr lang="en-US" sz="1200" b="0" dirty="0" err="1">
                          <a:solidFill>
                            <a:srgbClr val="000000"/>
                          </a:solidFill>
                          <a:latin typeface="Cambria"/>
                          <a:ea typeface="宋体"/>
                          <a:cs typeface="Times New Roman"/>
                        </a:rPr>
                        <a:t>S.count</a:t>
                      </a:r>
                      <a:r>
                        <a:rPr lang="en-US" sz="1200" b="0" dirty="0">
                          <a:solidFill>
                            <a:srgbClr val="000000"/>
                          </a:solidFill>
                          <a:latin typeface="Cambria"/>
                          <a:ea typeface="宋体"/>
                          <a:cs typeface="Times New Roman"/>
                        </a:rPr>
                        <a:t>(sub[,start[,end]])</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spcBef>
                          <a:spcPts val="1000"/>
                        </a:spcBef>
                        <a:spcAft>
                          <a:spcPts val="0"/>
                        </a:spcAft>
                      </a:pPr>
                      <a:r>
                        <a:rPr lang="zh-CN" sz="1200" b="0" dirty="0">
                          <a:solidFill>
                            <a:srgbClr val="000000"/>
                          </a:solidFill>
                          <a:latin typeface="Calibri"/>
                          <a:ea typeface="宋体"/>
                          <a:cs typeface="Times New Roman"/>
                        </a:rPr>
                        <a:t>计算</a:t>
                      </a:r>
                      <a:r>
                        <a:rPr lang="en-US" sz="1200" b="0" dirty="0">
                          <a:solidFill>
                            <a:srgbClr val="000000"/>
                          </a:solidFill>
                          <a:latin typeface="Cambria"/>
                          <a:ea typeface="宋体"/>
                          <a:cs typeface="Times New Roman"/>
                        </a:rPr>
                        <a:t>sub</a:t>
                      </a:r>
                      <a:r>
                        <a:rPr lang="zh-CN" sz="1200" b="0" dirty="0">
                          <a:solidFill>
                            <a:srgbClr val="000000"/>
                          </a:solidFill>
                          <a:latin typeface="Calibri"/>
                          <a:ea typeface="宋体"/>
                          <a:cs typeface="Times New Roman"/>
                        </a:rPr>
                        <a:t>子串在字符串</a:t>
                      </a:r>
                      <a:r>
                        <a:rPr lang="en-US" sz="1200" b="0" dirty="0">
                          <a:solidFill>
                            <a:srgbClr val="000000"/>
                          </a:solidFill>
                          <a:latin typeface="Cambria"/>
                          <a:ea typeface="宋体"/>
                          <a:cs typeface="Times New Roman"/>
                        </a:rPr>
                        <a:t>S</a:t>
                      </a:r>
                      <a:r>
                        <a:rPr lang="zh-CN" sz="1200" b="0" dirty="0">
                          <a:solidFill>
                            <a:srgbClr val="000000"/>
                          </a:solidFill>
                          <a:latin typeface="Calibri"/>
                          <a:ea typeface="宋体"/>
                          <a:cs typeface="Times New Roman"/>
                        </a:rPr>
                        <a:t>中出现的次数</a:t>
                      </a:r>
                      <a:endParaRPr lang="zh-CN" sz="1200" b="1" dirty="0">
                        <a:solidFill>
                          <a:srgbClr val="4F81BD"/>
                        </a:solidFill>
                        <a:latin typeface="Cambria"/>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9"/>
                  </a:ext>
                </a:extLst>
              </a:tr>
            </a:tbl>
          </a:graphicData>
        </a:graphic>
      </p:graphicFrame>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r>
              <a:rPr lang="zh-CN" altLang="en-US" dirty="0"/>
              <a:t>（续）</a:t>
            </a:r>
          </a:p>
        </p:txBody>
      </p:sp>
      <p:sp>
        <p:nvSpPr>
          <p:cNvPr id="3" name="内容占位符 2"/>
          <p:cNvSpPr>
            <a:spLocks noGrp="1"/>
          </p:cNvSpPr>
          <p:nvPr>
            <p:ph idx="1"/>
          </p:nvPr>
        </p:nvSpPr>
        <p:spPr>
          <a:xfrm>
            <a:off x="609600" y="1417639"/>
            <a:ext cx="9956800" cy="4708526"/>
          </a:xfrm>
        </p:spPr>
        <p:txBody>
          <a:bodyPr>
            <a:normAutofit fontScale="77500" lnSpcReduction="20000"/>
          </a:bodyPr>
          <a:lstStyle/>
          <a:p>
            <a:r>
              <a:rPr lang="zh-CN" altLang="en-US" dirty="0"/>
              <a:t>查找子串 </a:t>
            </a:r>
            <a:r>
              <a:rPr lang="en-US" altLang="zh-CN" dirty="0"/>
              <a:t>find() </a:t>
            </a:r>
            <a:r>
              <a:rPr lang="zh-CN" altLang="en-US" dirty="0"/>
              <a:t>（也可以用</a:t>
            </a:r>
            <a:r>
              <a:rPr lang="en-US" altLang="zh-CN" dirty="0"/>
              <a:t>index</a:t>
            </a:r>
            <a:r>
              <a:rPr lang="zh-CN" altLang="en-US" dirty="0"/>
              <a:t>函数）</a:t>
            </a:r>
            <a:endParaRPr lang="en-US" altLang="zh-CN" dirty="0"/>
          </a:p>
          <a:p>
            <a:pPr lvl="1"/>
            <a:r>
              <a:rPr lang="zh-CN" altLang="en-US" dirty="0"/>
              <a:t>在字符串中查找子串，返回第一次出现的位置下标（从</a:t>
            </a:r>
            <a:r>
              <a:rPr lang="en-US" altLang="zh-CN" dirty="0"/>
              <a:t>0</a:t>
            </a:r>
            <a:r>
              <a:rPr lang="zh-CN" altLang="en-US" dirty="0"/>
              <a:t>开始），如果找不到返回</a:t>
            </a:r>
            <a:r>
              <a:rPr lang="en-US" altLang="zh-CN" dirty="0"/>
              <a:t>-1</a:t>
            </a:r>
            <a:r>
              <a:rPr lang="zh-CN" altLang="en-US" dirty="0"/>
              <a:t>。</a:t>
            </a:r>
            <a:endParaRPr lang="en-US" altLang="zh-CN" dirty="0"/>
          </a:p>
          <a:p>
            <a:pPr marL="36576" indent="0" latinLnBrk="1">
              <a:buNone/>
            </a:pPr>
            <a:r>
              <a:rPr lang="en-US" altLang="zh-CN" dirty="0">
                <a:solidFill>
                  <a:srgbClr val="FFFF00"/>
                </a:solidFill>
              </a:rPr>
              <a:t>s = 'This is a test.'</a:t>
            </a:r>
            <a:br>
              <a:rPr lang="en-US" altLang="zh-CN" dirty="0">
                <a:solidFill>
                  <a:srgbClr val="FFFF00"/>
                </a:solidFill>
              </a:rPr>
            </a:br>
            <a:r>
              <a:rPr lang="en-US" altLang="zh-CN" dirty="0">
                <a:solidFill>
                  <a:srgbClr val="FFFF00"/>
                </a:solidFill>
              </a:rPr>
              <a:t>print(</a:t>
            </a:r>
            <a:r>
              <a:rPr lang="en-US" altLang="zh-CN" dirty="0" err="1">
                <a:solidFill>
                  <a:srgbClr val="FFFF00"/>
                </a:solidFill>
              </a:rPr>
              <a:t>s.find</a:t>
            </a:r>
            <a:r>
              <a:rPr lang="en-US" altLang="zh-CN" dirty="0">
                <a:solidFill>
                  <a:srgbClr val="FFFF00"/>
                </a:solidFill>
              </a:rPr>
              <a:t>('is'))   </a:t>
            </a:r>
          </a:p>
          <a:p>
            <a:pPr marL="36576" indent="0" latinLnBrk="1">
              <a:buNone/>
            </a:pPr>
            <a:r>
              <a:rPr lang="en-US" altLang="zh-CN" dirty="0">
                <a:solidFill>
                  <a:srgbClr val="FFFF00"/>
                </a:solidFill>
              </a:rPr>
              <a:t>print(</a:t>
            </a:r>
            <a:r>
              <a:rPr lang="en-US" altLang="zh-CN" dirty="0" err="1">
                <a:solidFill>
                  <a:srgbClr val="FFFF00"/>
                </a:solidFill>
              </a:rPr>
              <a:t>s.index</a:t>
            </a:r>
            <a:r>
              <a:rPr lang="en-US" altLang="zh-CN" dirty="0">
                <a:solidFill>
                  <a:srgbClr val="FFFF00"/>
                </a:solidFill>
              </a:rPr>
              <a:t>('is'))</a:t>
            </a:r>
            <a:endParaRPr lang="zh-CN" altLang="zh-CN" dirty="0">
              <a:solidFill>
                <a:srgbClr val="FFFF00"/>
              </a:solidFill>
            </a:endParaRPr>
          </a:p>
          <a:p>
            <a:pPr marL="36576" indent="0">
              <a:buNone/>
            </a:pPr>
            <a:r>
              <a:rPr lang="zh-CN" altLang="en-US" dirty="0"/>
              <a:t>输出</a:t>
            </a:r>
            <a:r>
              <a:rPr lang="zh-CN" altLang="zh-CN" dirty="0"/>
              <a:t>：</a:t>
            </a:r>
          </a:p>
          <a:p>
            <a:pPr marL="36576" indent="0" latinLnBrk="1">
              <a:buNone/>
            </a:pPr>
            <a:r>
              <a:rPr lang="en-US" altLang="zh-CN" dirty="0">
                <a:solidFill>
                  <a:srgbClr val="00B0F0"/>
                </a:solidFill>
              </a:rPr>
              <a:t>2</a:t>
            </a:r>
          </a:p>
          <a:p>
            <a:pPr marL="36576" indent="0" latinLnBrk="1">
              <a:buNone/>
            </a:pPr>
            <a:r>
              <a:rPr lang="en-US" altLang="zh-CN" dirty="0">
                <a:solidFill>
                  <a:srgbClr val="00B0F0"/>
                </a:solidFill>
              </a:rPr>
              <a:t>2</a:t>
            </a:r>
          </a:p>
          <a:p>
            <a:pPr marL="36576" indent="0" latinLnBrk="1">
              <a:buNone/>
            </a:pPr>
            <a:r>
              <a:rPr lang="en-US" altLang="zh-CN" dirty="0">
                <a:solidFill>
                  <a:srgbClr val="FFFF00"/>
                </a:solidFill>
              </a:rPr>
              <a:t>s = 'This is a test.'</a:t>
            </a:r>
            <a:br>
              <a:rPr lang="en-US" altLang="zh-CN" dirty="0">
                <a:solidFill>
                  <a:srgbClr val="FFFF00"/>
                </a:solidFill>
              </a:rPr>
            </a:br>
            <a:r>
              <a:rPr lang="en-US" altLang="zh-CN" dirty="0">
                <a:solidFill>
                  <a:srgbClr val="FFFF00"/>
                </a:solidFill>
              </a:rPr>
              <a:t>print(</a:t>
            </a:r>
            <a:r>
              <a:rPr lang="en-US" altLang="zh-CN" dirty="0" err="1">
                <a:solidFill>
                  <a:srgbClr val="FFFF00"/>
                </a:solidFill>
              </a:rPr>
              <a:t>s.find</a:t>
            </a:r>
            <a:r>
              <a:rPr lang="en-US" altLang="zh-CN" dirty="0">
                <a:solidFill>
                  <a:srgbClr val="FFFF00"/>
                </a:solidFill>
              </a:rPr>
              <a:t>('ok'))   </a:t>
            </a:r>
            <a:endParaRPr lang="zh-CN" altLang="zh-CN" dirty="0">
              <a:solidFill>
                <a:srgbClr val="FFFF00"/>
              </a:solidFill>
            </a:endParaRPr>
          </a:p>
          <a:p>
            <a:pPr marL="36576" indent="0">
              <a:buNone/>
            </a:pPr>
            <a:r>
              <a:rPr lang="zh-CN" altLang="en-US" dirty="0"/>
              <a:t>输出</a:t>
            </a:r>
            <a:r>
              <a:rPr lang="zh-CN" altLang="zh-CN" dirty="0"/>
              <a:t>：</a:t>
            </a:r>
          </a:p>
          <a:p>
            <a:pPr marL="36576" indent="0" latinLnBrk="1">
              <a:buNone/>
            </a:pPr>
            <a:r>
              <a:rPr lang="en-US" altLang="zh-CN" dirty="0">
                <a:solidFill>
                  <a:srgbClr val="00B0F0"/>
                </a:solidFill>
              </a:rPr>
              <a:t>-1</a:t>
            </a:r>
            <a:endParaRPr lang="zh-CN" altLang="zh-CN"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24</a:t>
            </a:fld>
            <a:endParaRPr lang="en-US" altLang="zh-CN"/>
          </a:p>
        </p:txBody>
      </p:sp>
    </p:spTree>
    <p:extLst>
      <p:ext uri="{BB962C8B-B14F-4D97-AF65-F5344CB8AC3E}">
        <p14:creationId xmlns:p14="http://schemas.microsoft.com/office/powerpoint/2010/main" val="482237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r>
              <a:rPr lang="zh-CN" altLang="en-US" dirty="0"/>
              <a:t>（续</a:t>
            </a:r>
            <a:r>
              <a:rPr lang="en-US" altLang="zh-CN" dirty="0"/>
              <a:t>2</a:t>
            </a:r>
            <a:r>
              <a:rPr lang="zh-CN" altLang="en-US" dirty="0"/>
              <a:t>）</a:t>
            </a:r>
          </a:p>
        </p:txBody>
      </p:sp>
      <p:sp>
        <p:nvSpPr>
          <p:cNvPr id="3" name="内容占位符 2"/>
          <p:cNvSpPr>
            <a:spLocks noGrp="1"/>
          </p:cNvSpPr>
          <p:nvPr>
            <p:ph idx="1"/>
          </p:nvPr>
        </p:nvSpPr>
        <p:spPr/>
        <p:txBody>
          <a:bodyPr>
            <a:normAutofit/>
          </a:bodyPr>
          <a:lstStyle/>
          <a:p>
            <a:pPr marL="36576" indent="0">
              <a:buNone/>
            </a:pPr>
            <a:r>
              <a:rPr lang="en-US" altLang="zh-CN" dirty="0">
                <a:solidFill>
                  <a:srgbClr val="FFFF00"/>
                </a:solidFill>
              </a:rPr>
              <a:t>s = ‘This is a test.’</a:t>
            </a:r>
            <a:br>
              <a:rPr lang="en-US" altLang="zh-CN" dirty="0">
                <a:solidFill>
                  <a:srgbClr val="FFFF00"/>
                </a:solidFill>
              </a:rPr>
            </a:br>
            <a:r>
              <a:rPr lang="en-US" altLang="zh-CN" dirty="0">
                <a:solidFill>
                  <a:srgbClr val="FFFF00"/>
                </a:solidFill>
              </a:rPr>
              <a:t>print(</a:t>
            </a:r>
            <a:r>
              <a:rPr lang="en-US" altLang="zh-CN" dirty="0" err="1">
                <a:solidFill>
                  <a:srgbClr val="FFFF00"/>
                </a:solidFill>
              </a:rPr>
              <a:t>s.find</a:t>
            </a:r>
            <a:r>
              <a:rPr lang="en-US" altLang="zh-CN" dirty="0">
                <a:solidFill>
                  <a:srgbClr val="FFFF00"/>
                </a:solidFill>
              </a:rPr>
              <a:t>(‘is’,3))      </a:t>
            </a:r>
            <a:r>
              <a:rPr lang="en-US" altLang="zh-CN" sz="2400" dirty="0"/>
              <a:t>#</a:t>
            </a:r>
            <a:r>
              <a:rPr lang="zh-CN" altLang="en-US" sz="2400" dirty="0"/>
              <a:t>指定查找开始位置</a:t>
            </a:r>
            <a:endParaRPr lang="en-US" altLang="zh-CN" sz="2400" dirty="0"/>
          </a:p>
          <a:p>
            <a:pPr marL="36576" indent="0">
              <a:buNone/>
            </a:pPr>
            <a:r>
              <a:rPr lang="zh-CN" altLang="en-US" dirty="0"/>
              <a:t>输出：</a:t>
            </a:r>
            <a:endParaRPr lang="en-US" altLang="zh-CN" dirty="0"/>
          </a:p>
          <a:p>
            <a:pPr marL="36576" indent="0">
              <a:buNone/>
            </a:pPr>
            <a:r>
              <a:rPr lang="en-US" altLang="zh-CN" dirty="0">
                <a:solidFill>
                  <a:srgbClr val="00B0F0"/>
                </a:solidFill>
              </a:rPr>
              <a:t>5</a:t>
            </a:r>
          </a:p>
          <a:p>
            <a:pPr marL="36576" indent="0">
              <a:buNone/>
            </a:pPr>
            <a:r>
              <a:rPr lang="en-US" altLang="zh-CN" dirty="0">
                <a:solidFill>
                  <a:srgbClr val="FFFF00"/>
                </a:solidFill>
              </a:rPr>
              <a:t>s = ‘This is a test.’</a:t>
            </a:r>
            <a:br>
              <a:rPr lang="en-US" altLang="zh-CN" dirty="0">
                <a:solidFill>
                  <a:srgbClr val="FFFF00"/>
                </a:solidFill>
              </a:rPr>
            </a:br>
            <a:r>
              <a:rPr lang="en-US" altLang="zh-CN" dirty="0">
                <a:solidFill>
                  <a:srgbClr val="FFFF00"/>
                </a:solidFill>
              </a:rPr>
              <a:t>print(</a:t>
            </a:r>
            <a:r>
              <a:rPr lang="en-US" altLang="zh-CN" dirty="0" err="1">
                <a:solidFill>
                  <a:srgbClr val="FFFF00"/>
                </a:solidFill>
              </a:rPr>
              <a:t>s.find</a:t>
            </a:r>
            <a:r>
              <a:rPr lang="en-US" altLang="zh-CN" dirty="0">
                <a:solidFill>
                  <a:srgbClr val="FFFF00"/>
                </a:solidFill>
              </a:rPr>
              <a:t>(‘is’,3,6)) </a:t>
            </a:r>
            <a:r>
              <a:rPr lang="en-US" altLang="zh-CN" sz="2200" dirty="0"/>
              <a:t>#</a:t>
            </a:r>
            <a:r>
              <a:rPr lang="zh-CN" altLang="en-US" sz="2200" dirty="0"/>
              <a:t>指定查找开始位置及终止位置</a:t>
            </a:r>
            <a:endParaRPr lang="en-US" altLang="zh-CN" sz="2200" dirty="0"/>
          </a:p>
          <a:p>
            <a:pPr marL="36576" indent="0">
              <a:buNone/>
            </a:pPr>
            <a:r>
              <a:rPr lang="zh-CN" altLang="en-US" dirty="0"/>
              <a:t>输出：</a:t>
            </a:r>
            <a:endParaRPr lang="en-US" altLang="zh-CN" dirty="0"/>
          </a:p>
          <a:p>
            <a:pPr marL="36576" indent="0">
              <a:buNone/>
            </a:pPr>
            <a:r>
              <a:rPr lang="en-US" altLang="zh-CN" dirty="0">
                <a:solidFill>
                  <a:srgbClr val="00B0F0"/>
                </a:solidFill>
              </a:rPr>
              <a:t>-1</a:t>
            </a:r>
            <a:endParaRPr lang="zh-CN" altLang="zh-CN" dirty="0">
              <a:solidFill>
                <a:srgbClr val="00B0F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25</a:t>
            </a:fld>
            <a:endParaRPr lang="en-US" altLang="zh-CN"/>
          </a:p>
        </p:txBody>
      </p:sp>
    </p:spTree>
    <p:extLst>
      <p:ext uri="{BB962C8B-B14F-4D97-AF65-F5344CB8AC3E}">
        <p14:creationId xmlns:p14="http://schemas.microsoft.com/office/powerpoint/2010/main" val="2082769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r>
              <a:rPr lang="zh-CN" altLang="en-US" dirty="0"/>
              <a:t>（续</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统计子串出现的次数</a:t>
            </a:r>
            <a:r>
              <a:rPr lang="en-US" altLang="zh-CN" dirty="0"/>
              <a:t>count()</a:t>
            </a:r>
          </a:p>
          <a:p>
            <a:pPr marL="36576" indent="0" latinLnBrk="1">
              <a:buNone/>
            </a:pPr>
            <a:r>
              <a:rPr lang="en-US" altLang="zh-CN" dirty="0">
                <a:solidFill>
                  <a:srgbClr val="FFFF00"/>
                </a:solidFill>
              </a:rPr>
              <a:t>s = 'This is a test.'</a:t>
            </a:r>
            <a:br>
              <a:rPr lang="en-US" altLang="zh-CN" dirty="0">
                <a:solidFill>
                  <a:srgbClr val="FFFF00"/>
                </a:solidFill>
              </a:rPr>
            </a:br>
            <a:r>
              <a:rPr lang="en-US" altLang="zh-CN" dirty="0">
                <a:solidFill>
                  <a:srgbClr val="FFFF00"/>
                </a:solidFill>
              </a:rPr>
              <a:t>print(</a:t>
            </a:r>
            <a:r>
              <a:rPr lang="en-US" altLang="zh-CN" dirty="0" err="1">
                <a:solidFill>
                  <a:srgbClr val="FFFF00"/>
                </a:solidFill>
              </a:rPr>
              <a:t>s.count</a:t>
            </a:r>
            <a:r>
              <a:rPr lang="en-US" altLang="zh-CN" dirty="0">
                <a:solidFill>
                  <a:srgbClr val="FFFF00"/>
                </a:solidFill>
              </a:rPr>
              <a:t>('is'))</a:t>
            </a:r>
            <a:endParaRPr lang="zh-CN" altLang="zh-CN" dirty="0">
              <a:solidFill>
                <a:srgbClr val="FFFF00"/>
              </a:solidFill>
            </a:endParaRPr>
          </a:p>
          <a:p>
            <a:pPr marL="36576" indent="0">
              <a:buNone/>
            </a:pPr>
            <a:r>
              <a:rPr lang="zh-CN" altLang="en-US" dirty="0"/>
              <a:t>输出</a:t>
            </a:r>
            <a:r>
              <a:rPr lang="zh-CN" altLang="zh-CN" dirty="0"/>
              <a:t>：</a:t>
            </a:r>
          </a:p>
          <a:p>
            <a:pPr marL="36576" indent="0" latinLnBrk="1">
              <a:buNone/>
            </a:pPr>
            <a:r>
              <a:rPr lang="en-US" altLang="zh-CN" dirty="0">
                <a:solidFill>
                  <a:srgbClr val="00B0F0"/>
                </a:solidFill>
              </a:rPr>
              <a:t>2</a:t>
            </a:r>
            <a:endParaRPr lang="zh-CN" altLang="zh-CN" dirty="0">
              <a:solidFill>
                <a:srgbClr val="00B0F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26</a:t>
            </a:fld>
            <a:endParaRPr lang="en-US" altLang="zh-CN"/>
          </a:p>
        </p:txBody>
      </p:sp>
    </p:spTree>
    <p:extLst>
      <p:ext uri="{BB962C8B-B14F-4D97-AF65-F5344CB8AC3E}">
        <p14:creationId xmlns:p14="http://schemas.microsoft.com/office/powerpoint/2010/main" val="391323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r>
              <a:rPr lang="zh-CN" altLang="en-US" dirty="0"/>
              <a:t>（续</a:t>
            </a:r>
            <a:r>
              <a:rPr lang="en-US" altLang="zh-CN" dirty="0"/>
              <a:t>4</a:t>
            </a:r>
            <a:r>
              <a:rPr lang="zh-CN" altLang="en-US" dirty="0"/>
              <a:t>）</a:t>
            </a:r>
          </a:p>
        </p:txBody>
      </p:sp>
      <p:sp>
        <p:nvSpPr>
          <p:cNvPr id="3" name="内容占位符 2"/>
          <p:cNvSpPr>
            <a:spLocks noGrp="1"/>
          </p:cNvSpPr>
          <p:nvPr>
            <p:ph idx="1"/>
          </p:nvPr>
        </p:nvSpPr>
        <p:spPr/>
        <p:txBody>
          <a:bodyPr>
            <a:normAutofit lnSpcReduction="10000"/>
          </a:bodyPr>
          <a:lstStyle/>
          <a:p>
            <a:r>
              <a:rPr lang="zh-CN" altLang="en-US" dirty="0"/>
              <a:t>修改大小写</a:t>
            </a:r>
            <a:endParaRPr lang="en-US" altLang="zh-CN" dirty="0"/>
          </a:p>
          <a:p>
            <a:pPr lvl="1"/>
            <a:r>
              <a:rPr lang="zh-CN" altLang="en-US" dirty="0"/>
              <a:t>函数</a:t>
            </a:r>
            <a:r>
              <a:rPr lang="en-US" altLang="zh-CN" dirty="0"/>
              <a:t>title() </a:t>
            </a:r>
            <a:r>
              <a:rPr lang="zh-CN" altLang="en-US" dirty="0"/>
              <a:t>将字符串中每个单词的首字母变成大写字母。</a:t>
            </a:r>
            <a:endParaRPr lang="en-US" altLang="zh-CN" dirty="0"/>
          </a:p>
          <a:p>
            <a:pPr marL="36576" indent="0">
              <a:buNone/>
            </a:pPr>
            <a:r>
              <a:rPr lang="en-US" altLang="zh-CN" dirty="0"/>
              <a:t>	</a:t>
            </a:r>
            <a:r>
              <a:rPr lang="en-US" altLang="zh-CN" dirty="0">
                <a:solidFill>
                  <a:srgbClr val="FFFF00"/>
                </a:solidFill>
              </a:rPr>
              <a:t>name = ‘john </a:t>
            </a:r>
            <a:r>
              <a:rPr lang="en-US" altLang="zh-CN" dirty="0" err="1">
                <a:solidFill>
                  <a:srgbClr val="FFFF00"/>
                </a:solidFill>
              </a:rPr>
              <a:t>johnson</a:t>
            </a:r>
            <a:r>
              <a:rPr lang="en-US" altLang="zh-CN" dirty="0">
                <a:solidFill>
                  <a:srgbClr val="FFFF00"/>
                </a:solidFill>
              </a:rPr>
              <a:t>’</a:t>
            </a:r>
            <a:br>
              <a:rPr lang="en-US" altLang="zh-CN" dirty="0">
                <a:solidFill>
                  <a:srgbClr val="FFFF00"/>
                </a:solidFill>
              </a:rPr>
            </a:br>
            <a:r>
              <a:rPr lang="en-US" altLang="zh-CN" dirty="0">
                <a:solidFill>
                  <a:srgbClr val="FFFF00"/>
                </a:solidFill>
              </a:rPr>
              <a:t>	print(</a:t>
            </a:r>
            <a:r>
              <a:rPr lang="en-US" altLang="zh-CN" dirty="0" err="1">
                <a:solidFill>
                  <a:srgbClr val="FFFF00"/>
                </a:solidFill>
              </a:rPr>
              <a:t>name.title</a:t>
            </a:r>
            <a:r>
              <a:rPr lang="en-US" altLang="zh-CN" dirty="0">
                <a:solidFill>
                  <a:srgbClr val="FFFF00"/>
                </a:solidFill>
              </a:rPr>
              <a:t>())</a:t>
            </a:r>
            <a:br>
              <a:rPr lang="en-US" altLang="zh-CN" dirty="0"/>
            </a:br>
            <a:r>
              <a:rPr lang="en-US" altLang="zh-CN" dirty="0"/>
              <a:t>	</a:t>
            </a:r>
            <a:r>
              <a:rPr lang="zh-CN" altLang="en-US" dirty="0"/>
              <a:t>输出：</a:t>
            </a:r>
            <a:endParaRPr lang="en-US" altLang="zh-CN" dirty="0"/>
          </a:p>
          <a:p>
            <a:pPr marL="36576" indent="0">
              <a:buNone/>
            </a:pPr>
            <a:r>
              <a:rPr lang="en-US" altLang="zh-CN" dirty="0"/>
              <a:t>	</a:t>
            </a:r>
            <a:r>
              <a:rPr lang="en-US" altLang="zh-CN" dirty="0">
                <a:solidFill>
                  <a:srgbClr val="00B0F0"/>
                </a:solidFill>
              </a:rPr>
              <a:t>John Johnson</a:t>
            </a:r>
          </a:p>
          <a:p>
            <a:pPr marL="36576" indent="0">
              <a:buNone/>
            </a:pPr>
            <a:endParaRPr lang="en-US" altLang="zh-CN" dirty="0"/>
          </a:p>
          <a:p>
            <a:pPr lvl="1"/>
            <a:r>
              <a:rPr lang="zh-CN" altLang="en-US" dirty="0"/>
              <a:t>函数</a:t>
            </a:r>
            <a:r>
              <a:rPr lang="en-US" altLang="zh-CN" dirty="0"/>
              <a:t>upper() </a:t>
            </a:r>
            <a:r>
              <a:rPr lang="zh-CN" altLang="en-US" dirty="0"/>
              <a:t>将字符串中所有字母变成大写字母。</a:t>
            </a:r>
            <a:endParaRPr lang="en-US" altLang="zh-CN" dirty="0"/>
          </a:p>
          <a:p>
            <a:pPr lvl="1"/>
            <a:r>
              <a:rPr lang="zh-CN" altLang="en-US" dirty="0"/>
              <a:t>函数</a:t>
            </a:r>
            <a:r>
              <a:rPr lang="en-US" altLang="zh-CN" dirty="0"/>
              <a:t>lower() </a:t>
            </a:r>
            <a:r>
              <a:rPr lang="zh-CN" altLang="en-US" dirty="0"/>
              <a:t>将字符串中所有字母变成小写字母。</a:t>
            </a:r>
          </a:p>
        </p:txBody>
      </p:sp>
      <p:sp>
        <p:nvSpPr>
          <p:cNvPr id="4" name="页脚占位符 3"/>
          <p:cNvSpPr>
            <a:spLocks noGrp="1"/>
          </p:cNvSpPr>
          <p:nvPr>
            <p:ph type="ftr" sz="quarter" idx="11"/>
          </p:nvPr>
        </p:nvSpPr>
        <p:spPr/>
        <p:txBody>
          <a:bodyPr/>
          <a:lstStyle/>
          <a:p>
            <a:pPr>
              <a:defRPr/>
            </a:pPr>
            <a:r>
              <a:rPr lang="en-US" altLang="zh-CN" dirty="0"/>
              <a:t>Python</a:t>
            </a:r>
            <a:r>
              <a:rPr lang="zh-CN" altLang="en-US" dirty="0"/>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27</a:t>
            </a:fld>
            <a:endParaRPr lang="en-US" altLang="zh-CN"/>
          </a:p>
        </p:txBody>
      </p:sp>
    </p:spTree>
    <p:extLst>
      <p:ext uri="{BB962C8B-B14F-4D97-AF65-F5344CB8AC3E}">
        <p14:creationId xmlns:p14="http://schemas.microsoft.com/office/powerpoint/2010/main" val="93207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r>
              <a:rPr lang="zh-CN" altLang="en-US" dirty="0"/>
              <a:t>（续</a:t>
            </a:r>
            <a:r>
              <a:rPr lang="en-US" altLang="zh-CN" dirty="0"/>
              <a:t>5</a:t>
            </a:r>
            <a:r>
              <a:rPr lang="zh-CN" altLang="en-US" dirty="0"/>
              <a:t>）</a:t>
            </a:r>
          </a:p>
        </p:txBody>
      </p:sp>
      <p:sp>
        <p:nvSpPr>
          <p:cNvPr id="3" name="内容占位符 2"/>
          <p:cNvSpPr>
            <a:spLocks noGrp="1"/>
          </p:cNvSpPr>
          <p:nvPr>
            <p:ph idx="1"/>
          </p:nvPr>
        </p:nvSpPr>
        <p:spPr/>
        <p:txBody>
          <a:bodyPr/>
          <a:lstStyle/>
          <a:p>
            <a:r>
              <a:rPr lang="zh-CN" altLang="en-US" dirty="0"/>
              <a:t>删除两端的空格</a:t>
            </a:r>
            <a:endParaRPr lang="en-US" altLang="zh-CN" dirty="0"/>
          </a:p>
          <a:p>
            <a:pPr lvl="1"/>
            <a:r>
              <a:rPr lang="zh-CN" altLang="en-US" dirty="0"/>
              <a:t>函数</a:t>
            </a:r>
            <a:r>
              <a:rPr lang="en-US" altLang="zh-CN" dirty="0" err="1"/>
              <a:t>rstrip</a:t>
            </a:r>
            <a:r>
              <a:rPr lang="en-US" altLang="zh-CN" dirty="0"/>
              <a:t>() </a:t>
            </a:r>
            <a:r>
              <a:rPr lang="zh-CN" altLang="en-US" dirty="0"/>
              <a:t>去掉字符串右边的空格。</a:t>
            </a:r>
            <a:endParaRPr lang="en-US" altLang="zh-CN" dirty="0"/>
          </a:p>
          <a:p>
            <a:pPr marL="448056" lvl="1" indent="0">
              <a:buNone/>
            </a:pPr>
            <a:r>
              <a:rPr lang="en-US" altLang="zh-CN" sz="2800" dirty="0">
                <a:solidFill>
                  <a:srgbClr val="FFFF00"/>
                </a:solidFill>
              </a:rPr>
              <a:t>name = "Python "</a:t>
            </a:r>
            <a:br>
              <a:rPr lang="en-US" altLang="zh-CN" sz="2800" dirty="0">
                <a:solidFill>
                  <a:srgbClr val="FFFF00"/>
                </a:solidFill>
              </a:rPr>
            </a:br>
            <a:r>
              <a:rPr lang="en-US" altLang="zh-CN" sz="2800" dirty="0" err="1">
                <a:solidFill>
                  <a:srgbClr val="FFFF00"/>
                </a:solidFill>
              </a:rPr>
              <a:t>name.rstrip</a:t>
            </a:r>
            <a:r>
              <a:rPr lang="en-US" altLang="zh-CN" sz="2800" dirty="0">
                <a:solidFill>
                  <a:srgbClr val="FFFF00"/>
                </a:solidFill>
              </a:rPr>
              <a:t>()</a:t>
            </a:r>
            <a:endParaRPr lang="zh-CN" altLang="zh-CN" sz="2800" dirty="0">
              <a:solidFill>
                <a:srgbClr val="FFFF00"/>
              </a:solidFill>
            </a:endParaRPr>
          </a:p>
          <a:p>
            <a:pPr marL="448056" lvl="1" indent="0">
              <a:buNone/>
            </a:pPr>
            <a:r>
              <a:rPr lang="zh-CN" altLang="en-US" sz="2800" dirty="0"/>
              <a:t>结果是</a:t>
            </a:r>
            <a:r>
              <a:rPr lang="en-US" altLang="zh-CN" sz="2800" dirty="0"/>
              <a:t>：</a:t>
            </a:r>
            <a:endParaRPr lang="zh-CN" altLang="zh-CN" sz="2800" dirty="0"/>
          </a:p>
          <a:p>
            <a:pPr marL="448056" lvl="1" indent="0">
              <a:buNone/>
            </a:pPr>
            <a:r>
              <a:rPr lang="en-US" altLang="zh-CN" sz="2800" dirty="0">
                <a:solidFill>
                  <a:srgbClr val="00B0F0"/>
                </a:solidFill>
              </a:rPr>
              <a:t>'Python'</a:t>
            </a:r>
            <a:endParaRPr lang="en-US" altLang="zh-CN" dirty="0">
              <a:solidFill>
                <a:srgbClr val="00B0F0"/>
              </a:solidFill>
            </a:endParaRPr>
          </a:p>
          <a:p>
            <a:pPr lvl="1"/>
            <a:r>
              <a:rPr lang="zh-CN" altLang="en-US" dirty="0"/>
              <a:t>函数</a:t>
            </a:r>
            <a:r>
              <a:rPr lang="en-US" altLang="zh-CN" dirty="0" err="1"/>
              <a:t>lstrip</a:t>
            </a:r>
            <a:r>
              <a:rPr lang="en-US" altLang="zh-CN" dirty="0"/>
              <a:t>() </a:t>
            </a:r>
            <a:r>
              <a:rPr lang="zh-CN" altLang="en-US" dirty="0"/>
              <a:t>去掉字符串左边的空格。</a:t>
            </a:r>
          </a:p>
          <a:p>
            <a:pPr lvl="1"/>
            <a:r>
              <a:rPr lang="zh-CN" altLang="en-US" dirty="0"/>
              <a:t>函数</a:t>
            </a:r>
            <a:r>
              <a:rPr lang="en-US" altLang="zh-CN" dirty="0"/>
              <a:t>strip() </a:t>
            </a:r>
            <a:r>
              <a:rPr lang="zh-CN" altLang="en-US" dirty="0"/>
              <a:t>去掉字符串左右两边的空格。</a:t>
            </a:r>
          </a:p>
          <a:p>
            <a:pPr lvl="1"/>
            <a:endParaRPr lang="en-US" altLang="zh-CN"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28</a:t>
            </a:fld>
            <a:endParaRPr lang="en-US" altLang="zh-CN"/>
          </a:p>
        </p:txBody>
      </p:sp>
    </p:spTree>
    <p:extLst>
      <p:ext uri="{BB962C8B-B14F-4D97-AF65-F5344CB8AC3E}">
        <p14:creationId xmlns:p14="http://schemas.microsoft.com/office/powerpoint/2010/main" val="327332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字符串常用方法或函数</a:t>
            </a:r>
            <a:r>
              <a:rPr lang="zh-CN" altLang="en-US" dirty="0"/>
              <a:t>（续</a:t>
            </a:r>
            <a:r>
              <a:rPr lang="en-US" altLang="zh-CN" dirty="0"/>
              <a:t>6</a:t>
            </a:r>
            <a:r>
              <a:rPr lang="zh-CN" altLang="en-US" dirty="0"/>
              <a:t>）</a:t>
            </a:r>
          </a:p>
        </p:txBody>
      </p:sp>
      <p:sp>
        <p:nvSpPr>
          <p:cNvPr id="3" name="内容占位符 2"/>
          <p:cNvSpPr>
            <a:spLocks noGrp="1"/>
          </p:cNvSpPr>
          <p:nvPr>
            <p:ph idx="1"/>
          </p:nvPr>
        </p:nvSpPr>
        <p:spPr/>
        <p:txBody>
          <a:bodyPr/>
          <a:lstStyle/>
          <a:p>
            <a:r>
              <a:rPr lang="zh-CN" altLang="en-US" dirty="0"/>
              <a:t>替换字符串中的子串 </a:t>
            </a:r>
            <a:r>
              <a:rPr lang="en-US" altLang="zh-CN" dirty="0"/>
              <a:t>replace()</a:t>
            </a:r>
          </a:p>
          <a:p>
            <a:pPr marL="36576" indent="0">
              <a:buNone/>
            </a:pPr>
            <a:r>
              <a:rPr lang="en-US" altLang="zh-CN" dirty="0">
                <a:solidFill>
                  <a:srgbClr val="FFFF00"/>
                </a:solidFill>
              </a:rPr>
              <a:t>s = 'This is a test.'</a:t>
            </a:r>
            <a:br>
              <a:rPr lang="en-US" altLang="zh-CN" dirty="0">
                <a:solidFill>
                  <a:srgbClr val="FFFF00"/>
                </a:solidFill>
              </a:rPr>
            </a:br>
            <a:r>
              <a:rPr lang="en-US" altLang="zh-CN" dirty="0">
                <a:solidFill>
                  <a:srgbClr val="FFFF00"/>
                </a:solidFill>
              </a:rPr>
              <a:t>t = </a:t>
            </a:r>
            <a:r>
              <a:rPr lang="en-US" altLang="zh-CN" dirty="0" err="1">
                <a:solidFill>
                  <a:srgbClr val="FFFF00"/>
                </a:solidFill>
              </a:rPr>
              <a:t>s.replace</a:t>
            </a:r>
            <a:r>
              <a:rPr lang="en-US" altLang="zh-CN" dirty="0">
                <a:solidFill>
                  <a:srgbClr val="FFFF00"/>
                </a:solidFill>
              </a:rPr>
              <a:t>('is', '</a:t>
            </a:r>
            <a:r>
              <a:rPr lang="en-US" altLang="zh-CN" dirty="0" err="1">
                <a:solidFill>
                  <a:srgbClr val="FFFF00"/>
                </a:solidFill>
              </a:rPr>
              <a:t>eez</a:t>
            </a:r>
            <a:r>
              <a:rPr lang="en-US" altLang="zh-CN" dirty="0">
                <a:solidFill>
                  <a:srgbClr val="FFFF00"/>
                </a:solidFill>
              </a:rPr>
              <a:t>')</a:t>
            </a:r>
            <a:br>
              <a:rPr lang="en-US" altLang="zh-CN" dirty="0">
                <a:solidFill>
                  <a:srgbClr val="FFFF00"/>
                </a:solidFill>
              </a:rPr>
            </a:br>
            <a:r>
              <a:rPr lang="en-US" altLang="zh-CN" dirty="0">
                <a:solidFill>
                  <a:srgbClr val="FFFF00"/>
                </a:solidFill>
              </a:rPr>
              <a:t>print(t)</a:t>
            </a:r>
          </a:p>
          <a:p>
            <a:pPr marL="36576" indent="0">
              <a:buNone/>
            </a:pPr>
            <a:r>
              <a:rPr lang="zh-CN" altLang="en-US" dirty="0"/>
              <a:t>输出：</a:t>
            </a:r>
            <a:endParaRPr lang="en-US" altLang="zh-CN" dirty="0"/>
          </a:p>
          <a:p>
            <a:pPr marL="36576" indent="0">
              <a:buNone/>
            </a:pPr>
            <a:r>
              <a:rPr lang="en-US" altLang="zh-CN" dirty="0" err="1">
                <a:solidFill>
                  <a:srgbClr val="00B0F0"/>
                </a:solidFill>
              </a:rPr>
              <a:t>Theez</a:t>
            </a:r>
            <a:r>
              <a:rPr lang="en-US" altLang="zh-CN" dirty="0">
                <a:solidFill>
                  <a:srgbClr val="00B0F0"/>
                </a:solidFill>
              </a:rPr>
              <a:t> </a:t>
            </a:r>
            <a:r>
              <a:rPr lang="en-US" altLang="zh-CN" dirty="0" err="1">
                <a:solidFill>
                  <a:srgbClr val="00B0F0"/>
                </a:solidFill>
              </a:rPr>
              <a:t>eez</a:t>
            </a:r>
            <a:r>
              <a:rPr lang="en-US" altLang="zh-CN" dirty="0">
                <a:solidFill>
                  <a:srgbClr val="00B0F0"/>
                </a:solidFill>
              </a:rPr>
              <a:t> a test.</a:t>
            </a: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29</a:t>
            </a:fld>
            <a:endParaRPr lang="en-US" altLang="zh-CN"/>
          </a:p>
        </p:txBody>
      </p:sp>
    </p:spTree>
    <p:extLst>
      <p:ext uri="{BB962C8B-B14F-4D97-AF65-F5344CB8AC3E}">
        <p14:creationId xmlns:p14="http://schemas.microsoft.com/office/powerpoint/2010/main" val="99445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zh-CN" dirty="0"/>
              <a:t>序列的访问及运算符</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序列（</a:t>
            </a:r>
            <a:r>
              <a:rPr lang="en-US" altLang="zh-CN" dirty="0"/>
              <a:t> Sequence </a:t>
            </a:r>
            <a:r>
              <a:rPr lang="zh-CN" altLang="en-US" dirty="0"/>
              <a:t>）</a:t>
            </a:r>
            <a:endParaRPr lang="en-US" altLang="zh-CN" dirty="0"/>
          </a:p>
          <a:p>
            <a:pPr marL="36576" indent="0">
              <a:buNone/>
            </a:pPr>
            <a:r>
              <a:rPr lang="zh-CN" altLang="en-US" dirty="0">
                <a:latin typeface="+mj-ea"/>
                <a:ea typeface="+mj-ea"/>
              </a:rPr>
              <a:t>    </a:t>
            </a:r>
            <a:r>
              <a:rPr lang="zh-CN" altLang="en-US" dirty="0">
                <a:latin typeface="+mn-ea"/>
              </a:rPr>
              <a:t>为满足程序中复杂的数据表示，</a:t>
            </a:r>
            <a:r>
              <a:rPr lang="en-US" altLang="zh-CN" dirty="0">
                <a:latin typeface="+mn-ea"/>
              </a:rPr>
              <a:t>Python</a:t>
            </a:r>
            <a:r>
              <a:rPr lang="zh-CN" altLang="en-US" dirty="0">
                <a:latin typeface="+mn-ea"/>
              </a:rPr>
              <a:t>支持组合数据类型，可以将一批数据作为一个整体进行数据操作，这就是数据容器的概念。</a:t>
            </a:r>
            <a:endParaRPr lang="en-US" altLang="zh-CN" dirty="0">
              <a:latin typeface="+mn-ea"/>
            </a:endParaRPr>
          </a:p>
          <a:p>
            <a:pPr marL="36576" indent="0">
              <a:buNone/>
            </a:pPr>
            <a:r>
              <a:rPr lang="en-US" altLang="zh-CN" dirty="0">
                <a:latin typeface="+mn-ea"/>
              </a:rPr>
              <a:t>    </a:t>
            </a:r>
            <a:r>
              <a:rPr lang="zh-CN" altLang="en-US" dirty="0">
                <a:latin typeface="+mn-ea"/>
              </a:rPr>
              <a:t>容器中可包含多个数据（元素），容器中的数据（元素）有先后次序，每个元素通过用其下标（索引）来访问。序列的下标从</a:t>
            </a:r>
            <a:r>
              <a:rPr lang="en-US" altLang="zh-CN" dirty="0">
                <a:latin typeface="+mn-ea"/>
              </a:rPr>
              <a:t>0</a:t>
            </a:r>
            <a:r>
              <a:rPr lang="zh-CN" altLang="en-US" dirty="0">
                <a:latin typeface="+mn-ea"/>
              </a:rPr>
              <a:t>开始，后面下标依次为</a:t>
            </a:r>
            <a:r>
              <a:rPr lang="en-US" altLang="zh-CN" dirty="0">
                <a:latin typeface="+mn-ea"/>
              </a:rPr>
              <a:t>1,2,3,….</a:t>
            </a:r>
            <a:r>
              <a:rPr lang="zh-CN" altLang="en-US" dirty="0">
                <a:latin typeface="+mn-ea"/>
              </a:rPr>
              <a:t>。</a:t>
            </a:r>
            <a:endParaRPr lang="en-US" altLang="zh-CN" dirty="0">
              <a:latin typeface="+mn-ea"/>
            </a:endParaRPr>
          </a:p>
          <a:p>
            <a:pPr marL="36576" indent="0">
              <a:buNone/>
            </a:pPr>
            <a:r>
              <a:rPr lang="zh-CN" altLang="en-US" dirty="0">
                <a:latin typeface="+mn-ea"/>
              </a:rPr>
              <a:t>    序列是其中一大类数据容器的统称</a:t>
            </a:r>
            <a:r>
              <a:rPr lang="en-US" altLang="zh-CN" dirty="0">
                <a:latin typeface="+mn-ea"/>
              </a:rPr>
              <a:t>,</a:t>
            </a:r>
            <a:r>
              <a:rPr lang="zh-CN" altLang="en-US" dirty="0">
                <a:latin typeface="+mn-ea"/>
              </a:rPr>
              <a:t>不是具体的数据类型。</a:t>
            </a:r>
            <a:endParaRPr lang="en-US" altLang="zh-CN" dirty="0">
              <a:latin typeface="+mn-ea"/>
            </a:endParaRPr>
          </a:p>
          <a:p>
            <a:r>
              <a:rPr lang="zh-CN" altLang="en-US" sz="2800" dirty="0"/>
              <a:t>常用的序列类型：列表（</a:t>
            </a:r>
            <a:r>
              <a:rPr lang="en-US" altLang="zh-CN" sz="2800" dirty="0"/>
              <a:t>list</a:t>
            </a:r>
            <a:r>
              <a:rPr lang="zh-CN" altLang="en-US" sz="2800" dirty="0"/>
              <a:t>）</a:t>
            </a:r>
            <a:r>
              <a:rPr lang="en-US" altLang="zh-CN" sz="2800" dirty="0"/>
              <a:t>,</a:t>
            </a:r>
            <a:r>
              <a:rPr lang="zh-CN" altLang="en-US" sz="2800" dirty="0"/>
              <a:t>字符串（</a:t>
            </a:r>
            <a:r>
              <a:rPr lang="en-US" altLang="zh-CN" sz="2800" dirty="0"/>
              <a:t>string</a:t>
            </a:r>
            <a:r>
              <a:rPr lang="zh-CN" altLang="en-US" sz="2800" dirty="0"/>
              <a:t>）</a:t>
            </a:r>
            <a:r>
              <a:rPr lang="en-US" altLang="zh-CN" sz="2800" dirty="0"/>
              <a:t>,</a:t>
            </a:r>
            <a:r>
              <a:rPr lang="zh-CN" altLang="en-US" sz="2800" dirty="0"/>
              <a:t>元组（</a:t>
            </a:r>
            <a:r>
              <a:rPr lang="en-US" altLang="zh-CN" sz="2800" dirty="0"/>
              <a:t>tuple</a:t>
            </a:r>
            <a:r>
              <a:rPr lang="zh-CN" altLang="en-US" sz="2800" dirty="0"/>
              <a:t>）</a:t>
            </a:r>
            <a:endParaRPr lang="en-US" altLang="zh-CN" sz="2800" dirty="0"/>
          </a:p>
          <a:p>
            <a:r>
              <a:rPr lang="en-US" altLang="zh-CN" sz="2800" dirty="0"/>
              <a:t>    range()</a:t>
            </a:r>
            <a:r>
              <a:rPr lang="zh-CN" altLang="en-US" sz="2800" dirty="0"/>
              <a:t>函数产生的结果也是序列，各种序列操作对它也适用，用</a:t>
            </a:r>
            <a:endParaRPr lang="en-US" altLang="zh-CN" sz="2800" dirty="0"/>
          </a:p>
          <a:p>
            <a:r>
              <a:rPr lang="en-US" altLang="zh-CN" sz="2800" dirty="0"/>
              <a:t>for</a:t>
            </a:r>
            <a:r>
              <a:rPr lang="zh-CN" altLang="en-US" sz="2800" dirty="0"/>
              <a:t>语句可遍历</a:t>
            </a:r>
            <a:r>
              <a:rPr lang="en-US" altLang="zh-CN" sz="2800" dirty="0"/>
              <a:t>range</a:t>
            </a:r>
            <a:r>
              <a:rPr lang="zh-CN" altLang="en-US" sz="2800" dirty="0"/>
              <a:t>产生的对象</a:t>
            </a:r>
            <a:endParaRPr lang="en-US" altLang="zh-CN" sz="2800" dirty="0"/>
          </a:p>
          <a:p>
            <a:r>
              <a:rPr lang="en-US" altLang="zh-CN" sz="2800" dirty="0"/>
              <a:t>    for </a:t>
            </a:r>
            <a:r>
              <a:rPr lang="en-US" altLang="zh-CN" sz="2800" dirty="0" err="1"/>
              <a:t>i</a:t>
            </a:r>
            <a:r>
              <a:rPr lang="en-US" altLang="zh-CN" sz="2800" dirty="0"/>
              <a:t> in range(4):print(</a:t>
            </a:r>
            <a:r>
              <a:rPr lang="en-US" altLang="zh-CN" sz="2800" dirty="0" err="1"/>
              <a:t>i,end</a:t>
            </a:r>
            <a:r>
              <a:rPr lang="en-US" altLang="zh-CN" sz="2800" dirty="0"/>
              <a:t>=</a:t>
            </a:r>
            <a:r>
              <a:rPr lang="zh-CN" altLang="en-US" sz="2800" dirty="0"/>
              <a:t>“”）</a:t>
            </a:r>
            <a:r>
              <a:rPr lang="en-US" altLang="zh-CN" sz="2800"/>
              <a:t>, </a:t>
            </a:r>
            <a:r>
              <a:rPr lang="zh-CN" altLang="en-US" sz="2800"/>
              <a:t>不</a:t>
            </a:r>
            <a:r>
              <a:rPr lang="zh-CN" altLang="en-US" sz="2800" dirty="0"/>
              <a:t>需要</a:t>
            </a:r>
            <a:r>
              <a:rPr lang="en-US" altLang="zh-CN" sz="2800" dirty="0"/>
              <a:t>list(range(4))</a:t>
            </a:r>
            <a:endParaRPr lang="zh-CN" altLang="en-US" sz="2800"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a:t>
            </a:fld>
            <a:endParaRPr lang="en-US" altLang="zh-CN"/>
          </a:p>
        </p:txBody>
      </p:sp>
    </p:spTree>
    <p:extLst>
      <p:ext uri="{BB962C8B-B14F-4D97-AF65-F5344CB8AC3E}">
        <p14:creationId xmlns:p14="http://schemas.microsoft.com/office/powerpoint/2010/main" val="4105471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将数字转换成字符串</a:t>
            </a:r>
            <a:endParaRPr lang="zh-CN" altLang="en-US" dirty="0"/>
          </a:p>
        </p:txBody>
      </p:sp>
      <p:sp>
        <p:nvSpPr>
          <p:cNvPr id="3" name="内容占位符 2"/>
          <p:cNvSpPr>
            <a:spLocks noGrp="1"/>
          </p:cNvSpPr>
          <p:nvPr>
            <p:ph idx="1"/>
          </p:nvPr>
        </p:nvSpPr>
        <p:spPr/>
        <p:txBody>
          <a:bodyPr>
            <a:normAutofit/>
          </a:bodyPr>
          <a:lstStyle/>
          <a:p>
            <a:pPr marL="36576" indent="0">
              <a:buNone/>
            </a:pPr>
            <a:r>
              <a:rPr lang="zh-CN" altLang="en-US" dirty="0"/>
              <a:t>    将数字类型的数据（整数、浮点数和复数）转换成字符串，有下列</a:t>
            </a:r>
            <a:r>
              <a:rPr lang="en-US" altLang="zh-CN" dirty="0"/>
              <a:t>2</a:t>
            </a:r>
            <a:r>
              <a:rPr lang="zh-CN" altLang="en-US" dirty="0"/>
              <a:t>种方法。</a:t>
            </a:r>
            <a:endParaRPr lang="en-US" altLang="zh-CN" dirty="0"/>
          </a:p>
          <a:p>
            <a:pPr marL="36576" indent="0">
              <a:buNone/>
            </a:pPr>
            <a:r>
              <a:rPr lang="en-US" altLang="zh-CN" dirty="0"/>
              <a:t>1.</a:t>
            </a:r>
            <a:r>
              <a:rPr lang="zh-CN" altLang="en-US" dirty="0"/>
              <a:t>函数</a:t>
            </a:r>
            <a:r>
              <a:rPr lang="en-US" altLang="zh-CN" dirty="0" err="1"/>
              <a:t>str</a:t>
            </a:r>
            <a:r>
              <a:rPr lang="en-US" altLang="zh-CN" dirty="0"/>
              <a:t>()</a:t>
            </a:r>
          </a:p>
          <a:p>
            <a:pPr marL="36576" indent="0">
              <a:buNone/>
            </a:pPr>
            <a:r>
              <a:rPr lang="en-US" altLang="zh-CN" dirty="0">
                <a:solidFill>
                  <a:srgbClr val="FFFF00"/>
                </a:solidFill>
              </a:rPr>
              <a:t>age = 23	</a:t>
            </a:r>
          </a:p>
          <a:p>
            <a:pPr marL="36576" indent="0">
              <a:buNone/>
            </a:pPr>
            <a:r>
              <a:rPr lang="en-US" altLang="zh-CN" dirty="0">
                <a:solidFill>
                  <a:srgbClr val="FFFF00"/>
                </a:solidFill>
              </a:rPr>
              <a:t>print('Happy Birthday '+ </a:t>
            </a:r>
            <a:r>
              <a:rPr lang="en-US" altLang="zh-CN" dirty="0" err="1">
                <a:solidFill>
                  <a:srgbClr val="FFFF00"/>
                </a:solidFill>
              </a:rPr>
              <a:t>str</a:t>
            </a:r>
            <a:r>
              <a:rPr lang="en-US" altLang="zh-CN" dirty="0">
                <a:solidFill>
                  <a:srgbClr val="FFFF00"/>
                </a:solidFill>
              </a:rPr>
              <a:t>(age) +'!')</a:t>
            </a:r>
            <a:endParaRPr lang="zh-CN" altLang="zh-CN" dirty="0">
              <a:solidFill>
                <a:srgbClr val="FFFF00"/>
              </a:solidFill>
            </a:endParaRPr>
          </a:p>
          <a:p>
            <a:pPr marL="36576" indent="0">
              <a:buNone/>
            </a:pPr>
            <a:r>
              <a:rPr lang="zh-CN" altLang="en-US" dirty="0"/>
              <a:t>输出：</a:t>
            </a:r>
            <a:endParaRPr lang="en-US" altLang="zh-CN" dirty="0"/>
          </a:p>
          <a:p>
            <a:pPr marL="36576" indent="0">
              <a:buNone/>
            </a:pPr>
            <a:r>
              <a:rPr lang="en-US" altLang="zh-CN" dirty="0">
                <a:solidFill>
                  <a:srgbClr val="00B0F0"/>
                </a:solidFill>
              </a:rPr>
              <a:t>Happy Birthday 23!</a:t>
            </a:r>
          </a:p>
          <a:p>
            <a:pPr marL="36576" indent="0">
              <a:buNone/>
            </a:pPr>
            <a:r>
              <a:rPr lang="zh-CN" altLang="en-US" sz="2400" dirty="0"/>
              <a:t>注</a:t>
            </a:r>
            <a:r>
              <a:rPr lang="en-US" altLang="zh-CN" sz="2400" dirty="0"/>
              <a:t>:</a:t>
            </a:r>
            <a:r>
              <a:rPr lang="zh-CN" altLang="en-US" sz="2400" dirty="0"/>
              <a:t>不能写成：</a:t>
            </a:r>
            <a:r>
              <a:rPr lang="en-US" altLang="zh-CN" sz="2400" dirty="0"/>
              <a:t>print('Happy Birthday '+ age +'!')</a:t>
            </a:r>
            <a:endParaRPr lang="zh-CN" altLang="zh-CN" sz="2400" dirty="0"/>
          </a:p>
          <a:p>
            <a:pPr marL="36576"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30</a:t>
            </a:fld>
            <a:endParaRPr lang="en-US" altLang="zh-CN"/>
          </a:p>
        </p:txBody>
      </p:sp>
    </p:spTree>
    <p:extLst>
      <p:ext uri="{BB962C8B-B14F-4D97-AF65-F5344CB8AC3E}">
        <p14:creationId xmlns:p14="http://schemas.microsoft.com/office/powerpoint/2010/main" val="1834095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将数字转换成字符串</a:t>
            </a:r>
            <a:endParaRPr lang="zh-CN" altLang="en-US" dirty="0"/>
          </a:p>
        </p:txBody>
      </p:sp>
      <p:sp>
        <p:nvSpPr>
          <p:cNvPr id="3" name="内容占位符 2"/>
          <p:cNvSpPr>
            <a:spLocks noGrp="1"/>
          </p:cNvSpPr>
          <p:nvPr>
            <p:ph idx="1"/>
          </p:nvPr>
        </p:nvSpPr>
        <p:spPr/>
        <p:txBody>
          <a:bodyPr>
            <a:normAutofit lnSpcReduction="10000"/>
          </a:bodyPr>
          <a:lstStyle/>
          <a:p>
            <a:pPr marL="36576" indent="0">
              <a:buNone/>
            </a:pPr>
            <a:r>
              <a:rPr lang="en-US" altLang="zh-CN" dirty="0"/>
              <a:t>2.format()</a:t>
            </a:r>
            <a:r>
              <a:rPr lang="zh-CN" altLang="en-US" dirty="0"/>
              <a:t>函数</a:t>
            </a:r>
            <a:endParaRPr lang="en-US" altLang="zh-CN" dirty="0"/>
          </a:p>
          <a:p>
            <a:pPr marL="36576" indent="0">
              <a:buNone/>
            </a:pPr>
            <a:r>
              <a:rPr lang="en-US" altLang="zh-CN" dirty="0" err="1"/>
              <a:t>是字符串的一个函数，也是用来形成格式化的字符串</a:t>
            </a:r>
            <a:r>
              <a:rPr lang="zh-CN" altLang="en-US" dirty="0"/>
              <a:t>。使用</a:t>
            </a:r>
            <a:r>
              <a:rPr lang="en-US" altLang="zh-CN" dirty="0"/>
              <a:t>{}</a:t>
            </a:r>
            <a:r>
              <a:rPr lang="zh-CN" altLang="en-US" dirty="0"/>
              <a:t>来表示占位符。</a:t>
            </a:r>
            <a:endParaRPr lang="en-US" altLang="zh-CN" dirty="0"/>
          </a:p>
          <a:p>
            <a:pPr marL="36576" indent="0">
              <a:buNone/>
            </a:pPr>
            <a:r>
              <a:rPr lang="en-US" altLang="zh-CN" dirty="0"/>
              <a:t>            age = 23</a:t>
            </a:r>
            <a:br>
              <a:rPr lang="en-US" altLang="zh-CN" dirty="0"/>
            </a:br>
            <a:r>
              <a:rPr lang="en-US" altLang="zh-CN" dirty="0"/>
              <a:t>            'My age is </a:t>
            </a:r>
            <a:r>
              <a:rPr lang="en-US" altLang="zh-CN" dirty="0">
                <a:solidFill>
                  <a:srgbClr val="00B0F0"/>
                </a:solidFill>
              </a:rPr>
              <a:t>{}</a:t>
            </a:r>
            <a:r>
              <a:rPr lang="en-US" altLang="zh-CN" dirty="0"/>
              <a:t>'.format(</a:t>
            </a:r>
            <a:r>
              <a:rPr lang="en-US" altLang="zh-CN" dirty="0">
                <a:solidFill>
                  <a:srgbClr val="92D050"/>
                </a:solidFill>
              </a:rPr>
              <a:t>age</a:t>
            </a:r>
            <a:r>
              <a:rPr lang="en-US" altLang="zh-CN" dirty="0"/>
              <a:t>)</a:t>
            </a:r>
            <a:endParaRPr lang="zh-CN" altLang="zh-CN" dirty="0"/>
          </a:p>
          <a:p>
            <a:pPr marL="36576" indent="0">
              <a:buNone/>
            </a:pPr>
            <a:endParaRPr lang="en-US" altLang="zh-CN" dirty="0"/>
          </a:p>
          <a:p>
            <a:pPr marL="36576" indent="0">
              <a:buNone/>
            </a:pPr>
            <a:endParaRPr lang="en-US" altLang="zh-CN" dirty="0"/>
          </a:p>
          <a:p>
            <a:pPr marL="36576" indent="0">
              <a:buNone/>
            </a:pPr>
            <a:r>
              <a:rPr lang="zh-CN" altLang="en-US" dirty="0"/>
              <a:t>结果是：</a:t>
            </a:r>
            <a:endParaRPr lang="en-US" altLang="zh-CN" dirty="0"/>
          </a:p>
          <a:p>
            <a:pPr marL="36576" indent="0">
              <a:buNone/>
            </a:pPr>
            <a:r>
              <a:rPr lang="en-US" altLang="zh-CN" dirty="0">
                <a:solidFill>
                  <a:srgbClr val="00B0F0"/>
                </a:solidFill>
              </a:rPr>
              <a:t>'My age is 23'</a:t>
            </a:r>
            <a:endParaRPr lang="zh-CN" altLang="en-US"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31</a:t>
            </a:fld>
            <a:endParaRPr lang="en-US" altLang="zh-CN"/>
          </a:p>
        </p:txBody>
      </p:sp>
      <p:cxnSp>
        <p:nvCxnSpPr>
          <p:cNvPr id="6" name="直接连接符 5"/>
          <p:cNvCxnSpPr/>
          <p:nvPr/>
        </p:nvCxnSpPr>
        <p:spPr>
          <a:xfrm>
            <a:off x="3892352" y="4149080"/>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663952" y="4149080"/>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线形标注 2 7"/>
          <p:cNvSpPr/>
          <p:nvPr/>
        </p:nvSpPr>
        <p:spPr>
          <a:xfrm>
            <a:off x="4396408" y="4878122"/>
            <a:ext cx="1080120" cy="288032"/>
          </a:xfrm>
          <a:prstGeom prst="borderCallout2">
            <a:avLst>
              <a:gd name="adj1" fmla="val 18750"/>
              <a:gd name="adj2" fmla="val -8333"/>
              <a:gd name="adj3" fmla="val 18750"/>
              <a:gd name="adj4" fmla="val -16667"/>
              <a:gd name="adj5" fmla="val -240238"/>
              <a:gd name="adj6" fmla="val -344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格式占位符</a:t>
            </a:r>
          </a:p>
        </p:txBody>
      </p:sp>
      <p:sp>
        <p:nvSpPr>
          <p:cNvPr id="9" name="线形标注 2 8"/>
          <p:cNvSpPr/>
          <p:nvPr/>
        </p:nvSpPr>
        <p:spPr>
          <a:xfrm>
            <a:off x="6907443" y="4873765"/>
            <a:ext cx="1253315" cy="288032"/>
          </a:xfrm>
          <a:prstGeom prst="borderCallout2">
            <a:avLst>
              <a:gd name="adj1" fmla="val 18750"/>
              <a:gd name="adj2" fmla="val -8333"/>
              <a:gd name="adj3" fmla="val 18750"/>
              <a:gd name="adj4" fmla="val -16667"/>
              <a:gd name="adj5" fmla="val -240239"/>
              <a:gd name="adj6" fmla="val -79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被转换的数据</a:t>
            </a:r>
          </a:p>
        </p:txBody>
      </p:sp>
    </p:spTree>
    <p:extLst>
      <p:ext uri="{BB962C8B-B14F-4D97-AF65-F5344CB8AC3E}">
        <p14:creationId xmlns:p14="http://schemas.microsoft.com/office/powerpoint/2010/main" val="28432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将数字转换成字符串</a:t>
            </a:r>
            <a:endParaRPr lang="zh-CN" altLang="en-US" dirty="0"/>
          </a:p>
        </p:txBody>
      </p:sp>
      <p:sp>
        <p:nvSpPr>
          <p:cNvPr id="3" name="内容占位符 2"/>
          <p:cNvSpPr>
            <a:spLocks noGrp="1"/>
          </p:cNvSpPr>
          <p:nvPr>
            <p:ph idx="1"/>
          </p:nvPr>
        </p:nvSpPr>
        <p:spPr>
          <a:xfrm>
            <a:off x="767408" y="1600201"/>
            <a:ext cx="8352928" cy="4525963"/>
          </a:xfrm>
        </p:spPr>
        <p:txBody>
          <a:bodyPr>
            <a:normAutofit fontScale="92500" lnSpcReduction="10000"/>
          </a:bodyPr>
          <a:lstStyle/>
          <a:p>
            <a:pPr lvl="1"/>
            <a:r>
              <a:rPr lang="en-US" altLang="zh-CN" dirty="0"/>
              <a:t>format()</a:t>
            </a:r>
            <a:r>
              <a:rPr lang="zh-CN" altLang="en-US" dirty="0"/>
              <a:t>函数支持多个占位符，可以为占位符指定的被转换数据的索引。</a:t>
            </a:r>
            <a:endParaRPr lang="en-US" altLang="zh-CN" dirty="0"/>
          </a:p>
          <a:p>
            <a:pPr marL="36576" indent="0" latinLnBrk="1">
              <a:buNone/>
            </a:pPr>
            <a:r>
              <a:rPr lang="en-US" altLang="zh-CN" dirty="0">
                <a:solidFill>
                  <a:srgbClr val="FFFF00"/>
                </a:solidFill>
              </a:rPr>
              <a:t>	'my name is {} ,age {}'.format('Mary',18)</a:t>
            </a:r>
            <a:br>
              <a:rPr lang="en-US" altLang="zh-CN" dirty="0"/>
            </a:br>
            <a:r>
              <a:rPr lang="en-US" altLang="zh-CN" dirty="0"/>
              <a:t>	</a:t>
            </a:r>
            <a:r>
              <a:rPr lang="en-US" altLang="zh-CN" dirty="0" err="1"/>
              <a:t>结果是</a:t>
            </a:r>
            <a:r>
              <a:rPr lang="en-US" altLang="zh-CN" dirty="0"/>
              <a:t>：</a:t>
            </a:r>
          </a:p>
          <a:p>
            <a:pPr marL="36576" indent="0" latinLnBrk="1">
              <a:buNone/>
            </a:pPr>
            <a:r>
              <a:rPr lang="en-US" altLang="zh-CN" dirty="0"/>
              <a:t>	</a:t>
            </a:r>
            <a:r>
              <a:rPr lang="en-US" altLang="zh-CN" dirty="0">
                <a:solidFill>
                  <a:srgbClr val="00B0F0"/>
                </a:solidFill>
              </a:rPr>
              <a:t>'my name is Mary ,age 18' </a:t>
            </a:r>
          </a:p>
          <a:p>
            <a:pPr marL="36576" indent="0" latinLnBrk="1">
              <a:buNone/>
            </a:pPr>
            <a:endParaRPr lang="zh-CN" altLang="zh-CN" dirty="0"/>
          </a:p>
          <a:p>
            <a:pPr marL="36576" indent="0" latinLnBrk="1">
              <a:buNone/>
            </a:pPr>
            <a:r>
              <a:rPr lang="en-US" altLang="zh-CN" dirty="0">
                <a:solidFill>
                  <a:srgbClr val="FFFF00"/>
                </a:solidFill>
              </a:rPr>
              <a:t>	'my name is {1} ,age {0}'.format(10,'Mary')</a:t>
            </a:r>
            <a:br>
              <a:rPr lang="en-US" altLang="zh-CN" dirty="0"/>
            </a:br>
            <a:r>
              <a:rPr lang="en-US" altLang="zh-CN" dirty="0"/>
              <a:t>	</a:t>
            </a:r>
            <a:r>
              <a:rPr lang="en-US" altLang="zh-CN" dirty="0" err="1"/>
              <a:t>结果是</a:t>
            </a:r>
            <a:r>
              <a:rPr lang="en-US" altLang="zh-CN" dirty="0"/>
              <a:t>：</a:t>
            </a:r>
            <a:endParaRPr lang="zh-CN" altLang="zh-CN" dirty="0"/>
          </a:p>
          <a:p>
            <a:pPr marL="36576" indent="0" latinLnBrk="1">
              <a:buNone/>
            </a:pPr>
            <a:r>
              <a:rPr lang="en-US" altLang="zh-CN" dirty="0"/>
              <a:t>	</a:t>
            </a:r>
            <a:r>
              <a:rPr lang="en-US" altLang="zh-CN" dirty="0">
                <a:solidFill>
                  <a:srgbClr val="00B0F0"/>
                </a:solidFill>
              </a:rPr>
              <a:t>'my name is Mary ,age 10'</a:t>
            </a:r>
            <a:br>
              <a:rPr lang="en-US" altLang="zh-CN" dirty="0"/>
            </a:b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32</a:t>
            </a:fld>
            <a:endParaRPr lang="en-US" altLang="zh-CN"/>
          </a:p>
        </p:txBody>
      </p:sp>
    </p:spTree>
    <p:extLst>
      <p:ext uri="{BB962C8B-B14F-4D97-AF65-F5344CB8AC3E}">
        <p14:creationId xmlns:p14="http://schemas.microsoft.com/office/powerpoint/2010/main" val="2352545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将数字转换成字符串</a:t>
            </a:r>
            <a:endParaRPr lang="zh-CN" altLang="en-US" dirty="0"/>
          </a:p>
        </p:txBody>
      </p:sp>
      <p:sp>
        <p:nvSpPr>
          <p:cNvPr id="3" name="内容占位符 2"/>
          <p:cNvSpPr>
            <a:spLocks noGrp="1"/>
          </p:cNvSpPr>
          <p:nvPr>
            <p:ph idx="1"/>
          </p:nvPr>
        </p:nvSpPr>
        <p:spPr>
          <a:xfrm>
            <a:off x="767408" y="1600201"/>
            <a:ext cx="9145016" cy="4907915"/>
          </a:xfrm>
        </p:spPr>
        <p:txBody>
          <a:bodyPr>
            <a:normAutofit fontScale="85000" lnSpcReduction="20000"/>
          </a:bodyPr>
          <a:lstStyle/>
          <a:p>
            <a:pPr lvl="1"/>
            <a:r>
              <a:rPr lang="en-US" altLang="zh-CN" dirty="0"/>
              <a:t>format()</a:t>
            </a:r>
            <a:r>
              <a:rPr lang="zh-CN" altLang="zh-CN" dirty="0"/>
              <a:t>函数也可以指定填充、对齐和宽度，以及精度和进制。它的一般格式是：</a:t>
            </a:r>
            <a:endParaRPr lang="en-US" altLang="zh-CN" dirty="0"/>
          </a:p>
          <a:p>
            <a:pPr marL="448056" lvl="1" indent="0">
              <a:buNone/>
            </a:pPr>
            <a:r>
              <a:rPr lang="en-US" altLang="zh-CN" sz="2400" dirty="0">
                <a:solidFill>
                  <a:srgbClr val="92D050"/>
                </a:solidFill>
              </a:rPr>
              <a:t>{&lt;</a:t>
            </a:r>
            <a:r>
              <a:rPr lang="zh-CN" altLang="zh-CN" sz="2400" dirty="0">
                <a:solidFill>
                  <a:srgbClr val="92D050"/>
                </a:solidFill>
              </a:rPr>
              <a:t>索引</a:t>
            </a:r>
            <a:r>
              <a:rPr lang="en-US" altLang="zh-CN" sz="2400" dirty="0">
                <a:solidFill>
                  <a:srgbClr val="92D050"/>
                </a:solidFill>
              </a:rPr>
              <a:t>&gt;:&lt;</a:t>
            </a:r>
            <a:r>
              <a:rPr lang="zh-CN" altLang="zh-CN" sz="2400" dirty="0">
                <a:solidFill>
                  <a:srgbClr val="92D050"/>
                </a:solidFill>
              </a:rPr>
              <a:t>填充字符</a:t>
            </a:r>
            <a:r>
              <a:rPr lang="en-US" altLang="zh-CN" sz="2400" dirty="0">
                <a:solidFill>
                  <a:srgbClr val="92D050"/>
                </a:solidFill>
              </a:rPr>
              <a:t>&gt;&lt;</a:t>
            </a:r>
            <a:r>
              <a:rPr lang="zh-CN" altLang="zh-CN" sz="2400" dirty="0">
                <a:solidFill>
                  <a:srgbClr val="92D050"/>
                </a:solidFill>
              </a:rPr>
              <a:t>对齐方式</a:t>
            </a:r>
            <a:r>
              <a:rPr lang="en-US" altLang="zh-CN" sz="2400" dirty="0">
                <a:solidFill>
                  <a:srgbClr val="92D050"/>
                </a:solidFill>
              </a:rPr>
              <a:t>&gt;&lt;</a:t>
            </a:r>
            <a:r>
              <a:rPr lang="zh-CN" altLang="en-US" sz="2400" dirty="0">
                <a:solidFill>
                  <a:srgbClr val="FF0000"/>
                </a:solidFill>
              </a:rPr>
              <a:t>最小</a:t>
            </a:r>
            <a:r>
              <a:rPr lang="zh-CN" altLang="zh-CN" sz="2400" dirty="0">
                <a:solidFill>
                  <a:srgbClr val="92D050"/>
                </a:solidFill>
              </a:rPr>
              <a:t>宽度</a:t>
            </a:r>
            <a:r>
              <a:rPr lang="en-US" altLang="zh-CN" sz="2400" dirty="0">
                <a:solidFill>
                  <a:srgbClr val="92D050"/>
                </a:solidFill>
              </a:rPr>
              <a:t>.</a:t>
            </a:r>
            <a:r>
              <a:rPr lang="zh-CN" altLang="zh-CN" sz="2400" dirty="0">
                <a:solidFill>
                  <a:srgbClr val="92D050"/>
                </a:solidFill>
              </a:rPr>
              <a:t>精度</a:t>
            </a:r>
            <a:r>
              <a:rPr lang="en-US" altLang="zh-CN" sz="2400" dirty="0">
                <a:solidFill>
                  <a:srgbClr val="92D050"/>
                </a:solidFill>
              </a:rPr>
              <a:t>&gt;&lt;</a:t>
            </a:r>
            <a:r>
              <a:rPr lang="zh-CN" altLang="zh-CN" sz="2400" dirty="0">
                <a:solidFill>
                  <a:srgbClr val="92D050"/>
                </a:solidFill>
              </a:rPr>
              <a:t>格式</a:t>
            </a:r>
            <a:r>
              <a:rPr lang="en-US" altLang="zh-CN" sz="2400" dirty="0">
                <a:solidFill>
                  <a:srgbClr val="92D050"/>
                </a:solidFill>
              </a:rPr>
              <a:t>&gt;}</a:t>
            </a:r>
            <a:endParaRPr lang="zh-CN" altLang="zh-CN" sz="2400" dirty="0">
              <a:solidFill>
                <a:srgbClr val="92D050"/>
              </a:solidFill>
            </a:endParaRPr>
          </a:p>
          <a:p>
            <a:pPr marL="36576" indent="0">
              <a:buNone/>
            </a:pPr>
            <a:r>
              <a:rPr lang="zh-CN" altLang="en-US" dirty="0"/>
              <a:t>例：</a:t>
            </a:r>
            <a:endParaRPr lang="en-US" altLang="zh-CN" dirty="0"/>
          </a:p>
          <a:p>
            <a:pPr marL="36576" indent="0">
              <a:buNone/>
            </a:pPr>
            <a:r>
              <a:rPr lang="en-US" altLang="zh-CN" dirty="0">
                <a:solidFill>
                  <a:srgbClr val="FFFF00"/>
                </a:solidFill>
              </a:rPr>
              <a:t>'{0:*&gt;10d}'.format(10)  </a:t>
            </a:r>
            <a:r>
              <a:rPr lang="en-US" altLang="zh-CN" dirty="0"/>
              <a:t>##右对齐</a:t>
            </a:r>
            <a:br>
              <a:rPr lang="en-US" altLang="zh-CN" dirty="0"/>
            </a:br>
            <a:r>
              <a:rPr lang="en-US" altLang="zh-CN" dirty="0">
                <a:solidFill>
                  <a:srgbClr val="FFFF00"/>
                </a:solidFill>
              </a:rPr>
              <a:t>'{0:*&lt;10d}'.format(10)  </a:t>
            </a:r>
            <a:r>
              <a:rPr lang="en-US" altLang="zh-CN" dirty="0"/>
              <a:t>##左对齐</a:t>
            </a:r>
            <a:br>
              <a:rPr lang="en-US" altLang="zh-CN" dirty="0"/>
            </a:br>
            <a:r>
              <a:rPr lang="en-US" altLang="zh-CN" dirty="0">
                <a:solidFill>
                  <a:srgbClr val="FFFF00"/>
                </a:solidFill>
              </a:rPr>
              <a:t>'{0:*^10d}'.format(10)  </a:t>
            </a:r>
            <a:r>
              <a:rPr lang="en-US" altLang="zh-CN" dirty="0"/>
              <a:t>##居中对齐</a:t>
            </a:r>
            <a:br>
              <a:rPr lang="en-US" altLang="zh-CN" dirty="0"/>
            </a:br>
            <a:r>
              <a:rPr lang="en-US" altLang="zh-CN" dirty="0">
                <a:solidFill>
                  <a:srgbClr val="FFFF00"/>
                </a:solidFill>
              </a:rPr>
              <a:t>‘{0:6.2f}'.format(1/3)</a:t>
            </a:r>
            <a:br>
              <a:rPr lang="en-US" altLang="zh-CN" dirty="0"/>
            </a:br>
            <a:r>
              <a:rPr lang="en-US" altLang="zh-CN" dirty="0">
                <a:solidFill>
                  <a:srgbClr val="FFFF00"/>
                </a:solidFill>
              </a:rPr>
              <a:t>'{0:b}'.format(10)     </a:t>
            </a:r>
            <a:r>
              <a:rPr lang="en-US" altLang="zh-CN" dirty="0"/>
              <a:t>#二进制</a:t>
            </a:r>
            <a:br>
              <a:rPr lang="en-US" altLang="zh-CN" dirty="0"/>
            </a:br>
            <a:r>
              <a:rPr lang="en-US" altLang="zh-CN" dirty="0">
                <a:solidFill>
                  <a:srgbClr val="FFFF00"/>
                </a:solidFill>
              </a:rPr>
              <a:t>'{0:o}'.format(10)     </a:t>
            </a:r>
            <a:r>
              <a:rPr lang="en-US" altLang="zh-CN" dirty="0"/>
              <a:t>#八进制</a:t>
            </a:r>
            <a:br>
              <a:rPr lang="en-US" altLang="zh-CN" dirty="0"/>
            </a:br>
            <a:r>
              <a:rPr lang="en-US" altLang="zh-CN" dirty="0">
                <a:solidFill>
                  <a:srgbClr val="FFFF00"/>
                </a:solidFill>
              </a:rPr>
              <a:t>'{0:x}'.format(10)     </a:t>
            </a:r>
            <a:r>
              <a:rPr lang="en-US" altLang="zh-CN" dirty="0"/>
              <a:t>#16进制</a:t>
            </a:r>
            <a:br>
              <a:rPr lang="en-US" altLang="zh-CN" dirty="0"/>
            </a:br>
            <a:r>
              <a:rPr lang="en-US" altLang="zh-CN" dirty="0">
                <a:solidFill>
                  <a:srgbClr val="FFFF00"/>
                </a:solidFill>
              </a:rPr>
              <a:t>'{:,}'.format(12345678901)  </a:t>
            </a:r>
            <a:r>
              <a:rPr lang="en-US" altLang="zh-CN" dirty="0"/>
              <a:t>#千分位格式化</a:t>
            </a:r>
          </a:p>
          <a:p>
            <a:pPr marL="36576" indent="0">
              <a:buNone/>
            </a:pPr>
            <a:r>
              <a:rPr lang="en-US" altLang="zh-CN" dirty="0">
                <a:solidFill>
                  <a:srgbClr val="FFFF00"/>
                </a:solidFill>
              </a:rPr>
              <a:t>“{:10s}”.format(“10”) </a:t>
            </a:r>
            <a:r>
              <a:rPr lang="en-US" altLang="zh-CN" dirty="0"/>
              <a:t>#</a:t>
            </a:r>
            <a:r>
              <a:rPr lang="zh-CN" altLang="en-US" dirty="0"/>
              <a:t>字符串左对齐</a:t>
            </a:r>
            <a:endParaRPr lang="en-US" altLang="zh-CN" dirty="0"/>
          </a:p>
          <a:p>
            <a:pPr marL="36576" indent="0">
              <a:buNone/>
            </a:pPr>
            <a:r>
              <a:rPr lang="en-US" altLang="zh-CN" dirty="0">
                <a:solidFill>
                  <a:srgbClr val="FFFF00"/>
                </a:solidFill>
              </a:rPr>
              <a:t>“{:10d}”.format(10)   </a:t>
            </a:r>
            <a:r>
              <a:rPr lang="en-US" altLang="zh-CN" dirty="0"/>
              <a:t>#</a:t>
            </a:r>
            <a:r>
              <a:rPr lang="zh-CN" altLang="en-US" dirty="0"/>
              <a:t>数字右对齐</a:t>
            </a:r>
            <a:endParaRPr lang="zh-CN"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33</a:t>
            </a:fld>
            <a:endParaRPr lang="en-US" altLang="zh-CN"/>
          </a:p>
        </p:txBody>
      </p:sp>
      <p:sp>
        <p:nvSpPr>
          <p:cNvPr id="7" name="TextBox 6"/>
          <p:cNvSpPr txBox="1"/>
          <p:nvPr/>
        </p:nvSpPr>
        <p:spPr>
          <a:xfrm>
            <a:off x="7248128" y="3030241"/>
            <a:ext cx="3168352" cy="3477875"/>
          </a:xfrm>
          <a:prstGeom prst="rect">
            <a:avLst/>
          </a:prstGeom>
          <a:solidFill>
            <a:schemeClr val="accent1"/>
          </a:solidFill>
        </p:spPr>
        <p:txBody>
          <a:bodyPr wrap="square" rtlCol="0">
            <a:spAutoFit/>
          </a:bodyPr>
          <a:lstStyle/>
          <a:p>
            <a:r>
              <a:rPr lang="en-US" altLang="zh-CN" sz="2200" dirty="0"/>
              <a:t>'********10'</a:t>
            </a:r>
            <a:br>
              <a:rPr lang="en-US" altLang="zh-CN" sz="2200" dirty="0"/>
            </a:br>
            <a:r>
              <a:rPr lang="en-US" altLang="zh-CN" sz="2200" dirty="0"/>
              <a:t>'10********'</a:t>
            </a:r>
            <a:br>
              <a:rPr lang="en-US" altLang="zh-CN" sz="2200" dirty="0"/>
            </a:br>
            <a:r>
              <a:rPr lang="en-US" altLang="zh-CN" sz="2200" dirty="0"/>
              <a:t>'****10****’</a:t>
            </a:r>
            <a:br>
              <a:rPr lang="en-US" altLang="zh-CN" sz="2200" dirty="0"/>
            </a:br>
            <a:r>
              <a:rPr lang="en-US" altLang="zh-CN" sz="2200" dirty="0"/>
              <a:t>‘  0.33'</a:t>
            </a:r>
            <a:br>
              <a:rPr lang="en-US" altLang="zh-CN" sz="2200" dirty="0"/>
            </a:br>
            <a:r>
              <a:rPr lang="en-US" altLang="zh-CN" sz="2200" dirty="0"/>
              <a:t>'1010'</a:t>
            </a:r>
            <a:br>
              <a:rPr lang="en-US" altLang="zh-CN" sz="2200" dirty="0"/>
            </a:br>
            <a:r>
              <a:rPr lang="en-US" altLang="zh-CN" sz="2200" dirty="0"/>
              <a:t>'12'</a:t>
            </a:r>
            <a:br>
              <a:rPr lang="en-US" altLang="zh-CN" sz="2200" dirty="0"/>
            </a:br>
            <a:r>
              <a:rPr lang="en-US" altLang="zh-CN" sz="2200" dirty="0"/>
              <a:t>'a'</a:t>
            </a:r>
            <a:br>
              <a:rPr lang="en-US" altLang="zh-CN" sz="2200" dirty="0"/>
            </a:br>
            <a:r>
              <a:rPr lang="en-US" altLang="zh-CN" sz="2200" dirty="0"/>
              <a:t>'12,345,678,901’</a:t>
            </a:r>
          </a:p>
          <a:p>
            <a:r>
              <a:rPr lang="en-US" altLang="zh-CN" sz="2200" dirty="0"/>
              <a:t>10</a:t>
            </a:r>
          </a:p>
          <a:p>
            <a:r>
              <a:rPr lang="en-US" altLang="zh-CN" sz="2200" dirty="0"/>
              <a:t>           10</a:t>
            </a:r>
            <a:endParaRPr lang="zh-CN" altLang="zh-CN" sz="2200" dirty="0"/>
          </a:p>
        </p:txBody>
      </p:sp>
    </p:spTree>
    <p:extLst>
      <p:ext uri="{BB962C8B-B14F-4D97-AF65-F5344CB8AC3E}">
        <p14:creationId xmlns:p14="http://schemas.microsoft.com/office/powerpoint/2010/main" val="136103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F34AF-9135-46A7-986A-7C33998E619F}"/>
              </a:ext>
            </a:extLst>
          </p:cNvPr>
          <p:cNvSpPr>
            <a:spLocks noGrp="1"/>
          </p:cNvSpPr>
          <p:nvPr>
            <p:ph type="title"/>
          </p:nvPr>
        </p:nvSpPr>
        <p:spPr/>
        <p:txBody>
          <a:bodyPr/>
          <a:lstStyle/>
          <a:p>
            <a:r>
              <a:rPr lang="zh-CN" altLang="en-US" dirty="0"/>
              <a:t>用域宽显示对齐列</a:t>
            </a:r>
          </a:p>
        </p:txBody>
      </p:sp>
      <p:sp>
        <p:nvSpPr>
          <p:cNvPr id="3" name="内容占位符 2">
            <a:extLst>
              <a:ext uri="{FF2B5EF4-FFF2-40B4-BE49-F238E27FC236}">
                <a16:creationId xmlns:a16="http://schemas.microsoft.com/office/drawing/2014/main" id="{6659B20A-A169-4EE5-8710-581EC0AD6BD2}"/>
              </a:ext>
            </a:extLst>
          </p:cNvPr>
          <p:cNvSpPr>
            <a:spLocks noGrp="1"/>
          </p:cNvSpPr>
          <p:nvPr>
            <p:ph sz="half" idx="1"/>
          </p:nvPr>
        </p:nvSpPr>
        <p:spPr>
          <a:xfrm>
            <a:off x="609600" y="1600201"/>
            <a:ext cx="6710536" cy="4525963"/>
          </a:xfrm>
        </p:spPr>
        <p:txBody>
          <a:bodyPr>
            <a:normAutofit fontScale="92500"/>
          </a:bodyPr>
          <a:lstStyle/>
          <a:p>
            <a:r>
              <a:rPr lang="pt-BR" altLang="zh-CN" dirty="0"/>
              <a:t>num1=135.877</a:t>
            </a:r>
          </a:p>
          <a:p>
            <a:r>
              <a:rPr lang="pt-BR" altLang="zh-CN" dirty="0"/>
              <a:t>num2=3672.148</a:t>
            </a:r>
          </a:p>
          <a:p>
            <a:r>
              <a:rPr lang="pt-BR" altLang="zh-CN" dirty="0"/>
              <a:t>num3=6.345</a:t>
            </a:r>
          </a:p>
          <a:p>
            <a:r>
              <a:rPr lang="pt-BR" altLang="zh-CN" dirty="0"/>
              <a:t>num4=375.872</a:t>
            </a:r>
          </a:p>
          <a:p>
            <a:r>
              <a:rPr lang="pt-BR" altLang="zh-CN" dirty="0"/>
              <a:t>num5=77.8</a:t>
            </a:r>
          </a:p>
          <a:p>
            <a:r>
              <a:rPr lang="pt-BR" altLang="zh-CN" dirty="0"/>
              <a:t>num6=577.888</a:t>
            </a:r>
          </a:p>
          <a:p>
            <a:r>
              <a:rPr lang="pt-BR" altLang="zh-CN" dirty="0"/>
              <a:t>print(‘{0:10.2f}{1:10.2f}'.format(num1,num2))</a:t>
            </a:r>
          </a:p>
          <a:p>
            <a:r>
              <a:rPr lang="pt-BR" altLang="zh-CN" dirty="0"/>
              <a:t>print(‘{0:10.2f}{1:10.2f}'.format(num3,num4))</a:t>
            </a:r>
          </a:p>
          <a:p>
            <a:r>
              <a:rPr lang="pt-BR" altLang="zh-CN" dirty="0"/>
              <a:t>print(‘{0:10.2f}{1:10.2f}'.format(num5,num6))</a:t>
            </a:r>
          </a:p>
          <a:p>
            <a:endParaRPr lang="zh-CN" altLang="en-US" dirty="0"/>
          </a:p>
        </p:txBody>
      </p:sp>
      <p:sp>
        <p:nvSpPr>
          <p:cNvPr id="4" name="内容占位符 3">
            <a:extLst>
              <a:ext uri="{FF2B5EF4-FFF2-40B4-BE49-F238E27FC236}">
                <a16:creationId xmlns:a16="http://schemas.microsoft.com/office/drawing/2014/main" id="{9F0F2CC7-A789-4B09-9D42-70A356258932}"/>
              </a:ext>
            </a:extLst>
          </p:cNvPr>
          <p:cNvSpPr>
            <a:spLocks noGrp="1"/>
          </p:cNvSpPr>
          <p:nvPr>
            <p:ph sz="half" idx="2"/>
          </p:nvPr>
        </p:nvSpPr>
        <p:spPr>
          <a:xfrm>
            <a:off x="7536160" y="1600201"/>
            <a:ext cx="3384376" cy="4525963"/>
          </a:xfrm>
        </p:spPr>
        <p:txBody>
          <a:bodyPr>
            <a:normAutofit fontScale="92500"/>
          </a:bodyPr>
          <a:lstStyle/>
          <a:p>
            <a:pPr marL="36576" indent="0">
              <a:buNone/>
            </a:pPr>
            <a:r>
              <a:rPr lang="zh-CN" altLang="en-US" dirty="0"/>
              <a:t>程序输出</a:t>
            </a:r>
            <a:endParaRPr lang="en-US" altLang="zh-CN" dirty="0"/>
          </a:p>
          <a:p>
            <a:pPr marL="36576" indent="0">
              <a:buNone/>
            </a:pPr>
            <a:r>
              <a:rPr lang="en-US" altLang="zh-CN" dirty="0"/>
              <a:t>      135.88   3672.15</a:t>
            </a:r>
          </a:p>
          <a:p>
            <a:pPr marL="36576" indent="0">
              <a:buNone/>
            </a:pPr>
            <a:r>
              <a:rPr lang="en-US" altLang="zh-CN" dirty="0"/>
              <a:t>          6.34     375.87</a:t>
            </a:r>
          </a:p>
          <a:p>
            <a:pPr marL="36576" indent="0">
              <a:buNone/>
            </a:pPr>
            <a:r>
              <a:rPr lang="en-US" altLang="zh-CN" dirty="0"/>
              <a:t>        77.80     577.89</a:t>
            </a:r>
            <a:endParaRPr lang="zh-CN" altLang="en-US" dirty="0"/>
          </a:p>
        </p:txBody>
      </p:sp>
      <p:sp>
        <p:nvSpPr>
          <p:cNvPr id="5" name="页脚占位符 4">
            <a:extLst>
              <a:ext uri="{FF2B5EF4-FFF2-40B4-BE49-F238E27FC236}">
                <a16:creationId xmlns:a16="http://schemas.microsoft.com/office/drawing/2014/main" id="{06006FF8-2131-4BF4-9786-4F0435C8BEE3}"/>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466AB6AE-94FE-4221-918E-7CAD3E8E9203}"/>
              </a:ext>
            </a:extLst>
          </p:cNvPr>
          <p:cNvSpPr>
            <a:spLocks noGrp="1"/>
          </p:cNvSpPr>
          <p:nvPr>
            <p:ph type="sldNum" sz="quarter" idx="12"/>
          </p:nvPr>
        </p:nvSpPr>
        <p:spPr/>
        <p:txBody>
          <a:bodyPr/>
          <a:lstStyle/>
          <a:p>
            <a:pPr>
              <a:defRPr/>
            </a:pPr>
            <a:fld id="{0C67FBDF-D1C1-49FA-AE48-61970863A0DB}" type="slidenum">
              <a:rPr lang="en-US" altLang="zh-CN" smtClean="0"/>
              <a:pPr>
                <a:defRPr/>
              </a:pPr>
              <a:t>34</a:t>
            </a:fld>
            <a:endParaRPr lang="en-US" altLang="zh-CN"/>
          </a:p>
        </p:txBody>
      </p:sp>
    </p:spTree>
    <p:extLst>
      <p:ext uri="{BB962C8B-B14F-4D97-AF65-F5344CB8AC3E}">
        <p14:creationId xmlns:p14="http://schemas.microsoft.com/office/powerpoint/2010/main" val="48879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dirty="0"/>
              <a:t>输入四个字符串，求这些字符串的最大长度</a:t>
            </a:r>
            <a:endParaRPr lang="zh-CN" altLang="en-US" sz="2800" dirty="0"/>
          </a:p>
        </p:txBody>
      </p:sp>
      <p:sp>
        <p:nvSpPr>
          <p:cNvPr id="3" name="内容占位符 2"/>
          <p:cNvSpPr>
            <a:spLocks noGrp="1"/>
          </p:cNvSpPr>
          <p:nvPr>
            <p:ph idx="1"/>
          </p:nvPr>
        </p:nvSpPr>
        <p:spPr/>
        <p:txBody>
          <a:bodyPr/>
          <a:lstStyle/>
          <a:p>
            <a:r>
              <a:rPr lang="en-US" altLang="zh-CN" dirty="0"/>
              <a:t>length=0</a:t>
            </a:r>
          </a:p>
          <a:p>
            <a:r>
              <a:rPr lang="en-US" altLang="zh-CN" dirty="0"/>
              <a:t>for </a:t>
            </a:r>
            <a:r>
              <a:rPr lang="en-US" altLang="zh-CN" dirty="0" err="1"/>
              <a:t>i</a:t>
            </a:r>
            <a:r>
              <a:rPr lang="en-US" altLang="zh-CN" dirty="0"/>
              <a:t> in range(4):</a:t>
            </a:r>
          </a:p>
          <a:p>
            <a:r>
              <a:rPr lang="en-US" altLang="zh-CN" dirty="0"/>
              <a:t>    a=</a:t>
            </a:r>
            <a:r>
              <a:rPr lang="en-US" altLang="zh-CN" dirty="0" err="1"/>
              <a:t>len</a:t>
            </a:r>
            <a:r>
              <a:rPr lang="en-US" altLang="zh-CN" dirty="0"/>
              <a:t>(input())</a:t>
            </a:r>
          </a:p>
          <a:p>
            <a:r>
              <a:rPr lang="en-US" altLang="zh-CN" dirty="0"/>
              <a:t>    if a&gt;length:</a:t>
            </a:r>
          </a:p>
          <a:p>
            <a:r>
              <a:rPr lang="en-US" altLang="zh-CN" dirty="0"/>
              <a:t>      length=a</a:t>
            </a:r>
          </a:p>
          <a:p>
            <a:r>
              <a:rPr lang="en-US" altLang="zh-CN" dirty="0"/>
              <a:t>print(length)</a:t>
            </a: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35</a:t>
            </a:fld>
            <a:endParaRPr lang="en-US" altLang="zh-CN"/>
          </a:p>
        </p:txBody>
      </p:sp>
    </p:spTree>
    <p:extLst>
      <p:ext uri="{BB962C8B-B14F-4D97-AF65-F5344CB8AC3E}">
        <p14:creationId xmlns:p14="http://schemas.microsoft.com/office/powerpoint/2010/main" val="1308337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3.3 </a:t>
            </a:r>
            <a:r>
              <a:rPr lang="zh-CN" altLang="zh-CN" dirty="0"/>
              <a:t>列表和元组使用</a:t>
            </a:r>
            <a:endParaRPr lang="zh-CN" altLang="en-US" dirty="0"/>
          </a:p>
        </p:txBody>
      </p:sp>
      <p:sp>
        <p:nvSpPr>
          <p:cNvPr id="3" name="内容占位符 2"/>
          <p:cNvSpPr>
            <a:spLocks noGrp="1"/>
          </p:cNvSpPr>
          <p:nvPr>
            <p:ph idx="1"/>
          </p:nvPr>
        </p:nvSpPr>
        <p:spPr/>
        <p:txBody>
          <a:bodyPr/>
          <a:lstStyle/>
          <a:p>
            <a:r>
              <a:rPr lang="zh-CN" altLang="en-US" dirty="0"/>
              <a:t>列表（</a:t>
            </a:r>
            <a:r>
              <a:rPr lang="en-US" altLang="zh-CN" dirty="0"/>
              <a:t>list</a:t>
            </a:r>
            <a:r>
              <a:rPr lang="zh-CN" altLang="en-US" dirty="0"/>
              <a:t>）</a:t>
            </a:r>
            <a:endParaRPr lang="en-US" altLang="zh-CN" dirty="0"/>
          </a:p>
          <a:p>
            <a:pPr lvl="1"/>
            <a:r>
              <a:rPr lang="zh-CN" altLang="en-US" dirty="0"/>
              <a:t>由一系列按照指定顺序排列的元素组成。列表中的元素可以是不同类型。</a:t>
            </a:r>
            <a:endParaRPr lang="en-US" altLang="zh-CN" dirty="0"/>
          </a:p>
          <a:p>
            <a:pPr lvl="1"/>
            <a:r>
              <a:rPr lang="zh-CN" altLang="en-US" dirty="0"/>
              <a:t>列表的表示用方括号（</a:t>
            </a:r>
            <a:r>
              <a:rPr lang="en-US" altLang="zh-CN" dirty="0"/>
              <a:t>[ ]</a:t>
            </a:r>
            <a:r>
              <a:rPr lang="zh-CN" altLang="en-US" dirty="0"/>
              <a:t>）将元素括起来，元素之间用逗号（</a:t>
            </a:r>
            <a:r>
              <a:rPr lang="en-US" altLang="zh-CN" dirty="0"/>
              <a:t>,</a:t>
            </a:r>
            <a:r>
              <a:rPr lang="zh-CN" altLang="en-US" dirty="0"/>
              <a:t>）分隔</a:t>
            </a:r>
            <a:endParaRPr lang="en-US" altLang="zh-CN" dirty="0"/>
          </a:p>
          <a:p>
            <a:pPr lvl="1"/>
            <a:r>
              <a:rPr lang="zh-CN" altLang="en-US" dirty="0"/>
              <a:t>列表是序列类型的一种，序列所有的特性和操作对于列表都是成立的，除此之外，列表还有自己的特殊操作。</a:t>
            </a: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36</a:t>
            </a:fld>
            <a:endParaRPr lang="en-US" altLang="zh-CN"/>
          </a:p>
        </p:txBody>
      </p:sp>
    </p:spTree>
    <p:extLst>
      <p:ext uri="{BB962C8B-B14F-4D97-AF65-F5344CB8AC3E}">
        <p14:creationId xmlns:p14="http://schemas.microsoft.com/office/powerpoint/2010/main" val="567224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a:t>
            </a:r>
          </a:p>
        </p:txBody>
      </p:sp>
      <p:sp>
        <p:nvSpPr>
          <p:cNvPr id="3" name="内容占位符 2"/>
          <p:cNvSpPr>
            <a:spLocks noGrp="1"/>
          </p:cNvSpPr>
          <p:nvPr>
            <p:ph idx="1"/>
          </p:nvPr>
        </p:nvSpPr>
        <p:spPr>
          <a:xfrm>
            <a:off x="1981200" y="1600201"/>
            <a:ext cx="7859216" cy="4525963"/>
          </a:xfrm>
        </p:spPr>
        <p:txBody>
          <a:bodyPr>
            <a:normAutofit fontScale="92500" lnSpcReduction="10000"/>
          </a:bodyPr>
          <a:lstStyle/>
          <a:p>
            <a:r>
              <a:rPr lang="zh-CN" altLang="en-US" dirty="0"/>
              <a:t>列表的创建</a:t>
            </a:r>
            <a:endParaRPr lang="en-US" altLang="zh-CN" dirty="0"/>
          </a:p>
          <a:p>
            <a:pPr marL="550926" indent="-514350">
              <a:buFont typeface="+mj-lt"/>
              <a:buAutoNum type="arabicPeriod"/>
            </a:pPr>
            <a:r>
              <a:rPr lang="zh-CN" altLang="en-US" dirty="0"/>
              <a:t>直接使用列表的字面量。</a:t>
            </a:r>
            <a:endParaRPr lang="en-US" altLang="zh-CN" dirty="0"/>
          </a:p>
          <a:p>
            <a:pPr marL="36576" indent="0">
              <a:buNone/>
            </a:pPr>
            <a:r>
              <a:rPr lang="en-US" altLang="zh-CN" dirty="0"/>
              <a:t>	</a:t>
            </a:r>
            <a:r>
              <a:rPr lang="en-US" altLang="zh-CN" dirty="0">
                <a:solidFill>
                  <a:srgbClr val="FFFF00"/>
                </a:solidFill>
              </a:rPr>
              <a:t>a = []	</a:t>
            </a:r>
            <a:r>
              <a:rPr lang="en-US" altLang="zh-CN" dirty="0"/>
              <a:t>	# </a:t>
            </a:r>
            <a:r>
              <a:rPr lang="zh-CN" altLang="en-US" dirty="0"/>
              <a:t>创建一个空列表</a:t>
            </a:r>
            <a:endParaRPr lang="en-US" altLang="zh-CN" dirty="0"/>
          </a:p>
          <a:p>
            <a:pPr marL="36576" indent="0">
              <a:buNone/>
            </a:pPr>
            <a:r>
              <a:rPr lang="en-US" altLang="zh-CN" dirty="0"/>
              <a:t>	</a:t>
            </a:r>
            <a:r>
              <a:rPr lang="en-US" altLang="zh-CN" dirty="0">
                <a:solidFill>
                  <a:srgbClr val="FFFF00"/>
                </a:solidFill>
              </a:rPr>
              <a:t>a = [2,3,5,7,11,13]</a:t>
            </a:r>
          </a:p>
          <a:p>
            <a:pPr marL="550926" indent="-514350">
              <a:buFont typeface="+mj-lt"/>
              <a:buAutoNum type="arabicPeriod" startAt="2"/>
            </a:pPr>
            <a:r>
              <a:rPr lang="zh-CN" altLang="en-US" dirty="0"/>
              <a:t>使用</a:t>
            </a:r>
            <a:r>
              <a:rPr lang="en-US" altLang="zh-CN" dirty="0"/>
              <a:t>list()</a:t>
            </a:r>
            <a:r>
              <a:rPr lang="zh-CN" altLang="en-US" dirty="0"/>
              <a:t>将其他数据类型转换成一个列表。</a:t>
            </a:r>
            <a:endParaRPr lang="en-US" altLang="zh-CN" dirty="0"/>
          </a:p>
          <a:p>
            <a:pPr marL="36576" indent="0">
              <a:buNone/>
            </a:pPr>
            <a:r>
              <a:rPr lang="en-US" altLang="zh-CN" dirty="0"/>
              <a:t>	</a:t>
            </a:r>
            <a:r>
              <a:rPr lang="en-US" altLang="zh-CN" dirty="0">
                <a:solidFill>
                  <a:srgbClr val="FFFF00"/>
                </a:solidFill>
              </a:rPr>
              <a:t>a = list('hello')</a:t>
            </a:r>
          </a:p>
          <a:p>
            <a:pPr marL="36576" indent="0">
              <a:buNone/>
            </a:pPr>
            <a:r>
              <a:rPr lang="en-US" altLang="zh-CN" dirty="0"/>
              <a:t>	a</a:t>
            </a:r>
            <a:r>
              <a:rPr lang="zh-CN" altLang="en-US" dirty="0"/>
              <a:t>的内容是</a:t>
            </a:r>
            <a:r>
              <a:rPr lang="en-US" altLang="zh-CN" dirty="0"/>
              <a:t>: </a:t>
            </a:r>
            <a:r>
              <a:rPr lang="en-US" altLang="zh-CN" dirty="0">
                <a:solidFill>
                  <a:srgbClr val="00B0F0"/>
                </a:solidFill>
              </a:rPr>
              <a:t>['h', 'e', 'l', 'l', 'o']</a:t>
            </a:r>
          </a:p>
          <a:p>
            <a:pPr marL="36576" indent="0">
              <a:buNone/>
            </a:pPr>
            <a:r>
              <a:rPr lang="en-US" altLang="zh-CN" dirty="0"/>
              <a:t>	</a:t>
            </a:r>
            <a:r>
              <a:rPr lang="en-US" altLang="zh-CN" dirty="0">
                <a:solidFill>
                  <a:srgbClr val="FFFF00"/>
                </a:solidFill>
              </a:rPr>
              <a:t>list(range(1,10,2))</a:t>
            </a:r>
          </a:p>
          <a:p>
            <a:pPr marL="36576" indent="0">
              <a:buNone/>
            </a:pPr>
            <a:r>
              <a:rPr lang="en-US" altLang="zh-CN" dirty="0"/>
              <a:t>	</a:t>
            </a:r>
            <a:r>
              <a:rPr lang="zh-CN" altLang="en-US" dirty="0"/>
              <a:t>结果是：</a:t>
            </a:r>
            <a:r>
              <a:rPr lang="en-US" altLang="zh-CN" dirty="0">
                <a:solidFill>
                  <a:srgbClr val="00B0F0"/>
                </a:solidFill>
              </a:rPr>
              <a:t>[1,3,5,7,9]</a:t>
            </a:r>
          </a:p>
          <a:p>
            <a:pPr marL="36576"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37</a:t>
            </a:fld>
            <a:endParaRPr lang="en-US" altLang="zh-CN"/>
          </a:p>
        </p:txBody>
      </p:sp>
    </p:spTree>
    <p:extLst>
      <p:ext uri="{BB962C8B-B14F-4D97-AF65-F5344CB8AC3E}">
        <p14:creationId xmlns:p14="http://schemas.microsoft.com/office/powerpoint/2010/main" val="54040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列表（续）</a:t>
            </a:r>
          </a:p>
        </p:txBody>
      </p:sp>
      <p:sp>
        <p:nvSpPr>
          <p:cNvPr id="3" name="内容占位符 2"/>
          <p:cNvSpPr>
            <a:spLocks noGrp="1"/>
          </p:cNvSpPr>
          <p:nvPr>
            <p:ph idx="1"/>
          </p:nvPr>
        </p:nvSpPr>
        <p:spPr/>
        <p:txBody>
          <a:bodyPr>
            <a:normAutofit fontScale="92500"/>
          </a:bodyPr>
          <a:lstStyle/>
          <a:p>
            <a:pPr marL="36576" indent="0">
              <a:buNone/>
            </a:pPr>
            <a:r>
              <a:rPr lang="en-US" altLang="zh-CN" dirty="0"/>
              <a:t>       </a:t>
            </a:r>
            <a:r>
              <a:rPr lang="zh-CN" altLang="en-US" dirty="0"/>
              <a:t>列表的元素类型可以是任何类型，也包括列表类型。当列表的元素是列表时，可以构成多维列表，如同一个矩阵。</a:t>
            </a:r>
            <a:endParaRPr lang="en-US" altLang="zh-CN" dirty="0"/>
          </a:p>
          <a:p>
            <a:pPr marL="448056" lvl="1" indent="0">
              <a:buNone/>
            </a:pPr>
            <a:r>
              <a:rPr lang="en-US" altLang="zh-CN" dirty="0">
                <a:solidFill>
                  <a:srgbClr val="FFFF00"/>
                </a:solidFill>
              </a:rPr>
              <a:t>matrix = [</a:t>
            </a:r>
            <a:br>
              <a:rPr lang="en-US" altLang="zh-CN" dirty="0">
                <a:solidFill>
                  <a:srgbClr val="FFFF00"/>
                </a:solidFill>
              </a:rPr>
            </a:br>
            <a:r>
              <a:rPr lang="en-US" altLang="zh-CN" dirty="0">
                <a:solidFill>
                  <a:srgbClr val="FFFF00"/>
                </a:solidFill>
              </a:rPr>
              <a:t>    [1, 2, 3, 4, 5],</a:t>
            </a:r>
            <a:br>
              <a:rPr lang="en-US" altLang="zh-CN" dirty="0">
                <a:solidFill>
                  <a:srgbClr val="FFFF00"/>
                </a:solidFill>
              </a:rPr>
            </a:br>
            <a:r>
              <a:rPr lang="en-US" altLang="zh-CN" dirty="0">
                <a:solidFill>
                  <a:srgbClr val="FFFF00"/>
                </a:solidFill>
              </a:rPr>
              <a:t>    [3, 0, 8,11,14],</a:t>
            </a:r>
            <a:br>
              <a:rPr lang="en-US" altLang="zh-CN" dirty="0">
                <a:solidFill>
                  <a:srgbClr val="FFFF00"/>
                </a:solidFill>
              </a:rPr>
            </a:br>
            <a:r>
              <a:rPr lang="en-US" altLang="zh-CN" dirty="0">
                <a:solidFill>
                  <a:srgbClr val="FFFF00"/>
                </a:solidFill>
              </a:rPr>
              <a:t>    [5, 6, 9,12,16],</a:t>
            </a:r>
            <a:br>
              <a:rPr lang="en-US" altLang="zh-CN" dirty="0">
                <a:solidFill>
                  <a:srgbClr val="FFFF00"/>
                </a:solidFill>
              </a:rPr>
            </a:br>
            <a:r>
              <a:rPr lang="en-US" altLang="zh-CN" dirty="0">
                <a:solidFill>
                  <a:srgbClr val="FFFF00"/>
                </a:solidFill>
              </a:rPr>
              <a:t>    [7, 0, 0, 0, 0],</a:t>
            </a:r>
            <a:br>
              <a:rPr lang="en-US" altLang="zh-CN" dirty="0">
                <a:solidFill>
                  <a:srgbClr val="FFFF00"/>
                </a:solidFill>
              </a:rPr>
            </a:br>
            <a:r>
              <a:rPr lang="en-US" altLang="zh-CN" dirty="0">
                <a:solidFill>
                  <a:srgbClr val="FFFF00"/>
                </a:solidFill>
              </a:rPr>
              <a:t>    [9,11,17, 0,15]</a:t>
            </a:r>
            <a:br>
              <a:rPr lang="en-US" altLang="zh-CN" dirty="0">
                <a:solidFill>
                  <a:srgbClr val="FFFF00"/>
                </a:solidFill>
              </a:rPr>
            </a:br>
            <a:r>
              <a:rPr lang="en-US" altLang="zh-CN" dirty="0">
                <a:solidFill>
                  <a:srgbClr val="FFFF00"/>
                </a:solidFill>
              </a:rPr>
              <a:t>]</a:t>
            </a:r>
            <a:endParaRPr lang="zh-CN" altLang="zh-CN" dirty="0">
              <a:solidFill>
                <a:srgbClr val="FFFF00"/>
              </a:solidFill>
            </a:endParaRPr>
          </a:p>
          <a:p>
            <a:pPr lvl="1"/>
            <a:r>
              <a:rPr lang="zh-CN" altLang="en-US" dirty="0"/>
              <a:t>用</a:t>
            </a:r>
            <a:r>
              <a:rPr lang="en-US" altLang="zh-CN" dirty="0"/>
              <a:t>matrix[0][0]</a:t>
            </a:r>
            <a:r>
              <a:rPr lang="zh-CN" altLang="en-US" dirty="0"/>
              <a:t>访问其中第一行第一列的元素</a:t>
            </a:r>
            <a:endParaRPr lang="en-US" altLang="zh-CN" dirty="0"/>
          </a:p>
          <a:p>
            <a:pPr lvl="1"/>
            <a:r>
              <a:rPr lang="zh-CN" altLang="en-US" dirty="0"/>
              <a:t>矩阵的每一行都是一个列表。</a:t>
            </a:r>
            <a:endParaRPr lang="en-US" altLang="zh-CN" dirty="0"/>
          </a:p>
          <a:p>
            <a:pPr marL="36576"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38</a:t>
            </a:fld>
            <a:endParaRPr lang="en-US" altLang="zh-CN"/>
          </a:p>
        </p:txBody>
      </p:sp>
      <p:pic>
        <p:nvPicPr>
          <p:cNvPr id="6" name="Picture"/>
          <p:cNvPicPr/>
          <p:nvPr/>
        </p:nvPicPr>
        <p:blipFill>
          <a:blip r:embed="rId2"/>
          <a:stretch>
            <a:fillRect/>
          </a:stretch>
        </p:blipFill>
        <p:spPr bwMode="auto">
          <a:xfrm>
            <a:off x="6181411" y="2780929"/>
            <a:ext cx="2458720" cy="2253615"/>
          </a:xfrm>
          <a:prstGeom prst="rect">
            <a:avLst/>
          </a:prstGeom>
          <a:noFill/>
          <a:ln w="9525">
            <a:noFill/>
            <a:headEnd/>
            <a:tailEnd/>
          </a:ln>
        </p:spPr>
      </p:pic>
    </p:spTree>
    <p:extLst>
      <p:ext uri="{BB962C8B-B14F-4D97-AF65-F5344CB8AC3E}">
        <p14:creationId xmlns:p14="http://schemas.microsoft.com/office/powerpoint/2010/main" val="4001359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基本的列表操作</a:t>
            </a:r>
            <a:endParaRPr lang="en-US" altLang="zh-CN" dirty="0"/>
          </a:p>
        </p:txBody>
      </p:sp>
      <p:sp>
        <p:nvSpPr>
          <p:cNvPr id="3" name="内容占位符 2"/>
          <p:cNvSpPr>
            <a:spLocks noGrp="1"/>
          </p:cNvSpPr>
          <p:nvPr>
            <p:ph idx="1"/>
          </p:nvPr>
        </p:nvSpPr>
        <p:spPr/>
        <p:txBody>
          <a:bodyPr/>
          <a:lstStyle/>
          <a:p>
            <a:r>
              <a:rPr lang="zh-CN" altLang="en-US" dirty="0"/>
              <a:t>列表元素的赋值</a:t>
            </a:r>
            <a:endParaRPr lang="en-US" altLang="zh-CN" dirty="0"/>
          </a:p>
          <a:p>
            <a:pPr marL="448056" lvl="1" indent="0">
              <a:buNone/>
            </a:pPr>
            <a:r>
              <a:rPr lang="zh-CN" altLang="en-US" dirty="0"/>
              <a:t>和字符串不同，列表中的元素可以被修改。</a:t>
            </a:r>
            <a:endParaRPr lang="en-US" altLang="zh-CN" dirty="0"/>
          </a:p>
          <a:p>
            <a:pPr marL="448056" lvl="1" indent="0">
              <a:buNone/>
            </a:pPr>
            <a:r>
              <a:rPr lang="en-US" altLang="zh-CN" dirty="0">
                <a:solidFill>
                  <a:srgbClr val="FFFF00"/>
                </a:solidFill>
              </a:rPr>
              <a:t>a = [1,3,5,7,11]</a:t>
            </a:r>
          </a:p>
          <a:p>
            <a:pPr marL="448056" lvl="1" indent="0">
              <a:buNone/>
            </a:pPr>
            <a:r>
              <a:rPr lang="en-US" altLang="zh-CN" dirty="0">
                <a:solidFill>
                  <a:srgbClr val="FFFF00"/>
                </a:solidFill>
              </a:rPr>
              <a:t>a[0] = 2</a:t>
            </a:r>
          </a:p>
          <a:p>
            <a:pPr marL="448056" lvl="1" indent="0">
              <a:buNone/>
            </a:pPr>
            <a:r>
              <a:rPr lang="en-US" altLang="zh-CN" dirty="0">
                <a:solidFill>
                  <a:srgbClr val="FFFF00"/>
                </a:solidFill>
              </a:rPr>
              <a:t>print(a)</a:t>
            </a:r>
          </a:p>
          <a:p>
            <a:pPr marL="448056" lvl="1" indent="0">
              <a:buNone/>
            </a:pPr>
            <a:r>
              <a:rPr lang="zh-CN" altLang="en-US" dirty="0"/>
              <a:t>输出</a:t>
            </a:r>
            <a:r>
              <a:rPr lang="en-US" altLang="zh-CN" dirty="0"/>
              <a:t>: </a:t>
            </a:r>
          </a:p>
          <a:p>
            <a:pPr marL="448056" lvl="1" indent="0">
              <a:buNone/>
            </a:pPr>
            <a:r>
              <a:rPr lang="en-US" altLang="zh-CN" dirty="0">
                <a:solidFill>
                  <a:srgbClr val="00B0F0"/>
                </a:solidFill>
              </a:rPr>
              <a:t>[2,3,5,7,11]</a:t>
            </a:r>
          </a:p>
          <a:p>
            <a:pPr lvl="1"/>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39</a:t>
            </a:fld>
            <a:endParaRPr lang="en-US" altLang="zh-CN"/>
          </a:p>
        </p:txBody>
      </p:sp>
    </p:spTree>
    <p:extLst>
      <p:ext uri="{BB962C8B-B14F-4D97-AF65-F5344CB8AC3E}">
        <p14:creationId xmlns:p14="http://schemas.microsoft.com/office/powerpoint/2010/main" val="105211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通用的序列操作</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70539717"/>
              </p:ext>
            </p:extLst>
          </p:nvPr>
        </p:nvGraphicFramePr>
        <p:xfrm>
          <a:off x="2279577" y="2708920"/>
          <a:ext cx="7467843" cy="3448994"/>
        </p:xfrm>
        <a:graphic>
          <a:graphicData uri="http://schemas.openxmlformats.org/drawingml/2006/table">
            <a:tbl>
              <a:tblPr firstRow="1" firstCol="1" bandRow="1">
                <a:tableStyleId>{5C22544A-7EE6-4342-B048-85BDC9FD1C3A}</a:tableStyleId>
              </a:tblPr>
              <a:tblGrid>
                <a:gridCol w="1729395">
                  <a:extLst>
                    <a:ext uri="{9D8B030D-6E8A-4147-A177-3AD203B41FA5}">
                      <a16:colId xmlns:a16="http://schemas.microsoft.com/office/drawing/2014/main" val="20000"/>
                    </a:ext>
                  </a:extLst>
                </a:gridCol>
                <a:gridCol w="5738448">
                  <a:extLst>
                    <a:ext uri="{9D8B030D-6E8A-4147-A177-3AD203B41FA5}">
                      <a16:colId xmlns:a16="http://schemas.microsoft.com/office/drawing/2014/main" val="20001"/>
                    </a:ext>
                  </a:extLst>
                </a:gridCol>
              </a:tblGrid>
              <a:tr h="306824">
                <a:tc>
                  <a:txBody>
                    <a:bodyPr/>
                    <a:lstStyle/>
                    <a:p>
                      <a:pPr algn="ctr">
                        <a:spcBef>
                          <a:spcPts val="1000"/>
                        </a:spcBef>
                        <a:spcAft>
                          <a:spcPts val="0"/>
                        </a:spcAft>
                      </a:pPr>
                      <a:r>
                        <a:rPr lang="zh-CN" sz="1050" dirty="0">
                          <a:effectLst/>
                        </a:rPr>
                        <a:t>操作</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lgn="ctr">
                        <a:spcBef>
                          <a:spcPts val="1000"/>
                        </a:spcBef>
                        <a:spcAft>
                          <a:spcPts val="0"/>
                        </a:spcAft>
                      </a:pPr>
                      <a:r>
                        <a:rPr lang="zh-CN" sz="1050" dirty="0">
                          <a:effectLst/>
                        </a:rPr>
                        <a:t>描述</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0"/>
                  </a:ext>
                </a:extLst>
              </a:tr>
              <a:tr h="314217">
                <a:tc>
                  <a:txBody>
                    <a:bodyPr/>
                    <a:lstStyle/>
                    <a:p>
                      <a:pPr algn="ctr">
                        <a:spcBef>
                          <a:spcPts val="1000"/>
                        </a:spcBef>
                        <a:spcAft>
                          <a:spcPts val="0"/>
                        </a:spcAft>
                      </a:pPr>
                      <a:r>
                        <a:rPr lang="en-US" sz="1050" dirty="0">
                          <a:effectLst/>
                        </a:rPr>
                        <a:t>X1+X2</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联接序列</a:t>
                      </a:r>
                      <a:r>
                        <a:rPr lang="en-US" sz="1050" dirty="0">
                          <a:effectLst/>
                        </a:rPr>
                        <a:t>X1</a:t>
                      </a:r>
                      <a:r>
                        <a:rPr lang="zh-CN" sz="1050" dirty="0">
                          <a:effectLst/>
                        </a:rPr>
                        <a:t>和</a:t>
                      </a:r>
                      <a:r>
                        <a:rPr lang="en-US" sz="1050" dirty="0">
                          <a:effectLst/>
                        </a:rPr>
                        <a:t>X2,</a:t>
                      </a:r>
                      <a:r>
                        <a:rPr lang="zh-CN" sz="1050" dirty="0">
                          <a:effectLst/>
                        </a:rPr>
                        <a:t>生成新序列</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1"/>
                  </a:ext>
                </a:extLst>
              </a:tr>
              <a:tr h="314217">
                <a:tc>
                  <a:txBody>
                    <a:bodyPr/>
                    <a:lstStyle/>
                    <a:p>
                      <a:pPr algn="ctr">
                        <a:spcBef>
                          <a:spcPts val="1000"/>
                        </a:spcBef>
                        <a:spcAft>
                          <a:spcPts val="0"/>
                        </a:spcAft>
                      </a:pPr>
                      <a:r>
                        <a:rPr lang="en-US" sz="1050" dirty="0">
                          <a:effectLst/>
                        </a:rPr>
                        <a:t>X*n</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序列</a:t>
                      </a:r>
                      <a:r>
                        <a:rPr lang="en-US" sz="1050" dirty="0">
                          <a:effectLst/>
                        </a:rPr>
                        <a:t>X</a:t>
                      </a:r>
                      <a:r>
                        <a:rPr lang="zh-CN" sz="1050" dirty="0">
                          <a:effectLst/>
                        </a:rPr>
                        <a:t>重复</a:t>
                      </a:r>
                      <a:r>
                        <a:rPr lang="en-US" sz="1050" dirty="0">
                          <a:effectLst/>
                        </a:rPr>
                        <a:t>n</a:t>
                      </a:r>
                      <a:r>
                        <a:rPr lang="zh-CN" sz="1050" dirty="0">
                          <a:effectLst/>
                        </a:rPr>
                        <a:t>次，生成新序列</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2"/>
                  </a:ext>
                </a:extLst>
              </a:tr>
              <a:tr h="314217">
                <a:tc>
                  <a:txBody>
                    <a:bodyPr/>
                    <a:lstStyle/>
                    <a:p>
                      <a:pPr algn="ctr">
                        <a:spcBef>
                          <a:spcPts val="1000"/>
                        </a:spcBef>
                        <a:spcAft>
                          <a:spcPts val="0"/>
                        </a:spcAft>
                      </a:pPr>
                      <a:r>
                        <a:rPr lang="en-US" sz="1050" dirty="0">
                          <a:effectLst/>
                        </a:rPr>
                        <a:t>X[</a:t>
                      </a:r>
                      <a:r>
                        <a:rPr lang="en-US" sz="1050" dirty="0" err="1">
                          <a:effectLst/>
                        </a:rPr>
                        <a:t>i</a:t>
                      </a:r>
                      <a:r>
                        <a:rPr lang="en-US" sz="1050" dirty="0">
                          <a:effectLst/>
                        </a:rPr>
                        <a:t>]</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引用序列</a:t>
                      </a:r>
                      <a:r>
                        <a:rPr lang="en-US" sz="1050" dirty="0">
                          <a:effectLst/>
                        </a:rPr>
                        <a:t>X</a:t>
                      </a:r>
                      <a:r>
                        <a:rPr lang="zh-CN" sz="1050" dirty="0">
                          <a:effectLst/>
                        </a:rPr>
                        <a:t>中下标为</a:t>
                      </a:r>
                      <a:r>
                        <a:rPr lang="en-US" sz="1050" dirty="0" err="1">
                          <a:effectLst/>
                        </a:rPr>
                        <a:t>i</a:t>
                      </a:r>
                      <a:r>
                        <a:rPr lang="zh-CN" sz="1050" dirty="0">
                          <a:effectLst/>
                        </a:rPr>
                        <a:t>的成员</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3"/>
                  </a:ext>
                </a:extLst>
              </a:tr>
              <a:tr h="314217">
                <a:tc>
                  <a:txBody>
                    <a:bodyPr/>
                    <a:lstStyle/>
                    <a:p>
                      <a:pPr algn="ctr">
                        <a:spcBef>
                          <a:spcPts val="1000"/>
                        </a:spcBef>
                        <a:spcAft>
                          <a:spcPts val="0"/>
                        </a:spcAft>
                      </a:pPr>
                      <a:r>
                        <a:rPr lang="en-US" sz="1050" dirty="0">
                          <a:effectLst/>
                        </a:rPr>
                        <a:t>X[</a:t>
                      </a:r>
                      <a:r>
                        <a:rPr lang="en-US" sz="1050" dirty="0" err="1">
                          <a:effectLst/>
                        </a:rPr>
                        <a:t>i</a:t>
                      </a:r>
                      <a:r>
                        <a:rPr lang="zh-CN" sz="1050" dirty="0">
                          <a:effectLst/>
                        </a:rPr>
                        <a:t>：</a:t>
                      </a:r>
                      <a:r>
                        <a:rPr lang="en-US" sz="1050" dirty="0">
                          <a:effectLst/>
                        </a:rPr>
                        <a:t>j]</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引用序列</a:t>
                      </a:r>
                      <a:r>
                        <a:rPr lang="en-US" sz="1050" dirty="0">
                          <a:effectLst/>
                        </a:rPr>
                        <a:t>X</a:t>
                      </a:r>
                      <a:r>
                        <a:rPr lang="zh-CN" sz="1050" dirty="0">
                          <a:effectLst/>
                        </a:rPr>
                        <a:t>中下标为</a:t>
                      </a:r>
                      <a:r>
                        <a:rPr lang="en-US" sz="1050" dirty="0" err="1">
                          <a:effectLst/>
                        </a:rPr>
                        <a:t>i</a:t>
                      </a:r>
                      <a:r>
                        <a:rPr lang="zh-CN" sz="1050" dirty="0">
                          <a:effectLst/>
                        </a:rPr>
                        <a:t>到</a:t>
                      </a:r>
                      <a:r>
                        <a:rPr lang="en-US" sz="1050" dirty="0">
                          <a:effectLst/>
                        </a:rPr>
                        <a:t>j-1</a:t>
                      </a:r>
                      <a:r>
                        <a:rPr lang="zh-CN" sz="1050" dirty="0">
                          <a:effectLst/>
                        </a:rPr>
                        <a:t>的子序列</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4"/>
                  </a:ext>
                </a:extLst>
              </a:tr>
              <a:tr h="314217">
                <a:tc>
                  <a:txBody>
                    <a:bodyPr/>
                    <a:lstStyle/>
                    <a:p>
                      <a:pPr algn="ctr">
                        <a:spcBef>
                          <a:spcPts val="1000"/>
                        </a:spcBef>
                        <a:spcAft>
                          <a:spcPts val="0"/>
                        </a:spcAft>
                      </a:pPr>
                      <a:r>
                        <a:rPr lang="en-US" sz="1050" dirty="0">
                          <a:effectLst/>
                        </a:rPr>
                        <a:t>X[</a:t>
                      </a:r>
                      <a:r>
                        <a:rPr lang="en-US" sz="1050" dirty="0" err="1">
                          <a:effectLst/>
                        </a:rPr>
                        <a:t>i</a:t>
                      </a:r>
                      <a:r>
                        <a:rPr lang="zh-CN" sz="1050" dirty="0">
                          <a:effectLst/>
                        </a:rPr>
                        <a:t>：</a:t>
                      </a:r>
                      <a:r>
                        <a:rPr lang="en-US" sz="1050" dirty="0">
                          <a:effectLst/>
                        </a:rPr>
                        <a:t>j</a:t>
                      </a:r>
                      <a:r>
                        <a:rPr lang="zh-CN" sz="1050" dirty="0">
                          <a:effectLst/>
                        </a:rPr>
                        <a:t>：</a:t>
                      </a:r>
                      <a:r>
                        <a:rPr lang="en-US" sz="1050" dirty="0">
                          <a:effectLst/>
                        </a:rPr>
                        <a:t>k]</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引用序列</a:t>
                      </a:r>
                      <a:r>
                        <a:rPr lang="en-US" sz="1050" dirty="0">
                          <a:effectLst/>
                        </a:rPr>
                        <a:t>X</a:t>
                      </a:r>
                      <a:r>
                        <a:rPr lang="zh-CN" sz="1050" dirty="0">
                          <a:effectLst/>
                        </a:rPr>
                        <a:t>中下标为</a:t>
                      </a:r>
                      <a:r>
                        <a:rPr lang="en-US" sz="1050" dirty="0" err="1">
                          <a:effectLst/>
                        </a:rPr>
                        <a:t>i</a:t>
                      </a:r>
                      <a:r>
                        <a:rPr lang="zh-CN" sz="1050" dirty="0">
                          <a:effectLst/>
                        </a:rPr>
                        <a:t>到</a:t>
                      </a:r>
                      <a:r>
                        <a:rPr lang="en-US" sz="1050" dirty="0">
                          <a:effectLst/>
                        </a:rPr>
                        <a:t>j-1</a:t>
                      </a:r>
                      <a:r>
                        <a:rPr lang="zh-CN" sz="1050" dirty="0">
                          <a:effectLst/>
                        </a:rPr>
                        <a:t>的子序列，步长为</a:t>
                      </a:r>
                      <a:r>
                        <a:rPr lang="en-US" sz="1050" dirty="0">
                          <a:effectLst/>
                        </a:rPr>
                        <a:t>k</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5"/>
                  </a:ext>
                </a:extLst>
              </a:tr>
              <a:tr h="314217">
                <a:tc>
                  <a:txBody>
                    <a:bodyPr/>
                    <a:lstStyle/>
                    <a:p>
                      <a:pPr algn="ctr">
                        <a:spcBef>
                          <a:spcPts val="1000"/>
                        </a:spcBef>
                        <a:spcAft>
                          <a:spcPts val="0"/>
                        </a:spcAft>
                      </a:pPr>
                      <a:r>
                        <a:rPr lang="en-US" sz="1050" dirty="0" err="1">
                          <a:effectLst/>
                        </a:rPr>
                        <a:t>len</a:t>
                      </a:r>
                      <a:r>
                        <a:rPr lang="en-US" sz="1050" dirty="0">
                          <a:effectLst/>
                        </a:rPr>
                        <a:t>(X)</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计算序列</a:t>
                      </a:r>
                      <a:r>
                        <a:rPr lang="en-US" sz="1050" dirty="0">
                          <a:effectLst/>
                        </a:rPr>
                        <a:t>X</a:t>
                      </a:r>
                      <a:r>
                        <a:rPr lang="zh-CN" sz="1050" dirty="0">
                          <a:effectLst/>
                        </a:rPr>
                        <a:t>中成员的个数</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6"/>
                  </a:ext>
                </a:extLst>
              </a:tr>
              <a:tr h="314217">
                <a:tc>
                  <a:txBody>
                    <a:bodyPr/>
                    <a:lstStyle/>
                    <a:p>
                      <a:pPr algn="ctr">
                        <a:spcBef>
                          <a:spcPts val="1000"/>
                        </a:spcBef>
                        <a:spcAft>
                          <a:spcPts val="0"/>
                        </a:spcAft>
                      </a:pPr>
                      <a:r>
                        <a:rPr lang="en-US" sz="1050" dirty="0">
                          <a:effectLst/>
                        </a:rPr>
                        <a:t>max(X)</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序列</a:t>
                      </a:r>
                      <a:r>
                        <a:rPr lang="en-US" sz="1050" dirty="0">
                          <a:effectLst/>
                        </a:rPr>
                        <a:t>X</a:t>
                      </a:r>
                      <a:r>
                        <a:rPr lang="zh-CN" sz="1050" dirty="0">
                          <a:effectLst/>
                        </a:rPr>
                        <a:t>中的最大值</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7"/>
                  </a:ext>
                </a:extLst>
              </a:tr>
              <a:tr h="314217">
                <a:tc>
                  <a:txBody>
                    <a:bodyPr/>
                    <a:lstStyle/>
                    <a:p>
                      <a:pPr algn="ctr">
                        <a:spcBef>
                          <a:spcPts val="1000"/>
                        </a:spcBef>
                        <a:spcAft>
                          <a:spcPts val="0"/>
                        </a:spcAft>
                      </a:pPr>
                      <a:r>
                        <a:rPr lang="en-US" sz="1050" dirty="0">
                          <a:effectLst/>
                        </a:rPr>
                        <a:t>min(X)</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序列</a:t>
                      </a:r>
                      <a:r>
                        <a:rPr lang="en-US" sz="1050" dirty="0">
                          <a:effectLst/>
                        </a:rPr>
                        <a:t>X</a:t>
                      </a:r>
                      <a:r>
                        <a:rPr lang="zh-CN" sz="1050" dirty="0">
                          <a:effectLst/>
                        </a:rPr>
                        <a:t>中的最小值</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8"/>
                  </a:ext>
                </a:extLst>
              </a:tr>
              <a:tr h="314217">
                <a:tc>
                  <a:txBody>
                    <a:bodyPr/>
                    <a:lstStyle/>
                    <a:p>
                      <a:pPr algn="ctr">
                        <a:spcBef>
                          <a:spcPts val="1000"/>
                        </a:spcBef>
                        <a:spcAft>
                          <a:spcPts val="0"/>
                        </a:spcAft>
                      </a:pPr>
                      <a:r>
                        <a:rPr lang="en-US" sz="1050" dirty="0">
                          <a:effectLst/>
                        </a:rPr>
                        <a:t>v  in  X</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检查</a:t>
                      </a:r>
                      <a:r>
                        <a:rPr lang="en-US" sz="1050" dirty="0">
                          <a:effectLst/>
                        </a:rPr>
                        <a:t>v</a:t>
                      </a:r>
                      <a:r>
                        <a:rPr lang="zh-CN" sz="1050" dirty="0">
                          <a:effectLst/>
                        </a:rPr>
                        <a:t>是否在序列</a:t>
                      </a:r>
                      <a:r>
                        <a:rPr lang="en-US" sz="1050" dirty="0">
                          <a:effectLst/>
                        </a:rPr>
                        <a:t>X</a:t>
                      </a:r>
                      <a:r>
                        <a:rPr lang="zh-CN" sz="1050" dirty="0">
                          <a:effectLst/>
                        </a:rPr>
                        <a:t>中，返回布尔值</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09"/>
                  </a:ext>
                </a:extLst>
              </a:tr>
              <a:tr h="314217">
                <a:tc>
                  <a:txBody>
                    <a:bodyPr/>
                    <a:lstStyle/>
                    <a:p>
                      <a:pPr algn="ctr">
                        <a:spcBef>
                          <a:spcPts val="1000"/>
                        </a:spcBef>
                        <a:spcAft>
                          <a:spcPts val="0"/>
                        </a:spcAft>
                      </a:pPr>
                      <a:r>
                        <a:rPr lang="en-US" sz="1050" dirty="0">
                          <a:effectLst/>
                        </a:rPr>
                        <a:t>v  not in X</a:t>
                      </a:r>
                      <a:endParaRPr lang="zh-CN" sz="1200" b="1" dirty="0">
                        <a:solidFill>
                          <a:srgbClr val="4F81BD"/>
                        </a:solidFill>
                        <a:effectLst/>
                        <a:latin typeface="Cambria"/>
                        <a:ea typeface="宋体"/>
                        <a:cs typeface="Times New Roman"/>
                      </a:endParaRPr>
                    </a:p>
                  </a:txBody>
                  <a:tcPr marL="74867" marR="74867" marT="0" marB="0" anchor="ctr"/>
                </a:tc>
                <a:tc>
                  <a:txBody>
                    <a:bodyPr/>
                    <a:lstStyle/>
                    <a:p>
                      <a:pPr>
                        <a:spcBef>
                          <a:spcPts val="1000"/>
                        </a:spcBef>
                        <a:spcAft>
                          <a:spcPts val="0"/>
                        </a:spcAft>
                      </a:pPr>
                      <a:r>
                        <a:rPr lang="zh-CN" sz="1050" dirty="0">
                          <a:effectLst/>
                        </a:rPr>
                        <a:t>检查</a:t>
                      </a:r>
                      <a:r>
                        <a:rPr lang="en-US" sz="1050" dirty="0">
                          <a:effectLst/>
                        </a:rPr>
                        <a:t>v</a:t>
                      </a:r>
                      <a:r>
                        <a:rPr lang="zh-CN" sz="1050" dirty="0">
                          <a:effectLst/>
                        </a:rPr>
                        <a:t>是否不在序列</a:t>
                      </a:r>
                      <a:r>
                        <a:rPr lang="en-US" sz="1050" dirty="0">
                          <a:effectLst/>
                        </a:rPr>
                        <a:t>X</a:t>
                      </a:r>
                      <a:r>
                        <a:rPr lang="zh-CN" sz="1050" dirty="0">
                          <a:effectLst/>
                        </a:rPr>
                        <a:t>中，返回布尔值</a:t>
                      </a:r>
                      <a:endParaRPr lang="zh-CN" sz="1200" b="1" dirty="0">
                        <a:solidFill>
                          <a:srgbClr val="4F81BD"/>
                        </a:solidFill>
                        <a:effectLst/>
                        <a:latin typeface="Cambria"/>
                        <a:ea typeface="宋体"/>
                        <a:cs typeface="Times New Roman"/>
                      </a:endParaRPr>
                    </a:p>
                  </a:txBody>
                  <a:tcPr marL="74867" marR="74867" marT="0" marB="0" anchor="ctr"/>
                </a:tc>
                <a:extLst>
                  <a:ext uri="{0D108BD9-81ED-4DB2-BD59-A6C34878D82A}">
                    <a16:rowId xmlns:a16="http://schemas.microsoft.com/office/drawing/2014/main" val="10010"/>
                  </a:ext>
                </a:extLst>
              </a:tr>
            </a:tbl>
          </a:graphicData>
        </a:graphic>
      </p:graphicFrame>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4</a:t>
            </a:fld>
            <a:endParaRPr lang="en-US" altLang="zh-CN"/>
          </a:p>
        </p:txBody>
      </p:sp>
      <p:sp>
        <p:nvSpPr>
          <p:cNvPr id="7" name="矩形 6"/>
          <p:cNvSpPr/>
          <p:nvPr/>
        </p:nvSpPr>
        <p:spPr>
          <a:xfrm>
            <a:off x="5087888" y="2276872"/>
            <a:ext cx="22322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表</a:t>
            </a:r>
            <a:r>
              <a:rPr lang="en-US" altLang="zh-CN" sz="1400" dirty="0"/>
              <a:t>3-1 </a:t>
            </a:r>
            <a:r>
              <a:rPr lang="zh-CN" altLang="en-US" sz="1400" dirty="0"/>
              <a:t>序列的操作</a:t>
            </a:r>
          </a:p>
        </p:txBody>
      </p:sp>
      <p:sp>
        <p:nvSpPr>
          <p:cNvPr id="8" name="TextBox 7"/>
          <p:cNvSpPr txBox="1"/>
          <p:nvPr/>
        </p:nvSpPr>
        <p:spPr>
          <a:xfrm>
            <a:off x="2351584" y="1340769"/>
            <a:ext cx="7200800" cy="461665"/>
          </a:xfrm>
          <a:prstGeom prst="rect">
            <a:avLst/>
          </a:prstGeom>
          <a:noFill/>
        </p:spPr>
        <p:txBody>
          <a:bodyPr wrap="square" rtlCol="0">
            <a:spAutoFit/>
          </a:bodyPr>
          <a:lstStyle/>
          <a:p>
            <a:r>
              <a:rPr lang="zh-CN" altLang="en-US" sz="2400" dirty="0">
                <a:latin typeface="黑体" pitchFamily="49" charset="-122"/>
                <a:ea typeface="黑体" pitchFamily="49" charset="-122"/>
              </a:rPr>
              <a:t>所有的序列类型都可以进行的操作归纳如下表所示。</a:t>
            </a:r>
          </a:p>
        </p:txBody>
      </p:sp>
    </p:spTree>
    <p:extLst>
      <p:ext uri="{BB962C8B-B14F-4D97-AF65-F5344CB8AC3E}">
        <p14:creationId xmlns:p14="http://schemas.microsoft.com/office/powerpoint/2010/main" val="654955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基本的列表操作（续）</a:t>
            </a:r>
          </a:p>
        </p:txBody>
      </p:sp>
      <p:sp>
        <p:nvSpPr>
          <p:cNvPr id="3" name="内容占位符 2"/>
          <p:cNvSpPr>
            <a:spLocks noGrp="1"/>
          </p:cNvSpPr>
          <p:nvPr>
            <p:ph idx="1"/>
          </p:nvPr>
        </p:nvSpPr>
        <p:spPr/>
        <p:txBody>
          <a:bodyPr/>
          <a:lstStyle/>
          <a:p>
            <a:r>
              <a:rPr lang="zh-CN" altLang="en-US" dirty="0"/>
              <a:t>删除元素</a:t>
            </a:r>
            <a:endParaRPr lang="en-US" altLang="zh-CN" dirty="0"/>
          </a:p>
          <a:p>
            <a:pPr marL="448056" lvl="1" indent="0">
              <a:buNone/>
            </a:pPr>
            <a:r>
              <a:rPr lang="zh-CN" altLang="en-US" dirty="0"/>
              <a:t>用</a:t>
            </a:r>
            <a:r>
              <a:rPr lang="en-US" altLang="zh-CN" dirty="0"/>
              <a:t>del</a:t>
            </a:r>
            <a:r>
              <a:rPr lang="zh-CN" altLang="en-US" dirty="0"/>
              <a:t>语句删除列表中的元素。</a:t>
            </a:r>
            <a:endParaRPr lang="en-US" altLang="zh-CN" dirty="0"/>
          </a:p>
          <a:p>
            <a:pPr marL="36576" indent="0" latinLnBrk="1">
              <a:buNone/>
            </a:pPr>
            <a:r>
              <a:rPr lang="en-US" altLang="zh-CN" sz="2400" dirty="0"/>
              <a:t>	</a:t>
            </a:r>
            <a:r>
              <a:rPr lang="en-US" altLang="zh-CN" sz="2400" dirty="0">
                <a:solidFill>
                  <a:srgbClr val="FFFF00"/>
                </a:solidFill>
              </a:rPr>
              <a:t>name = ['Alice', 'Kim', 'Karl', 'John']</a:t>
            </a:r>
            <a:br>
              <a:rPr lang="en-US" altLang="zh-CN" sz="2400" dirty="0">
                <a:solidFill>
                  <a:srgbClr val="FFFF00"/>
                </a:solidFill>
              </a:rPr>
            </a:br>
            <a:r>
              <a:rPr lang="en-US" altLang="zh-CN" sz="2400" dirty="0">
                <a:solidFill>
                  <a:srgbClr val="FFFF00"/>
                </a:solidFill>
              </a:rPr>
              <a:t>	del name[2]</a:t>
            </a:r>
            <a:br>
              <a:rPr lang="en-US" altLang="zh-CN" sz="2400" dirty="0">
                <a:solidFill>
                  <a:srgbClr val="FFFF00"/>
                </a:solidFill>
              </a:rPr>
            </a:br>
            <a:r>
              <a:rPr lang="en-US" altLang="zh-CN" sz="2400" dirty="0">
                <a:solidFill>
                  <a:srgbClr val="FFFF00"/>
                </a:solidFill>
              </a:rPr>
              <a:t>	print(name)</a:t>
            </a:r>
            <a:endParaRPr lang="zh-CN" altLang="zh-CN" sz="2400" dirty="0">
              <a:solidFill>
                <a:srgbClr val="FFFF00"/>
              </a:solidFill>
            </a:endParaRPr>
          </a:p>
          <a:p>
            <a:pPr marL="36576" indent="0">
              <a:buNone/>
            </a:pPr>
            <a:r>
              <a:rPr lang="en-US" altLang="zh-CN" sz="2400" dirty="0"/>
              <a:t>	</a:t>
            </a:r>
            <a:r>
              <a:rPr lang="en-US" altLang="zh-CN" sz="2400" dirty="0" err="1"/>
              <a:t>结果是</a:t>
            </a:r>
            <a:r>
              <a:rPr lang="en-US" altLang="zh-CN" sz="2400" dirty="0"/>
              <a:t>：</a:t>
            </a:r>
            <a:endParaRPr lang="zh-CN" altLang="zh-CN" sz="2400" dirty="0"/>
          </a:p>
          <a:p>
            <a:pPr marL="36576" indent="0" latinLnBrk="1">
              <a:buNone/>
            </a:pPr>
            <a:r>
              <a:rPr lang="en-US" altLang="zh-CN" sz="2400" dirty="0"/>
              <a:t>	</a:t>
            </a:r>
            <a:r>
              <a:rPr lang="en-US" altLang="zh-CN" sz="2400" dirty="0">
                <a:solidFill>
                  <a:srgbClr val="00B0F0"/>
                </a:solidFill>
              </a:rPr>
              <a:t>['Alice', 'Kim', 'John']</a:t>
            </a:r>
            <a:endParaRPr lang="zh-CN" altLang="zh-CN" sz="2400" dirty="0">
              <a:solidFill>
                <a:srgbClr val="00B0F0"/>
              </a:solidFill>
            </a:endParaRPr>
          </a:p>
          <a:p>
            <a:pPr marL="448056"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40</a:t>
            </a:fld>
            <a:endParaRPr lang="en-US" altLang="zh-CN"/>
          </a:p>
        </p:txBody>
      </p:sp>
    </p:spTree>
    <p:extLst>
      <p:ext uri="{BB962C8B-B14F-4D97-AF65-F5344CB8AC3E}">
        <p14:creationId xmlns:p14="http://schemas.microsoft.com/office/powerpoint/2010/main" val="543272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基本的列表操作（续</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切片赋值</a:t>
            </a:r>
            <a:endParaRPr lang="en-US" altLang="zh-CN" dirty="0"/>
          </a:p>
          <a:p>
            <a:pPr marL="448056" lvl="1" indent="0">
              <a:buNone/>
            </a:pPr>
            <a:r>
              <a:rPr lang="en-US" altLang="zh-CN" dirty="0"/>
              <a:t>	</a:t>
            </a:r>
            <a:r>
              <a:rPr lang="zh-CN" altLang="en-US" dirty="0"/>
              <a:t>切片表示列表的一部分，可以被赋值，接受另外一个列表，替换切片那部分元素。</a:t>
            </a:r>
            <a:endParaRPr lang="en-US" altLang="zh-CN" dirty="0"/>
          </a:p>
          <a:p>
            <a:pPr marL="36576" indent="0" latinLnBrk="1">
              <a:buNone/>
            </a:pPr>
            <a:r>
              <a:rPr lang="en-US" altLang="zh-CN" sz="2400" dirty="0"/>
              <a:t>	</a:t>
            </a:r>
            <a:r>
              <a:rPr lang="en-US" altLang="zh-CN" sz="2400" dirty="0">
                <a:solidFill>
                  <a:srgbClr val="FFFF00"/>
                </a:solidFill>
              </a:rPr>
              <a:t>name = list('Perl')</a:t>
            </a:r>
            <a:br>
              <a:rPr lang="en-US" altLang="zh-CN" sz="2400" dirty="0">
                <a:solidFill>
                  <a:srgbClr val="FFFF00"/>
                </a:solidFill>
              </a:rPr>
            </a:br>
            <a:r>
              <a:rPr lang="en-US" altLang="zh-CN" sz="2400" dirty="0">
                <a:solidFill>
                  <a:srgbClr val="FFFF00"/>
                </a:solidFill>
              </a:rPr>
              <a:t>	name[2:] = list('</a:t>
            </a:r>
            <a:r>
              <a:rPr lang="en-US" altLang="zh-CN" sz="2400" dirty="0" err="1">
                <a:solidFill>
                  <a:srgbClr val="FFFF00"/>
                </a:solidFill>
              </a:rPr>
              <a:t>ar</a:t>
            </a:r>
            <a:r>
              <a:rPr lang="en-US" altLang="zh-CN" sz="2400" dirty="0">
                <a:solidFill>
                  <a:srgbClr val="FFFF00"/>
                </a:solidFill>
              </a:rPr>
              <a:t>')</a:t>
            </a:r>
            <a:br>
              <a:rPr lang="en-US" altLang="zh-CN" sz="2400" dirty="0">
                <a:solidFill>
                  <a:srgbClr val="FFFF00"/>
                </a:solidFill>
              </a:rPr>
            </a:br>
            <a:r>
              <a:rPr lang="en-US" altLang="zh-CN" sz="2400" dirty="0">
                <a:solidFill>
                  <a:srgbClr val="FFFF00"/>
                </a:solidFill>
              </a:rPr>
              <a:t>	print(name)</a:t>
            </a:r>
            <a:endParaRPr lang="zh-CN" altLang="zh-CN" sz="2400" dirty="0">
              <a:solidFill>
                <a:srgbClr val="FFFF00"/>
              </a:solidFill>
            </a:endParaRPr>
          </a:p>
          <a:p>
            <a:pPr marL="36576" indent="0">
              <a:buNone/>
            </a:pPr>
            <a:r>
              <a:rPr lang="en-US" altLang="zh-CN" sz="2400" dirty="0"/>
              <a:t>	</a:t>
            </a:r>
            <a:r>
              <a:rPr lang="en-US" altLang="zh-CN" sz="2400" dirty="0" err="1"/>
              <a:t>结果是</a:t>
            </a:r>
            <a:r>
              <a:rPr lang="en-US" altLang="zh-CN" sz="2400" dirty="0"/>
              <a:t>：</a:t>
            </a:r>
            <a:endParaRPr lang="zh-CN" altLang="zh-CN" sz="2400" dirty="0"/>
          </a:p>
          <a:p>
            <a:pPr marL="36576" indent="0" latinLnBrk="1">
              <a:buNone/>
            </a:pPr>
            <a:r>
              <a:rPr lang="en-US" altLang="zh-CN" sz="2400" dirty="0"/>
              <a:t>	</a:t>
            </a:r>
            <a:r>
              <a:rPr lang="en-US" altLang="zh-CN" sz="2400" dirty="0">
                <a:solidFill>
                  <a:srgbClr val="00B0F0"/>
                </a:solidFill>
              </a:rPr>
              <a:t>['P', 'e', 'a', 'r']</a:t>
            </a:r>
            <a:endParaRPr lang="zh-CN" altLang="zh-CN" sz="2400" dirty="0">
              <a:solidFill>
                <a:srgbClr val="00B0F0"/>
              </a:solidFill>
            </a:endParaRPr>
          </a:p>
          <a:p>
            <a:pPr marL="448056"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41</a:t>
            </a:fld>
            <a:endParaRPr lang="en-US" altLang="zh-CN"/>
          </a:p>
        </p:txBody>
      </p:sp>
    </p:spTree>
    <p:extLst>
      <p:ext uri="{BB962C8B-B14F-4D97-AF65-F5344CB8AC3E}">
        <p14:creationId xmlns:p14="http://schemas.microsoft.com/office/powerpoint/2010/main" val="2142754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列表的函数或方法</a:t>
            </a:r>
            <a:endParaRPr lang="en-US" altLang="zh-CN"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42</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385259264"/>
              </p:ext>
            </p:extLst>
          </p:nvPr>
        </p:nvGraphicFramePr>
        <p:xfrm>
          <a:off x="1415480" y="2492896"/>
          <a:ext cx="8712968" cy="3456380"/>
        </p:xfrm>
        <a:graphic>
          <a:graphicData uri="http://schemas.openxmlformats.org/drawingml/2006/table">
            <a:tbl>
              <a:tblPr firstRow="1" firstCol="1" bandRow="1">
                <a:tableStyleId>{5C22544A-7EE6-4342-B048-85BDC9FD1C3A}</a:tableStyleId>
              </a:tblPr>
              <a:tblGrid>
                <a:gridCol w="3035444">
                  <a:extLst>
                    <a:ext uri="{9D8B030D-6E8A-4147-A177-3AD203B41FA5}">
                      <a16:colId xmlns:a16="http://schemas.microsoft.com/office/drawing/2014/main" val="20000"/>
                    </a:ext>
                  </a:extLst>
                </a:gridCol>
                <a:gridCol w="5677524">
                  <a:extLst>
                    <a:ext uri="{9D8B030D-6E8A-4147-A177-3AD203B41FA5}">
                      <a16:colId xmlns:a16="http://schemas.microsoft.com/office/drawing/2014/main" val="20001"/>
                    </a:ext>
                  </a:extLst>
                </a:gridCol>
              </a:tblGrid>
              <a:tr h="488571">
                <a:tc>
                  <a:txBody>
                    <a:bodyPr/>
                    <a:lstStyle/>
                    <a:p>
                      <a:pPr indent="127000" algn="ctr">
                        <a:spcBef>
                          <a:spcPts val="900"/>
                        </a:spcBef>
                        <a:spcAft>
                          <a:spcPts val="900"/>
                        </a:spcAft>
                      </a:pPr>
                      <a:r>
                        <a:rPr lang="zh-CN" sz="1200" dirty="0">
                          <a:effectLst/>
                        </a:rPr>
                        <a:t>列表的常用方法或函数</a:t>
                      </a:r>
                      <a:endParaRPr lang="zh-CN" sz="1200" dirty="0">
                        <a:effectLst/>
                        <a:latin typeface="Cambria"/>
                        <a:ea typeface="宋体"/>
                        <a:cs typeface="Times New Roman"/>
                      </a:endParaRPr>
                    </a:p>
                  </a:txBody>
                  <a:tcPr marL="68580" marR="68580" marT="0" marB="0" anchor="ctr"/>
                </a:tc>
                <a:tc>
                  <a:txBody>
                    <a:bodyPr/>
                    <a:lstStyle/>
                    <a:p>
                      <a:pPr indent="127000" algn="ctr">
                        <a:spcBef>
                          <a:spcPts val="900"/>
                        </a:spcBef>
                        <a:spcAft>
                          <a:spcPts val="900"/>
                        </a:spcAft>
                      </a:pPr>
                      <a:r>
                        <a:rPr lang="zh-CN" sz="1200" dirty="0">
                          <a:effectLst/>
                        </a:rPr>
                        <a:t>描述</a:t>
                      </a:r>
                      <a:endParaRPr lang="zh-CN" sz="1200" dirty="0">
                        <a:effectLst/>
                        <a:latin typeface="Cambria"/>
                        <a:ea typeface="宋体"/>
                        <a:cs typeface="Times New Roman"/>
                      </a:endParaRPr>
                    </a:p>
                  </a:txBody>
                  <a:tcPr marL="68580" marR="68580" marT="0" marB="0" anchor="ctr"/>
                </a:tc>
                <a:extLst>
                  <a:ext uri="{0D108BD9-81ED-4DB2-BD59-A6C34878D82A}">
                    <a16:rowId xmlns:a16="http://schemas.microsoft.com/office/drawing/2014/main" val="10000"/>
                  </a:ext>
                </a:extLst>
              </a:tr>
              <a:tr h="267010">
                <a:tc>
                  <a:txBody>
                    <a:bodyPr/>
                    <a:lstStyle/>
                    <a:p>
                      <a:pPr indent="127000">
                        <a:spcBef>
                          <a:spcPts val="900"/>
                        </a:spcBef>
                        <a:spcAft>
                          <a:spcPts val="900"/>
                        </a:spcAft>
                      </a:pPr>
                      <a:r>
                        <a:rPr lang="en-US" sz="1200" dirty="0" err="1">
                          <a:effectLst/>
                        </a:rPr>
                        <a:t>L.append</a:t>
                      </a:r>
                      <a:r>
                        <a:rPr lang="en-US" sz="1200" dirty="0">
                          <a:effectLst/>
                        </a:rPr>
                        <a:t>(x)</a:t>
                      </a:r>
                      <a:endParaRPr lang="zh-CN" sz="1200" dirty="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在列表</a:t>
                      </a:r>
                      <a:r>
                        <a:rPr lang="en-US" sz="1200">
                          <a:effectLst/>
                        </a:rPr>
                        <a:t>L</a:t>
                      </a:r>
                      <a:r>
                        <a:rPr lang="zh-CN" sz="1200">
                          <a:effectLst/>
                        </a:rPr>
                        <a:t>尾部追加</a:t>
                      </a:r>
                      <a:r>
                        <a:rPr lang="en-US" sz="1200">
                          <a:effectLst/>
                        </a:rPr>
                        <a:t>x</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01"/>
                  </a:ext>
                </a:extLst>
              </a:tr>
              <a:tr h="267010">
                <a:tc>
                  <a:txBody>
                    <a:bodyPr/>
                    <a:lstStyle/>
                    <a:p>
                      <a:pPr indent="127000">
                        <a:spcBef>
                          <a:spcPts val="900"/>
                        </a:spcBef>
                        <a:spcAft>
                          <a:spcPts val="900"/>
                        </a:spcAft>
                      </a:pPr>
                      <a:r>
                        <a:rPr lang="en-US" sz="1200" dirty="0" err="1">
                          <a:effectLst/>
                        </a:rPr>
                        <a:t>L.clear</a:t>
                      </a:r>
                      <a:r>
                        <a:rPr lang="en-US" sz="1200" dirty="0">
                          <a:effectLst/>
                        </a:rPr>
                        <a:t>()</a:t>
                      </a:r>
                      <a:endParaRPr lang="zh-CN" sz="1200" dirty="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移除列表</a:t>
                      </a:r>
                      <a:r>
                        <a:rPr lang="en-US" sz="1200">
                          <a:effectLst/>
                        </a:rPr>
                        <a:t>L</a:t>
                      </a:r>
                      <a:r>
                        <a:rPr lang="zh-CN" sz="1200">
                          <a:effectLst/>
                        </a:rPr>
                        <a:t>的所有元素</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02"/>
                  </a:ext>
                </a:extLst>
              </a:tr>
              <a:tr h="267010">
                <a:tc>
                  <a:txBody>
                    <a:bodyPr/>
                    <a:lstStyle/>
                    <a:p>
                      <a:pPr indent="127000">
                        <a:spcBef>
                          <a:spcPts val="900"/>
                        </a:spcBef>
                        <a:spcAft>
                          <a:spcPts val="900"/>
                        </a:spcAft>
                      </a:pPr>
                      <a:r>
                        <a:rPr lang="en-US" sz="1200" dirty="0" err="1">
                          <a:effectLst/>
                        </a:rPr>
                        <a:t>L.count</a:t>
                      </a:r>
                      <a:r>
                        <a:rPr lang="en-US" sz="1200" dirty="0">
                          <a:effectLst/>
                        </a:rPr>
                        <a:t>(x)</a:t>
                      </a:r>
                      <a:endParaRPr lang="zh-CN" sz="1200" dirty="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计算列表</a:t>
                      </a:r>
                      <a:r>
                        <a:rPr lang="en-US" sz="1200">
                          <a:effectLst/>
                        </a:rPr>
                        <a:t>L</a:t>
                      </a:r>
                      <a:r>
                        <a:rPr lang="zh-CN" sz="1200">
                          <a:effectLst/>
                        </a:rPr>
                        <a:t>中</a:t>
                      </a:r>
                      <a:r>
                        <a:rPr lang="en-US" sz="1200">
                          <a:effectLst/>
                        </a:rPr>
                        <a:t>x</a:t>
                      </a:r>
                      <a:r>
                        <a:rPr lang="zh-CN" sz="1200">
                          <a:effectLst/>
                        </a:rPr>
                        <a:t>出现的次数</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03"/>
                  </a:ext>
                </a:extLst>
              </a:tr>
              <a:tr h="267010">
                <a:tc>
                  <a:txBody>
                    <a:bodyPr/>
                    <a:lstStyle/>
                    <a:p>
                      <a:pPr indent="127000">
                        <a:spcBef>
                          <a:spcPts val="900"/>
                        </a:spcBef>
                        <a:spcAft>
                          <a:spcPts val="900"/>
                        </a:spcAft>
                      </a:pPr>
                      <a:r>
                        <a:rPr lang="en-US" sz="1200" dirty="0" err="1">
                          <a:effectLst/>
                        </a:rPr>
                        <a:t>L.copy</a:t>
                      </a:r>
                      <a:r>
                        <a:rPr lang="en-US" sz="1200" dirty="0">
                          <a:effectLst/>
                        </a:rPr>
                        <a:t>()</a:t>
                      </a:r>
                      <a:endParaRPr lang="zh-CN" sz="1200" dirty="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列表</a:t>
                      </a:r>
                      <a:r>
                        <a:rPr lang="en-US" sz="1200">
                          <a:effectLst/>
                        </a:rPr>
                        <a:t>L</a:t>
                      </a:r>
                      <a:r>
                        <a:rPr lang="zh-CN" sz="1200">
                          <a:effectLst/>
                        </a:rPr>
                        <a:t>的备份</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04"/>
                  </a:ext>
                </a:extLst>
              </a:tr>
              <a:tr h="267010">
                <a:tc>
                  <a:txBody>
                    <a:bodyPr/>
                    <a:lstStyle/>
                    <a:p>
                      <a:pPr indent="127000">
                        <a:spcBef>
                          <a:spcPts val="900"/>
                        </a:spcBef>
                        <a:spcAft>
                          <a:spcPts val="900"/>
                        </a:spcAft>
                      </a:pPr>
                      <a:r>
                        <a:rPr lang="en-US" sz="1200" dirty="0" err="1">
                          <a:effectLst/>
                        </a:rPr>
                        <a:t>L.extend</a:t>
                      </a:r>
                      <a:r>
                        <a:rPr lang="en-US" sz="1200" dirty="0">
                          <a:effectLst/>
                        </a:rPr>
                        <a:t>(x)</a:t>
                      </a:r>
                      <a:endParaRPr lang="zh-CN" sz="1200" dirty="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dirty="0">
                          <a:effectLst/>
                        </a:rPr>
                        <a:t>将列表</a:t>
                      </a:r>
                      <a:r>
                        <a:rPr lang="en-US" sz="1200" dirty="0">
                          <a:effectLst/>
                        </a:rPr>
                        <a:t>x</a:t>
                      </a:r>
                      <a:r>
                        <a:rPr lang="zh-CN" sz="1200" dirty="0">
                          <a:effectLst/>
                        </a:rPr>
                        <a:t>扩充到列表</a:t>
                      </a:r>
                      <a:r>
                        <a:rPr lang="en-US" sz="1200" dirty="0">
                          <a:effectLst/>
                        </a:rPr>
                        <a:t>L</a:t>
                      </a:r>
                      <a:r>
                        <a:rPr lang="zh-CN" sz="1200" dirty="0">
                          <a:effectLst/>
                        </a:rPr>
                        <a:t>中</a:t>
                      </a:r>
                      <a:endParaRPr lang="zh-CN" sz="1200" dirty="0">
                        <a:effectLst/>
                        <a:latin typeface="Cambria"/>
                        <a:ea typeface="宋体"/>
                        <a:cs typeface="Times New Roman"/>
                      </a:endParaRPr>
                    </a:p>
                  </a:txBody>
                  <a:tcPr marL="68580" marR="68580" marT="0" marB="0" anchor="ctr"/>
                </a:tc>
                <a:extLst>
                  <a:ext uri="{0D108BD9-81ED-4DB2-BD59-A6C34878D82A}">
                    <a16:rowId xmlns:a16="http://schemas.microsoft.com/office/drawing/2014/main" val="10005"/>
                  </a:ext>
                </a:extLst>
              </a:tr>
              <a:tr h="297709">
                <a:tc>
                  <a:txBody>
                    <a:bodyPr/>
                    <a:lstStyle/>
                    <a:p>
                      <a:pPr indent="127000">
                        <a:spcBef>
                          <a:spcPts val="900"/>
                        </a:spcBef>
                        <a:spcAft>
                          <a:spcPts val="900"/>
                        </a:spcAft>
                      </a:pPr>
                      <a:r>
                        <a:rPr lang="en-US" sz="1200">
                          <a:effectLst/>
                        </a:rPr>
                        <a:t>L.index(value[,start[,stop]])</a:t>
                      </a:r>
                      <a:endParaRPr lang="zh-CN" sz="120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dirty="0">
                          <a:effectLst/>
                        </a:rPr>
                        <a:t>计算在指定范围内</a:t>
                      </a:r>
                      <a:r>
                        <a:rPr lang="en-US" sz="1200" dirty="0">
                          <a:effectLst/>
                        </a:rPr>
                        <a:t>value</a:t>
                      </a:r>
                      <a:r>
                        <a:rPr lang="zh-CN" sz="1200" dirty="0">
                          <a:effectLst/>
                        </a:rPr>
                        <a:t>的下标</a:t>
                      </a:r>
                      <a:endParaRPr lang="zh-CN" sz="1200" dirty="0">
                        <a:effectLst/>
                        <a:latin typeface="Cambria"/>
                        <a:ea typeface="宋体"/>
                        <a:cs typeface="Times New Roman"/>
                      </a:endParaRPr>
                    </a:p>
                  </a:txBody>
                  <a:tcPr marL="68580" marR="68580" marT="0" marB="0" anchor="ctr"/>
                </a:tc>
                <a:extLst>
                  <a:ext uri="{0D108BD9-81ED-4DB2-BD59-A6C34878D82A}">
                    <a16:rowId xmlns:a16="http://schemas.microsoft.com/office/drawing/2014/main" val="10006"/>
                  </a:ext>
                </a:extLst>
              </a:tr>
              <a:tr h="267010">
                <a:tc>
                  <a:txBody>
                    <a:bodyPr/>
                    <a:lstStyle/>
                    <a:p>
                      <a:pPr indent="127000">
                        <a:spcBef>
                          <a:spcPts val="900"/>
                        </a:spcBef>
                        <a:spcAft>
                          <a:spcPts val="900"/>
                        </a:spcAft>
                      </a:pPr>
                      <a:r>
                        <a:rPr lang="en-US" sz="1200">
                          <a:effectLst/>
                        </a:rPr>
                        <a:t>L.insert(index,x)</a:t>
                      </a:r>
                      <a:endParaRPr lang="zh-CN" sz="120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dirty="0">
                          <a:effectLst/>
                        </a:rPr>
                        <a:t>在下标</a:t>
                      </a:r>
                      <a:r>
                        <a:rPr lang="en-US" sz="1200" dirty="0">
                          <a:effectLst/>
                        </a:rPr>
                        <a:t>index</a:t>
                      </a:r>
                      <a:r>
                        <a:rPr lang="zh-CN" sz="1200" dirty="0">
                          <a:effectLst/>
                        </a:rPr>
                        <a:t>的位置插入</a:t>
                      </a:r>
                      <a:r>
                        <a:rPr lang="en-US" sz="1200" dirty="0">
                          <a:effectLst/>
                        </a:rPr>
                        <a:t>x</a:t>
                      </a:r>
                      <a:endParaRPr lang="zh-CN" sz="1200" dirty="0">
                        <a:effectLst/>
                        <a:latin typeface="Cambria"/>
                        <a:ea typeface="宋体"/>
                        <a:cs typeface="Times New Roman"/>
                      </a:endParaRPr>
                    </a:p>
                  </a:txBody>
                  <a:tcPr marL="68580" marR="68580" marT="0" marB="0" anchor="ctr"/>
                </a:tc>
                <a:extLst>
                  <a:ext uri="{0D108BD9-81ED-4DB2-BD59-A6C34878D82A}">
                    <a16:rowId xmlns:a16="http://schemas.microsoft.com/office/drawing/2014/main" val="10007"/>
                  </a:ext>
                </a:extLst>
              </a:tr>
              <a:tr h="267010">
                <a:tc>
                  <a:txBody>
                    <a:bodyPr/>
                    <a:lstStyle/>
                    <a:p>
                      <a:pPr indent="127000">
                        <a:spcBef>
                          <a:spcPts val="900"/>
                        </a:spcBef>
                        <a:spcAft>
                          <a:spcPts val="900"/>
                        </a:spcAft>
                      </a:pPr>
                      <a:r>
                        <a:rPr lang="en-US" sz="1200">
                          <a:effectLst/>
                        </a:rPr>
                        <a:t>L.pop(index)</a:t>
                      </a:r>
                      <a:endParaRPr lang="zh-CN" sz="120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返回并删除下标为</a:t>
                      </a:r>
                      <a:r>
                        <a:rPr lang="en-US" sz="1200">
                          <a:effectLst/>
                        </a:rPr>
                        <a:t>index</a:t>
                      </a:r>
                      <a:r>
                        <a:rPr lang="zh-CN" sz="1200">
                          <a:effectLst/>
                        </a:rPr>
                        <a:t>的元素，默认是最后一个</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08"/>
                  </a:ext>
                </a:extLst>
              </a:tr>
              <a:tr h="267010">
                <a:tc>
                  <a:txBody>
                    <a:bodyPr/>
                    <a:lstStyle/>
                    <a:p>
                      <a:pPr indent="127000">
                        <a:spcBef>
                          <a:spcPts val="900"/>
                        </a:spcBef>
                        <a:spcAft>
                          <a:spcPts val="900"/>
                        </a:spcAft>
                      </a:pPr>
                      <a:r>
                        <a:rPr lang="en-US" sz="1200">
                          <a:effectLst/>
                        </a:rPr>
                        <a:t>L.remove(value)</a:t>
                      </a:r>
                      <a:endParaRPr lang="zh-CN" sz="120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删除值为</a:t>
                      </a:r>
                      <a:r>
                        <a:rPr lang="en-US" sz="1200">
                          <a:effectLst/>
                        </a:rPr>
                        <a:t>value</a:t>
                      </a:r>
                      <a:r>
                        <a:rPr lang="zh-CN" sz="1200">
                          <a:effectLst/>
                        </a:rPr>
                        <a:t>的第一个元素</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09"/>
                  </a:ext>
                </a:extLst>
              </a:tr>
              <a:tr h="267010">
                <a:tc>
                  <a:txBody>
                    <a:bodyPr/>
                    <a:lstStyle/>
                    <a:p>
                      <a:pPr indent="127000">
                        <a:spcBef>
                          <a:spcPts val="900"/>
                        </a:spcBef>
                        <a:spcAft>
                          <a:spcPts val="900"/>
                        </a:spcAft>
                      </a:pPr>
                      <a:r>
                        <a:rPr lang="en-US" sz="1200">
                          <a:effectLst/>
                        </a:rPr>
                        <a:t>L.reverse()</a:t>
                      </a:r>
                      <a:endParaRPr lang="zh-CN" sz="120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a:effectLst/>
                        </a:rPr>
                        <a:t>倒置列表</a:t>
                      </a:r>
                      <a:r>
                        <a:rPr lang="en-US" sz="1200">
                          <a:effectLst/>
                        </a:rPr>
                        <a:t>L</a:t>
                      </a:r>
                      <a:endParaRPr lang="zh-CN" sz="1200">
                        <a:effectLst/>
                        <a:latin typeface="Cambria"/>
                        <a:ea typeface="宋体"/>
                        <a:cs typeface="Times New Roman"/>
                      </a:endParaRPr>
                    </a:p>
                  </a:txBody>
                  <a:tcPr marL="68580" marR="68580" marT="0" marB="0" anchor="ctr"/>
                </a:tc>
                <a:extLst>
                  <a:ext uri="{0D108BD9-81ED-4DB2-BD59-A6C34878D82A}">
                    <a16:rowId xmlns:a16="http://schemas.microsoft.com/office/drawing/2014/main" val="10010"/>
                  </a:ext>
                </a:extLst>
              </a:tr>
              <a:tr h="267010">
                <a:tc>
                  <a:txBody>
                    <a:bodyPr/>
                    <a:lstStyle/>
                    <a:p>
                      <a:pPr indent="127000">
                        <a:spcBef>
                          <a:spcPts val="900"/>
                        </a:spcBef>
                        <a:spcAft>
                          <a:spcPts val="900"/>
                        </a:spcAft>
                      </a:pPr>
                      <a:r>
                        <a:rPr lang="en-US" sz="1200">
                          <a:effectLst/>
                        </a:rPr>
                        <a:t>L.sort()</a:t>
                      </a:r>
                      <a:endParaRPr lang="zh-CN" sz="1200">
                        <a:effectLst/>
                        <a:latin typeface="Cambria"/>
                        <a:ea typeface="宋体"/>
                        <a:cs typeface="Times New Roman"/>
                      </a:endParaRPr>
                    </a:p>
                  </a:txBody>
                  <a:tcPr marL="68580" marR="68580" marT="0" marB="0" anchor="ctr"/>
                </a:tc>
                <a:tc>
                  <a:txBody>
                    <a:bodyPr/>
                    <a:lstStyle/>
                    <a:p>
                      <a:pPr indent="127000">
                        <a:spcBef>
                          <a:spcPts val="900"/>
                        </a:spcBef>
                        <a:spcAft>
                          <a:spcPts val="900"/>
                        </a:spcAft>
                      </a:pPr>
                      <a:r>
                        <a:rPr lang="zh-CN" sz="1200" dirty="0">
                          <a:effectLst/>
                        </a:rPr>
                        <a:t>对列表元素排序</a:t>
                      </a:r>
                      <a:endParaRPr lang="zh-CN" sz="1200" dirty="0">
                        <a:effectLst/>
                        <a:latin typeface="Cambria"/>
                        <a:ea typeface="宋体"/>
                        <a:cs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
        <p:nvSpPr>
          <p:cNvPr id="7" name="TextBox 6"/>
          <p:cNvSpPr txBox="1"/>
          <p:nvPr/>
        </p:nvSpPr>
        <p:spPr>
          <a:xfrm>
            <a:off x="4558101" y="1920643"/>
            <a:ext cx="2808312" cy="307777"/>
          </a:xfrm>
          <a:prstGeom prst="rect">
            <a:avLst/>
          </a:prstGeom>
          <a:solidFill>
            <a:schemeClr val="accent1"/>
          </a:solidFill>
        </p:spPr>
        <p:txBody>
          <a:bodyPr wrap="square" rtlCol="0">
            <a:spAutoFit/>
          </a:bodyPr>
          <a:lstStyle/>
          <a:p>
            <a:r>
              <a:rPr lang="en-US" altLang="zh-CN" sz="1400" dirty="0"/>
              <a:t> </a:t>
            </a:r>
            <a:r>
              <a:rPr lang="zh-CN" altLang="zh-CN" sz="1400" dirty="0"/>
              <a:t>表</a:t>
            </a:r>
            <a:r>
              <a:rPr lang="en-US" altLang="zh-CN" sz="1400" dirty="0"/>
              <a:t>  3-4   </a:t>
            </a:r>
            <a:r>
              <a:rPr lang="zh-CN" altLang="zh-CN" sz="1400" dirty="0"/>
              <a:t>列表的常用方法或函数</a:t>
            </a:r>
            <a:endParaRPr lang="zh-CN" altLang="en-US" sz="1400" dirty="0"/>
          </a:p>
        </p:txBody>
      </p:sp>
    </p:spTree>
    <p:extLst>
      <p:ext uri="{BB962C8B-B14F-4D97-AF65-F5344CB8AC3E}">
        <p14:creationId xmlns:p14="http://schemas.microsoft.com/office/powerpoint/2010/main" val="2728978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7C343-115E-443A-A4A3-14E9BC217DAB}"/>
              </a:ext>
            </a:extLst>
          </p:cNvPr>
          <p:cNvSpPr>
            <a:spLocks noGrp="1"/>
          </p:cNvSpPr>
          <p:nvPr>
            <p:ph type="title"/>
          </p:nvPr>
        </p:nvSpPr>
        <p:spPr/>
        <p:txBody>
          <a:bodyPr/>
          <a:lstStyle/>
          <a:p>
            <a:r>
              <a:rPr lang="en-US" altLang="zh-CN" dirty="0"/>
              <a:t> append</a:t>
            </a:r>
            <a:r>
              <a:rPr lang="zh-CN" altLang="en-US" dirty="0"/>
              <a:t>和</a:t>
            </a:r>
            <a:r>
              <a:rPr lang="en-US" altLang="zh-CN" dirty="0"/>
              <a:t>extend</a:t>
            </a:r>
            <a:r>
              <a:rPr lang="zh-CN" altLang="en-US" dirty="0"/>
              <a:t>函数</a:t>
            </a:r>
          </a:p>
        </p:txBody>
      </p:sp>
      <p:sp>
        <p:nvSpPr>
          <p:cNvPr id="3" name="内容占位符 2">
            <a:extLst>
              <a:ext uri="{FF2B5EF4-FFF2-40B4-BE49-F238E27FC236}">
                <a16:creationId xmlns:a16="http://schemas.microsoft.com/office/drawing/2014/main" id="{F1BA42EA-E077-4E67-9E07-9E585FE97483}"/>
              </a:ext>
            </a:extLst>
          </p:cNvPr>
          <p:cNvSpPr>
            <a:spLocks noGrp="1"/>
          </p:cNvSpPr>
          <p:nvPr>
            <p:ph sz="half" idx="1"/>
          </p:nvPr>
        </p:nvSpPr>
        <p:spPr/>
        <p:txBody>
          <a:bodyPr/>
          <a:lstStyle/>
          <a:p>
            <a:pPr marL="36576" indent="0">
              <a:buNone/>
            </a:pPr>
            <a:r>
              <a:rPr lang="zh-CN" altLang="en-US" dirty="0"/>
              <a:t>追加函数</a:t>
            </a:r>
            <a:r>
              <a:rPr lang="en-US" altLang="zh-CN" dirty="0"/>
              <a:t>append()</a:t>
            </a:r>
          </a:p>
          <a:p>
            <a:pPr marL="36576" indent="0">
              <a:buNone/>
            </a:pPr>
            <a:r>
              <a:rPr lang="zh-CN" altLang="en-US" sz="2800" dirty="0"/>
              <a:t>用函数</a:t>
            </a:r>
            <a:r>
              <a:rPr lang="en-US" altLang="zh-CN" sz="2800" dirty="0"/>
              <a:t>append()</a:t>
            </a:r>
            <a:r>
              <a:rPr lang="zh-CN" altLang="en-US" sz="2800" dirty="0"/>
              <a:t>在列表后面增加一个元素。</a:t>
            </a:r>
            <a:endParaRPr lang="en-US" altLang="zh-CN" sz="2800" dirty="0"/>
          </a:p>
          <a:p>
            <a:pPr marL="36576" indent="0" latinLnBrk="1">
              <a:buNone/>
            </a:pPr>
            <a:r>
              <a:rPr lang="en-US" altLang="zh-CN" sz="2800" dirty="0">
                <a:solidFill>
                  <a:srgbClr val="FFFF00"/>
                </a:solidFill>
              </a:rPr>
              <a:t>a = [2,3,5,7,11]</a:t>
            </a:r>
            <a:br>
              <a:rPr lang="en-US" altLang="zh-CN" sz="2800" dirty="0">
                <a:solidFill>
                  <a:srgbClr val="FFFF00"/>
                </a:solidFill>
              </a:rPr>
            </a:br>
            <a:r>
              <a:rPr lang="en-US" altLang="zh-CN" sz="2800" dirty="0" err="1">
                <a:solidFill>
                  <a:srgbClr val="FFFF00"/>
                </a:solidFill>
              </a:rPr>
              <a:t>a.append</a:t>
            </a:r>
            <a:r>
              <a:rPr lang="en-US" altLang="zh-CN" sz="2800" dirty="0">
                <a:solidFill>
                  <a:srgbClr val="FFFF00"/>
                </a:solidFill>
              </a:rPr>
              <a:t>(13)</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en-US" altLang="zh-CN" sz="2800" dirty="0" err="1"/>
              <a:t>结果是</a:t>
            </a:r>
            <a:r>
              <a:rPr lang="en-US" altLang="zh-CN" sz="2800" dirty="0"/>
              <a:t>：</a:t>
            </a:r>
            <a:endParaRPr lang="zh-CN" altLang="zh-CN" sz="2800" dirty="0"/>
          </a:p>
          <a:p>
            <a:pPr marL="36576" indent="0" latinLnBrk="1">
              <a:buNone/>
            </a:pPr>
            <a:r>
              <a:rPr lang="en-US" altLang="zh-CN" sz="2800" dirty="0">
                <a:solidFill>
                  <a:srgbClr val="00B0F0"/>
                </a:solidFill>
              </a:rPr>
              <a:t>[2, 3, 5, 7, 11, 13]</a:t>
            </a:r>
            <a:endParaRPr lang="zh-CN" altLang="en-US" dirty="0"/>
          </a:p>
        </p:txBody>
      </p:sp>
      <p:sp>
        <p:nvSpPr>
          <p:cNvPr id="4" name="内容占位符 3">
            <a:extLst>
              <a:ext uri="{FF2B5EF4-FFF2-40B4-BE49-F238E27FC236}">
                <a16:creationId xmlns:a16="http://schemas.microsoft.com/office/drawing/2014/main" id="{817A20A0-A2F1-44F2-A0E3-E901C8E7D81D}"/>
              </a:ext>
            </a:extLst>
          </p:cNvPr>
          <p:cNvSpPr>
            <a:spLocks noGrp="1"/>
          </p:cNvSpPr>
          <p:nvPr>
            <p:ph sz="half" idx="2"/>
          </p:nvPr>
        </p:nvSpPr>
        <p:spPr/>
        <p:txBody>
          <a:bodyPr/>
          <a:lstStyle/>
          <a:p>
            <a:pPr marL="36576" indent="0">
              <a:buNone/>
            </a:pPr>
            <a:r>
              <a:rPr lang="zh-CN" altLang="en-US" dirty="0"/>
              <a:t>扩展函数</a:t>
            </a:r>
            <a:r>
              <a:rPr lang="en-US" altLang="zh-CN" dirty="0"/>
              <a:t>extend()</a:t>
            </a:r>
          </a:p>
          <a:p>
            <a:pPr marL="36576" indent="0">
              <a:buNone/>
            </a:pPr>
            <a:r>
              <a:rPr lang="zh-CN" altLang="en-US" sz="2800" dirty="0"/>
              <a:t>用函数</a:t>
            </a:r>
            <a:r>
              <a:rPr lang="en-US" altLang="zh-CN" sz="2800" dirty="0"/>
              <a:t>extend()</a:t>
            </a:r>
            <a:r>
              <a:rPr lang="zh-CN" altLang="en-US" sz="2800" dirty="0"/>
              <a:t>把另一个列表的内容添加到列表的后面。</a:t>
            </a:r>
            <a:endParaRPr lang="en-US" altLang="zh-CN" sz="2800" dirty="0"/>
          </a:p>
          <a:p>
            <a:pPr marL="36576" indent="0" latinLnBrk="1">
              <a:buNone/>
            </a:pPr>
            <a:r>
              <a:rPr lang="en-US" altLang="zh-CN" sz="2800" dirty="0">
                <a:solidFill>
                  <a:srgbClr val="FFFF00"/>
                </a:solidFill>
              </a:rPr>
              <a:t>a = [2,3,5,6,11]</a:t>
            </a:r>
            <a:br>
              <a:rPr lang="en-US" altLang="zh-CN" sz="2800" dirty="0">
                <a:solidFill>
                  <a:srgbClr val="FFFF00"/>
                </a:solidFill>
              </a:rPr>
            </a:br>
            <a:r>
              <a:rPr lang="en-US" altLang="zh-CN" sz="2800" dirty="0" err="1">
                <a:solidFill>
                  <a:srgbClr val="FFFF00"/>
                </a:solidFill>
              </a:rPr>
              <a:t>a.extend</a:t>
            </a:r>
            <a:r>
              <a:rPr lang="en-US" altLang="zh-CN" sz="2800" dirty="0">
                <a:solidFill>
                  <a:srgbClr val="FFFF00"/>
                </a:solidFill>
              </a:rPr>
              <a:t>([13,17])</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en-US" altLang="zh-CN" sz="2800" dirty="0" err="1"/>
              <a:t>结果就是</a:t>
            </a:r>
            <a:r>
              <a:rPr lang="en-US" altLang="zh-CN" sz="2800" dirty="0"/>
              <a:t>：</a:t>
            </a:r>
            <a:endParaRPr lang="zh-CN" altLang="zh-CN" sz="2800" dirty="0"/>
          </a:p>
          <a:p>
            <a:pPr marL="36576" indent="0" latinLnBrk="1">
              <a:buNone/>
            </a:pPr>
            <a:r>
              <a:rPr lang="en-US" altLang="zh-CN" sz="2800" dirty="0">
                <a:solidFill>
                  <a:srgbClr val="00B0F0"/>
                </a:solidFill>
              </a:rPr>
              <a:t>[2, 3, 5, 6, 11, 13, 17]</a:t>
            </a:r>
          </a:p>
          <a:p>
            <a:endParaRPr lang="zh-CN" altLang="en-US" dirty="0"/>
          </a:p>
        </p:txBody>
      </p:sp>
      <p:sp>
        <p:nvSpPr>
          <p:cNvPr id="5" name="页脚占位符 4">
            <a:extLst>
              <a:ext uri="{FF2B5EF4-FFF2-40B4-BE49-F238E27FC236}">
                <a16:creationId xmlns:a16="http://schemas.microsoft.com/office/drawing/2014/main" id="{C6BC2394-1EA7-453C-9EC7-85C78B0E94F2}"/>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2CEED6BA-788C-4F42-865E-C54A434CCF8A}"/>
              </a:ext>
            </a:extLst>
          </p:cNvPr>
          <p:cNvSpPr>
            <a:spLocks noGrp="1"/>
          </p:cNvSpPr>
          <p:nvPr>
            <p:ph type="sldNum" sz="quarter" idx="12"/>
          </p:nvPr>
        </p:nvSpPr>
        <p:spPr/>
        <p:txBody>
          <a:bodyPr/>
          <a:lstStyle/>
          <a:p>
            <a:pPr>
              <a:defRPr/>
            </a:pPr>
            <a:fld id="{0C67FBDF-D1C1-49FA-AE48-61970863A0DB}" type="slidenum">
              <a:rPr lang="en-US" altLang="zh-CN" smtClean="0"/>
              <a:pPr>
                <a:defRPr/>
              </a:pPr>
              <a:t>43</a:t>
            </a:fld>
            <a:endParaRPr lang="en-US" altLang="zh-CN"/>
          </a:p>
        </p:txBody>
      </p:sp>
    </p:spTree>
    <p:extLst>
      <p:ext uri="{BB962C8B-B14F-4D97-AF65-F5344CB8AC3E}">
        <p14:creationId xmlns:p14="http://schemas.microsoft.com/office/powerpoint/2010/main" val="3851370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91225-F138-47B5-B675-7E551E6C910B}"/>
              </a:ext>
            </a:extLst>
          </p:cNvPr>
          <p:cNvSpPr>
            <a:spLocks noGrp="1"/>
          </p:cNvSpPr>
          <p:nvPr>
            <p:ph type="title"/>
          </p:nvPr>
        </p:nvSpPr>
        <p:spPr/>
        <p:txBody>
          <a:bodyPr/>
          <a:lstStyle/>
          <a:p>
            <a:r>
              <a:rPr lang="en-US" altLang="zh-CN" dirty="0"/>
              <a:t>insert</a:t>
            </a:r>
            <a:r>
              <a:rPr lang="zh-CN" altLang="en-US" dirty="0"/>
              <a:t>和</a:t>
            </a:r>
            <a:r>
              <a:rPr lang="en-US" altLang="zh-CN" dirty="0"/>
              <a:t>remove</a:t>
            </a:r>
            <a:r>
              <a:rPr lang="zh-CN" altLang="en-US" dirty="0"/>
              <a:t>函数</a:t>
            </a:r>
          </a:p>
        </p:txBody>
      </p:sp>
      <p:sp>
        <p:nvSpPr>
          <p:cNvPr id="3" name="内容占位符 2">
            <a:extLst>
              <a:ext uri="{FF2B5EF4-FFF2-40B4-BE49-F238E27FC236}">
                <a16:creationId xmlns:a16="http://schemas.microsoft.com/office/drawing/2014/main" id="{3F22BEAA-E43D-47BD-9639-8A3308B4E873}"/>
              </a:ext>
            </a:extLst>
          </p:cNvPr>
          <p:cNvSpPr>
            <a:spLocks noGrp="1"/>
          </p:cNvSpPr>
          <p:nvPr>
            <p:ph sz="half" idx="1"/>
          </p:nvPr>
        </p:nvSpPr>
        <p:spPr/>
        <p:txBody>
          <a:bodyPr>
            <a:normAutofit lnSpcReduction="10000"/>
          </a:bodyPr>
          <a:lstStyle/>
          <a:p>
            <a:pPr marL="36576" indent="0">
              <a:buNone/>
            </a:pPr>
            <a:r>
              <a:rPr lang="zh-CN" altLang="en-US" dirty="0"/>
              <a:t>插入函数</a:t>
            </a:r>
            <a:r>
              <a:rPr lang="en-US" altLang="zh-CN" dirty="0"/>
              <a:t>insert()</a:t>
            </a:r>
          </a:p>
          <a:p>
            <a:pPr marL="36576" indent="0">
              <a:buNone/>
            </a:pPr>
            <a:r>
              <a:rPr lang="zh-CN" altLang="en-US" sz="2800" dirty="0"/>
              <a:t>函数</a:t>
            </a:r>
            <a:r>
              <a:rPr lang="en-US" altLang="zh-CN" sz="2800" dirty="0"/>
              <a:t>insert()</a:t>
            </a:r>
            <a:r>
              <a:rPr lang="zh-CN" altLang="en-US" sz="2800" dirty="0"/>
              <a:t>用来将一个数据插入到列表的指定位置。</a:t>
            </a:r>
            <a:endParaRPr lang="en-US" altLang="zh-CN" sz="2800" dirty="0"/>
          </a:p>
          <a:p>
            <a:pPr marL="36576" indent="0" latinLnBrk="1">
              <a:buNone/>
            </a:pPr>
            <a:r>
              <a:rPr lang="en-US" altLang="zh-CN" sz="2800" dirty="0">
                <a:solidFill>
                  <a:srgbClr val="FFFF00"/>
                </a:solidFill>
              </a:rPr>
              <a:t>a = [2,3,5,6,11]</a:t>
            </a:r>
            <a:br>
              <a:rPr lang="en-US" altLang="zh-CN" sz="2800" dirty="0">
                <a:solidFill>
                  <a:srgbClr val="FFFF00"/>
                </a:solidFill>
              </a:rPr>
            </a:br>
            <a:r>
              <a:rPr lang="en-US" altLang="zh-CN" sz="2800" dirty="0" err="1">
                <a:solidFill>
                  <a:srgbClr val="FFFF00"/>
                </a:solidFill>
              </a:rPr>
              <a:t>a.insert</a:t>
            </a:r>
            <a:r>
              <a:rPr lang="en-US" altLang="zh-CN" sz="2800" dirty="0">
                <a:solidFill>
                  <a:srgbClr val="FFFF00"/>
                </a:solidFill>
              </a:rPr>
              <a:t>(2,4)</a:t>
            </a:r>
            <a:br>
              <a:rPr lang="en-US" altLang="zh-CN" sz="2800" dirty="0">
                <a:solidFill>
                  <a:srgbClr val="FFFF00"/>
                </a:solidFill>
              </a:rPr>
            </a:br>
            <a:r>
              <a:rPr lang="en-US" altLang="zh-CN" sz="2800" dirty="0" err="1">
                <a:solidFill>
                  <a:srgbClr val="FFFF00"/>
                </a:solidFill>
              </a:rPr>
              <a:t>a.insert</a:t>
            </a:r>
            <a:r>
              <a:rPr lang="en-US" altLang="zh-CN" sz="2800" dirty="0">
                <a:solidFill>
                  <a:srgbClr val="FFFF00"/>
                </a:solidFill>
              </a:rPr>
              <a:t>(12,13)  </a:t>
            </a:r>
            <a:r>
              <a:rPr lang="en-US" altLang="zh-CN" sz="2000" dirty="0"/>
              <a:t>#</a:t>
            </a:r>
            <a:r>
              <a:rPr lang="zh-CN" altLang="en-US" sz="2000" dirty="0"/>
              <a:t>指定插入的位置</a:t>
            </a:r>
            <a:r>
              <a:rPr lang="en-US" altLang="zh-CN" sz="2000" dirty="0"/>
              <a:t>(12)</a:t>
            </a:r>
            <a:r>
              <a:rPr lang="zh-CN" altLang="en-US" sz="2000" dirty="0"/>
              <a:t>不存在，加到最后</a:t>
            </a:r>
            <a:br>
              <a:rPr lang="en-US" altLang="zh-CN" dirty="0"/>
            </a:br>
            <a:r>
              <a:rPr lang="en-US" altLang="zh-CN" sz="2800" dirty="0">
                <a:solidFill>
                  <a:srgbClr val="FFFF00"/>
                </a:solidFill>
              </a:rPr>
              <a:t>print(a)</a:t>
            </a:r>
            <a:endParaRPr lang="zh-CN" altLang="zh-CN" sz="2800" dirty="0">
              <a:solidFill>
                <a:srgbClr val="FFFF00"/>
              </a:solidFill>
            </a:endParaRPr>
          </a:p>
          <a:p>
            <a:pPr marL="36576" indent="0">
              <a:buNone/>
            </a:pPr>
            <a:r>
              <a:rPr lang="zh-CN" altLang="zh-CN" sz="2800" dirty="0"/>
              <a:t>结果是：</a:t>
            </a:r>
          </a:p>
          <a:p>
            <a:pPr marL="36576" indent="0" latinLnBrk="1">
              <a:buNone/>
            </a:pPr>
            <a:r>
              <a:rPr lang="en-US" altLang="zh-CN" sz="2800" dirty="0">
                <a:solidFill>
                  <a:srgbClr val="00B0F0"/>
                </a:solidFill>
              </a:rPr>
              <a:t>[2, 3, 4, 5, 6, 11, 13]</a:t>
            </a:r>
            <a:endParaRPr lang="zh-CN" altLang="zh-CN" sz="2800" dirty="0">
              <a:solidFill>
                <a:srgbClr val="00B0F0"/>
              </a:solidFill>
            </a:endParaRPr>
          </a:p>
          <a:p>
            <a:pPr marL="36576" indent="0">
              <a:buNone/>
            </a:pPr>
            <a:endParaRPr lang="zh-CN" altLang="en-US" dirty="0"/>
          </a:p>
        </p:txBody>
      </p:sp>
      <p:sp>
        <p:nvSpPr>
          <p:cNvPr id="4" name="内容占位符 3">
            <a:extLst>
              <a:ext uri="{FF2B5EF4-FFF2-40B4-BE49-F238E27FC236}">
                <a16:creationId xmlns:a16="http://schemas.microsoft.com/office/drawing/2014/main" id="{1B2D2632-D1EC-451A-969C-A2591F3F5592}"/>
              </a:ext>
            </a:extLst>
          </p:cNvPr>
          <p:cNvSpPr>
            <a:spLocks noGrp="1"/>
          </p:cNvSpPr>
          <p:nvPr>
            <p:ph sz="half" idx="2"/>
          </p:nvPr>
        </p:nvSpPr>
        <p:spPr/>
        <p:txBody>
          <a:bodyPr>
            <a:normAutofit lnSpcReduction="10000"/>
          </a:bodyPr>
          <a:lstStyle/>
          <a:p>
            <a:pPr marL="36576" indent="0">
              <a:buNone/>
            </a:pPr>
            <a:r>
              <a:rPr lang="zh-CN" altLang="en-US" dirty="0"/>
              <a:t>删除函数</a:t>
            </a:r>
            <a:r>
              <a:rPr lang="en-US" altLang="zh-CN" dirty="0"/>
              <a:t>remove()</a:t>
            </a:r>
          </a:p>
          <a:p>
            <a:pPr marL="36576" indent="0">
              <a:buNone/>
            </a:pPr>
            <a:r>
              <a:rPr lang="zh-CN" altLang="en-US" sz="2800" dirty="0"/>
              <a:t>用函数</a:t>
            </a:r>
            <a:r>
              <a:rPr lang="en-US" altLang="zh-CN" sz="2800" dirty="0"/>
              <a:t>remove()</a:t>
            </a:r>
            <a:r>
              <a:rPr lang="zh-CN" altLang="en-US" sz="2800" dirty="0"/>
              <a:t>删除某个数据在列表中第一次出现的元素。</a:t>
            </a:r>
            <a:endParaRPr lang="en-US" altLang="zh-CN" sz="2800" dirty="0"/>
          </a:p>
          <a:p>
            <a:pPr marL="36576" indent="0" latinLnBrk="1">
              <a:buNone/>
            </a:pPr>
            <a:r>
              <a:rPr lang="en-US" altLang="zh-CN" sz="2800" dirty="0">
                <a:solidFill>
                  <a:srgbClr val="FFFF00"/>
                </a:solidFill>
              </a:rPr>
              <a:t>a = [2,3,5,7,11]</a:t>
            </a:r>
            <a:br>
              <a:rPr lang="en-US" altLang="zh-CN" sz="2800" dirty="0">
                <a:solidFill>
                  <a:srgbClr val="FFFF00"/>
                </a:solidFill>
              </a:rPr>
            </a:br>
            <a:r>
              <a:rPr lang="en-US" altLang="zh-CN" sz="2800" dirty="0" err="1">
                <a:solidFill>
                  <a:srgbClr val="FFFF00"/>
                </a:solidFill>
              </a:rPr>
              <a:t>a.remove</a:t>
            </a:r>
            <a:r>
              <a:rPr lang="en-US" altLang="zh-CN" sz="2800" dirty="0">
                <a:solidFill>
                  <a:srgbClr val="FFFF00"/>
                </a:solidFill>
              </a:rPr>
              <a:t>(5)</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zh-CN" altLang="en-US" sz="2800" dirty="0"/>
              <a:t>输出</a:t>
            </a:r>
            <a:r>
              <a:rPr lang="zh-CN" altLang="zh-CN" sz="2800" dirty="0"/>
              <a:t>：</a:t>
            </a:r>
          </a:p>
          <a:p>
            <a:pPr marL="36576" indent="0">
              <a:buNone/>
            </a:pPr>
            <a:r>
              <a:rPr lang="en-US" altLang="zh-CN" sz="2800" dirty="0">
                <a:solidFill>
                  <a:srgbClr val="00B0F0"/>
                </a:solidFill>
              </a:rPr>
              <a:t>[2, 3, 7, 11]</a:t>
            </a:r>
          </a:p>
          <a:p>
            <a:pPr marL="36576" indent="0">
              <a:buNone/>
            </a:pPr>
            <a:r>
              <a:rPr lang="zh-CN" altLang="en-US" sz="2800" dirty="0"/>
              <a:t>注</a:t>
            </a:r>
            <a:r>
              <a:rPr lang="en-US" altLang="zh-CN" sz="2800" dirty="0"/>
              <a:t>:</a:t>
            </a:r>
            <a:r>
              <a:rPr lang="zh-CN" altLang="en-US" sz="2800" dirty="0"/>
              <a:t>如果要删除的数据不在列表中，则会发生错误。</a:t>
            </a:r>
            <a:endParaRPr lang="zh-CN" altLang="en-US" dirty="0"/>
          </a:p>
        </p:txBody>
      </p:sp>
      <p:sp>
        <p:nvSpPr>
          <p:cNvPr id="5" name="页脚占位符 4">
            <a:extLst>
              <a:ext uri="{FF2B5EF4-FFF2-40B4-BE49-F238E27FC236}">
                <a16:creationId xmlns:a16="http://schemas.microsoft.com/office/drawing/2014/main" id="{78F1CA52-2C1F-4B4A-9690-221473EEE3E5}"/>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BAD298F6-408B-431C-960E-5C59B6B585A7}"/>
              </a:ext>
            </a:extLst>
          </p:cNvPr>
          <p:cNvSpPr>
            <a:spLocks noGrp="1"/>
          </p:cNvSpPr>
          <p:nvPr>
            <p:ph type="sldNum" sz="quarter" idx="12"/>
          </p:nvPr>
        </p:nvSpPr>
        <p:spPr/>
        <p:txBody>
          <a:bodyPr/>
          <a:lstStyle/>
          <a:p>
            <a:pPr>
              <a:defRPr/>
            </a:pPr>
            <a:fld id="{0C67FBDF-D1C1-49FA-AE48-61970863A0DB}" type="slidenum">
              <a:rPr lang="en-US" altLang="zh-CN" smtClean="0"/>
              <a:pPr>
                <a:defRPr/>
              </a:pPr>
              <a:t>44</a:t>
            </a:fld>
            <a:endParaRPr lang="en-US" altLang="zh-CN"/>
          </a:p>
        </p:txBody>
      </p:sp>
    </p:spTree>
    <p:extLst>
      <p:ext uri="{BB962C8B-B14F-4D97-AF65-F5344CB8AC3E}">
        <p14:creationId xmlns:p14="http://schemas.microsoft.com/office/powerpoint/2010/main" val="355273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40ABE0-6CDF-43C1-AFC5-5FA23649D0B5}"/>
              </a:ext>
            </a:extLst>
          </p:cNvPr>
          <p:cNvSpPr>
            <a:spLocks noGrp="1"/>
          </p:cNvSpPr>
          <p:nvPr>
            <p:ph type="title"/>
          </p:nvPr>
        </p:nvSpPr>
        <p:spPr/>
        <p:txBody>
          <a:bodyPr/>
          <a:lstStyle/>
          <a:p>
            <a:r>
              <a:rPr lang="en-US" altLang="zh-CN" dirty="0"/>
              <a:t>pop</a:t>
            </a:r>
            <a:r>
              <a:rPr lang="zh-CN" altLang="en-US" dirty="0"/>
              <a:t>和</a:t>
            </a:r>
            <a:r>
              <a:rPr lang="en-US" altLang="zh-CN" dirty="0"/>
              <a:t>reverse</a:t>
            </a:r>
            <a:r>
              <a:rPr lang="zh-CN" altLang="en-US" dirty="0"/>
              <a:t>函数</a:t>
            </a:r>
          </a:p>
        </p:txBody>
      </p:sp>
      <p:sp>
        <p:nvSpPr>
          <p:cNvPr id="3" name="内容占位符 2">
            <a:extLst>
              <a:ext uri="{FF2B5EF4-FFF2-40B4-BE49-F238E27FC236}">
                <a16:creationId xmlns:a16="http://schemas.microsoft.com/office/drawing/2014/main" id="{16462BC4-FE38-4F53-AEE0-A5779E1EE8F6}"/>
              </a:ext>
            </a:extLst>
          </p:cNvPr>
          <p:cNvSpPr>
            <a:spLocks noGrp="1"/>
          </p:cNvSpPr>
          <p:nvPr>
            <p:ph sz="half" idx="1"/>
          </p:nvPr>
        </p:nvSpPr>
        <p:spPr/>
        <p:txBody>
          <a:bodyPr>
            <a:normAutofit fontScale="92500" lnSpcReduction="20000"/>
          </a:bodyPr>
          <a:lstStyle/>
          <a:p>
            <a:pPr marL="36576" indent="0">
              <a:buNone/>
            </a:pPr>
            <a:r>
              <a:rPr lang="zh-CN" altLang="en-US" dirty="0"/>
              <a:t>弹出函数</a:t>
            </a:r>
            <a:r>
              <a:rPr lang="en-US" altLang="zh-CN" dirty="0"/>
              <a:t>pop()</a:t>
            </a:r>
          </a:p>
          <a:p>
            <a:pPr marL="36576" indent="0">
              <a:buNone/>
            </a:pPr>
            <a:r>
              <a:rPr lang="zh-CN" altLang="en-US" sz="2800" dirty="0"/>
              <a:t>用函数</a:t>
            </a:r>
            <a:r>
              <a:rPr lang="en-US" altLang="zh-CN" sz="2800" dirty="0"/>
              <a:t>pop()</a:t>
            </a:r>
            <a:r>
              <a:rPr lang="zh-CN" altLang="en-US" sz="2800" dirty="0"/>
              <a:t>删除并返回列表中指定下标（位置）的数据，如果下标不指定，则删除最后一项。</a:t>
            </a:r>
            <a:endParaRPr lang="en-US" altLang="zh-CN" sz="2800" dirty="0"/>
          </a:p>
          <a:p>
            <a:pPr marL="36576" indent="0" latinLnBrk="1">
              <a:buNone/>
            </a:pPr>
            <a:r>
              <a:rPr lang="en-US" altLang="zh-CN" sz="2800" dirty="0">
                <a:solidFill>
                  <a:srgbClr val="FFFF00"/>
                </a:solidFill>
              </a:rPr>
              <a:t>a = [2,3,5,7,11]</a:t>
            </a:r>
            <a:br>
              <a:rPr lang="en-US" altLang="zh-CN" sz="2800" dirty="0">
                <a:solidFill>
                  <a:srgbClr val="FFFF00"/>
                </a:solidFill>
              </a:rPr>
            </a:br>
            <a:r>
              <a:rPr lang="en-US" altLang="zh-CN" sz="2800" dirty="0">
                <a:solidFill>
                  <a:srgbClr val="FFFF00"/>
                </a:solidFill>
              </a:rPr>
              <a:t>print(</a:t>
            </a:r>
            <a:r>
              <a:rPr lang="en-US" altLang="zh-CN" sz="2800" dirty="0" err="1">
                <a:solidFill>
                  <a:srgbClr val="FFFF00"/>
                </a:solidFill>
              </a:rPr>
              <a:t>a.pop</a:t>
            </a:r>
            <a:r>
              <a:rPr lang="en-US" altLang="zh-CN" sz="2800" dirty="0">
                <a:solidFill>
                  <a:srgbClr val="FFFF00"/>
                </a:solidFill>
              </a:rPr>
              <a:t>())</a:t>
            </a:r>
            <a:br>
              <a:rPr lang="en-US" altLang="zh-CN" sz="2800" dirty="0">
                <a:solidFill>
                  <a:srgbClr val="FFFF00"/>
                </a:solidFill>
              </a:rPr>
            </a:br>
            <a:r>
              <a:rPr lang="en-US" altLang="zh-CN" sz="2800" dirty="0">
                <a:solidFill>
                  <a:srgbClr val="FFFF00"/>
                </a:solidFill>
              </a:rPr>
              <a:t>print(</a:t>
            </a:r>
            <a:r>
              <a:rPr lang="en-US" altLang="zh-CN" sz="2800" dirty="0" err="1">
                <a:solidFill>
                  <a:srgbClr val="FFFF00"/>
                </a:solidFill>
              </a:rPr>
              <a:t>a.pop</a:t>
            </a:r>
            <a:r>
              <a:rPr lang="en-US" altLang="zh-CN" sz="2800" dirty="0">
                <a:solidFill>
                  <a:srgbClr val="FFFF00"/>
                </a:solidFill>
              </a:rPr>
              <a:t>(2))</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zh-CN" altLang="zh-CN" sz="2800" dirty="0"/>
              <a:t>输出：</a:t>
            </a:r>
          </a:p>
          <a:p>
            <a:pPr marL="36576" indent="0" latinLnBrk="1">
              <a:buNone/>
            </a:pPr>
            <a:r>
              <a:rPr lang="en-US" altLang="zh-CN" sz="2800" dirty="0">
                <a:solidFill>
                  <a:srgbClr val="00B0F0"/>
                </a:solidFill>
              </a:rPr>
              <a:t>11</a:t>
            </a:r>
            <a:br>
              <a:rPr lang="en-US" altLang="zh-CN" sz="2800" dirty="0">
                <a:solidFill>
                  <a:srgbClr val="00B0F0"/>
                </a:solidFill>
              </a:rPr>
            </a:br>
            <a:r>
              <a:rPr lang="en-US" altLang="zh-CN" sz="2800" dirty="0">
                <a:solidFill>
                  <a:srgbClr val="00B0F0"/>
                </a:solidFill>
              </a:rPr>
              <a:t>5</a:t>
            </a:r>
            <a:br>
              <a:rPr lang="en-US" altLang="zh-CN" sz="2800" dirty="0">
                <a:solidFill>
                  <a:srgbClr val="00B0F0"/>
                </a:solidFill>
              </a:rPr>
            </a:br>
            <a:r>
              <a:rPr lang="en-US" altLang="zh-CN" sz="2800" dirty="0">
                <a:solidFill>
                  <a:srgbClr val="00B0F0"/>
                </a:solidFill>
              </a:rPr>
              <a:t>[2, 3, 7]</a:t>
            </a:r>
            <a:endParaRPr lang="zh-CN" altLang="zh-CN" sz="2800" dirty="0">
              <a:solidFill>
                <a:srgbClr val="00B0F0"/>
              </a:solidFill>
            </a:endParaRPr>
          </a:p>
          <a:p>
            <a:pPr marL="36576" indent="0">
              <a:buNone/>
            </a:pPr>
            <a:endParaRPr lang="zh-CN" altLang="en-US" dirty="0"/>
          </a:p>
        </p:txBody>
      </p:sp>
      <p:sp>
        <p:nvSpPr>
          <p:cNvPr id="4" name="内容占位符 3">
            <a:extLst>
              <a:ext uri="{FF2B5EF4-FFF2-40B4-BE49-F238E27FC236}">
                <a16:creationId xmlns:a16="http://schemas.microsoft.com/office/drawing/2014/main" id="{0E53C5F4-C8CB-4D2D-9209-EEFC84C269EB}"/>
              </a:ext>
            </a:extLst>
          </p:cNvPr>
          <p:cNvSpPr>
            <a:spLocks noGrp="1"/>
          </p:cNvSpPr>
          <p:nvPr>
            <p:ph sz="half" idx="2"/>
          </p:nvPr>
        </p:nvSpPr>
        <p:spPr/>
        <p:txBody>
          <a:bodyPr>
            <a:normAutofit fontScale="92500" lnSpcReduction="20000"/>
          </a:bodyPr>
          <a:lstStyle/>
          <a:p>
            <a:pPr marL="36576" indent="0">
              <a:buNone/>
            </a:pPr>
            <a:r>
              <a:rPr lang="zh-CN" altLang="en-US" dirty="0"/>
              <a:t>反转函数</a:t>
            </a:r>
            <a:r>
              <a:rPr lang="en-US" altLang="zh-CN" dirty="0"/>
              <a:t>reverse()</a:t>
            </a:r>
          </a:p>
          <a:p>
            <a:pPr marL="36576" indent="0">
              <a:buNone/>
            </a:pPr>
            <a:r>
              <a:rPr lang="zh-CN" altLang="en-US" sz="2800" dirty="0"/>
              <a:t>用函数</a:t>
            </a:r>
            <a:r>
              <a:rPr lang="en-US" altLang="zh-CN" sz="2800" dirty="0"/>
              <a:t>reverse()</a:t>
            </a:r>
            <a:r>
              <a:rPr lang="zh-CN" altLang="en-US" sz="2800" dirty="0"/>
              <a:t>将列表反转。</a:t>
            </a:r>
            <a:endParaRPr lang="en-US" altLang="zh-CN" sz="2800" dirty="0"/>
          </a:p>
          <a:p>
            <a:pPr marL="36576" indent="0" latinLnBrk="1">
              <a:buNone/>
            </a:pPr>
            <a:r>
              <a:rPr lang="en-US" altLang="zh-CN" sz="2800" dirty="0">
                <a:solidFill>
                  <a:srgbClr val="FFFF00"/>
                </a:solidFill>
              </a:rPr>
              <a:t>a = [2,3,5,7,11]</a:t>
            </a:r>
            <a:br>
              <a:rPr lang="en-US" altLang="zh-CN" sz="2800" dirty="0">
                <a:solidFill>
                  <a:srgbClr val="FFFF00"/>
                </a:solidFill>
              </a:rPr>
            </a:br>
            <a:r>
              <a:rPr lang="en-US" altLang="zh-CN" sz="2800" dirty="0" err="1">
                <a:solidFill>
                  <a:srgbClr val="FFFF00"/>
                </a:solidFill>
              </a:rPr>
              <a:t>a.reverse</a:t>
            </a:r>
            <a:r>
              <a:rPr lang="en-US" altLang="zh-CN" sz="2800" dirty="0">
                <a:solidFill>
                  <a:srgbClr val="FFFF00"/>
                </a:solidFill>
              </a:rPr>
              <a:t>()</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en-US" altLang="zh-CN" sz="2800" dirty="0" err="1"/>
              <a:t>结果是</a:t>
            </a:r>
            <a:r>
              <a:rPr lang="en-US" altLang="zh-CN" sz="2800" dirty="0"/>
              <a:t>：</a:t>
            </a:r>
            <a:endParaRPr lang="zh-CN" altLang="zh-CN" sz="2800" dirty="0"/>
          </a:p>
          <a:p>
            <a:pPr marL="36576" indent="0">
              <a:buNone/>
            </a:pPr>
            <a:r>
              <a:rPr lang="en-US" altLang="zh-CN" sz="2800" dirty="0">
                <a:solidFill>
                  <a:srgbClr val="00B0F0"/>
                </a:solidFill>
              </a:rPr>
              <a:t>[11, 7, 5, 3, 2]</a:t>
            </a:r>
            <a:endParaRPr lang="zh-CN" altLang="en-US" dirty="0"/>
          </a:p>
        </p:txBody>
      </p:sp>
      <p:sp>
        <p:nvSpPr>
          <p:cNvPr id="5" name="页脚占位符 4">
            <a:extLst>
              <a:ext uri="{FF2B5EF4-FFF2-40B4-BE49-F238E27FC236}">
                <a16:creationId xmlns:a16="http://schemas.microsoft.com/office/drawing/2014/main" id="{11F4F797-7DC0-49A9-AEDC-41CF143DC616}"/>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5B2B39B6-46B5-411E-9BBF-5AA028D4007C}"/>
              </a:ext>
            </a:extLst>
          </p:cNvPr>
          <p:cNvSpPr>
            <a:spLocks noGrp="1"/>
          </p:cNvSpPr>
          <p:nvPr>
            <p:ph type="sldNum" sz="quarter" idx="12"/>
          </p:nvPr>
        </p:nvSpPr>
        <p:spPr/>
        <p:txBody>
          <a:bodyPr/>
          <a:lstStyle/>
          <a:p>
            <a:pPr>
              <a:defRPr/>
            </a:pPr>
            <a:fld id="{0C67FBDF-D1C1-49FA-AE48-61970863A0DB}" type="slidenum">
              <a:rPr lang="en-US" altLang="zh-CN" smtClean="0"/>
              <a:pPr>
                <a:defRPr/>
              </a:pPr>
              <a:t>45</a:t>
            </a:fld>
            <a:endParaRPr lang="en-US" altLang="zh-CN"/>
          </a:p>
        </p:txBody>
      </p:sp>
    </p:spTree>
    <p:extLst>
      <p:ext uri="{BB962C8B-B14F-4D97-AF65-F5344CB8AC3E}">
        <p14:creationId xmlns:p14="http://schemas.microsoft.com/office/powerpoint/2010/main" val="105322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23F15-669B-43C4-86FA-9DD70CF4F67D}"/>
              </a:ext>
            </a:extLst>
          </p:cNvPr>
          <p:cNvSpPr>
            <a:spLocks noGrp="1"/>
          </p:cNvSpPr>
          <p:nvPr>
            <p:ph type="title"/>
          </p:nvPr>
        </p:nvSpPr>
        <p:spPr/>
        <p:txBody>
          <a:bodyPr/>
          <a:lstStyle/>
          <a:p>
            <a:r>
              <a:rPr lang="en-US" altLang="zh-CN" dirty="0"/>
              <a:t>index</a:t>
            </a:r>
            <a:r>
              <a:rPr lang="zh-CN" altLang="en-US" dirty="0"/>
              <a:t>和</a:t>
            </a:r>
            <a:r>
              <a:rPr lang="en-US" altLang="zh-CN" dirty="0"/>
              <a:t>sort</a:t>
            </a:r>
            <a:r>
              <a:rPr lang="zh-CN" altLang="en-US" dirty="0"/>
              <a:t>函数</a:t>
            </a:r>
          </a:p>
        </p:txBody>
      </p:sp>
      <p:sp>
        <p:nvSpPr>
          <p:cNvPr id="3" name="内容占位符 2">
            <a:extLst>
              <a:ext uri="{FF2B5EF4-FFF2-40B4-BE49-F238E27FC236}">
                <a16:creationId xmlns:a16="http://schemas.microsoft.com/office/drawing/2014/main" id="{325016A7-6FD0-4A11-8932-53F7C62812F8}"/>
              </a:ext>
            </a:extLst>
          </p:cNvPr>
          <p:cNvSpPr>
            <a:spLocks noGrp="1"/>
          </p:cNvSpPr>
          <p:nvPr>
            <p:ph sz="half" idx="1"/>
          </p:nvPr>
        </p:nvSpPr>
        <p:spPr/>
        <p:txBody>
          <a:bodyPr>
            <a:normAutofit fontScale="92500"/>
          </a:bodyPr>
          <a:lstStyle/>
          <a:p>
            <a:pPr marL="36576" indent="0">
              <a:buNone/>
            </a:pPr>
            <a:r>
              <a:rPr lang="zh-CN" altLang="en-US" dirty="0"/>
              <a:t>查找函数</a:t>
            </a:r>
            <a:r>
              <a:rPr lang="en-US" altLang="zh-CN" dirty="0"/>
              <a:t>index()</a:t>
            </a:r>
          </a:p>
          <a:p>
            <a:pPr marL="36576" indent="0">
              <a:buNone/>
            </a:pPr>
            <a:r>
              <a:rPr lang="zh-CN" altLang="en-US" sz="2800" dirty="0"/>
              <a:t>函数</a:t>
            </a:r>
            <a:r>
              <a:rPr lang="en-US" altLang="zh-CN" sz="2800" dirty="0"/>
              <a:t>index()</a:t>
            </a:r>
            <a:r>
              <a:rPr lang="zh-CN" altLang="en-US" sz="2800" dirty="0"/>
              <a:t>用于在列表中查找某个数据第一出现的位置（下标）。</a:t>
            </a:r>
            <a:endParaRPr lang="en-US" altLang="zh-CN" sz="2800" dirty="0"/>
          </a:p>
          <a:p>
            <a:pPr marL="36576" indent="0" latinLnBrk="1">
              <a:buNone/>
            </a:pPr>
            <a:r>
              <a:rPr lang="en-US" altLang="zh-CN" sz="2800" dirty="0">
                <a:solidFill>
                  <a:srgbClr val="FFFF00"/>
                </a:solidFill>
              </a:rPr>
              <a:t>a = [2,3,5,7,11]</a:t>
            </a:r>
            <a:br>
              <a:rPr lang="en-US" altLang="zh-CN" sz="2800" dirty="0">
                <a:solidFill>
                  <a:srgbClr val="FFFF00"/>
                </a:solidFill>
              </a:rPr>
            </a:br>
            <a:r>
              <a:rPr lang="en-US" altLang="zh-CN" sz="2800" dirty="0">
                <a:solidFill>
                  <a:srgbClr val="FFFF00"/>
                </a:solidFill>
              </a:rPr>
              <a:t>print(</a:t>
            </a:r>
            <a:r>
              <a:rPr lang="en-US" altLang="zh-CN" sz="2800" dirty="0" err="1">
                <a:solidFill>
                  <a:srgbClr val="FFFF00"/>
                </a:solidFill>
              </a:rPr>
              <a:t>a.index</a:t>
            </a:r>
            <a:r>
              <a:rPr lang="en-US" altLang="zh-CN" sz="2800" dirty="0">
                <a:solidFill>
                  <a:srgbClr val="FFFF00"/>
                </a:solidFill>
              </a:rPr>
              <a:t>(3))</a:t>
            </a:r>
            <a:endParaRPr lang="zh-CN" altLang="zh-CN" sz="2800" dirty="0">
              <a:solidFill>
                <a:srgbClr val="FFFF00"/>
              </a:solidFill>
            </a:endParaRPr>
          </a:p>
          <a:p>
            <a:pPr marL="36576" indent="0">
              <a:buNone/>
            </a:pPr>
            <a:r>
              <a:rPr lang="zh-CN" altLang="zh-CN" sz="2800" dirty="0"/>
              <a:t>输出：</a:t>
            </a:r>
          </a:p>
          <a:p>
            <a:pPr marL="36576" indent="0" latinLnBrk="1">
              <a:buNone/>
            </a:pPr>
            <a:r>
              <a:rPr lang="en-US" altLang="zh-CN" sz="2800" dirty="0">
                <a:solidFill>
                  <a:srgbClr val="00B0F0"/>
                </a:solidFill>
              </a:rPr>
              <a:t>1</a:t>
            </a:r>
          </a:p>
          <a:p>
            <a:pPr marL="36576" indent="0" latinLnBrk="1">
              <a:buNone/>
            </a:pPr>
            <a:endParaRPr lang="zh-CN" altLang="zh-CN" sz="2800" dirty="0"/>
          </a:p>
          <a:p>
            <a:pPr marL="36576" indent="0">
              <a:buNone/>
            </a:pPr>
            <a:r>
              <a:rPr lang="zh-CN" altLang="en-US" sz="2800" dirty="0"/>
              <a:t>注</a:t>
            </a:r>
            <a:r>
              <a:rPr lang="en-US" altLang="zh-CN" sz="2800" dirty="0"/>
              <a:t>:</a:t>
            </a:r>
            <a:r>
              <a:rPr lang="zh-CN" altLang="en-US" sz="2800" dirty="0"/>
              <a:t>如果查找的数据在列表中不存在，则会发生错误。</a:t>
            </a:r>
          </a:p>
          <a:p>
            <a:pPr marL="36576" indent="0">
              <a:buNone/>
            </a:pPr>
            <a:endParaRPr lang="zh-CN" altLang="en-US" dirty="0"/>
          </a:p>
        </p:txBody>
      </p:sp>
      <p:sp>
        <p:nvSpPr>
          <p:cNvPr id="4" name="内容占位符 3">
            <a:extLst>
              <a:ext uri="{FF2B5EF4-FFF2-40B4-BE49-F238E27FC236}">
                <a16:creationId xmlns:a16="http://schemas.microsoft.com/office/drawing/2014/main" id="{A30D34AB-AEAF-4A6B-8835-EE2DF3D3582E}"/>
              </a:ext>
            </a:extLst>
          </p:cNvPr>
          <p:cNvSpPr>
            <a:spLocks noGrp="1"/>
          </p:cNvSpPr>
          <p:nvPr>
            <p:ph sz="half" idx="2"/>
          </p:nvPr>
        </p:nvSpPr>
        <p:spPr/>
        <p:txBody>
          <a:bodyPr>
            <a:normAutofit fontScale="92500"/>
          </a:bodyPr>
          <a:lstStyle/>
          <a:p>
            <a:pPr marL="36576" indent="0">
              <a:buNone/>
            </a:pPr>
            <a:r>
              <a:rPr lang="zh-CN" altLang="en-US" dirty="0"/>
              <a:t>排序函数</a:t>
            </a:r>
            <a:r>
              <a:rPr lang="en-US" altLang="zh-CN" dirty="0"/>
              <a:t>sort</a:t>
            </a:r>
          </a:p>
          <a:p>
            <a:pPr marL="36576" indent="0">
              <a:buNone/>
            </a:pPr>
            <a:r>
              <a:rPr lang="en-US" altLang="zh-CN" dirty="0"/>
              <a:t>&gt;&gt;&gt; </a:t>
            </a:r>
            <a:r>
              <a:rPr lang="en-US" altLang="zh-CN" dirty="0" err="1"/>
              <a:t>lst</a:t>
            </a:r>
            <a:r>
              <a:rPr lang="en-US" altLang="zh-CN" dirty="0"/>
              <a:t>=[45,6,1,34,56]</a:t>
            </a:r>
          </a:p>
          <a:p>
            <a:pPr marL="36576" indent="0">
              <a:buNone/>
            </a:pPr>
            <a:r>
              <a:rPr lang="en-US" altLang="zh-CN" dirty="0"/>
              <a:t>&gt;&gt;&gt; </a:t>
            </a:r>
            <a:r>
              <a:rPr lang="en-US" altLang="zh-CN" dirty="0" err="1"/>
              <a:t>lst.sort</a:t>
            </a:r>
            <a:r>
              <a:rPr lang="en-US" altLang="zh-CN" dirty="0"/>
              <a:t>()</a:t>
            </a:r>
          </a:p>
          <a:p>
            <a:pPr marL="36576" indent="0">
              <a:buNone/>
            </a:pPr>
            <a:r>
              <a:rPr lang="en-US" altLang="zh-CN" dirty="0"/>
              <a:t>&gt;&gt;&gt; </a:t>
            </a:r>
            <a:r>
              <a:rPr lang="en-US" altLang="zh-CN" dirty="0" err="1"/>
              <a:t>lst</a:t>
            </a:r>
            <a:endParaRPr lang="en-US" altLang="zh-CN" dirty="0"/>
          </a:p>
          <a:p>
            <a:pPr marL="36576" indent="0">
              <a:buNone/>
            </a:pPr>
            <a:r>
              <a:rPr lang="en-US" altLang="zh-CN" dirty="0"/>
              <a:t>[1, 6, 34, 45, 56]</a:t>
            </a:r>
            <a:endParaRPr lang="zh-CN" altLang="en-US" dirty="0"/>
          </a:p>
        </p:txBody>
      </p:sp>
      <p:sp>
        <p:nvSpPr>
          <p:cNvPr id="5" name="页脚占位符 4">
            <a:extLst>
              <a:ext uri="{FF2B5EF4-FFF2-40B4-BE49-F238E27FC236}">
                <a16:creationId xmlns:a16="http://schemas.microsoft.com/office/drawing/2014/main" id="{88213576-A7C3-4C76-A93D-C4A784E67D58}"/>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C67C6BAF-980F-4CA9-97C2-701311E8DCDE}"/>
              </a:ext>
            </a:extLst>
          </p:cNvPr>
          <p:cNvSpPr>
            <a:spLocks noGrp="1"/>
          </p:cNvSpPr>
          <p:nvPr>
            <p:ph type="sldNum" sz="quarter" idx="12"/>
          </p:nvPr>
        </p:nvSpPr>
        <p:spPr/>
        <p:txBody>
          <a:bodyPr/>
          <a:lstStyle/>
          <a:p>
            <a:pPr>
              <a:defRPr/>
            </a:pPr>
            <a:fld id="{0C67FBDF-D1C1-49FA-AE48-61970863A0DB}" type="slidenum">
              <a:rPr lang="en-US" altLang="zh-CN" smtClean="0"/>
              <a:pPr>
                <a:defRPr/>
              </a:pPr>
              <a:t>46</a:t>
            </a:fld>
            <a:endParaRPr lang="en-US" altLang="zh-CN"/>
          </a:p>
        </p:txBody>
      </p:sp>
    </p:spTree>
    <p:extLst>
      <p:ext uri="{BB962C8B-B14F-4D97-AF65-F5344CB8AC3E}">
        <p14:creationId xmlns:p14="http://schemas.microsoft.com/office/powerpoint/2010/main" val="1034996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E7232-844A-4429-BC78-87CD4AAE87F8}"/>
              </a:ext>
            </a:extLst>
          </p:cNvPr>
          <p:cNvSpPr>
            <a:spLocks noGrp="1"/>
          </p:cNvSpPr>
          <p:nvPr>
            <p:ph type="title"/>
          </p:nvPr>
        </p:nvSpPr>
        <p:spPr/>
        <p:txBody>
          <a:bodyPr/>
          <a:lstStyle/>
          <a:p>
            <a:r>
              <a:rPr lang="en-US" altLang="zh-CN" dirty="0"/>
              <a:t>split</a:t>
            </a:r>
            <a:r>
              <a:rPr lang="zh-CN" altLang="en-US" dirty="0"/>
              <a:t>和</a:t>
            </a:r>
            <a:r>
              <a:rPr lang="en-US" altLang="zh-CN" dirty="0"/>
              <a:t>join</a:t>
            </a:r>
            <a:r>
              <a:rPr lang="zh-CN" altLang="en-US" dirty="0"/>
              <a:t>函数</a:t>
            </a:r>
          </a:p>
        </p:txBody>
      </p:sp>
      <p:sp>
        <p:nvSpPr>
          <p:cNvPr id="3" name="内容占位符 2">
            <a:extLst>
              <a:ext uri="{FF2B5EF4-FFF2-40B4-BE49-F238E27FC236}">
                <a16:creationId xmlns:a16="http://schemas.microsoft.com/office/drawing/2014/main" id="{1387F97B-35DF-4F34-AED3-B091D2102A46}"/>
              </a:ext>
            </a:extLst>
          </p:cNvPr>
          <p:cNvSpPr>
            <a:spLocks noGrp="1"/>
          </p:cNvSpPr>
          <p:nvPr>
            <p:ph sz="half" idx="1"/>
          </p:nvPr>
        </p:nvSpPr>
        <p:spPr/>
        <p:txBody>
          <a:bodyPr>
            <a:normAutofit fontScale="70000" lnSpcReduction="20000"/>
          </a:bodyPr>
          <a:lstStyle/>
          <a:p>
            <a:pPr marL="36576" indent="0">
              <a:buNone/>
            </a:pPr>
            <a:r>
              <a:rPr lang="zh-CN" altLang="en-US" dirty="0"/>
              <a:t>拆分字符串函数</a:t>
            </a:r>
            <a:r>
              <a:rPr lang="en-US" altLang="zh-CN" dirty="0"/>
              <a:t>split()</a:t>
            </a:r>
          </a:p>
          <a:p>
            <a:pPr marL="36576" indent="0" latinLnBrk="1">
              <a:buNone/>
            </a:pPr>
            <a:r>
              <a:rPr lang="zh-CN" altLang="en-US" sz="2800" dirty="0"/>
              <a:t>函数</a:t>
            </a:r>
            <a:r>
              <a:rPr lang="en-US" altLang="zh-CN" sz="2800" dirty="0"/>
              <a:t>split()</a:t>
            </a:r>
            <a:r>
              <a:rPr lang="zh-CN" altLang="en-US" sz="2800" dirty="0"/>
              <a:t>用一个字符或子串将一个字符串分隔成列表的元素。</a:t>
            </a:r>
            <a:endParaRPr lang="en-US" altLang="zh-CN" sz="2800" dirty="0"/>
          </a:p>
          <a:p>
            <a:pPr marL="36576" indent="0" latinLnBrk="1">
              <a:buNone/>
            </a:pPr>
            <a:r>
              <a:rPr lang="en-US" altLang="zh-CN" sz="2800" dirty="0">
                <a:solidFill>
                  <a:srgbClr val="FFFF00"/>
                </a:solidFill>
              </a:rPr>
              <a:t>date = '3/11/2018'</a:t>
            </a:r>
            <a:br>
              <a:rPr lang="en-US" altLang="zh-CN" sz="2800" dirty="0">
                <a:solidFill>
                  <a:srgbClr val="FFFF00"/>
                </a:solidFill>
              </a:rPr>
            </a:br>
            <a:r>
              <a:rPr lang="en-US" altLang="zh-CN" sz="2800" dirty="0">
                <a:solidFill>
                  <a:srgbClr val="FFFF00"/>
                </a:solidFill>
              </a:rPr>
              <a:t>a = </a:t>
            </a:r>
            <a:r>
              <a:rPr lang="en-US" altLang="zh-CN" sz="2800" dirty="0" err="1">
                <a:solidFill>
                  <a:srgbClr val="FFFF00"/>
                </a:solidFill>
              </a:rPr>
              <a:t>date.split</a:t>
            </a:r>
            <a:r>
              <a:rPr lang="en-US" altLang="zh-CN" sz="2800" dirty="0">
                <a:solidFill>
                  <a:srgbClr val="FFFF00"/>
                </a:solidFill>
              </a:rPr>
              <a:t>('/')</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zh-CN" altLang="en-US" sz="2800" dirty="0"/>
              <a:t>输出</a:t>
            </a:r>
            <a:r>
              <a:rPr lang="zh-CN" altLang="zh-CN" sz="2800" dirty="0"/>
              <a:t>：</a:t>
            </a:r>
          </a:p>
          <a:p>
            <a:pPr marL="36576" indent="0">
              <a:buNone/>
            </a:pPr>
            <a:r>
              <a:rPr lang="en-US" altLang="zh-CN" sz="2800" dirty="0">
                <a:solidFill>
                  <a:srgbClr val="00B0F0"/>
                </a:solidFill>
              </a:rPr>
              <a:t>['3', '11', '2018']</a:t>
            </a:r>
          </a:p>
          <a:p>
            <a:pPr marL="36576" indent="0">
              <a:buNone/>
            </a:pPr>
            <a:endParaRPr lang="en-US" altLang="zh-CN" sz="2800" dirty="0"/>
          </a:p>
          <a:p>
            <a:pPr marL="36576" indent="0">
              <a:buNone/>
            </a:pPr>
            <a:r>
              <a:rPr lang="zh-CN" altLang="en-US" sz="2800" dirty="0"/>
              <a:t>如果</a:t>
            </a:r>
            <a:r>
              <a:rPr lang="en-US" altLang="zh-CN" sz="2800" dirty="0"/>
              <a:t>split()</a:t>
            </a:r>
            <a:r>
              <a:rPr lang="zh-CN" altLang="en-US" sz="2800" dirty="0"/>
              <a:t>函数不带参数，就是以空格来分割字符串。</a:t>
            </a:r>
            <a:endParaRPr lang="en-US" altLang="zh-CN" sz="2800" dirty="0"/>
          </a:p>
          <a:p>
            <a:pPr marL="36576" indent="0" latinLnBrk="1">
              <a:buNone/>
            </a:pPr>
            <a:r>
              <a:rPr lang="en-US" altLang="zh-CN" sz="2800" dirty="0">
                <a:solidFill>
                  <a:srgbClr val="FFFF00"/>
                </a:solidFill>
              </a:rPr>
              <a:t>name = 'John Johnson'</a:t>
            </a:r>
            <a:br>
              <a:rPr lang="en-US" altLang="zh-CN" sz="2800" dirty="0">
                <a:solidFill>
                  <a:srgbClr val="FFFF00"/>
                </a:solidFill>
              </a:rPr>
            </a:br>
            <a:r>
              <a:rPr lang="en-US" altLang="zh-CN" sz="2800" dirty="0">
                <a:solidFill>
                  <a:srgbClr val="FFFF00"/>
                </a:solidFill>
              </a:rPr>
              <a:t>a = </a:t>
            </a:r>
            <a:r>
              <a:rPr lang="en-US" altLang="zh-CN" sz="2800" dirty="0" err="1">
                <a:solidFill>
                  <a:srgbClr val="FFFF00"/>
                </a:solidFill>
              </a:rPr>
              <a:t>name.split</a:t>
            </a:r>
            <a:r>
              <a:rPr lang="en-US" altLang="zh-CN" sz="2800" dirty="0">
                <a:solidFill>
                  <a:srgbClr val="FFFF00"/>
                </a:solidFill>
              </a:rPr>
              <a:t>()</a:t>
            </a:r>
            <a:br>
              <a:rPr lang="en-US" altLang="zh-CN" sz="2800" dirty="0">
                <a:solidFill>
                  <a:srgbClr val="FFFF00"/>
                </a:solidFill>
              </a:rPr>
            </a:br>
            <a:r>
              <a:rPr lang="en-US" altLang="zh-CN" sz="2800" dirty="0">
                <a:solidFill>
                  <a:srgbClr val="FFFF00"/>
                </a:solidFill>
              </a:rPr>
              <a:t>print(a)</a:t>
            </a:r>
            <a:endParaRPr lang="zh-CN" altLang="zh-CN" sz="2800" dirty="0">
              <a:solidFill>
                <a:srgbClr val="FFFF00"/>
              </a:solidFill>
            </a:endParaRPr>
          </a:p>
          <a:p>
            <a:pPr marL="36576" indent="0">
              <a:buNone/>
            </a:pPr>
            <a:r>
              <a:rPr lang="zh-CN" altLang="en-US" sz="2800" dirty="0"/>
              <a:t>输出</a:t>
            </a:r>
            <a:r>
              <a:rPr lang="en-US" altLang="zh-CN" sz="2800" dirty="0"/>
              <a:t>：</a:t>
            </a:r>
            <a:endParaRPr lang="zh-CN" altLang="zh-CN" sz="2800" dirty="0"/>
          </a:p>
          <a:p>
            <a:pPr marL="36576" indent="0" latinLnBrk="1">
              <a:buNone/>
            </a:pPr>
            <a:r>
              <a:rPr lang="en-US" altLang="zh-CN" sz="2800" dirty="0">
                <a:solidFill>
                  <a:srgbClr val="00B0F0"/>
                </a:solidFill>
              </a:rPr>
              <a:t>['John', 'Johnson']</a:t>
            </a:r>
          </a:p>
          <a:p>
            <a:pPr marL="36576" indent="0">
              <a:buNone/>
            </a:pPr>
            <a:endParaRPr lang="zh-CN" altLang="en-US" dirty="0"/>
          </a:p>
        </p:txBody>
      </p:sp>
      <p:sp>
        <p:nvSpPr>
          <p:cNvPr id="4" name="内容占位符 3">
            <a:extLst>
              <a:ext uri="{FF2B5EF4-FFF2-40B4-BE49-F238E27FC236}">
                <a16:creationId xmlns:a16="http://schemas.microsoft.com/office/drawing/2014/main" id="{5615F639-2E50-43A0-BE2E-6E4722C614BC}"/>
              </a:ext>
            </a:extLst>
          </p:cNvPr>
          <p:cNvSpPr>
            <a:spLocks noGrp="1"/>
          </p:cNvSpPr>
          <p:nvPr>
            <p:ph sz="half" idx="2"/>
          </p:nvPr>
        </p:nvSpPr>
        <p:spPr/>
        <p:txBody>
          <a:bodyPr>
            <a:normAutofit fontScale="70000" lnSpcReduction="20000"/>
          </a:bodyPr>
          <a:lstStyle/>
          <a:p>
            <a:pPr marL="36576" indent="0">
              <a:buNone/>
            </a:pPr>
            <a:r>
              <a:rPr lang="zh-CN" altLang="en-US" dirty="0"/>
              <a:t>聚合字符串函数</a:t>
            </a:r>
            <a:r>
              <a:rPr lang="en-US" altLang="zh-CN" dirty="0"/>
              <a:t>join()</a:t>
            </a:r>
          </a:p>
          <a:p>
            <a:pPr marL="36576" indent="0">
              <a:buNone/>
            </a:pPr>
            <a:r>
              <a:rPr lang="zh-CN" altLang="en-US" sz="2600" dirty="0"/>
              <a:t>函数</a:t>
            </a:r>
            <a:r>
              <a:rPr lang="en-US" altLang="zh-CN" sz="2600" dirty="0"/>
              <a:t>join()</a:t>
            </a:r>
            <a:r>
              <a:rPr lang="zh-CN" altLang="en-US" sz="2600" dirty="0"/>
              <a:t>用于将一个列表的各个字符串类型的元素组合成一个字符串，元素之间用指定的内容填充。</a:t>
            </a:r>
            <a:endParaRPr lang="en-US" altLang="zh-CN" sz="2600" dirty="0"/>
          </a:p>
          <a:p>
            <a:pPr marL="36576" indent="0" latinLnBrk="1">
              <a:buNone/>
            </a:pPr>
            <a:r>
              <a:rPr lang="en-US" altLang="zh-CN" sz="2600" dirty="0">
                <a:solidFill>
                  <a:srgbClr val="FFFF00"/>
                </a:solidFill>
              </a:rPr>
              <a:t>a = ['hello','good','boy','</a:t>
            </a:r>
            <a:r>
              <a:rPr lang="en-US" altLang="zh-CN" sz="2600" dirty="0" err="1">
                <a:solidFill>
                  <a:srgbClr val="FFFF00"/>
                </a:solidFill>
              </a:rPr>
              <a:t>wii</a:t>
            </a:r>
            <a:r>
              <a:rPr lang="en-US" altLang="zh-CN" sz="2600" dirty="0">
                <a:solidFill>
                  <a:srgbClr val="FFFF00"/>
                </a:solidFill>
              </a:rPr>
              <a:t>']</a:t>
            </a:r>
            <a:br>
              <a:rPr lang="en-US" altLang="zh-CN" sz="2600" dirty="0">
                <a:solidFill>
                  <a:srgbClr val="FFFF00"/>
                </a:solidFill>
              </a:rPr>
            </a:br>
            <a:r>
              <a:rPr lang="en-US" altLang="zh-CN" sz="2600" dirty="0">
                <a:solidFill>
                  <a:srgbClr val="FFFF00"/>
                </a:solidFill>
              </a:rPr>
              <a:t>print(' '.join(a))</a:t>
            </a:r>
            <a:br>
              <a:rPr lang="en-US" altLang="zh-CN" sz="2600" dirty="0">
                <a:solidFill>
                  <a:srgbClr val="FFFF00"/>
                </a:solidFill>
              </a:rPr>
            </a:br>
            <a:r>
              <a:rPr lang="en-US" altLang="zh-CN" sz="2600" dirty="0">
                <a:solidFill>
                  <a:srgbClr val="FFFF00"/>
                </a:solidFill>
              </a:rPr>
              <a:t>print(':'.join(a))</a:t>
            </a:r>
            <a:endParaRPr lang="zh-CN" altLang="zh-CN" sz="2600" dirty="0">
              <a:solidFill>
                <a:srgbClr val="FFFF00"/>
              </a:solidFill>
            </a:endParaRPr>
          </a:p>
          <a:p>
            <a:pPr marL="36576" indent="0">
              <a:buNone/>
            </a:pPr>
            <a:r>
              <a:rPr lang="en-US" altLang="zh-CN" sz="2600" dirty="0" err="1"/>
              <a:t>输出</a:t>
            </a:r>
            <a:r>
              <a:rPr lang="en-US" altLang="zh-CN" sz="2600" dirty="0"/>
              <a:t>：</a:t>
            </a:r>
            <a:endParaRPr lang="zh-CN" altLang="zh-CN" sz="2600" dirty="0"/>
          </a:p>
          <a:p>
            <a:pPr marL="36576" indent="0" latinLnBrk="1">
              <a:buNone/>
            </a:pPr>
            <a:r>
              <a:rPr lang="en-US" altLang="zh-CN" sz="2600" dirty="0">
                <a:solidFill>
                  <a:srgbClr val="00B0F0"/>
                </a:solidFill>
              </a:rPr>
              <a:t>hello good boy </a:t>
            </a:r>
            <a:r>
              <a:rPr lang="en-US" altLang="zh-CN" sz="2600" dirty="0" err="1">
                <a:solidFill>
                  <a:srgbClr val="00B0F0"/>
                </a:solidFill>
              </a:rPr>
              <a:t>wii</a:t>
            </a:r>
            <a:br>
              <a:rPr lang="en-US" altLang="zh-CN" sz="2600" dirty="0">
                <a:solidFill>
                  <a:srgbClr val="00B0F0"/>
                </a:solidFill>
              </a:rPr>
            </a:br>
            <a:r>
              <a:rPr lang="en-US" altLang="zh-CN" sz="2600" dirty="0" err="1">
                <a:solidFill>
                  <a:srgbClr val="00B0F0"/>
                </a:solidFill>
              </a:rPr>
              <a:t>hello:good:boy:wii</a:t>
            </a:r>
            <a:endParaRPr lang="zh-CN" altLang="zh-CN" sz="2600" dirty="0">
              <a:solidFill>
                <a:srgbClr val="00B0F0"/>
              </a:solidFill>
            </a:endParaRPr>
          </a:p>
          <a:p>
            <a:pPr marL="36576" indent="0">
              <a:buNone/>
            </a:pPr>
            <a:endParaRPr lang="zh-CN" altLang="en-US" dirty="0"/>
          </a:p>
        </p:txBody>
      </p:sp>
      <p:sp>
        <p:nvSpPr>
          <p:cNvPr id="5" name="页脚占位符 4">
            <a:extLst>
              <a:ext uri="{FF2B5EF4-FFF2-40B4-BE49-F238E27FC236}">
                <a16:creationId xmlns:a16="http://schemas.microsoft.com/office/drawing/2014/main" id="{34D823F5-B024-4870-B5A5-BB96D19D4024}"/>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E0DD5B97-F544-4A14-920C-56BA95B7F143}"/>
              </a:ext>
            </a:extLst>
          </p:cNvPr>
          <p:cNvSpPr>
            <a:spLocks noGrp="1"/>
          </p:cNvSpPr>
          <p:nvPr>
            <p:ph type="sldNum" sz="quarter" idx="12"/>
          </p:nvPr>
        </p:nvSpPr>
        <p:spPr/>
        <p:txBody>
          <a:bodyPr/>
          <a:lstStyle/>
          <a:p>
            <a:pPr>
              <a:defRPr/>
            </a:pPr>
            <a:fld id="{0C67FBDF-D1C1-49FA-AE48-61970863A0DB}" type="slidenum">
              <a:rPr lang="en-US" altLang="zh-CN" smtClean="0"/>
              <a:pPr>
                <a:defRPr/>
              </a:pPr>
              <a:t>47</a:t>
            </a:fld>
            <a:endParaRPr lang="en-US" altLang="zh-CN"/>
          </a:p>
        </p:txBody>
      </p:sp>
    </p:spTree>
    <p:extLst>
      <p:ext uri="{BB962C8B-B14F-4D97-AF65-F5344CB8AC3E}">
        <p14:creationId xmlns:p14="http://schemas.microsoft.com/office/powerpoint/2010/main" val="4155321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a:t>
            </a:r>
            <a:r>
              <a:rPr lang="en-US" altLang="zh-CN" dirty="0"/>
              <a:t>3-2 </a:t>
            </a:r>
            <a:r>
              <a:rPr lang="zh-CN" altLang="zh-CN" dirty="0"/>
              <a:t>求一句英文句子的单词数</a:t>
            </a:r>
            <a:endParaRPr lang="zh-CN" altLang="en-US" dirty="0"/>
          </a:p>
        </p:txBody>
      </p:sp>
      <p:sp>
        <p:nvSpPr>
          <p:cNvPr id="3" name="内容占位符 2"/>
          <p:cNvSpPr>
            <a:spLocks noGrp="1"/>
          </p:cNvSpPr>
          <p:nvPr>
            <p:ph idx="1"/>
          </p:nvPr>
        </p:nvSpPr>
        <p:spPr/>
        <p:txBody>
          <a:bodyPr/>
          <a:lstStyle/>
          <a:p>
            <a:pPr marL="36576" indent="0">
              <a:buNone/>
            </a:pPr>
            <a:r>
              <a:rPr lang="zh-CN" altLang="zh-CN" dirty="0"/>
              <a:t>单词是字母数字串，中间没有空格。</a:t>
            </a:r>
            <a:endParaRPr lang="en-US" altLang="zh-CN" dirty="0"/>
          </a:p>
          <a:p>
            <a:pPr marL="36576" indent="0">
              <a:buNone/>
            </a:pPr>
            <a:r>
              <a:rPr lang="en-US" altLang="zh-CN" sz="2400" dirty="0">
                <a:solidFill>
                  <a:srgbClr val="FFFF00"/>
                </a:solidFill>
              </a:rPr>
              <a:t>sentence="This    is a  pen   "</a:t>
            </a:r>
            <a:endParaRPr lang="zh-CN" altLang="zh-CN" sz="2400" b="1" dirty="0">
              <a:solidFill>
                <a:srgbClr val="FFFF00"/>
              </a:solidFill>
            </a:endParaRPr>
          </a:p>
          <a:p>
            <a:pPr marL="36576" indent="0">
              <a:buNone/>
            </a:pPr>
            <a:r>
              <a:rPr lang="en-US" altLang="zh-CN" sz="2400" dirty="0">
                <a:solidFill>
                  <a:srgbClr val="FFFF00"/>
                </a:solidFill>
              </a:rPr>
              <a:t>words=</a:t>
            </a:r>
            <a:r>
              <a:rPr lang="en-US" altLang="zh-CN" sz="2400" dirty="0" err="1">
                <a:solidFill>
                  <a:srgbClr val="FFFF00"/>
                </a:solidFill>
              </a:rPr>
              <a:t>sentence.split</a:t>
            </a:r>
            <a:r>
              <a:rPr lang="en-US" altLang="zh-CN" sz="2400" dirty="0">
                <a:solidFill>
                  <a:srgbClr val="FFFF00"/>
                </a:solidFill>
              </a:rPr>
              <a:t>()</a:t>
            </a:r>
            <a:endParaRPr lang="zh-CN" altLang="zh-CN" sz="2400" b="1" dirty="0">
              <a:solidFill>
                <a:srgbClr val="FFFF00"/>
              </a:solidFill>
            </a:endParaRPr>
          </a:p>
          <a:p>
            <a:pPr marL="36576" indent="0">
              <a:buNone/>
            </a:pPr>
            <a:r>
              <a:rPr lang="en-US" altLang="zh-CN" sz="2400" dirty="0">
                <a:solidFill>
                  <a:srgbClr val="FFFF00"/>
                </a:solidFill>
              </a:rPr>
              <a:t>print(</a:t>
            </a:r>
            <a:r>
              <a:rPr lang="en-US" altLang="zh-CN" sz="2400" dirty="0" err="1">
                <a:solidFill>
                  <a:srgbClr val="FFFF00"/>
                </a:solidFill>
              </a:rPr>
              <a:t>len</a:t>
            </a:r>
            <a:r>
              <a:rPr lang="en-US" altLang="zh-CN" sz="2400" dirty="0">
                <a:solidFill>
                  <a:srgbClr val="FFFF00"/>
                </a:solidFill>
              </a:rPr>
              <a:t>(words))</a:t>
            </a:r>
            <a:endParaRPr lang="zh-CN" altLang="zh-CN" sz="2400" b="1" dirty="0">
              <a:solidFill>
                <a:srgbClr val="FFFF00"/>
              </a:solidFill>
            </a:endParaRPr>
          </a:p>
          <a:p>
            <a:pPr marL="36576" indent="0">
              <a:buNone/>
            </a:pPr>
            <a:r>
              <a:rPr lang="en-US" altLang="zh-CN" sz="2400" dirty="0"/>
              <a:t> </a:t>
            </a:r>
            <a:endParaRPr lang="zh-CN" altLang="zh-CN" sz="2400" b="1" dirty="0"/>
          </a:p>
          <a:p>
            <a:pPr marL="36576" indent="0">
              <a:buNone/>
            </a:pPr>
            <a:r>
              <a:rPr lang="zh-CN" altLang="zh-CN" sz="2400" dirty="0"/>
              <a:t>程序运行：</a:t>
            </a:r>
            <a:endParaRPr lang="zh-CN" altLang="zh-CN" sz="2400" b="1" dirty="0"/>
          </a:p>
          <a:p>
            <a:pPr marL="36576" indent="0">
              <a:buNone/>
            </a:pPr>
            <a:r>
              <a:rPr lang="en-US" altLang="zh-CN" sz="2400" dirty="0">
                <a:solidFill>
                  <a:srgbClr val="00B0F0"/>
                </a:solidFill>
              </a:rPr>
              <a:t>4</a:t>
            </a:r>
            <a:endParaRPr lang="zh-CN" altLang="zh-CN" sz="2400" dirty="0">
              <a:solidFill>
                <a:srgbClr val="00B0F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48</a:t>
            </a:fld>
            <a:endParaRPr lang="en-US" altLang="zh-CN"/>
          </a:p>
        </p:txBody>
      </p:sp>
    </p:spTree>
    <p:extLst>
      <p:ext uri="{BB962C8B-B14F-4D97-AF65-F5344CB8AC3E}">
        <p14:creationId xmlns:p14="http://schemas.microsoft.com/office/powerpoint/2010/main" val="163871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例</a:t>
            </a:r>
            <a:r>
              <a:rPr lang="en-US" altLang="zh-CN" sz="2800" dirty="0"/>
              <a:t>3-3 </a:t>
            </a:r>
            <a:r>
              <a:rPr lang="zh-CN" altLang="en-US" sz="2800" dirty="0"/>
              <a:t>在</a:t>
            </a:r>
            <a:r>
              <a:rPr lang="zh-CN" altLang="zh-CN" sz="2800" dirty="0"/>
              <a:t>一行</a:t>
            </a:r>
            <a:r>
              <a:rPr lang="zh-CN" altLang="en-US" sz="2800" dirty="0"/>
              <a:t>中</a:t>
            </a:r>
            <a:r>
              <a:rPr lang="zh-CN" altLang="zh-CN" sz="2800" dirty="0"/>
              <a:t>输入若干</a:t>
            </a:r>
            <a:r>
              <a:rPr lang="zh-CN" altLang="en-US" sz="2800" dirty="0"/>
              <a:t>个</a:t>
            </a:r>
            <a:r>
              <a:rPr lang="zh-CN" altLang="zh-CN" sz="2800" dirty="0"/>
              <a:t>整数</a:t>
            </a:r>
            <a:r>
              <a:rPr lang="en-US" altLang="zh-CN" sz="2800" dirty="0"/>
              <a:t>,</a:t>
            </a:r>
            <a:r>
              <a:rPr lang="zh-CN" altLang="en-US" sz="2800" dirty="0"/>
              <a:t>空格分隔</a:t>
            </a:r>
            <a:r>
              <a:rPr lang="en-US" altLang="zh-CN" sz="2800" dirty="0"/>
              <a:t>,</a:t>
            </a:r>
            <a:r>
              <a:rPr lang="zh-CN" altLang="en-US" sz="2800" dirty="0"/>
              <a:t>按</a:t>
            </a:r>
            <a:r>
              <a:rPr lang="zh-CN" altLang="zh-CN" sz="2800" dirty="0"/>
              <a:t>从小到大排序输出</a:t>
            </a:r>
            <a:endParaRPr lang="zh-CN" altLang="en-US" sz="2800" dirty="0"/>
          </a:p>
        </p:txBody>
      </p:sp>
      <p:sp>
        <p:nvSpPr>
          <p:cNvPr id="3" name="内容占位符 2"/>
          <p:cNvSpPr>
            <a:spLocks noGrp="1"/>
          </p:cNvSpPr>
          <p:nvPr>
            <p:ph idx="1"/>
          </p:nvPr>
        </p:nvSpPr>
        <p:spPr>
          <a:xfrm>
            <a:off x="609600" y="1484784"/>
            <a:ext cx="9956800" cy="4641380"/>
          </a:xfrm>
        </p:spPr>
        <p:txBody>
          <a:bodyPr>
            <a:normAutofit lnSpcReduction="10000"/>
          </a:bodyPr>
          <a:lstStyle/>
          <a:p>
            <a:pPr marL="36576" indent="0">
              <a:buNone/>
            </a:pPr>
            <a:r>
              <a:rPr lang="en-US" altLang="zh-CN" dirty="0" err="1">
                <a:solidFill>
                  <a:srgbClr val="FFFF00"/>
                </a:solidFill>
              </a:rPr>
              <a:t>nums</a:t>
            </a:r>
            <a:r>
              <a:rPr lang="en-US" altLang="zh-CN" dirty="0">
                <a:solidFill>
                  <a:srgbClr val="FFFF00"/>
                </a:solidFill>
              </a:rPr>
              <a:t>=input()</a:t>
            </a:r>
            <a:endParaRPr lang="zh-CN" altLang="zh-CN" dirty="0">
              <a:solidFill>
                <a:srgbClr val="FFFF00"/>
              </a:solidFill>
            </a:endParaRPr>
          </a:p>
          <a:p>
            <a:pPr marL="36576" indent="0">
              <a:buNone/>
            </a:pPr>
            <a:r>
              <a:rPr lang="en-US" altLang="zh-CN" dirty="0" err="1">
                <a:solidFill>
                  <a:srgbClr val="FFFF00"/>
                </a:solidFill>
              </a:rPr>
              <a:t>numl</a:t>
            </a:r>
            <a:r>
              <a:rPr lang="en-US" altLang="zh-CN" dirty="0">
                <a:solidFill>
                  <a:srgbClr val="FFFF00"/>
                </a:solidFill>
              </a:rPr>
              <a:t>=[</a:t>
            </a:r>
            <a:r>
              <a:rPr lang="en-US" altLang="zh-CN" dirty="0" err="1">
                <a:solidFill>
                  <a:srgbClr val="FFFF00"/>
                </a:solidFill>
              </a:rPr>
              <a:t>int</a:t>
            </a:r>
            <a:r>
              <a:rPr lang="en-US" altLang="zh-CN" dirty="0">
                <a:solidFill>
                  <a:srgbClr val="FFFF00"/>
                </a:solidFill>
              </a:rPr>
              <a:t>(n) for n in </a:t>
            </a:r>
            <a:r>
              <a:rPr lang="en-US" altLang="zh-CN" dirty="0" err="1">
                <a:solidFill>
                  <a:srgbClr val="FFFF00"/>
                </a:solidFill>
              </a:rPr>
              <a:t>nums.split</a:t>
            </a:r>
            <a:r>
              <a:rPr lang="en-US" altLang="zh-CN" dirty="0">
                <a:solidFill>
                  <a:srgbClr val="FFFF00"/>
                </a:solidFill>
              </a:rPr>
              <a:t>()]</a:t>
            </a:r>
            <a:endParaRPr lang="zh-CN" altLang="zh-CN" dirty="0">
              <a:solidFill>
                <a:srgbClr val="FFFF00"/>
              </a:solidFill>
            </a:endParaRPr>
          </a:p>
          <a:p>
            <a:pPr marL="36576" indent="0">
              <a:buNone/>
            </a:pPr>
            <a:r>
              <a:rPr lang="en-US" altLang="zh-CN" dirty="0" err="1">
                <a:solidFill>
                  <a:srgbClr val="FFFF00"/>
                </a:solidFill>
              </a:rPr>
              <a:t>numl.sort</a:t>
            </a:r>
            <a:r>
              <a:rPr lang="en-US" altLang="zh-CN" dirty="0">
                <a:solidFill>
                  <a:srgbClr val="FFFF00"/>
                </a:solidFill>
              </a:rPr>
              <a:t>()</a:t>
            </a:r>
            <a:endParaRPr lang="zh-CN" altLang="zh-CN" dirty="0">
              <a:solidFill>
                <a:srgbClr val="FFFF00"/>
              </a:solidFill>
            </a:endParaRPr>
          </a:p>
          <a:p>
            <a:pPr marL="36576" indent="0">
              <a:buNone/>
            </a:pPr>
            <a:r>
              <a:rPr lang="en-US" altLang="zh-CN" dirty="0">
                <a:solidFill>
                  <a:srgbClr val="FFFF00"/>
                </a:solidFill>
              </a:rPr>
              <a:t>print(</a:t>
            </a:r>
            <a:r>
              <a:rPr lang="en-US" altLang="zh-CN" dirty="0" err="1">
                <a:solidFill>
                  <a:srgbClr val="FFFF00"/>
                </a:solidFill>
              </a:rPr>
              <a:t>numl</a:t>
            </a:r>
            <a:r>
              <a:rPr lang="en-US" altLang="zh-CN" dirty="0">
                <a:solidFill>
                  <a:srgbClr val="FFFF00"/>
                </a:solidFill>
              </a:rPr>
              <a:t>)</a:t>
            </a:r>
            <a:endParaRPr lang="zh-CN" altLang="zh-CN" dirty="0">
              <a:solidFill>
                <a:srgbClr val="FFFF00"/>
              </a:solidFill>
            </a:endParaRPr>
          </a:p>
          <a:p>
            <a:pPr marL="36576" indent="0">
              <a:buNone/>
            </a:pPr>
            <a:r>
              <a:rPr lang="en-US" altLang="zh-CN" dirty="0"/>
              <a:t> </a:t>
            </a:r>
            <a:endParaRPr lang="zh-CN" altLang="zh-CN" dirty="0"/>
          </a:p>
          <a:p>
            <a:pPr marL="36576" indent="0">
              <a:buNone/>
            </a:pPr>
            <a:r>
              <a:rPr lang="zh-CN" altLang="zh-CN" dirty="0"/>
              <a:t>程序输入：</a:t>
            </a:r>
          </a:p>
          <a:p>
            <a:pPr marL="36576" indent="0">
              <a:buNone/>
            </a:pPr>
            <a:r>
              <a:rPr lang="en-US" altLang="zh-CN" dirty="0">
                <a:solidFill>
                  <a:srgbClr val="00B0F0"/>
                </a:solidFill>
              </a:rPr>
              <a:t>5 -76 8 345 67</a:t>
            </a:r>
            <a:endParaRPr lang="zh-CN" altLang="zh-CN" dirty="0">
              <a:solidFill>
                <a:srgbClr val="00B0F0"/>
              </a:solidFill>
            </a:endParaRPr>
          </a:p>
          <a:p>
            <a:pPr marL="36576" indent="0">
              <a:buNone/>
            </a:pPr>
            <a:r>
              <a:rPr lang="zh-CN" altLang="zh-CN" dirty="0"/>
              <a:t>程序输出：</a:t>
            </a:r>
          </a:p>
          <a:p>
            <a:pPr marL="36576" indent="0">
              <a:buNone/>
            </a:pPr>
            <a:r>
              <a:rPr lang="en-US" altLang="zh-CN" dirty="0">
                <a:solidFill>
                  <a:srgbClr val="00B0F0"/>
                </a:solidFill>
              </a:rPr>
              <a:t>[-76, 5, 8, 67, 345]</a:t>
            </a:r>
            <a:endParaRPr lang="zh-CN" altLang="zh-CN" b="1" dirty="0">
              <a:solidFill>
                <a:srgbClr val="00B0F0"/>
              </a:solidFill>
            </a:endParaRPr>
          </a:p>
          <a:p>
            <a:pPr marL="36576"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49</a:t>
            </a:fld>
            <a:endParaRPr lang="en-US" altLang="zh-CN"/>
          </a:p>
        </p:txBody>
      </p:sp>
    </p:spTree>
    <p:extLst>
      <p:ext uri="{BB962C8B-B14F-4D97-AF65-F5344CB8AC3E}">
        <p14:creationId xmlns:p14="http://schemas.microsoft.com/office/powerpoint/2010/main" val="152381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访问单个数据</a:t>
            </a:r>
          </a:p>
        </p:txBody>
      </p:sp>
      <p:sp>
        <p:nvSpPr>
          <p:cNvPr id="3" name="内容占位符 2"/>
          <p:cNvSpPr>
            <a:spLocks noGrp="1"/>
          </p:cNvSpPr>
          <p:nvPr>
            <p:ph idx="1"/>
          </p:nvPr>
        </p:nvSpPr>
        <p:spPr/>
        <p:txBody>
          <a:bodyPr>
            <a:normAutofit fontScale="92500" lnSpcReduction="10000"/>
          </a:bodyPr>
          <a:lstStyle/>
          <a:p>
            <a:r>
              <a:rPr lang="zh-CN" altLang="en-US" dirty="0"/>
              <a:t>用</a:t>
            </a:r>
            <a:r>
              <a:rPr lang="en-US" altLang="zh-CN" dirty="0"/>
              <a:t>[ ]</a:t>
            </a:r>
            <a:r>
              <a:rPr lang="zh-CN" altLang="en-US" dirty="0"/>
              <a:t>来访问序列中的一个元素。</a:t>
            </a:r>
            <a:endParaRPr lang="en-US" altLang="zh-CN" dirty="0"/>
          </a:p>
          <a:p>
            <a:pPr>
              <a:buNone/>
            </a:pPr>
            <a:r>
              <a:rPr lang="zh-CN" altLang="en-US" dirty="0"/>
              <a:t>比如访问字符串中的某个字符：</a:t>
            </a:r>
            <a:endParaRPr lang="en-US" altLang="zh-CN" dirty="0"/>
          </a:p>
          <a:p>
            <a:pPr>
              <a:buNone/>
            </a:pPr>
            <a:r>
              <a:rPr lang="en-US" altLang="zh-CN" dirty="0">
                <a:solidFill>
                  <a:srgbClr val="FFFF00"/>
                </a:solidFill>
              </a:rPr>
              <a:t>prompt = ‘hello’</a:t>
            </a:r>
          </a:p>
          <a:p>
            <a:pPr>
              <a:buNone/>
            </a:pPr>
            <a:r>
              <a:rPr lang="en-US" altLang="zh-CN" dirty="0">
                <a:solidFill>
                  <a:srgbClr val="FFFF00"/>
                </a:solidFill>
              </a:rPr>
              <a:t>print(prompt[0])</a:t>
            </a:r>
          </a:p>
          <a:p>
            <a:pPr>
              <a:buNone/>
            </a:pPr>
            <a:r>
              <a:rPr lang="zh-CN" altLang="en-US" dirty="0"/>
              <a:t>输出：</a:t>
            </a:r>
            <a:endParaRPr lang="en-US" altLang="zh-CN" dirty="0"/>
          </a:p>
          <a:p>
            <a:pPr>
              <a:buNone/>
            </a:pPr>
            <a:r>
              <a:rPr lang="en-US" altLang="zh-CN" dirty="0">
                <a:solidFill>
                  <a:srgbClr val="00B0F0"/>
                </a:solidFill>
              </a:rPr>
              <a:t>h</a:t>
            </a:r>
          </a:p>
          <a:p>
            <a:pPr>
              <a:buNone/>
            </a:pPr>
            <a:r>
              <a:rPr lang="en-US" altLang="zh-CN" dirty="0">
                <a:solidFill>
                  <a:srgbClr val="FFFF00"/>
                </a:solidFill>
              </a:rPr>
              <a:t>print(prompt[4])</a:t>
            </a:r>
          </a:p>
          <a:p>
            <a:pPr>
              <a:buNone/>
            </a:pPr>
            <a:r>
              <a:rPr lang="zh-CN" altLang="en-US" dirty="0"/>
              <a:t>输出：</a:t>
            </a:r>
            <a:endParaRPr lang="en-US" altLang="zh-CN" dirty="0"/>
          </a:p>
          <a:p>
            <a:pPr>
              <a:buNone/>
            </a:pPr>
            <a:r>
              <a:rPr lang="en-US" altLang="zh-CN" dirty="0">
                <a:solidFill>
                  <a:srgbClr val="00B0F0"/>
                </a:solidFill>
              </a:rPr>
              <a:t>o</a:t>
            </a:r>
          </a:p>
          <a:p>
            <a:pPr>
              <a:buNone/>
            </a:pPr>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5</a:t>
            </a:fld>
            <a:endParaRPr lang="en-US" altLang="zh-CN"/>
          </a:p>
        </p:txBody>
      </p:sp>
    </p:spTree>
    <p:extLst>
      <p:ext uri="{BB962C8B-B14F-4D97-AF65-F5344CB8AC3E}">
        <p14:creationId xmlns:p14="http://schemas.microsoft.com/office/powerpoint/2010/main" val="2193100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创建列表</a:t>
            </a:r>
          </a:p>
        </p:txBody>
      </p:sp>
      <p:sp>
        <p:nvSpPr>
          <p:cNvPr id="3" name="内容占位符 2"/>
          <p:cNvSpPr>
            <a:spLocks noGrp="1"/>
          </p:cNvSpPr>
          <p:nvPr>
            <p:ph idx="1"/>
          </p:nvPr>
        </p:nvSpPr>
        <p:spPr/>
        <p:txBody>
          <a:bodyPr/>
          <a:lstStyle/>
          <a:p>
            <a:r>
              <a:rPr lang="zh-CN" altLang="en-US" dirty="0"/>
              <a:t>用</a:t>
            </a:r>
            <a:r>
              <a:rPr lang="en-US" altLang="zh-CN" dirty="0"/>
              <a:t>append</a:t>
            </a:r>
            <a:r>
              <a:rPr lang="zh-CN" altLang="en-US" dirty="0"/>
              <a:t>方法：</a:t>
            </a:r>
            <a:endParaRPr lang="en-US" altLang="zh-CN" dirty="0"/>
          </a:p>
          <a:p>
            <a:r>
              <a:rPr lang="en-US" altLang="zh-CN" dirty="0" err="1"/>
              <a:t>lst</a:t>
            </a:r>
            <a:r>
              <a:rPr lang="en-US" altLang="zh-CN" dirty="0"/>
              <a:t>=[]</a:t>
            </a:r>
          </a:p>
          <a:p>
            <a:r>
              <a:rPr lang="en-US" altLang="zh-CN" dirty="0"/>
              <a:t>for </a:t>
            </a:r>
            <a:r>
              <a:rPr lang="en-US" altLang="zh-CN" dirty="0" err="1"/>
              <a:t>i</a:t>
            </a:r>
            <a:r>
              <a:rPr lang="en-US" altLang="zh-CN" dirty="0"/>
              <a:t> in range(4):</a:t>
            </a:r>
          </a:p>
          <a:p>
            <a:r>
              <a:rPr lang="en-US" altLang="zh-CN" dirty="0"/>
              <a:t>    </a:t>
            </a:r>
            <a:r>
              <a:rPr lang="en-US" altLang="zh-CN" dirty="0" err="1"/>
              <a:t>lst.append</a:t>
            </a:r>
            <a:r>
              <a:rPr lang="en-US" altLang="zh-CN"/>
              <a:t>(input())</a:t>
            </a:r>
          </a:p>
          <a:p>
            <a:endParaRPr lang="en-US" altLang="zh-CN" dirty="0"/>
          </a:p>
          <a:p>
            <a:r>
              <a:rPr lang="zh-CN" altLang="en-US" dirty="0"/>
              <a:t>用列表解析方法：</a:t>
            </a:r>
            <a:r>
              <a:rPr lang="en-US" altLang="zh-CN" dirty="0"/>
              <a:t> </a:t>
            </a:r>
          </a:p>
          <a:p>
            <a:r>
              <a:rPr lang="en-US" altLang="zh-CN" dirty="0" err="1"/>
              <a:t>lst</a:t>
            </a:r>
            <a:r>
              <a:rPr lang="en-US" altLang="zh-CN" dirty="0"/>
              <a:t>=[input() for </a:t>
            </a:r>
            <a:r>
              <a:rPr lang="en-US" altLang="zh-CN" dirty="0" err="1"/>
              <a:t>i</a:t>
            </a:r>
            <a:r>
              <a:rPr lang="en-US" altLang="zh-CN" dirty="0"/>
              <a:t> in range(4)]   </a:t>
            </a: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50</a:t>
            </a:fld>
            <a:endParaRPr lang="en-US" altLang="zh-CN"/>
          </a:p>
        </p:txBody>
      </p:sp>
    </p:spTree>
    <p:extLst>
      <p:ext uri="{BB962C8B-B14F-4D97-AF65-F5344CB8AC3E}">
        <p14:creationId xmlns:p14="http://schemas.microsoft.com/office/powerpoint/2010/main" val="1360852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88640"/>
            <a:ext cx="7467600" cy="1008112"/>
          </a:xfrm>
        </p:spPr>
        <p:txBody>
          <a:bodyPr>
            <a:normAutofit fontScale="90000"/>
          </a:bodyPr>
          <a:lstStyle/>
          <a:p>
            <a:r>
              <a:rPr lang="zh-CN" altLang="zh-CN" sz="3100" dirty="0">
                <a:latin typeface="+mj-ea"/>
              </a:rPr>
              <a:t>输入一行字符串，</a:t>
            </a:r>
            <a:r>
              <a:rPr lang="zh-CN" altLang="en-US" sz="3100" dirty="0">
                <a:latin typeface="+mj-ea"/>
              </a:rPr>
              <a:t>过滤掉非十六进制字符，</a:t>
            </a:r>
            <a:r>
              <a:rPr lang="zh-CN" altLang="zh-CN" sz="3100" dirty="0">
                <a:latin typeface="+mj-ea"/>
              </a:rPr>
              <a:t>并将它转换成</a:t>
            </a:r>
            <a:r>
              <a:rPr lang="en-US" altLang="zh-CN" sz="3100" dirty="0">
                <a:latin typeface="+mj-ea"/>
              </a:rPr>
              <a:t>10</a:t>
            </a:r>
            <a:r>
              <a:rPr lang="zh-CN" altLang="zh-CN" sz="3100" dirty="0">
                <a:latin typeface="+mj-ea"/>
              </a:rPr>
              <a:t>进制数输出。</a:t>
            </a:r>
            <a:br>
              <a:rPr lang="zh-CN" altLang="zh-CN" sz="3100" dirty="0">
                <a:latin typeface="+mj-ea"/>
              </a:rPr>
            </a:br>
            <a:endParaRPr lang="zh-CN" altLang="en-US" sz="3100" dirty="0">
              <a:latin typeface="+mj-ea"/>
            </a:endParaRPr>
          </a:p>
        </p:txBody>
      </p:sp>
      <p:sp>
        <p:nvSpPr>
          <p:cNvPr id="3" name="内容占位符 2"/>
          <p:cNvSpPr>
            <a:spLocks noGrp="1"/>
          </p:cNvSpPr>
          <p:nvPr>
            <p:ph sz="half" idx="1"/>
          </p:nvPr>
        </p:nvSpPr>
        <p:spPr>
          <a:xfrm>
            <a:off x="1981200" y="1268760"/>
            <a:ext cx="3657600" cy="4857404"/>
          </a:xfrm>
        </p:spPr>
        <p:txBody>
          <a:bodyPr>
            <a:normAutofit fontScale="70000" lnSpcReduction="20000"/>
          </a:bodyPr>
          <a:lstStyle/>
          <a:p>
            <a:r>
              <a:rPr lang="zh-CN" altLang="en-US" dirty="0"/>
              <a:t>神经网络分层</a:t>
            </a:r>
            <a:endParaRPr lang="en-US" altLang="zh-CN" dirty="0"/>
          </a:p>
          <a:p>
            <a:endParaRPr lang="zh-CN" altLang="en-US" dirty="0"/>
          </a:p>
        </p:txBody>
      </p:sp>
      <p:sp>
        <p:nvSpPr>
          <p:cNvPr id="4" name="内容占位符 3"/>
          <p:cNvSpPr>
            <a:spLocks noGrp="1"/>
          </p:cNvSpPr>
          <p:nvPr>
            <p:ph sz="half" idx="2"/>
          </p:nvPr>
        </p:nvSpPr>
        <p:spPr>
          <a:xfrm>
            <a:off x="5791200" y="1600201"/>
            <a:ext cx="4553272" cy="4525963"/>
          </a:xfrm>
        </p:spPr>
        <p:txBody>
          <a:bodyPr>
            <a:normAutofit fontScale="70000" lnSpcReduction="20000"/>
          </a:bodyPr>
          <a:lstStyle/>
          <a:p>
            <a:r>
              <a:rPr lang="zh-CN" altLang="zh-CN" dirty="0"/>
              <a:t>如输入：</a:t>
            </a:r>
            <a:r>
              <a:rPr lang="en-US" altLang="zh-CN" dirty="0"/>
              <a:t>   _</a:t>
            </a:r>
            <a:r>
              <a:rPr lang="en-US" altLang="zh-CN" dirty="0" err="1"/>
              <a:t>ahg1</a:t>
            </a:r>
            <a:r>
              <a:rPr lang="en-US" altLang="zh-CN" dirty="0"/>
              <a:t>*B</a:t>
            </a:r>
            <a:endParaRPr lang="zh-CN" altLang="zh-CN" dirty="0"/>
          </a:p>
          <a:p>
            <a:r>
              <a:rPr lang="zh-CN" altLang="zh-CN" dirty="0"/>
              <a:t>新字符串：</a:t>
            </a:r>
            <a:r>
              <a:rPr lang="en-US" altLang="zh-CN" dirty="0" err="1"/>
              <a:t>a1B</a:t>
            </a:r>
            <a:endParaRPr lang="zh-CN" altLang="zh-CN" dirty="0"/>
          </a:p>
          <a:p>
            <a:r>
              <a:rPr lang="en-US" altLang="zh-CN" dirty="0"/>
              <a:t>10</a:t>
            </a:r>
            <a:r>
              <a:rPr lang="zh-CN" altLang="zh-CN" dirty="0"/>
              <a:t>进制数：</a:t>
            </a:r>
            <a:r>
              <a:rPr lang="en-US" altLang="zh-CN" dirty="0"/>
              <a:t>2587</a:t>
            </a:r>
          </a:p>
          <a:p>
            <a:endParaRPr lang="en-US" altLang="zh-CN" dirty="0"/>
          </a:p>
          <a:p>
            <a:r>
              <a:rPr lang="en-US" altLang="zh-CN" dirty="0"/>
              <a:t>s=input()      #</a:t>
            </a:r>
            <a:r>
              <a:rPr lang="zh-CN" altLang="zh-CN" dirty="0"/>
              <a:t>第一层，输入层</a:t>
            </a:r>
            <a:endParaRPr lang="en-US" altLang="zh-CN" dirty="0"/>
          </a:p>
          <a:p>
            <a:endParaRPr lang="zh-CN" altLang="zh-CN" b="1" dirty="0"/>
          </a:p>
          <a:p>
            <a:r>
              <a:rPr lang="en-US" altLang="zh-CN" dirty="0"/>
              <a:t>#</a:t>
            </a:r>
            <a:r>
              <a:rPr lang="zh-CN" altLang="zh-CN" dirty="0"/>
              <a:t>第二层</a:t>
            </a:r>
            <a:endParaRPr lang="zh-CN" altLang="zh-CN" b="1" dirty="0"/>
          </a:p>
          <a:p>
            <a:r>
              <a:rPr lang="en-US" altLang="zh-CN" dirty="0" err="1"/>
              <a:t>lst</a:t>
            </a:r>
            <a:r>
              <a:rPr lang="en-US" altLang="zh-CN" dirty="0"/>
              <a:t>=[t for t in s if  '0'&lt;=t&lt;='9' \ </a:t>
            </a:r>
            <a:endParaRPr lang="zh-CN" altLang="zh-CN" b="1" dirty="0"/>
          </a:p>
          <a:p>
            <a:r>
              <a:rPr lang="en-US" altLang="zh-CN" dirty="0"/>
              <a:t>or 'a'&lt;=t&lt;=‘f  or 'A'&lt;=t&lt;='F']</a:t>
            </a:r>
          </a:p>
          <a:p>
            <a:endParaRPr lang="zh-CN" altLang="zh-CN" b="1" dirty="0"/>
          </a:p>
          <a:p>
            <a:r>
              <a:rPr lang="en-US" altLang="zh-CN" dirty="0"/>
              <a:t>#</a:t>
            </a:r>
            <a:r>
              <a:rPr lang="zh-CN" altLang="zh-CN" dirty="0"/>
              <a:t>第三层</a:t>
            </a:r>
            <a:endParaRPr lang="zh-CN" altLang="zh-CN" b="1" dirty="0"/>
          </a:p>
          <a:p>
            <a:r>
              <a:rPr lang="en-US" altLang="zh-CN" dirty="0"/>
              <a:t>news=''.join(</a:t>
            </a:r>
            <a:r>
              <a:rPr lang="en-US" altLang="zh-CN" dirty="0" err="1"/>
              <a:t>lst</a:t>
            </a:r>
            <a:r>
              <a:rPr lang="en-US" altLang="zh-CN" dirty="0"/>
              <a:t>)</a:t>
            </a:r>
          </a:p>
          <a:p>
            <a:endParaRPr lang="zh-CN" altLang="zh-CN" b="1" dirty="0"/>
          </a:p>
          <a:p>
            <a:r>
              <a:rPr lang="en-US" altLang="zh-CN" dirty="0"/>
              <a:t>#</a:t>
            </a:r>
            <a:r>
              <a:rPr lang="zh-CN" altLang="zh-CN" dirty="0"/>
              <a:t>第四层</a:t>
            </a:r>
            <a:r>
              <a:rPr lang="en-US" altLang="zh-CN" dirty="0"/>
              <a:t>  </a:t>
            </a:r>
            <a:r>
              <a:rPr lang="zh-CN" altLang="zh-CN" dirty="0"/>
              <a:t>输出层</a:t>
            </a:r>
          </a:p>
          <a:p>
            <a:r>
              <a:rPr lang="en-US" altLang="zh-CN" dirty="0"/>
              <a:t>print(news)</a:t>
            </a:r>
            <a:endParaRPr lang="zh-CN" altLang="zh-CN" b="1" dirty="0"/>
          </a:p>
          <a:p>
            <a:r>
              <a:rPr lang="en-US" altLang="zh-CN" dirty="0"/>
              <a:t>print(</a:t>
            </a:r>
            <a:r>
              <a:rPr lang="en-US" altLang="zh-CN" dirty="0" err="1"/>
              <a:t>int</a:t>
            </a:r>
            <a:r>
              <a:rPr lang="en-US" altLang="zh-CN" dirty="0"/>
              <a:t>(</a:t>
            </a:r>
            <a:r>
              <a:rPr lang="en-US" altLang="zh-CN" dirty="0" err="1"/>
              <a:t>news,16</a:t>
            </a:r>
            <a:r>
              <a:rPr lang="en-US" altLang="zh-CN" dirty="0"/>
              <a:t>))</a:t>
            </a:r>
            <a:endParaRPr lang="zh-CN" altLang="zh-CN" b="1" dirty="0"/>
          </a:p>
          <a:p>
            <a:endParaRPr lang="zh-CN" altLang="zh-CN" dirty="0"/>
          </a:p>
          <a:p>
            <a:endParaRPr lang="zh-CN" altLang="en-US" dirty="0"/>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Python</a:t>
            </a:r>
            <a:r>
              <a:rPr kumimoji="0" lang="zh-CN" altLang="en-US"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程序设计</a:t>
            </a:r>
            <a:endParaRPr kumimoji="0" lang="en-US" altLang="zh-CN" sz="1000" b="0" i="0" u="none" strike="noStrike" kern="1200" cap="none" spc="0" normalizeH="0" baseline="0" noProof="0" dirty="0">
              <a:ln>
                <a:noFill/>
              </a:ln>
              <a:solidFill>
                <a:srgbClr val="D4D2D0">
                  <a:shade val="50000"/>
                </a:srgbClr>
              </a:solidFill>
              <a:effectLst/>
              <a:uLnTx/>
              <a:uFillTx/>
              <a:latin typeface="Arial"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67FBDF-D1C1-49FA-AE48-61970863A0DB}" type="slidenum">
              <a:rPr kumimoji="0" lang="en-US" altLang="zh-CN" sz="1000" b="0" i="0" u="none" strike="noStrike" kern="1200" cap="none" spc="0" normalizeH="0" baseline="0" noProof="0" smtClean="0">
                <a:ln>
                  <a:noFill/>
                </a:ln>
                <a:solidFill>
                  <a:srgbClr val="D4D2D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endParaRP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898020" y="1600201"/>
            <a:ext cx="3549909" cy="4525962"/>
          </a:xfrm>
          <a:prstGeom prst="rect">
            <a:avLst/>
          </a:prstGeom>
        </p:spPr>
      </p:pic>
    </p:spTree>
    <p:extLst>
      <p:ext uri="{BB962C8B-B14F-4D97-AF65-F5344CB8AC3E}">
        <p14:creationId xmlns:p14="http://schemas.microsoft.com/office/powerpoint/2010/main" val="321443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 calcmode="lin" valueType="num">
                                      <p:cBhvr additive="base">
                                        <p:cTn id="1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 calcmode="lin" valueType="num">
                                      <p:cBhvr additive="base">
                                        <p:cTn id="1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 calcmode="lin" valueType="num">
                                      <p:cBhvr additive="base">
                                        <p:cTn id="2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 calcmode="lin" valueType="num">
                                      <p:cBhvr additive="base">
                                        <p:cTn id="2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anim calcmode="lin" valueType="num">
                                      <p:cBhvr additive="base">
                                        <p:cTn id="3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anim calcmode="lin" valueType="num">
                                      <p:cBhvr additive="base">
                                        <p:cTn id="3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anim calcmode="lin" valueType="num">
                                      <p:cBhvr additive="base">
                                        <p:cTn id="39"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814992" cy="1143000"/>
          </a:xfrm>
        </p:spPr>
        <p:txBody>
          <a:bodyPr>
            <a:normAutofit fontScale="90000"/>
          </a:bodyPr>
          <a:lstStyle/>
          <a:p>
            <a:r>
              <a:rPr lang="zh-CN" altLang="zh-CN" dirty="0"/>
              <a:t>列表的复制</a:t>
            </a:r>
            <a:br>
              <a:rPr lang="zh-CN" altLang="zh-CN" dirty="0"/>
            </a:br>
            <a:r>
              <a:rPr lang="en-US" altLang="zh-CN" dirty="0"/>
              <a:t>    </a:t>
            </a:r>
            <a:r>
              <a:rPr lang="zh-CN" altLang="en-US" dirty="0"/>
              <a:t>要做一个列表的副本，必须复制列表中元素</a:t>
            </a:r>
          </a:p>
        </p:txBody>
      </p:sp>
      <p:sp>
        <p:nvSpPr>
          <p:cNvPr id="3" name="内容占位符 2"/>
          <p:cNvSpPr>
            <a:spLocks noGrp="1"/>
          </p:cNvSpPr>
          <p:nvPr>
            <p:ph sz="half" idx="1"/>
          </p:nvPr>
        </p:nvSpPr>
        <p:spPr/>
        <p:txBody>
          <a:bodyPr>
            <a:normAutofit lnSpcReduction="10000"/>
          </a:bodyPr>
          <a:lstStyle/>
          <a:p>
            <a:r>
              <a:rPr lang="en-US" altLang="zh-CN" dirty="0"/>
              <a:t>a=[1,2,3,4]</a:t>
            </a:r>
            <a:endParaRPr lang="zh-CN" altLang="zh-CN" dirty="0"/>
          </a:p>
          <a:p>
            <a:r>
              <a:rPr lang="en-US" altLang="zh-CN" dirty="0"/>
              <a:t>b=a</a:t>
            </a:r>
            <a:endParaRPr lang="zh-CN" altLang="zh-CN" dirty="0"/>
          </a:p>
          <a:p>
            <a:r>
              <a:rPr lang="en-US" altLang="zh-CN" dirty="0"/>
              <a:t>print(id(a),id(b))</a:t>
            </a:r>
            <a:endParaRPr lang="zh-CN" altLang="zh-CN" dirty="0"/>
          </a:p>
          <a:p>
            <a:r>
              <a:rPr lang="en-US" altLang="zh-CN" dirty="0"/>
              <a:t>b[2]=5</a:t>
            </a:r>
            <a:endParaRPr lang="zh-CN" altLang="zh-CN" dirty="0"/>
          </a:p>
          <a:p>
            <a:r>
              <a:rPr lang="en-US" altLang="zh-CN" dirty="0"/>
              <a:t>print(a)</a:t>
            </a:r>
            <a:endParaRPr lang="zh-CN" altLang="zh-CN" dirty="0"/>
          </a:p>
          <a:p>
            <a:r>
              <a:rPr lang="en-US" altLang="zh-CN" dirty="0"/>
              <a:t> </a:t>
            </a:r>
            <a:endParaRPr lang="zh-CN" altLang="zh-CN" dirty="0"/>
          </a:p>
          <a:p>
            <a:r>
              <a:rPr lang="en-US" altLang="zh-CN" dirty="0"/>
              <a:t>c=</a:t>
            </a:r>
            <a:r>
              <a:rPr lang="en-US" altLang="zh-CN" dirty="0" err="1"/>
              <a:t>a.copy</a:t>
            </a:r>
            <a:r>
              <a:rPr lang="en-US" altLang="zh-CN" dirty="0"/>
              <a:t>()</a:t>
            </a:r>
            <a:endParaRPr lang="zh-CN" altLang="zh-CN" dirty="0"/>
          </a:p>
          <a:p>
            <a:r>
              <a:rPr lang="en-US" altLang="zh-CN" dirty="0"/>
              <a:t>print(id(a),id(c))</a:t>
            </a:r>
            <a:endParaRPr lang="zh-CN" altLang="zh-CN" dirty="0"/>
          </a:p>
          <a:p>
            <a:r>
              <a:rPr lang="en-US" altLang="zh-CN" dirty="0"/>
              <a:t>c[2]=6</a:t>
            </a:r>
            <a:endParaRPr lang="zh-CN" altLang="zh-CN" dirty="0"/>
          </a:p>
          <a:p>
            <a:r>
              <a:rPr lang="en-US" altLang="zh-CN" dirty="0"/>
              <a:t>print(a)</a:t>
            </a:r>
            <a:endParaRPr lang="zh-CN" altLang="zh-CN" dirty="0"/>
          </a:p>
          <a:p>
            <a:endParaRPr lang="zh-CN" altLang="en-US" dirty="0"/>
          </a:p>
        </p:txBody>
      </p:sp>
      <p:sp>
        <p:nvSpPr>
          <p:cNvPr id="4" name="内容占位符 3"/>
          <p:cNvSpPr>
            <a:spLocks noGrp="1"/>
          </p:cNvSpPr>
          <p:nvPr>
            <p:ph sz="half" idx="2"/>
          </p:nvPr>
        </p:nvSpPr>
        <p:spPr/>
        <p:txBody>
          <a:bodyPr>
            <a:normAutofit lnSpcReduction="10000"/>
          </a:bodyPr>
          <a:lstStyle/>
          <a:p>
            <a:r>
              <a:rPr lang="en-US" altLang="zh-CN" dirty="0"/>
              <a:t>d=a[:]</a:t>
            </a:r>
            <a:endParaRPr lang="zh-CN" altLang="zh-CN" dirty="0"/>
          </a:p>
          <a:p>
            <a:r>
              <a:rPr lang="en-US" altLang="zh-CN" dirty="0"/>
              <a:t>print(id(a),id(d))</a:t>
            </a:r>
            <a:endParaRPr lang="zh-CN" altLang="zh-CN" dirty="0"/>
          </a:p>
          <a:p>
            <a:r>
              <a:rPr lang="en-US" altLang="zh-CN" dirty="0"/>
              <a:t>d[2]=7</a:t>
            </a:r>
            <a:endParaRPr lang="zh-CN" altLang="zh-CN" dirty="0"/>
          </a:p>
          <a:p>
            <a:r>
              <a:rPr lang="en-US" altLang="zh-CN" dirty="0"/>
              <a:t>print(a)</a:t>
            </a:r>
          </a:p>
          <a:p>
            <a:endParaRPr lang="en-US" altLang="zh-CN" dirty="0"/>
          </a:p>
          <a:p>
            <a:r>
              <a:rPr lang="en-US" altLang="zh-CN" dirty="0"/>
              <a:t>e=[]+a</a:t>
            </a:r>
          </a:p>
          <a:p>
            <a:r>
              <a:rPr lang="en-US" altLang="zh-CN" dirty="0"/>
              <a:t>print(id(a),id(e)</a:t>
            </a:r>
            <a:endParaRPr lang="zh-CN" altLang="zh-CN" dirty="0"/>
          </a:p>
          <a:p>
            <a:endParaRPr lang="zh-CN" altLang="en-US" dirty="0"/>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Python</a:t>
            </a:r>
            <a:r>
              <a:rPr kumimoji="0" lang="zh-CN" altLang="en-US"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程序设计</a:t>
            </a:r>
            <a:endParaRPr kumimoji="0" lang="en-US" altLang="zh-CN" sz="1000" b="0" i="0" u="none" strike="noStrike" kern="1200" cap="none" spc="0" normalizeH="0" baseline="0" noProof="0" dirty="0">
              <a:ln>
                <a:noFill/>
              </a:ln>
              <a:solidFill>
                <a:srgbClr val="D4D2D0">
                  <a:shade val="50000"/>
                </a:srgbClr>
              </a:solidFill>
              <a:effectLst/>
              <a:uLnTx/>
              <a:uFillTx/>
              <a:latin typeface="Arial"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67FBDF-D1C1-49FA-AE48-61970863A0DB}" type="slidenum">
              <a:rPr kumimoji="0" lang="en-US" altLang="zh-CN" sz="1000" b="0" i="0" u="none" strike="noStrike" kern="1200" cap="none" spc="0" normalizeH="0" baseline="0" noProof="0" smtClean="0">
                <a:ln>
                  <a:noFill/>
                </a:ln>
                <a:solidFill>
                  <a:srgbClr val="D4D2D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26999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dirty="0"/>
              <a:t>列表的</a:t>
            </a:r>
            <a:r>
              <a:rPr lang="en-US" altLang="zh-CN" sz="2800" dirty="0"/>
              <a:t>”*”</a:t>
            </a:r>
            <a:r>
              <a:rPr lang="zh-CN" altLang="zh-CN" sz="2800" dirty="0"/>
              <a:t>运算</a:t>
            </a:r>
            <a:r>
              <a:rPr lang="en-US" altLang="zh-CN" sz="2800" dirty="0"/>
              <a:t>,</a:t>
            </a:r>
            <a:r>
              <a:rPr lang="zh-CN" altLang="en-US" sz="2800" dirty="0"/>
              <a:t>访问列表的元素</a:t>
            </a:r>
          </a:p>
        </p:txBody>
      </p:sp>
      <p:sp>
        <p:nvSpPr>
          <p:cNvPr id="3" name="内容占位符 2"/>
          <p:cNvSpPr>
            <a:spLocks noGrp="1"/>
          </p:cNvSpPr>
          <p:nvPr>
            <p:ph idx="1"/>
          </p:nvPr>
        </p:nvSpPr>
        <p:spPr>
          <a:xfrm>
            <a:off x="609603" y="1268761"/>
            <a:ext cx="10261596" cy="4857406"/>
          </a:xfrm>
        </p:spPr>
        <p:txBody>
          <a:bodyPr>
            <a:normAutofit/>
          </a:bodyPr>
          <a:lstStyle/>
          <a:p>
            <a:r>
              <a:rPr lang="en-US" altLang="zh-CN" dirty="0"/>
              <a:t>&gt;&gt;&gt; [0]*3         # 0</a:t>
            </a:r>
            <a:r>
              <a:rPr lang="zh-CN" altLang="en-US" dirty="0"/>
              <a:t>是不可变对象</a:t>
            </a:r>
            <a:endParaRPr lang="zh-CN" altLang="zh-CN" dirty="0"/>
          </a:p>
          <a:p>
            <a:r>
              <a:rPr lang="en-US" altLang="zh-CN" dirty="0"/>
              <a:t>[0, 0, 0]</a:t>
            </a:r>
            <a:endParaRPr lang="zh-CN" altLang="zh-CN" dirty="0"/>
          </a:p>
          <a:p>
            <a:r>
              <a:rPr lang="en-US" altLang="zh-CN" dirty="0"/>
              <a:t> </a:t>
            </a:r>
            <a:endParaRPr lang="zh-CN" altLang="zh-CN" dirty="0"/>
          </a:p>
          <a:p>
            <a:r>
              <a:rPr lang="en-US" altLang="zh-CN" dirty="0"/>
              <a:t>&gt;&gt;&gt; [[0]]*3      #[0]</a:t>
            </a:r>
            <a:r>
              <a:rPr lang="zh-CN" altLang="en-US" dirty="0"/>
              <a:t>是可变对象</a:t>
            </a:r>
            <a:endParaRPr lang="zh-CN" altLang="zh-CN" dirty="0"/>
          </a:p>
          <a:p>
            <a:r>
              <a:rPr lang="en-US" altLang="zh-CN" dirty="0"/>
              <a:t>[[0], [0], [0]]</a:t>
            </a:r>
            <a:endParaRPr lang="zh-CN" altLang="zh-CN" dirty="0"/>
          </a:p>
          <a:p>
            <a:r>
              <a:rPr lang="en-US" altLang="zh-CN" dirty="0"/>
              <a:t> </a:t>
            </a:r>
            <a:endParaRPr lang="zh-CN" altLang="zh-CN" dirty="0"/>
          </a:p>
          <a:p>
            <a:r>
              <a:rPr lang="en-US" altLang="zh-CN" dirty="0"/>
              <a:t>&gt;&gt;&gt; [[0]*3]*3     #[0]</a:t>
            </a:r>
            <a:r>
              <a:rPr lang="zh-CN" altLang="en-US" dirty="0"/>
              <a:t>是可变对象</a:t>
            </a:r>
            <a:endParaRPr lang="zh-CN" altLang="zh-CN" dirty="0"/>
          </a:p>
          <a:p>
            <a:r>
              <a:rPr lang="en-US" altLang="zh-CN" dirty="0"/>
              <a:t>[[0, 0, 0], [0, 0, 0], [0, 0, 0]]</a:t>
            </a:r>
            <a:endParaRPr lang="zh-CN" altLang="zh-CN" dirty="0"/>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Python</a:t>
            </a:r>
            <a:r>
              <a:rPr kumimoji="0" lang="zh-CN" altLang="en-US"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程序设计</a:t>
            </a:r>
            <a:endParaRPr kumimoji="0" lang="en-US" altLang="zh-CN" sz="1000" b="0" i="0" u="none" strike="noStrike" kern="1200" cap="none" spc="0" normalizeH="0" baseline="0" noProof="0" dirty="0">
              <a:ln>
                <a:noFill/>
              </a:ln>
              <a:solidFill>
                <a:srgbClr val="D4D2D0">
                  <a:shade val="50000"/>
                </a:srgbClr>
              </a:solidFill>
              <a:effectLst/>
              <a:uLnTx/>
              <a:uFillTx/>
              <a:latin typeface="Arial" charset="0"/>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DCE81F-A34A-4F23-89A3-BB8AD725059B}" type="slidenum">
              <a:rPr kumimoji="0" lang="en-US" altLang="zh-CN" sz="1000" b="0" i="0" u="none" strike="noStrike" kern="1200" cap="none" spc="0" normalizeH="0" baseline="0" noProof="0" smtClean="0">
                <a:ln>
                  <a:noFill/>
                </a:ln>
                <a:solidFill>
                  <a:srgbClr val="D4D2D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936181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2A871-CE43-452E-8AC4-38478A57656A}"/>
              </a:ext>
            </a:extLst>
          </p:cNvPr>
          <p:cNvSpPr>
            <a:spLocks noGrp="1"/>
          </p:cNvSpPr>
          <p:nvPr>
            <p:ph type="title"/>
          </p:nvPr>
        </p:nvSpPr>
        <p:spPr>
          <a:xfrm>
            <a:off x="609603" y="265211"/>
            <a:ext cx="9956800" cy="706090"/>
          </a:xfrm>
        </p:spPr>
        <p:txBody>
          <a:bodyPr>
            <a:normAutofit fontScale="90000"/>
          </a:bodyPr>
          <a:lstStyle/>
          <a:p>
            <a:r>
              <a:rPr lang="zh-CN" altLang="en-US" dirty="0"/>
              <a:t>内部列表的多个相同引用</a:t>
            </a:r>
          </a:p>
        </p:txBody>
      </p:sp>
      <p:sp>
        <p:nvSpPr>
          <p:cNvPr id="3" name="内容占位符 2">
            <a:extLst>
              <a:ext uri="{FF2B5EF4-FFF2-40B4-BE49-F238E27FC236}">
                <a16:creationId xmlns:a16="http://schemas.microsoft.com/office/drawing/2014/main" id="{4AE780BD-9599-4F00-B448-A88B97B7413B}"/>
              </a:ext>
            </a:extLst>
          </p:cNvPr>
          <p:cNvSpPr>
            <a:spLocks noGrp="1"/>
          </p:cNvSpPr>
          <p:nvPr>
            <p:ph sz="half" idx="1"/>
          </p:nvPr>
        </p:nvSpPr>
        <p:spPr>
          <a:xfrm>
            <a:off x="609599" y="1013785"/>
            <a:ext cx="4876800" cy="5145438"/>
          </a:xfrm>
        </p:spPr>
        <p:txBody>
          <a:bodyPr/>
          <a:lstStyle/>
          <a:p>
            <a:pPr marL="36576" indent="0">
              <a:buNone/>
            </a:pPr>
            <a:r>
              <a:rPr lang="en-US" altLang="zh-CN" dirty="0"/>
              <a:t>row = [0]*3</a:t>
            </a:r>
          </a:p>
          <a:p>
            <a:pPr marL="36576" indent="0">
              <a:buNone/>
            </a:pPr>
            <a:r>
              <a:rPr lang="en-US" altLang="zh-CN" dirty="0"/>
              <a:t>data=[</a:t>
            </a:r>
            <a:r>
              <a:rPr lang="en-US" altLang="zh-CN" dirty="0" err="1"/>
              <a:t>row,row,row</a:t>
            </a:r>
            <a:r>
              <a:rPr lang="en-US" altLang="zh-CN" dirty="0"/>
              <a:t>]</a:t>
            </a:r>
          </a:p>
          <a:p>
            <a:pPr marL="36576" indent="0">
              <a:buNone/>
            </a:pPr>
            <a:r>
              <a:rPr lang="en-US" altLang="zh-CN" dirty="0"/>
              <a:t>data[2][2] = 34</a:t>
            </a:r>
          </a:p>
          <a:p>
            <a:pPr marL="36576" indent="0">
              <a:buNone/>
            </a:pPr>
            <a:r>
              <a:rPr lang="en-US" altLang="zh-CN" dirty="0"/>
              <a:t>print(data)</a:t>
            </a:r>
          </a:p>
          <a:p>
            <a:pPr marL="36576" indent="0">
              <a:buNone/>
            </a:pPr>
            <a:r>
              <a:rPr lang="en-US" altLang="zh-CN" dirty="0"/>
              <a:t>[[0,0,42],[0,0,42],[0,0,42]</a:t>
            </a:r>
          </a:p>
          <a:p>
            <a:pPr marL="36576" indent="0">
              <a:buNone/>
            </a:pPr>
            <a:endParaRPr lang="en-US" altLang="zh-CN" dirty="0"/>
          </a:p>
          <a:p>
            <a:pPr marL="36576" indent="0">
              <a:buNone/>
            </a:pPr>
            <a:r>
              <a:rPr lang="en-US" altLang="zh-CN" dirty="0"/>
              <a:t>data</a:t>
            </a:r>
            <a:r>
              <a:rPr lang="zh-CN" altLang="en-US" dirty="0"/>
              <a:t>的行都指向同一对象</a:t>
            </a:r>
            <a:r>
              <a:rPr lang="en-US" altLang="zh-CN" dirty="0"/>
              <a:t>row</a:t>
            </a:r>
          </a:p>
          <a:p>
            <a:pPr marL="36576" indent="0">
              <a:buNone/>
            </a:pPr>
            <a:r>
              <a:rPr lang="zh-CN" altLang="en-US" dirty="0"/>
              <a:t>一个改变，所有行改变</a:t>
            </a:r>
          </a:p>
        </p:txBody>
      </p:sp>
      <p:sp>
        <p:nvSpPr>
          <p:cNvPr id="4" name="内容占位符 3">
            <a:extLst>
              <a:ext uri="{FF2B5EF4-FFF2-40B4-BE49-F238E27FC236}">
                <a16:creationId xmlns:a16="http://schemas.microsoft.com/office/drawing/2014/main" id="{0F5A1A54-7C37-4509-96F3-5E5B0ABD8BAF}"/>
              </a:ext>
            </a:extLst>
          </p:cNvPr>
          <p:cNvSpPr>
            <a:spLocks noGrp="1"/>
          </p:cNvSpPr>
          <p:nvPr>
            <p:ph sz="half" idx="2"/>
          </p:nvPr>
        </p:nvSpPr>
        <p:spPr>
          <a:xfrm>
            <a:off x="5689601" y="3573015"/>
            <a:ext cx="4876800" cy="2553151"/>
          </a:xfrm>
        </p:spPr>
        <p:txBody>
          <a:bodyPr/>
          <a:lstStyle/>
          <a:p>
            <a:pPr marL="36576" indent="0">
              <a:buNone/>
            </a:pPr>
            <a:r>
              <a:rPr lang="zh-CN" altLang="en-US" dirty="0"/>
              <a:t>练习</a:t>
            </a:r>
            <a:endParaRPr lang="en-US" altLang="zh-CN" dirty="0"/>
          </a:p>
          <a:p>
            <a:pPr marL="36576" indent="0">
              <a:buNone/>
            </a:pPr>
            <a:r>
              <a:rPr lang="en-US" altLang="zh-CN" dirty="0"/>
              <a:t>data=[[0]*3]*3</a:t>
            </a:r>
          </a:p>
          <a:p>
            <a:pPr marL="36576" indent="0">
              <a:buNone/>
            </a:pPr>
            <a:r>
              <a:rPr lang="en-US" altLang="zh-CN" dirty="0"/>
              <a:t>data[2][2]=6</a:t>
            </a:r>
          </a:p>
          <a:p>
            <a:pPr marL="36576" indent="0">
              <a:buNone/>
            </a:pPr>
            <a:r>
              <a:rPr lang="en-US" altLang="zh-CN" dirty="0"/>
              <a:t>print(data[0][2])</a:t>
            </a:r>
            <a:endParaRPr lang="zh-CN" altLang="en-US" dirty="0"/>
          </a:p>
        </p:txBody>
      </p:sp>
      <p:sp>
        <p:nvSpPr>
          <p:cNvPr id="5" name="页脚占位符 4">
            <a:extLst>
              <a:ext uri="{FF2B5EF4-FFF2-40B4-BE49-F238E27FC236}">
                <a16:creationId xmlns:a16="http://schemas.microsoft.com/office/drawing/2014/main" id="{5C556879-9058-46A5-8A58-F182412E00AD}"/>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6" name="灯片编号占位符 5">
            <a:extLst>
              <a:ext uri="{FF2B5EF4-FFF2-40B4-BE49-F238E27FC236}">
                <a16:creationId xmlns:a16="http://schemas.microsoft.com/office/drawing/2014/main" id="{B4D11F21-4764-4D47-A3F8-6D55A3EA9FE1}"/>
              </a:ext>
            </a:extLst>
          </p:cNvPr>
          <p:cNvSpPr>
            <a:spLocks noGrp="1"/>
          </p:cNvSpPr>
          <p:nvPr>
            <p:ph type="sldNum" sz="quarter" idx="12"/>
          </p:nvPr>
        </p:nvSpPr>
        <p:spPr/>
        <p:txBody>
          <a:bodyPr/>
          <a:lstStyle/>
          <a:p>
            <a:pPr>
              <a:defRPr/>
            </a:pPr>
            <a:fld id="{0C67FBDF-D1C1-49FA-AE48-61970863A0DB}" type="slidenum">
              <a:rPr lang="en-US" altLang="zh-CN" smtClean="0"/>
              <a:pPr>
                <a:defRPr/>
              </a:pPr>
              <a:t>54</a:t>
            </a:fld>
            <a:endParaRPr lang="en-US" altLang="zh-CN"/>
          </a:p>
        </p:txBody>
      </p:sp>
      <p:graphicFrame>
        <p:nvGraphicFramePr>
          <p:cNvPr id="7" name="表格 7">
            <a:extLst>
              <a:ext uri="{FF2B5EF4-FFF2-40B4-BE49-F238E27FC236}">
                <a16:creationId xmlns:a16="http://schemas.microsoft.com/office/drawing/2014/main" id="{D3EDA66B-8675-40F7-A642-A63D43B6BD68}"/>
              </a:ext>
            </a:extLst>
          </p:cNvPr>
          <p:cNvGraphicFramePr>
            <a:graphicFrameLocks noGrp="1"/>
          </p:cNvGraphicFramePr>
          <p:nvPr/>
        </p:nvGraphicFramePr>
        <p:xfrm>
          <a:off x="6705601" y="1700808"/>
          <a:ext cx="3454398" cy="504056"/>
        </p:xfrm>
        <a:graphic>
          <a:graphicData uri="http://schemas.openxmlformats.org/drawingml/2006/table">
            <a:tbl>
              <a:tblPr firstRow="1" bandRow="1">
                <a:tableStyleId>{5C22544A-7EE6-4342-B048-85BDC9FD1C3A}</a:tableStyleId>
              </a:tblPr>
              <a:tblGrid>
                <a:gridCol w="1151466">
                  <a:extLst>
                    <a:ext uri="{9D8B030D-6E8A-4147-A177-3AD203B41FA5}">
                      <a16:colId xmlns:a16="http://schemas.microsoft.com/office/drawing/2014/main" val="1190121233"/>
                    </a:ext>
                  </a:extLst>
                </a:gridCol>
                <a:gridCol w="1151466">
                  <a:extLst>
                    <a:ext uri="{9D8B030D-6E8A-4147-A177-3AD203B41FA5}">
                      <a16:colId xmlns:a16="http://schemas.microsoft.com/office/drawing/2014/main" val="2010915062"/>
                    </a:ext>
                  </a:extLst>
                </a:gridCol>
                <a:gridCol w="1151466">
                  <a:extLst>
                    <a:ext uri="{9D8B030D-6E8A-4147-A177-3AD203B41FA5}">
                      <a16:colId xmlns:a16="http://schemas.microsoft.com/office/drawing/2014/main" val="2113855877"/>
                    </a:ext>
                  </a:extLst>
                </a:gridCol>
              </a:tblGrid>
              <a:tr h="5040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975693409"/>
                  </a:ext>
                </a:extLst>
              </a:tr>
            </a:tbl>
          </a:graphicData>
        </a:graphic>
      </p:graphicFrame>
      <p:sp>
        <p:nvSpPr>
          <p:cNvPr id="8" name="文本框 7">
            <a:extLst>
              <a:ext uri="{FF2B5EF4-FFF2-40B4-BE49-F238E27FC236}">
                <a16:creationId xmlns:a16="http://schemas.microsoft.com/office/drawing/2014/main" id="{8F8F8D16-FC63-4B12-AC8B-70246620ADCF}"/>
              </a:ext>
            </a:extLst>
          </p:cNvPr>
          <p:cNvSpPr txBox="1"/>
          <p:nvPr/>
        </p:nvSpPr>
        <p:spPr>
          <a:xfrm>
            <a:off x="4583832" y="1700808"/>
            <a:ext cx="9025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data</a:t>
            </a:r>
            <a:endParaRPr lang="zh-CN" altLang="en-US" dirty="0"/>
          </a:p>
        </p:txBody>
      </p:sp>
      <p:cxnSp>
        <p:nvCxnSpPr>
          <p:cNvPr id="17" name="直接箭头连接符 16">
            <a:extLst>
              <a:ext uri="{FF2B5EF4-FFF2-40B4-BE49-F238E27FC236}">
                <a16:creationId xmlns:a16="http://schemas.microsoft.com/office/drawing/2014/main" id="{4EA663FC-D026-42D3-94D6-D5D931E2F71F}"/>
              </a:ext>
            </a:extLst>
          </p:cNvPr>
          <p:cNvCxnSpPr>
            <a:stCxn id="8" idx="3"/>
          </p:cNvCxnSpPr>
          <p:nvPr/>
        </p:nvCxnSpPr>
        <p:spPr>
          <a:xfrm flipV="1">
            <a:off x="5486400" y="1844824"/>
            <a:ext cx="1219201" cy="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847F914-135A-4641-AA85-82356BA5F128}"/>
              </a:ext>
            </a:extLst>
          </p:cNvPr>
          <p:cNvSpPr txBox="1"/>
          <p:nvPr/>
        </p:nvSpPr>
        <p:spPr>
          <a:xfrm>
            <a:off x="5588003" y="2500765"/>
            <a:ext cx="1300085" cy="369332"/>
          </a:xfrm>
          <a:prstGeom prst="rect">
            <a:avLst/>
          </a:prstGeom>
          <a:noFill/>
        </p:spPr>
        <p:txBody>
          <a:bodyPr wrap="square" rtlCol="0">
            <a:spAutoFit/>
          </a:bodyPr>
          <a:lstStyle/>
          <a:p>
            <a:r>
              <a:rPr lang="en-US" altLang="zh-CN" dirty="0"/>
              <a:t>0,1,2</a:t>
            </a:r>
            <a:r>
              <a:rPr lang="zh-CN" altLang="en-US" dirty="0"/>
              <a:t>三行</a:t>
            </a:r>
          </a:p>
        </p:txBody>
      </p:sp>
      <p:cxnSp>
        <p:nvCxnSpPr>
          <p:cNvPr id="22" name="直接箭头连接符 21">
            <a:extLst>
              <a:ext uri="{FF2B5EF4-FFF2-40B4-BE49-F238E27FC236}">
                <a16:creationId xmlns:a16="http://schemas.microsoft.com/office/drawing/2014/main" id="{1E03310A-8BD0-47B3-BF36-2190839D3E16}"/>
              </a:ext>
            </a:extLst>
          </p:cNvPr>
          <p:cNvCxnSpPr/>
          <p:nvPr/>
        </p:nvCxnSpPr>
        <p:spPr>
          <a:xfrm flipV="1">
            <a:off x="6023992" y="1844824"/>
            <a:ext cx="0" cy="660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52F9EA0E-5E41-4421-9924-FB576022ED95}"/>
              </a:ext>
            </a:extLst>
          </p:cNvPr>
          <p:cNvSpPr/>
          <p:nvPr/>
        </p:nvSpPr>
        <p:spPr>
          <a:xfrm>
            <a:off x="5588002" y="2500765"/>
            <a:ext cx="1516109" cy="4336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0,1,2</a:t>
            </a:r>
            <a:r>
              <a:rPr lang="zh-CN" altLang="en-US" dirty="0"/>
              <a:t>三行</a:t>
            </a:r>
          </a:p>
        </p:txBody>
      </p:sp>
    </p:spTree>
    <p:extLst>
      <p:ext uri="{BB962C8B-B14F-4D97-AF65-F5344CB8AC3E}">
        <p14:creationId xmlns:p14="http://schemas.microsoft.com/office/powerpoint/2010/main" val="3765594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列表其他注意点</a:t>
            </a:r>
          </a:p>
        </p:txBody>
      </p:sp>
      <p:sp>
        <p:nvSpPr>
          <p:cNvPr id="3" name="内容占位符 2"/>
          <p:cNvSpPr>
            <a:spLocks noGrp="1"/>
          </p:cNvSpPr>
          <p:nvPr>
            <p:ph sz="half" idx="1"/>
          </p:nvPr>
        </p:nvSpPr>
        <p:spPr/>
        <p:txBody>
          <a:bodyPr>
            <a:normAutofit lnSpcReduction="10000"/>
          </a:bodyPr>
          <a:lstStyle/>
          <a:p>
            <a:r>
              <a:rPr lang="en-US" altLang="zh-CN" dirty="0"/>
              <a:t>1</a:t>
            </a:r>
            <a:r>
              <a:rPr lang="zh-CN" altLang="zh-CN" dirty="0"/>
              <a:t>．如何判断一个列表</a:t>
            </a:r>
            <a:r>
              <a:rPr lang="en-US" altLang="zh-CN" dirty="0" err="1"/>
              <a:t>lst</a:t>
            </a:r>
            <a:r>
              <a:rPr lang="zh-CN" altLang="zh-CN" dirty="0"/>
              <a:t>为空？</a:t>
            </a:r>
            <a:endParaRPr lang="en-US" altLang="zh-CN" dirty="0"/>
          </a:p>
          <a:p>
            <a:r>
              <a:rPr lang="en-US" altLang="zh-CN" dirty="0" err="1"/>
              <a:t>len</a:t>
            </a:r>
            <a:r>
              <a:rPr lang="en-US" altLang="zh-CN" dirty="0"/>
              <a:t>(</a:t>
            </a:r>
            <a:r>
              <a:rPr lang="en-US" altLang="zh-CN" dirty="0" err="1"/>
              <a:t>lst</a:t>
            </a:r>
            <a:r>
              <a:rPr lang="en-US" altLang="zh-CN" dirty="0"/>
              <a:t>)==0</a:t>
            </a:r>
          </a:p>
          <a:p>
            <a:r>
              <a:rPr lang="en-US" altLang="zh-CN" dirty="0"/>
              <a:t>not </a:t>
            </a:r>
            <a:r>
              <a:rPr lang="en-US" altLang="zh-CN" dirty="0" err="1"/>
              <a:t>lst</a:t>
            </a:r>
            <a:r>
              <a:rPr lang="en-US" altLang="zh-CN" dirty="0"/>
              <a:t> ==True</a:t>
            </a:r>
          </a:p>
          <a:p>
            <a:endParaRPr lang="en-US" altLang="zh-CN" dirty="0"/>
          </a:p>
          <a:p>
            <a:r>
              <a:rPr lang="en-US" altLang="zh-CN" dirty="0"/>
              <a:t>2</a:t>
            </a:r>
            <a:r>
              <a:rPr lang="zh-CN" altLang="zh-CN" dirty="0"/>
              <a:t>如何将列表</a:t>
            </a:r>
            <a:r>
              <a:rPr lang="en-US" altLang="zh-CN" dirty="0" err="1"/>
              <a:t>lst</a:t>
            </a:r>
            <a:r>
              <a:rPr lang="zh-CN" altLang="zh-CN" dirty="0"/>
              <a:t>切成相同长度</a:t>
            </a:r>
            <a:r>
              <a:rPr lang="en-US" altLang="zh-CN" dirty="0"/>
              <a:t>n</a:t>
            </a:r>
            <a:r>
              <a:rPr lang="zh-CN" altLang="zh-CN" dirty="0"/>
              <a:t>的序列？</a:t>
            </a:r>
            <a:endParaRPr lang="en-US" altLang="zh-CN" dirty="0"/>
          </a:p>
          <a:p>
            <a:r>
              <a:rPr lang="en-US" altLang="zh-CN" dirty="0"/>
              <a:t>[</a:t>
            </a:r>
            <a:r>
              <a:rPr lang="en-US" altLang="zh-CN" dirty="0" err="1"/>
              <a:t>lst</a:t>
            </a:r>
            <a:r>
              <a:rPr lang="en-US" altLang="zh-CN" dirty="0"/>
              <a:t>[</a:t>
            </a:r>
            <a:r>
              <a:rPr lang="en-US" altLang="zh-CN" dirty="0" err="1"/>
              <a:t>i:i+n</a:t>
            </a:r>
            <a:r>
              <a:rPr lang="en-US" altLang="zh-CN" dirty="0"/>
              <a:t>] for </a:t>
            </a:r>
            <a:r>
              <a:rPr lang="en-US" altLang="zh-CN" dirty="0" err="1"/>
              <a:t>i</a:t>
            </a:r>
            <a:r>
              <a:rPr lang="en-US" altLang="zh-CN" dirty="0"/>
              <a:t> in range(0, </a:t>
            </a:r>
            <a:r>
              <a:rPr lang="en-US" altLang="zh-CN" dirty="0" err="1"/>
              <a:t>len</a:t>
            </a:r>
            <a:r>
              <a:rPr lang="en-US" altLang="zh-CN" dirty="0"/>
              <a:t>(l), n)]</a:t>
            </a:r>
            <a:endParaRPr lang="zh-CN" altLang="zh-CN" dirty="0"/>
          </a:p>
          <a:p>
            <a:endParaRPr lang="zh-CN" altLang="zh-CN" dirty="0"/>
          </a:p>
          <a:p>
            <a:endParaRPr lang="zh-CN" altLang="en-US" dirty="0"/>
          </a:p>
        </p:txBody>
      </p:sp>
      <p:sp>
        <p:nvSpPr>
          <p:cNvPr id="4" name="内容占位符 3"/>
          <p:cNvSpPr>
            <a:spLocks noGrp="1"/>
          </p:cNvSpPr>
          <p:nvPr>
            <p:ph sz="half" idx="2"/>
          </p:nvPr>
        </p:nvSpPr>
        <p:spPr>
          <a:xfrm>
            <a:off x="5486400" y="1600201"/>
            <a:ext cx="6586264" cy="4525963"/>
          </a:xfrm>
        </p:spPr>
        <p:txBody>
          <a:bodyPr>
            <a:normAutofit lnSpcReduction="10000"/>
          </a:bodyPr>
          <a:lstStyle/>
          <a:p>
            <a:r>
              <a:rPr lang="zh-CN" altLang="zh-CN" dirty="0"/>
              <a:t>遍历</a:t>
            </a:r>
            <a:r>
              <a:rPr lang="en-US" altLang="zh-CN" dirty="0"/>
              <a:t>list</a:t>
            </a:r>
            <a:r>
              <a:rPr lang="zh-CN" altLang="zh-CN" dirty="0"/>
              <a:t>的时候</a:t>
            </a:r>
            <a:r>
              <a:rPr lang="zh-CN" altLang="en-US" dirty="0"/>
              <a:t>最好不要修改列表</a:t>
            </a:r>
            <a:r>
              <a:rPr lang="zh-CN" altLang="zh-CN" dirty="0"/>
              <a:t>元素</a:t>
            </a:r>
          </a:p>
          <a:p>
            <a:r>
              <a:rPr lang="en-US" altLang="zh-CN" dirty="0"/>
              <a:t> </a:t>
            </a:r>
            <a:endParaRPr lang="zh-CN" altLang="zh-CN" dirty="0"/>
          </a:p>
          <a:p>
            <a:r>
              <a:rPr lang="en-US" altLang="zh-CN" dirty="0"/>
              <a:t> </a:t>
            </a:r>
            <a:endParaRPr lang="zh-CN" altLang="zh-CN" dirty="0"/>
          </a:p>
          <a:p>
            <a:r>
              <a:rPr lang="en-US" altLang="zh-CN" dirty="0" err="1"/>
              <a:t>seq</a:t>
            </a:r>
            <a:r>
              <a:rPr lang="en-US" altLang="zh-CN" dirty="0"/>
              <a:t>=[1,2,7,3,4,3,2,7,4,5,6,5,4,3]</a:t>
            </a:r>
            <a:endParaRPr lang="zh-CN" altLang="zh-CN" dirty="0"/>
          </a:p>
          <a:p>
            <a:r>
              <a:rPr lang="en-US" altLang="zh-CN" dirty="0"/>
              <a:t>“”” </a:t>
            </a:r>
            <a:endParaRPr lang="zh-CN" altLang="zh-CN" dirty="0"/>
          </a:p>
          <a:p>
            <a:r>
              <a:rPr lang="en-US" altLang="zh-CN" dirty="0" err="1"/>
              <a:t>seq</a:t>
            </a:r>
            <a:r>
              <a:rPr lang="en-US" altLang="zh-CN" dirty="0"/>
              <a:t>[:]=[ x for x in </a:t>
            </a:r>
            <a:r>
              <a:rPr lang="en-US" altLang="zh-CN" dirty="0" err="1"/>
              <a:t>seq</a:t>
            </a:r>
            <a:r>
              <a:rPr lang="en-US" altLang="zh-CN" dirty="0"/>
              <a:t> if </a:t>
            </a:r>
            <a:r>
              <a:rPr lang="en-US" altLang="zh-CN" dirty="0" err="1"/>
              <a:t>seq.count</a:t>
            </a:r>
            <a:r>
              <a:rPr lang="en-US" altLang="zh-CN" dirty="0"/>
              <a:t>(x)&lt;2]</a:t>
            </a:r>
            <a:endParaRPr lang="zh-CN" altLang="zh-CN" dirty="0"/>
          </a:p>
          <a:p>
            <a:r>
              <a:rPr lang="en-US" altLang="zh-CN" dirty="0"/>
              <a:t>print(</a:t>
            </a:r>
            <a:r>
              <a:rPr lang="en-US" altLang="zh-CN" dirty="0" err="1"/>
              <a:t>seq</a:t>
            </a:r>
            <a:r>
              <a:rPr lang="en-US" altLang="zh-CN" dirty="0"/>
              <a:t>) </a:t>
            </a:r>
            <a:endParaRPr lang="zh-CN" altLang="zh-CN" dirty="0"/>
          </a:p>
          <a:p>
            <a:r>
              <a:rPr lang="en-US" altLang="zh-CN"/>
              <a:t>“””</a:t>
            </a:r>
            <a:endParaRPr lang="en-US" altLang="zh-CN" dirty="0"/>
          </a:p>
          <a:p>
            <a:r>
              <a:rPr lang="en-US" altLang="zh-CN" dirty="0"/>
              <a:t>seq1[:]=[ x for x in seq if </a:t>
            </a:r>
            <a:r>
              <a:rPr lang="en-US" altLang="zh-CN" dirty="0" err="1"/>
              <a:t>seq.count</a:t>
            </a:r>
            <a:r>
              <a:rPr lang="en-US" altLang="zh-CN" dirty="0"/>
              <a:t>(x)&lt;2]</a:t>
            </a:r>
            <a:endParaRPr lang="zh-CN" altLang="zh-CN" dirty="0"/>
          </a:p>
          <a:p>
            <a:r>
              <a:rPr lang="en-US" altLang="zh-CN" dirty="0"/>
              <a:t>print(seq1) </a:t>
            </a:r>
            <a:endParaRPr lang="zh-CN" altLang="zh-CN" dirty="0"/>
          </a:p>
          <a:p>
            <a:endParaRPr lang="zh-CN" altLang="en-US" dirty="0"/>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Python</a:t>
            </a:r>
            <a:r>
              <a:rPr kumimoji="0" lang="zh-CN" altLang="en-US"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程序设计</a:t>
            </a:r>
            <a:endParaRPr kumimoji="0" lang="en-US" altLang="zh-CN" sz="1000" b="0" i="0" u="none" strike="noStrike" kern="1200" cap="none" spc="0" normalizeH="0" baseline="0" noProof="0" dirty="0">
              <a:ln>
                <a:noFill/>
              </a:ln>
              <a:solidFill>
                <a:srgbClr val="D4D2D0">
                  <a:shade val="50000"/>
                </a:srgbClr>
              </a:solidFill>
              <a:effectLst/>
              <a:uLnTx/>
              <a:uFillTx/>
              <a:latin typeface="Arial"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67FBDF-D1C1-49FA-AE48-61970863A0DB}" type="slidenum">
              <a:rPr kumimoji="0" lang="en-US" altLang="zh-CN" sz="1000" b="0" i="0" u="none" strike="noStrike" kern="1200" cap="none" spc="0" normalizeH="0" baseline="0" noProof="0" smtClean="0">
                <a:ln>
                  <a:noFill/>
                </a:ln>
                <a:solidFill>
                  <a:srgbClr val="D4D2D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0771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additive="base">
                                        <p:cTn id="3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 calcmode="lin" valueType="num">
                                      <p:cBhvr additive="base">
                                        <p:cTn id="4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additive="base">
                                        <p:cTn id="5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 calcmode="lin" valueType="num">
                                      <p:cBhvr additive="base">
                                        <p:cTn id="5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a:t>
            </a:r>
          </a:p>
        </p:txBody>
      </p:sp>
      <p:sp>
        <p:nvSpPr>
          <p:cNvPr id="3" name="内容占位符 2"/>
          <p:cNvSpPr>
            <a:spLocks noGrp="1"/>
          </p:cNvSpPr>
          <p:nvPr>
            <p:ph idx="1"/>
          </p:nvPr>
        </p:nvSpPr>
        <p:spPr/>
        <p:txBody>
          <a:bodyPr>
            <a:normAutofit/>
          </a:bodyPr>
          <a:lstStyle/>
          <a:p>
            <a:r>
              <a:rPr lang="zh-CN" altLang="en-US" dirty="0"/>
              <a:t>元组（</a:t>
            </a:r>
            <a:r>
              <a:rPr lang="en-US" altLang="zh-CN" dirty="0"/>
              <a:t>tuple</a:t>
            </a:r>
            <a:r>
              <a:rPr lang="zh-CN" altLang="en-US" dirty="0"/>
              <a:t>）</a:t>
            </a:r>
            <a:endParaRPr lang="en-US" altLang="zh-CN" dirty="0"/>
          </a:p>
          <a:p>
            <a:pPr marL="36576" lvl="1" indent="0">
              <a:buSzPct val="80000"/>
              <a:buNone/>
            </a:pPr>
            <a:r>
              <a:rPr lang="en-US" altLang="zh-CN" dirty="0"/>
              <a:t>       </a:t>
            </a:r>
            <a:r>
              <a:rPr lang="zh-CN" altLang="en-US" dirty="0"/>
              <a:t>元组是不可修改的任何类型的数据序列。</a:t>
            </a:r>
            <a:r>
              <a:rPr lang="zh-CN" altLang="zh-CN" dirty="0"/>
              <a:t>元组像列表一样可以表达任何类型、任意数量的数据的有序序列</a:t>
            </a:r>
            <a:r>
              <a:rPr lang="zh-CN" altLang="en-US" dirty="0"/>
              <a:t>。</a:t>
            </a:r>
            <a:endParaRPr lang="en-US" altLang="zh-CN" dirty="0"/>
          </a:p>
          <a:p>
            <a:pPr marL="36576" lvl="1" indent="0">
              <a:buSzPct val="80000"/>
              <a:buNone/>
            </a:pPr>
            <a:endParaRPr lang="en-US" altLang="zh-CN" dirty="0"/>
          </a:p>
          <a:p>
            <a:pPr marL="36576" lvl="1" indent="0">
              <a:buSzPct val="80000"/>
              <a:buNone/>
            </a:pPr>
            <a:r>
              <a:rPr lang="zh-CN" altLang="en-US" dirty="0"/>
              <a:t>元组的字面量</a:t>
            </a:r>
            <a:r>
              <a:rPr lang="zh-CN" altLang="zh-CN" dirty="0"/>
              <a:t>用圆括号</a:t>
            </a:r>
            <a:r>
              <a:rPr lang="en-US" altLang="zh-CN" dirty="0"/>
              <a:t>()</a:t>
            </a:r>
            <a:r>
              <a:rPr lang="zh-CN" altLang="zh-CN" dirty="0"/>
              <a:t>而不是方括号</a:t>
            </a:r>
            <a:r>
              <a:rPr lang="en-US" altLang="zh-CN" dirty="0"/>
              <a:t>[]</a:t>
            </a:r>
            <a:r>
              <a:rPr lang="zh-CN" altLang="en-US" dirty="0"/>
              <a:t>。</a:t>
            </a:r>
            <a:endParaRPr lang="en-US" altLang="zh-CN" dirty="0"/>
          </a:p>
          <a:p>
            <a:pPr marL="36576" lvl="1" indent="0">
              <a:buSzPct val="80000"/>
              <a:buNone/>
            </a:pPr>
            <a:r>
              <a:rPr lang="en-US" altLang="zh-CN" dirty="0">
                <a:solidFill>
                  <a:srgbClr val="FFFF00"/>
                </a:solidFill>
              </a:rPr>
              <a:t>  (1, 3.2, 5, 7.0, 9)</a:t>
            </a:r>
          </a:p>
          <a:p>
            <a:pPr marL="36576" lvl="1" indent="0">
              <a:buSzPct val="80000"/>
              <a:buNone/>
            </a:pPr>
            <a:r>
              <a:rPr lang="en-US" altLang="zh-CN" dirty="0">
                <a:solidFill>
                  <a:srgbClr val="FFFF00"/>
                </a:solidFill>
              </a:rPr>
              <a:t>  ('not', 'and', 'or')</a:t>
            </a:r>
          </a:p>
          <a:p>
            <a:pPr marL="36576" lvl="1" indent="0">
              <a:buSzPct val="80000"/>
              <a:buNone/>
            </a:pPr>
            <a:r>
              <a:rPr lang="en-US" altLang="zh-CN" dirty="0">
                <a:solidFill>
                  <a:srgbClr val="FFFF00"/>
                </a:solidFill>
              </a:rPr>
              <a:t>  </a:t>
            </a:r>
            <a:endParaRPr lang="zh-CN" altLang="en-US" dirty="0">
              <a:solidFill>
                <a:srgbClr val="FFFF0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56</a:t>
            </a:fld>
            <a:endParaRPr lang="en-US" altLang="zh-CN"/>
          </a:p>
        </p:txBody>
      </p:sp>
    </p:spTree>
    <p:extLst>
      <p:ext uri="{BB962C8B-B14F-4D97-AF65-F5344CB8AC3E}">
        <p14:creationId xmlns:p14="http://schemas.microsoft.com/office/powerpoint/2010/main" val="2818273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元组（续）</a:t>
            </a:r>
          </a:p>
        </p:txBody>
      </p:sp>
      <p:sp>
        <p:nvSpPr>
          <p:cNvPr id="3" name="内容占位符 2"/>
          <p:cNvSpPr>
            <a:spLocks noGrp="1"/>
          </p:cNvSpPr>
          <p:nvPr>
            <p:ph idx="1"/>
          </p:nvPr>
        </p:nvSpPr>
        <p:spPr/>
        <p:txBody>
          <a:bodyPr>
            <a:normAutofit fontScale="92500" lnSpcReduction="20000"/>
          </a:bodyPr>
          <a:lstStyle/>
          <a:p>
            <a:r>
              <a:rPr lang="zh-CN" altLang="en-US" dirty="0"/>
              <a:t>创建元组</a:t>
            </a:r>
            <a:endParaRPr lang="en-US" altLang="zh-CN" dirty="0"/>
          </a:p>
          <a:p>
            <a:pPr lvl="1"/>
            <a:r>
              <a:rPr lang="zh-CN" altLang="en-US" dirty="0"/>
              <a:t>用元组的字面量</a:t>
            </a:r>
            <a:endParaRPr lang="en-US" altLang="zh-CN" dirty="0"/>
          </a:p>
          <a:p>
            <a:pPr marL="448056" lvl="1" indent="0">
              <a:buNone/>
            </a:pPr>
            <a:r>
              <a:rPr lang="en-US" altLang="zh-CN" dirty="0">
                <a:solidFill>
                  <a:srgbClr val="FFFF00"/>
                </a:solidFill>
              </a:rPr>
              <a:t>d = (100,20)</a:t>
            </a:r>
            <a:br>
              <a:rPr lang="en-US" altLang="zh-CN" dirty="0">
                <a:solidFill>
                  <a:srgbClr val="FFFF00"/>
                </a:solidFill>
              </a:rPr>
            </a:br>
            <a:r>
              <a:rPr lang="en-US" altLang="zh-CN" dirty="0">
                <a:solidFill>
                  <a:srgbClr val="FFFF00"/>
                </a:solidFill>
              </a:rPr>
              <a:t>print(d)</a:t>
            </a:r>
            <a:br>
              <a:rPr lang="en-US" altLang="zh-CN" dirty="0"/>
            </a:br>
            <a:r>
              <a:rPr lang="zh-CN" altLang="en-US" dirty="0"/>
              <a:t>输出：</a:t>
            </a:r>
            <a:endParaRPr lang="en-US" altLang="zh-CN" dirty="0"/>
          </a:p>
          <a:p>
            <a:pPr marL="448056" lvl="1" indent="0">
              <a:buNone/>
            </a:pPr>
            <a:r>
              <a:rPr lang="en-US" altLang="zh-CN" dirty="0">
                <a:solidFill>
                  <a:srgbClr val="00B0F0"/>
                </a:solidFill>
              </a:rPr>
              <a:t>(100, 20)</a:t>
            </a:r>
          </a:p>
          <a:p>
            <a:pPr marL="448056" lvl="1" indent="0">
              <a:buNone/>
            </a:pPr>
            <a:endParaRPr lang="en-US" altLang="zh-CN" dirty="0"/>
          </a:p>
          <a:p>
            <a:pPr lvl="1"/>
            <a:r>
              <a:rPr lang="zh-CN" altLang="en-US" dirty="0"/>
              <a:t>用</a:t>
            </a:r>
            <a:r>
              <a:rPr lang="en-US" altLang="zh-CN" dirty="0"/>
              <a:t>tuple()</a:t>
            </a:r>
            <a:r>
              <a:rPr lang="zh-CN" altLang="en-US" dirty="0"/>
              <a:t>方法，把其他序列类型转换成元组。</a:t>
            </a:r>
            <a:endParaRPr lang="en-US" altLang="zh-CN" dirty="0"/>
          </a:p>
          <a:p>
            <a:pPr marL="448056" lvl="1" indent="0">
              <a:buNone/>
            </a:pPr>
            <a:r>
              <a:rPr lang="en-US" altLang="zh-CN" dirty="0">
                <a:solidFill>
                  <a:srgbClr val="FFFF00"/>
                </a:solidFill>
              </a:rPr>
              <a:t>a = tuple([2,3,5,7,11])</a:t>
            </a:r>
          </a:p>
          <a:p>
            <a:pPr marL="448056" lvl="1" indent="0">
              <a:buNone/>
            </a:pPr>
            <a:r>
              <a:rPr lang="en-US" altLang="zh-CN" dirty="0">
                <a:solidFill>
                  <a:srgbClr val="FFFF00"/>
                </a:solidFill>
              </a:rPr>
              <a:t>print(a)</a:t>
            </a:r>
          </a:p>
          <a:p>
            <a:pPr marL="448056" lvl="1" indent="0">
              <a:buNone/>
            </a:pPr>
            <a:r>
              <a:rPr lang="zh-CN" altLang="en-US" dirty="0"/>
              <a:t>输出：</a:t>
            </a:r>
            <a:endParaRPr lang="en-US" altLang="zh-CN" dirty="0"/>
          </a:p>
          <a:p>
            <a:pPr marL="448056" lvl="1" indent="0">
              <a:buNone/>
            </a:pPr>
            <a:r>
              <a:rPr lang="en-US" altLang="zh-CN" dirty="0">
                <a:solidFill>
                  <a:srgbClr val="00B0F0"/>
                </a:solidFill>
              </a:rPr>
              <a:t>(2, 3, 5, 7, 11)</a:t>
            </a:r>
            <a:endParaRPr lang="zh-CN" altLang="en-US"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57</a:t>
            </a:fld>
            <a:endParaRPr lang="en-US" altLang="zh-CN"/>
          </a:p>
        </p:txBody>
      </p:sp>
    </p:spTree>
    <p:extLst>
      <p:ext uri="{BB962C8B-B14F-4D97-AF65-F5344CB8AC3E}">
        <p14:creationId xmlns:p14="http://schemas.microsoft.com/office/powerpoint/2010/main" val="3458213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元组（续</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元组不可修改</a:t>
            </a:r>
            <a:endParaRPr lang="en-US" altLang="zh-CN" dirty="0"/>
          </a:p>
          <a:p>
            <a:pPr lvl="1"/>
            <a:r>
              <a:rPr lang="zh-CN" altLang="en-US" dirty="0"/>
              <a:t>元组是不可修改的，即不能对元组中的元素进行增加，删除，修改或排序。</a:t>
            </a:r>
            <a:endParaRPr lang="en-US" altLang="zh-CN" dirty="0"/>
          </a:p>
          <a:p>
            <a:pPr lvl="1"/>
            <a:r>
              <a:rPr lang="zh-CN" altLang="en-US" dirty="0"/>
              <a:t>列表中的修改函数</a:t>
            </a:r>
            <a:r>
              <a:rPr lang="en-US" altLang="zh-CN" dirty="0"/>
              <a:t>append()</a:t>
            </a:r>
            <a:r>
              <a:rPr lang="zh-CN" altLang="en-US" dirty="0"/>
              <a:t>、</a:t>
            </a:r>
            <a:r>
              <a:rPr lang="en-US" altLang="zh-CN" dirty="0"/>
              <a:t>insert()</a:t>
            </a:r>
            <a:r>
              <a:rPr lang="zh-CN" altLang="en-US" dirty="0"/>
              <a:t>、</a:t>
            </a:r>
            <a:r>
              <a:rPr lang="en-US" altLang="zh-CN" dirty="0"/>
              <a:t>remove()</a:t>
            </a:r>
            <a:r>
              <a:rPr lang="zh-CN" altLang="en-US" dirty="0"/>
              <a:t>以及</a:t>
            </a:r>
            <a:r>
              <a:rPr lang="en-US" altLang="zh-CN" dirty="0"/>
              <a:t>del</a:t>
            </a:r>
            <a:r>
              <a:rPr lang="zh-CN" altLang="en-US" dirty="0"/>
              <a:t>语句都不能用于元组。</a:t>
            </a:r>
            <a:endParaRPr lang="en-US" altLang="zh-CN" dirty="0"/>
          </a:p>
          <a:p>
            <a:pPr lvl="1"/>
            <a:r>
              <a:rPr lang="zh-CN" altLang="en-US" dirty="0"/>
              <a:t>元组常用方法和函数</a:t>
            </a:r>
            <a:endParaRPr lang="en-US" altLang="zh-CN" dirty="0"/>
          </a:p>
          <a:p>
            <a:pPr lvl="1"/>
            <a:endParaRPr lang="en-US"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58</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860288115"/>
              </p:ext>
            </p:extLst>
          </p:nvPr>
        </p:nvGraphicFramePr>
        <p:xfrm>
          <a:off x="2783632" y="4365104"/>
          <a:ext cx="6192688" cy="1761059"/>
        </p:xfrm>
        <a:graphic>
          <a:graphicData uri="http://schemas.openxmlformats.org/drawingml/2006/table">
            <a:tbl>
              <a:tblPr firstRow="1" firstCol="1" bandRow="1">
                <a:tableStyleId>{5C22544A-7EE6-4342-B048-85BDC9FD1C3A}</a:tableStyleId>
              </a:tblPr>
              <a:tblGrid>
                <a:gridCol w="2592288">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661927">
                <a:tc>
                  <a:txBody>
                    <a:bodyPr/>
                    <a:lstStyle/>
                    <a:p>
                      <a:pPr algn="ctr">
                        <a:spcBef>
                          <a:spcPts val="1000"/>
                        </a:spcBef>
                        <a:spcAft>
                          <a:spcPts val="0"/>
                        </a:spcAft>
                      </a:pPr>
                      <a:r>
                        <a:rPr lang="zh-CN" sz="1400" dirty="0">
                          <a:effectLst/>
                        </a:rPr>
                        <a:t>元组常用方法和函数</a:t>
                      </a:r>
                      <a:endParaRPr lang="zh-CN" sz="1200" b="1" dirty="0">
                        <a:solidFill>
                          <a:srgbClr val="4F81BD"/>
                        </a:solidFill>
                        <a:effectLst/>
                        <a:latin typeface="Cambria"/>
                        <a:ea typeface="宋体"/>
                        <a:cs typeface="Times New Roman"/>
                      </a:endParaRPr>
                    </a:p>
                  </a:txBody>
                  <a:tcPr marL="68580" marR="68580" marT="0" marB="0" anchor="ctr"/>
                </a:tc>
                <a:tc>
                  <a:txBody>
                    <a:bodyPr/>
                    <a:lstStyle/>
                    <a:p>
                      <a:pPr algn="ctr">
                        <a:spcBef>
                          <a:spcPts val="1000"/>
                        </a:spcBef>
                        <a:spcAft>
                          <a:spcPts val="0"/>
                        </a:spcAft>
                      </a:pPr>
                      <a:r>
                        <a:rPr lang="zh-CN" sz="1400" dirty="0">
                          <a:effectLst/>
                        </a:rPr>
                        <a:t>描述</a:t>
                      </a:r>
                      <a:endParaRPr lang="zh-CN" sz="1200" b="1" dirty="0">
                        <a:solidFill>
                          <a:srgbClr val="4F81BD"/>
                        </a:solidFill>
                        <a:effectLst/>
                        <a:latin typeface="Cambria"/>
                        <a:ea typeface="宋体"/>
                        <a:cs typeface="Times New Roman"/>
                      </a:endParaRPr>
                    </a:p>
                  </a:txBody>
                  <a:tcPr marL="68580" marR="68580" marT="0" marB="0" anchor="ctr"/>
                </a:tc>
                <a:extLst>
                  <a:ext uri="{0D108BD9-81ED-4DB2-BD59-A6C34878D82A}">
                    <a16:rowId xmlns:a16="http://schemas.microsoft.com/office/drawing/2014/main" val="10000"/>
                  </a:ext>
                </a:extLst>
              </a:tr>
              <a:tr h="551607">
                <a:tc>
                  <a:txBody>
                    <a:bodyPr/>
                    <a:lstStyle/>
                    <a:p>
                      <a:pPr>
                        <a:spcBef>
                          <a:spcPts val="1000"/>
                        </a:spcBef>
                        <a:spcAft>
                          <a:spcPts val="0"/>
                        </a:spcAft>
                      </a:pPr>
                      <a:r>
                        <a:rPr lang="en-US" sz="1400" dirty="0" err="1">
                          <a:effectLst/>
                        </a:rPr>
                        <a:t>T.count</a:t>
                      </a:r>
                      <a:r>
                        <a:rPr lang="en-US" sz="1400" dirty="0">
                          <a:effectLst/>
                        </a:rPr>
                        <a:t>(x)</a:t>
                      </a:r>
                      <a:endParaRPr lang="zh-CN" sz="1200" b="1" dirty="0">
                        <a:solidFill>
                          <a:srgbClr val="4F81BD"/>
                        </a:solidFill>
                        <a:effectLst/>
                        <a:latin typeface="Cambria"/>
                        <a:ea typeface="宋体"/>
                        <a:cs typeface="Times New Roman"/>
                      </a:endParaRPr>
                    </a:p>
                  </a:txBody>
                  <a:tcPr marL="68580" marR="68580" marT="0" marB="0" anchor="ctr"/>
                </a:tc>
                <a:tc>
                  <a:txBody>
                    <a:bodyPr/>
                    <a:lstStyle/>
                    <a:p>
                      <a:pPr>
                        <a:spcBef>
                          <a:spcPts val="1000"/>
                        </a:spcBef>
                        <a:spcAft>
                          <a:spcPts val="0"/>
                        </a:spcAft>
                      </a:pPr>
                      <a:r>
                        <a:rPr lang="zh-CN" sz="1400" dirty="0">
                          <a:effectLst/>
                        </a:rPr>
                        <a:t>计算</a:t>
                      </a:r>
                      <a:r>
                        <a:rPr lang="en-US" sz="1400" dirty="0">
                          <a:effectLst/>
                        </a:rPr>
                        <a:t>x</a:t>
                      </a:r>
                      <a:r>
                        <a:rPr lang="zh-CN" sz="1400" dirty="0">
                          <a:effectLst/>
                        </a:rPr>
                        <a:t>元素出现的次数</a:t>
                      </a:r>
                      <a:endParaRPr lang="zh-CN" sz="1200" b="1" dirty="0">
                        <a:solidFill>
                          <a:srgbClr val="4F81BD"/>
                        </a:solidFill>
                        <a:effectLst/>
                        <a:latin typeface="Cambria"/>
                        <a:ea typeface="宋体"/>
                        <a:cs typeface="Times New Roman"/>
                      </a:endParaRPr>
                    </a:p>
                  </a:txBody>
                  <a:tcPr marL="68580" marR="68580" marT="0" marB="0" anchor="ctr"/>
                </a:tc>
                <a:extLst>
                  <a:ext uri="{0D108BD9-81ED-4DB2-BD59-A6C34878D82A}">
                    <a16:rowId xmlns:a16="http://schemas.microsoft.com/office/drawing/2014/main" val="10001"/>
                  </a:ext>
                </a:extLst>
              </a:tr>
              <a:tr h="547525">
                <a:tc>
                  <a:txBody>
                    <a:bodyPr/>
                    <a:lstStyle/>
                    <a:p>
                      <a:pPr>
                        <a:spcBef>
                          <a:spcPts val="1000"/>
                        </a:spcBef>
                        <a:spcAft>
                          <a:spcPts val="0"/>
                        </a:spcAft>
                      </a:pPr>
                      <a:r>
                        <a:rPr lang="en-US" sz="1400">
                          <a:effectLst/>
                        </a:rPr>
                        <a:t>T.index(x)</a:t>
                      </a:r>
                      <a:endParaRPr lang="zh-CN" sz="1200" b="1">
                        <a:solidFill>
                          <a:srgbClr val="4F81BD"/>
                        </a:solidFill>
                        <a:effectLst/>
                        <a:latin typeface="Cambria"/>
                        <a:ea typeface="宋体"/>
                        <a:cs typeface="Times New Roman"/>
                      </a:endParaRPr>
                    </a:p>
                  </a:txBody>
                  <a:tcPr marL="68580" marR="68580" marT="0" marB="0" anchor="ctr"/>
                </a:tc>
                <a:tc>
                  <a:txBody>
                    <a:bodyPr/>
                    <a:lstStyle/>
                    <a:p>
                      <a:pPr>
                        <a:spcBef>
                          <a:spcPts val="1000"/>
                        </a:spcBef>
                        <a:spcAft>
                          <a:spcPts val="0"/>
                        </a:spcAft>
                      </a:pPr>
                      <a:r>
                        <a:rPr lang="zh-CN" sz="1400" dirty="0">
                          <a:effectLst/>
                        </a:rPr>
                        <a:t>计算</a:t>
                      </a:r>
                      <a:r>
                        <a:rPr lang="en-US" sz="1400" dirty="0">
                          <a:effectLst/>
                        </a:rPr>
                        <a:t>X</a:t>
                      </a:r>
                      <a:r>
                        <a:rPr lang="zh-CN" sz="1400" dirty="0">
                          <a:effectLst/>
                        </a:rPr>
                        <a:t>元素的下标</a:t>
                      </a:r>
                      <a:endParaRPr lang="zh-CN" sz="1200" b="1" dirty="0">
                        <a:solidFill>
                          <a:srgbClr val="4F81BD"/>
                        </a:solidFill>
                        <a:effectLst/>
                        <a:latin typeface="Cambria"/>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59504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400" dirty="0"/>
              <a:t>输入字符串，排序后按从小到大输出每个字符及该字符在原字符串中的索引。</a:t>
            </a:r>
            <a:br>
              <a:rPr lang="zh-CN" altLang="zh-CN" sz="2400" dirty="0"/>
            </a:br>
            <a:endParaRPr lang="zh-CN" altLang="en-US" sz="2400" dirty="0"/>
          </a:p>
        </p:txBody>
      </p:sp>
      <p:sp>
        <p:nvSpPr>
          <p:cNvPr id="3" name="内容占位符 2"/>
          <p:cNvSpPr>
            <a:spLocks noGrp="1"/>
          </p:cNvSpPr>
          <p:nvPr>
            <p:ph sz="half" idx="1"/>
          </p:nvPr>
        </p:nvSpPr>
        <p:spPr>
          <a:xfrm>
            <a:off x="1981200" y="1600201"/>
            <a:ext cx="8003232" cy="4525963"/>
          </a:xfrm>
        </p:spPr>
        <p:txBody>
          <a:bodyPr>
            <a:normAutofit fontScale="85000" lnSpcReduction="10000"/>
          </a:bodyPr>
          <a:lstStyle/>
          <a:p>
            <a:r>
              <a:rPr lang="en-US" altLang="zh-CN" dirty="0"/>
              <a:t>s=input()</a:t>
            </a:r>
            <a:endParaRPr lang="zh-CN" altLang="zh-CN" dirty="0"/>
          </a:p>
          <a:p>
            <a:r>
              <a:rPr lang="en-US" altLang="zh-CN" dirty="0" err="1"/>
              <a:t>lst</a:t>
            </a:r>
            <a:r>
              <a:rPr lang="en-US" altLang="zh-CN" dirty="0"/>
              <a:t>=[(s[index],index) for index in range(</a:t>
            </a:r>
            <a:r>
              <a:rPr lang="en-US" altLang="zh-CN" dirty="0" err="1"/>
              <a:t>len</a:t>
            </a:r>
            <a:r>
              <a:rPr lang="en-US" altLang="zh-CN" dirty="0"/>
              <a:t>(s))]</a:t>
            </a:r>
            <a:endParaRPr lang="zh-CN" altLang="zh-CN" dirty="0"/>
          </a:p>
          <a:p>
            <a:r>
              <a:rPr lang="en-US" altLang="zh-CN" dirty="0" err="1"/>
              <a:t>lst.sort</a:t>
            </a:r>
            <a:r>
              <a:rPr lang="en-US" altLang="zh-CN" dirty="0"/>
              <a:t>()</a:t>
            </a:r>
            <a:endParaRPr lang="zh-CN" altLang="zh-CN" dirty="0"/>
          </a:p>
          <a:p>
            <a:r>
              <a:rPr lang="en-US" altLang="zh-CN" dirty="0"/>
              <a:t>print(</a:t>
            </a:r>
            <a:r>
              <a:rPr lang="en-US" altLang="zh-CN" dirty="0" err="1"/>
              <a:t>lst</a:t>
            </a:r>
            <a:r>
              <a:rPr lang="en-US" altLang="zh-CN" dirty="0"/>
              <a:t>)</a:t>
            </a:r>
          </a:p>
          <a:p>
            <a:endParaRPr lang="en-US" altLang="zh-CN" dirty="0"/>
          </a:p>
          <a:p>
            <a:r>
              <a:rPr lang="en-US" altLang="zh-CN" dirty="0"/>
              <a:t>(s[index],index)</a:t>
            </a:r>
            <a:r>
              <a:rPr lang="zh-CN" altLang="zh-CN" dirty="0"/>
              <a:t>是一个元组，保存输入的字符和它的位置。</a:t>
            </a:r>
          </a:p>
          <a:p>
            <a:r>
              <a:rPr lang="zh-CN" altLang="zh-CN" dirty="0"/>
              <a:t>程序输入</a:t>
            </a:r>
          </a:p>
          <a:p>
            <a:r>
              <a:rPr lang="en-US" altLang="zh-CN" dirty="0"/>
              <a:t>hello python </a:t>
            </a:r>
            <a:endParaRPr lang="zh-CN" altLang="zh-CN" dirty="0"/>
          </a:p>
          <a:p>
            <a:r>
              <a:rPr lang="en-US" altLang="zh-CN" dirty="0"/>
              <a:t> </a:t>
            </a:r>
            <a:endParaRPr lang="zh-CN" altLang="zh-CN" dirty="0"/>
          </a:p>
          <a:p>
            <a:r>
              <a:rPr lang="zh-CN" altLang="zh-CN" dirty="0"/>
              <a:t>程序输出</a:t>
            </a:r>
          </a:p>
          <a:p>
            <a:r>
              <a:rPr lang="en-US" altLang="zh-CN" dirty="0"/>
              <a:t>[(' ', 5), ('e', 1), ('h', 0), ('h', 9), ('l', 2), ('l', 3), ('n', 11), ('o', 4), ('o', 10), ('p', 6), ('t', 8), ('y', 7)]</a:t>
            </a:r>
            <a:endParaRPr lang="zh-CN" altLang="zh-CN" dirty="0"/>
          </a:p>
          <a:p>
            <a:endParaRPr lang="zh-CN" altLang="zh-CN" dirty="0"/>
          </a:p>
          <a:p>
            <a:endParaRPr lang="zh-CN" altLang="en-US" dirty="0"/>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Python</a:t>
            </a:r>
            <a:r>
              <a:rPr kumimoji="0" lang="zh-CN" altLang="en-US"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rPr>
              <a:t>程序设计</a:t>
            </a:r>
            <a:endParaRPr kumimoji="0" lang="en-US" altLang="zh-CN" sz="1000" b="0" i="0" u="none" strike="noStrike" kern="1200" cap="none" spc="0" normalizeH="0" baseline="0" noProof="0" dirty="0">
              <a:ln>
                <a:noFill/>
              </a:ln>
              <a:solidFill>
                <a:srgbClr val="D4D2D0">
                  <a:shade val="50000"/>
                </a:srgbClr>
              </a:solidFill>
              <a:effectLst/>
              <a:uLnTx/>
              <a:uFillTx/>
              <a:latin typeface="Arial"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67FBDF-D1C1-49FA-AE48-61970863A0DB}" type="slidenum">
              <a:rPr kumimoji="0" lang="en-US" altLang="zh-CN" sz="1000" b="0" i="0" u="none" strike="noStrike" kern="1200" cap="none" spc="0" normalizeH="0" baseline="0" noProof="0" smtClean="0">
                <a:ln>
                  <a:noFill/>
                </a:ln>
                <a:solidFill>
                  <a:srgbClr val="D4D2D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000" b="0" i="0" u="none" strike="noStrike" kern="1200" cap="none" spc="0" normalizeH="0" baseline="0" noProof="0">
              <a:ln>
                <a:noFill/>
              </a:ln>
              <a:solidFill>
                <a:srgbClr val="D4D2D0">
                  <a:shade val="50000"/>
                </a:srgbClr>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3093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访问单个数据（续）</a:t>
            </a:r>
          </a:p>
        </p:txBody>
      </p:sp>
      <p:sp>
        <p:nvSpPr>
          <p:cNvPr id="3" name="内容占位符 2"/>
          <p:cNvSpPr>
            <a:spLocks noGrp="1"/>
          </p:cNvSpPr>
          <p:nvPr>
            <p:ph idx="1"/>
          </p:nvPr>
        </p:nvSpPr>
        <p:spPr/>
        <p:txBody>
          <a:bodyPr>
            <a:normAutofit/>
          </a:bodyPr>
          <a:lstStyle/>
          <a:p>
            <a:pPr lvl="1"/>
            <a:r>
              <a:rPr lang="zh-CN" altLang="en-US" dirty="0"/>
              <a:t>假设序列中的元素个数是</a:t>
            </a:r>
            <a:r>
              <a:rPr lang="en-US" altLang="zh-CN" dirty="0"/>
              <a:t>n</a:t>
            </a:r>
            <a:r>
              <a:rPr lang="zh-CN" altLang="en-US" dirty="0"/>
              <a:t>，下标的有效范围是</a:t>
            </a:r>
            <a:r>
              <a:rPr lang="en-US" altLang="zh-CN" dirty="0"/>
              <a:t>0</a:t>
            </a:r>
            <a:r>
              <a:rPr lang="zh-CN" altLang="en-US" dirty="0"/>
              <a:t>到</a:t>
            </a:r>
            <a:r>
              <a:rPr lang="en-US" altLang="zh-CN" dirty="0"/>
              <a:t>n-1</a:t>
            </a:r>
            <a:r>
              <a:rPr lang="zh-CN" altLang="en-US" dirty="0"/>
              <a:t>，或者</a:t>
            </a:r>
            <a:r>
              <a:rPr lang="en-US" altLang="zh-CN" dirty="0"/>
              <a:t>-1</a:t>
            </a:r>
            <a:r>
              <a:rPr lang="zh-CN" altLang="en-US" dirty="0"/>
              <a:t>到</a:t>
            </a:r>
            <a:r>
              <a:rPr lang="en-US" altLang="zh-CN" dirty="0"/>
              <a:t>-n</a:t>
            </a:r>
            <a:r>
              <a:rPr lang="zh-CN" altLang="en-US" dirty="0"/>
              <a:t>。</a:t>
            </a:r>
            <a:endParaRPr lang="en-US" altLang="zh-CN" dirty="0"/>
          </a:p>
          <a:p>
            <a:pPr lvl="1"/>
            <a:r>
              <a:rPr lang="zh-CN" altLang="en-US" dirty="0"/>
              <a:t>如果下标的绝对值大于</a:t>
            </a:r>
            <a:r>
              <a:rPr lang="en-US" altLang="zh-CN" dirty="0"/>
              <a:t>n-1</a:t>
            </a:r>
            <a:r>
              <a:rPr lang="zh-CN" altLang="en-US" dirty="0"/>
              <a:t>，则会发生下标越界错误。</a:t>
            </a:r>
            <a:endParaRPr lang="en-US" altLang="zh-CN" dirty="0"/>
          </a:p>
          <a:p>
            <a:pPr lvl="1"/>
            <a:r>
              <a:rPr lang="zh-CN" altLang="en-US" dirty="0"/>
              <a:t>如果下标的值为负数，表示从序列的最后一个元素往前引用，比如：</a:t>
            </a:r>
            <a:endParaRPr lang="en-US" altLang="zh-CN" dirty="0"/>
          </a:p>
          <a:p>
            <a:pPr>
              <a:buNone/>
            </a:pPr>
            <a:r>
              <a:rPr lang="en-US" altLang="zh-CN" dirty="0"/>
              <a:t>	</a:t>
            </a:r>
            <a:r>
              <a:rPr lang="en-US" altLang="zh-CN" dirty="0">
                <a:solidFill>
                  <a:srgbClr val="FFFF00"/>
                </a:solidFill>
              </a:rPr>
              <a:t>prompt = ‘hello’</a:t>
            </a:r>
          </a:p>
          <a:p>
            <a:pPr>
              <a:buNone/>
            </a:pPr>
            <a:r>
              <a:rPr lang="en-US" altLang="zh-CN" dirty="0">
                <a:solidFill>
                  <a:srgbClr val="FFFF00"/>
                </a:solidFill>
              </a:rPr>
              <a:t>	print(prompt[-1],prompt[-4])</a:t>
            </a:r>
          </a:p>
          <a:p>
            <a:pPr>
              <a:buNone/>
            </a:pPr>
            <a:r>
              <a:rPr lang="en-US" altLang="zh-CN" dirty="0"/>
              <a:t>	</a:t>
            </a:r>
            <a:r>
              <a:rPr lang="zh-CN" altLang="en-US" dirty="0"/>
              <a:t>输出</a:t>
            </a:r>
            <a:endParaRPr lang="en-US" altLang="zh-CN" dirty="0"/>
          </a:p>
          <a:p>
            <a:pPr>
              <a:buNone/>
            </a:pPr>
            <a:r>
              <a:rPr lang="en-US" altLang="zh-CN" dirty="0"/>
              <a:t>	</a:t>
            </a:r>
            <a:r>
              <a:rPr lang="en-US" altLang="zh-CN" dirty="0">
                <a:solidFill>
                  <a:srgbClr val="00B0F0"/>
                </a:solidFill>
              </a:rPr>
              <a:t>o e</a:t>
            </a:r>
            <a:endParaRPr lang="zh-CN" altLang="en-US"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列表加元组表示二维表</a:t>
            </a:r>
          </a:p>
        </p:txBody>
      </p:sp>
      <p:sp>
        <p:nvSpPr>
          <p:cNvPr id="3" name="内容占位符 2"/>
          <p:cNvSpPr>
            <a:spLocks noGrp="1"/>
          </p:cNvSpPr>
          <p:nvPr>
            <p:ph idx="1"/>
          </p:nvPr>
        </p:nvSpPr>
        <p:spPr/>
        <p:txBody>
          <a:bodyPr>
            <a:normAutofit fontScale="32500" lnSpcReduction="20000"/>
          </a:bodyPr>
          <a:lstStyle/>
          <a:p>
            <a:pPr fontAlgn="b"/>
            <a:r>
              <a:rPr lang="en-US" altLang="zh-CN" sz="4900" dirty="0">
                <a:latin typeface="+mn-ea"/>
              </a:rPr>
              <a:t>students=[(3180102988,"</a:t>
            </a:r>
            <a:r>
              <a:rPr lang="zh-CN" altLang="en-US" sz="4900" dirty="0">
                <a:latin typeface="+mn-ea"/>
              </a:rPr>
              <a:t>褚好</a:t>
            </a:r>
            <a:r>
              <a:rPr lang="en-US" altLang="zh-CN" sz="4900" dirty="0">
                <a:latin typeface="+mn-ea"/>
              </a:rPr>
              <a:t>"),</a:t>
            </a:r>
          </a:p>
          <a:p>
            <a:pPr fontAlgn="b"/>
            <a:r>
              <a:rPr lang="en-US" altLang="zh-CN" sz="4900" dirty="0">
                <a:latin typeface="+mn-ea"/>
              </a:rPr>
              <a:t>                  (3170102465,"</a:t>
            </a:r>
            <a:r>
              <a:rPr lang="zh-CN" altLang="en-US" sz="4900" dirty="0">
                <a:latin typeface="+mn-ea"/>
              </a:rPr>
              <a:t>王凯亮</a:t>
            </a:r>
            <a:r>
              <a:rPr lang="en-US" altLang="zh-CN" sz="4900" dirty="0">
                <a:latin typeface="+mn-ea"/>
              </a:rPr>
              <a:t>"),</a:t>
            </a:r>
          </a:p>
          <a:p>
            <a:pPr fontAlgn="b"/>
            <a:r>
              <a:rPr lang="en-US" altLang="zh-CN" sz="4900" dirty="0">
                <a:latin typeface="+mn-ea"/>
              </a:rPr>
              <a:t>                  (3160104456,"</a:t>
            </a:r>
            <a:r>
              <a:rPr lang="zh-CN" altLang="en-US" sz="4900" dirty="0">
                <a:latin typeface="+mn-ea"/>
              </a:rPr>
              <a:t>李永</a:t>
            </a:r>
            <a:r>
              <a:rPr lang="en-US" altLang="zh-CN" sz="4900" dirty="0">
                <a:latin typeface="+mn-ea"/>
              </a:rPr>
              <a:t>"),</a:t>
            </a:r>
          </a:p>
          <a:p>
            <a:pPr fontAlgn="b"/>
            <a:r>
              <a:rPr lang="en-US" altLang="zh-CN" sz="4900" dirty="0">
                <a:latin typeface="+mn-ea"/>
              </a:rPr>
              <a:t>                  (3171104169,"</a:t>
            </a:r>
            <a:r>
              <a:rPr lang="zh-CN" altLang="en-US" sz="4900" dirty="0">
                <a:latin typeface="+mn-ea"/>
              </a:rPr>
              <a:t>陈鑫</a:t>
            </a:r>
            <a:r>
              <a:rPr lang="en-US" altLang="zh-CN" sz="4900" dirty="0">
                <a:latin typeface="+mn-ea"/>
              </a:rPr>
              <a:t>"),</a:t>
            </a:r>
          </a:p>
          <a:p>
            <a:pPr fontAlgn="b"/>
            <a:r>
              <a:rPr lang="en-US" altLang="zh-CN" sz="4900" dirty="0">
                <a:latin typeface="+mn-ea"/>
              </a:rPr>
              <a:t>                  (318400429,"</a:t>
            </a:r>
            <a:r>
              <a:rPr lang="zh-CN" altLang="en-US" sz="4900" dirty="0">
                <a:latin typeface="+mn-ea"/>
              </a:rPr>
              <a:t>徐杭诚</a:t>
            </a:r>
            <a:r>
              <a:rPr lang="en-US" altLang="zh-CN" sz="4900" dirty="0">
                <a:latin typeface="+mn-ea"/>
              </a:rPr>
              <a:t>")]</a:t>
            </a:r>
          </a:p>
          <a:p>
            <a:pPr fontAlgn="b"/>
            <a:endParaRPr lang="en-US" altLang="zh-CN" sz="4900" dirty="0">
              <a:latin typeface="+mn-ea"/>
            </a:endParaRPr>
          </a:p>
          <a:p>
            <a:pPr fontAlgn="b"/>
            <a:r>
              <a:rPr lang="en-US" altLang="zh-CN" sz="4900" dirty="0">
                <a:latin typeface="+mn-ea"/>
              </a:rPr>
              <a:t>for row in students: #</a:t>
            </a:r>
            <a:r>
              <a:rPr lang="zh-CN" altLang="en-US" sz="4900" dirty="0">
                <a:latin typeface="+mn-ea"/>
              </a:rPr>
              <a:t>按行存取</a:t>
            </a:r>
          </a:p>
          <a:p>
            <a:pPr fontAlgn="b"/>
            <a:r>
              <a:rPr lang="zh-CN" altLang="en-US" sz="4900" dirty="0">
                <a:latin typeface="+mn-ea"/>
              </a:rPr>
              <a:t>    </a:t>
            </a:r>
            <a:r>
              <a:rPr lang="en-US" altLang="zh-CN" sz="4900" dirty="0">
                <a:latin typeface="+mn-ea"/>
              </a:rPr>
              <a:t>print(row[0],row[1])</a:t>
            </a:r>
          </a:p>
          <a:p>
            <a:pPr fontAlgn="b"/>
            <a:r>
              <a:rPr lang="en-US" altLang="zh-CN" sz="4900" dirty="0">
                <a:latin typeface="+mn-ea"/>
              </a:rPr>
              <a:t>print()</a:t>
            </a:r>
          </a:p>
          <a:p>
            <a:pPr fontAlgn="b"/>
            <a:endParaRPr lang="en-US" altLang="zh-CN" sz="4900" dirty="0">
              <a:latin typeface="+mn-ea"/>
            </a:endParaRPr>
          </a:p>
          <a:p>
            <a:pPr fontAlgn="b"/>
            <a:r>
              <a:rPr lang="en-US" altLang="zh-CN" sz="4900" dirty="0">
                <a:latin typeface="+mn-ea"/>
              </a:rPr>
              <a:t>for </a:t>
            </a:r>
            <a:r>
              <a:rPr lang="en-US" altLang="zh-CN" sz="4900" dirty="0" err="1">
                <a:latin typeface="+mn-ea"/>
              </a:rPr>
              <a:t>id,name</a:t>
            </a:r>
            <a:r>
              <a:rPr lang="en-US" altLang="zh-CN" sz="4900" dirty="0">
                <a:latin typeface="+mn-ea"/>
              </a:rPr>
              <a:t> in students: #</a:t>
            </a:r>
            <a:r>
              <a:rPr lang="zh-CN" altLang="en-US" sz="4900" dirty="0">
                <a:latin typeface="+mn-ea"/>
              </a:rPr>
              <a:t>按行拆包存取</a:t>
            </a:r>
          </a:p>
          <a:p>
            <a:pPr fontAlgn="b"/>
            <a:r>
              <a:rPr lang="zh-CN" altLang="en-US" sz="4900" dirty="0">
                <a:latin typeface="+mn-ea"/>
              </a:rPr>
              <a:t>    </a:t>
            </a:r>
            <a:r>
              <a:rPr lang="en-US" altLang="zh-CN" sz="4900" dirty="0">
                <a:latin typeface="+mn-ea"/>
              </a:rPr>
              <a:t>print(</a:t>
            </a:r>
            <a:r>
              <a:rPr lang="en-US" altLang="zh-CN" sz="4900" dirty="0" err="1">
                <a:latin typeface="+mn-ea"/>
              </a:rPr>
              <a:t>id,name</a:t>
            </a:r>
            <a:r>
              <a:rPr lang="en-US" altLang="zh-CN" sz="4900" dirty="0">
                <a:latin typeface="+mn-ea"/>
              </a:rPr>
              <a:t>)</a:t>
            </a:r>
          </a:p>
          <a:p>
            <a:pPr fontAlgn="b"/>
            <a:r>
              <a:rPr lang="en-US" altLang="zh-CN" sz="4900" dirty="0">
                <a:latin typeface="+mn-ea"/>
              </a:rPr>
              <a:t>print()</a:t>
            </a:r>
          </a:p>
          <a:p>
            <a:pPr fontAlgn="b"/>
            <a:endParaRPr lang="en-US" altLang="zh-CN" sz="4900" dirty="0">
              <a:latin typeface="+mn-ea"/>
            </a:endParaRPr>
          </a:p>
          <a:p>
            <a:pPr fontAlgn="b"/>
            <a:r>
              <a:rPr lang="en-US" altLang="zh-CN" sz="4900" dirty="0">
                <a:latin typeface="+mn-ea"/>
              </a:rPr>
              <a:t>for index in range(</a:t>
            </a:r>
            <a:r>
              <a:rPr lang="en-US" altLang="zh-CN" sz="4900" dirty="0" err="1">
                <a:latin typeface="+mn-ea"/>
              </a:rPr>
              <a:t>len</a:t>
            </a:r>
            <a:r>
              <a:rPr lang="en-US" altLang="zh-CN" sz="4900" dirty="0">
                <a:latin typeface="+mn-ea"/>
              </a:rPr>
              <a:t>(students)):  #</a:t>
            </a:r>
            <a:r>
              <a:rPr lang="zh-CN" altLang="en-US" sz="4900" dirty="0">
                <a:latin typeface="+mn-ea"/>
              </a:rPr>
              <a:t>按索引存取</a:t>
            </a:r>
          </a:p>
          <a:p>
            <a:pPr fontAlgn="b"/>
            <a:r>
              <a:rPr lang="zh-CN" altLang="en-US" sz="4900" dirty="0">
                <a:latin typeface="+mn-ea"/>
              </a:rPr>
              <a:t>    </a:t>
            </a:r>
            <a:r>
              <a:rPr lang="en-US" altLang="zh-CN" sz="4900" dirty="0">
                <a:latin typeface="+mn-ea"/>
              </a:rPr>
              <a:t>print(students[index][0],students[index][1])                   </a:t>
            </a:r>
            <a:endParaRPr lang="zh-CN" altLang="zh-CN" sz="4900" dirty="0">
              <a:latin typeface="+mn-ea"/>
            </a:endParaRPr>
          </a:p>
          <a:p>
            <a:pPr fontAlgn="b"/>
            <a:endParaRPr lang="en-US" altLang="zh-CN" dirty="0"/>
          </a:p>
          <a:p>
            <a:pPr fontAlgn="b"/>
            <a:r>
              <a:rPr lang="en-US" altLang="zh-CN" dirty="0"/>
              <a:t>                   </a:t>
            </a:r>
            <a:endParaRPr lang="zh-CN" altLang="zh-CN" dirty="0"/>
          </a:p>
          <a:p>
            <a:pPr fontAlgn="b"/>
            <a:endParaRPr lang="zh-CN" altLang="zh-CN" dirty="0"/>
          </a:p>
          <a:p>
            <a:pPr fontAlgn="b"/>
            <a:endParaRPr lang="zh-CN" altLang="zh-CN"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60</a:t>
            </a:fld>
            <a:endParaRPr lang="en-US" altLang="zh-CN"/>
          </a:p>
        </p:txBody>
      </p:sp>
      <p:graphicFrame>
        <p:nvGraphicFramePr>
          <p:cNvPr id="6" name="内容占位符 7"/>
          <p:cNvGraphicFramePr>
            <a:graphicFrameLocks/>
          </p:cNvGraphicFramePr>
          <p:nvPr>
            <p:extLst>
              <p:ext uri="{D42A27DB-BD31-4B8C-83A1-F6EECF244321}">
                <p14:modId xmlns:p14="http://schemas.microsoft.com/office/powerpoint/2010/main" val="1205663931"/>
              </p:ext>
            </p:extLst>
          </p:nvPr>
        </p:nvGraphicFramePr>
        <p:xfrm>
          <a:off x="6096000" y="1600200"/>
          <a:ext cx="2880320" cy="3845022"/>
        </p:xfrm>
        <a:graphic>
          <a:graphicData uri="http://schemas.openxmlformats.org/drawingml/2006/table">
            <a:tbl>
              <a:tblPr firstRow="1" bandRow="1">
                <a:tableStyleId>{5C22544A-7EE6-4342-B048-85BDC9FD1C3A}</a:tableStyleId>
              </a:tblPr>
              <a:tblGrid>
                <a:gridCol w="1438167">
                  <a:extLst>
                    <a:ext uri="{9D8B030D-6E8A-4147-A177-3AD203B41FA5}">
                      <a16:colId xmlns:a16="http://schemas.microsoft.com/office/drawing/2014/main" val="2081708642"/>
                    </a:ext>
                  </a:extLst>
                </a:gridCol>
                <a:gridCol w="1442153">
                  <a:extLst>
                    <a:ext uri="{9D8B030D-6E8A-4147-A177-3AD203B41FA5}">
                      <a16:colId xmlns:a16="http://schemas.microsoft.com/office/drawing/2014/main" val="3230938805"/>
                    </a:ext>
                  </a:extLst>
                </a:gridCol>
              </a:tblGrid>
              <a:tr h="803337">
                <a:tc>
                  <a:txBody>
                    <a:bodyPr/>
                    <a:lstStyle/>
                    <a:p>
                      <a:r>
                        <a:rPr lang="zh-CN" altLang="en-US" dirty="0"/>
                        <a:t>学号</a:t>
                      </a:r>
                    </a:p>
                  </a:txBody>
                  <a:tcPr/>
                </a:tc>
                <a:tc>
                  <a:txBody>
                    <a:bodyPr/>
                    <a:lstStyle/>
                    <a:p>
                      <a:r>
                        <a:rPr lang="zh-CN" altLang="en-US" dirty="0"/>
                        <a:t>姓名</a:t>
                      </a:r>
                    </a:p>
                  </a:txBody>
                  <a:tcPr/>
                </a:tc>
                <a:extLst>
                  <a:ext uri="{0D108BD9-81ED-4DB2-BD59-A6C34878D82A}">
                    <a16:rowId xmlns:a16="http://schemas.microsoft.com/office/drawing/2014/main" val="3491406209"/>
                  </a:ext>
                </a:extLst>
              </a:tr>
              <a:tr h="608337">
                <a:tc>
                  <a:txBody>
                    <a:bodyPr/>
                    <a:lstStyle/>
                    <a:p>
                      <a:pPr algn="l" fontAlgn="b"/>
                      <a:r>
                        <a:rPr lang="en-US" altLang="zh-CN" sz="1600" b="0" i="0" u="none" strike="noStrike" dirty="0">
                          <a:effectLst/>
                          <a:latin typeface="宋体" panose="02010600030101010101" pitchFamily="2" charset="-122"/>
                          <a:ea typeface="宋体" panose="02010600030101010101" pitchFamily="2" charset="-122"/>
                        </a:rPr>
                        <a:t>3180102988</a:t>
                      </a:r>
                    </a:p>
                  </a:txBody>
                  <a:tcPr marL="9525" marR="9525" marT="9525" marB="0" anchor="b"/>
                </a:tc>
                <a:tc>
                  <a:txBody>
                    <a:bodyPr/>
                    <a:lstStyle/>
                    <a:p>
                      <a:pPr algn="l" fontAlgn="b"/>
                      <a:r>
                        <a:rPr lang="zh-CN" altLang="en-US" sz="1600" b="0" i="0" u="none" strike="noStrike" dirty="0">
                          <a:effectLst/>
                          <a:latin typeface="宋体" panose="02010600030101010101" pitchFamily="2" charset="-122"/>
                          <a:ea typeface="宋体" panose="02010600030101010101" pitchFamily="2" charset="-122"/>
                        </a:rPr>
                        <a:t>褚好</a:t>
                      </a:r>
                    </a:p>
                  </a:txBody>
                  <a:tcPr marL="9525" marR="9525" marT="9525" marB="0" anchor="b"/>
                </a:tc>
                <a:extLst>
                  <a:ext uri="{0D108BD9-81ED-4DB2-BD59-A6C34878D82A}">
                    <a16:rowId xmlns:a16="http://schemas.microsoft.com/office/drawing/2014/main" val="3629012506"/>
                  </a:ext>
                </a:extLst>
              </a:tr>
              <a:tr h="608337">
                <a:tc>
                  <a:txBody>
                    <a:bodyPr/>
                    <a:lstStyle/>
                    <a:p>
                      <a:pPr algn="l" fontAlgn="b"/>
                      <a:r>
                        <a:rPr lang="en-US" altLang="zh-CN" sz="1600" b="0" i="0" u="none" strike="noStrike" dirty="0">
                          <a:effectLst/>
                          <a:latin typeface="宋体" panose="02010600030101010101" pitchFamily="2" charset="-122"/>
                          <a:ea typeface="宋体" panose="02010600030101010101" pitchFamily="2" charset="-122"/>
                        </a:rPr>
                        <a:t>3170102465</a:t>
                      </a:r>
                    </a:p>
                  </a:txBody>
                  <a:tcPr marL="9525" marR="9525" marT="9525" marB="0" anchor="b"/>
                </a:tc>
                <a:tc>
                  <a:txBody>
                    <a:bodyPr/>
                    <a:lstStyle/>
                    <a:p>
                      <a:pPr algn="l" fontAlgn="b"/>
                      <a:r>
                        <a:rPr lang="zh-CN" altLang="en-US" sz="1600" b="0" i="0" u="none" strike="noStrike" dirty="0">
                          <a:effectLst/>
                          <a:latin typeface="宋体" panose="02010600030101010101" pitchFamily="2" charset="-122"/>
                          <a:ea typeface="宋体" panose="02010600030101010101" pitchFamily="2" charset="-122"/>
                        </a:rPr>
                        <a:t>王凯亮</a:t>
                      </a:r>
                    </a:p>
                  </a:txBody>
                  <a:tcPr marL="9525" marR="9525" marT="9525" marB="0" anchor="b"/>
                </a:tc>
                <a:extLst>
                  <a:ext uri="{0D108BD9-81ED-4DB2-BD59-A6C34878D82A}">
                    <a16:rowId xmlns:a16="http://schemas.microsoft.com/office/drawing/2014/main" val="3842930398"/>
                  </a:ext>
                </a:extLst>
              </a:tr>
              <a:tr h="608337">
                <a:tc>
                  <a:txBody>
                    <a:bodyPr/>
                    <a:lstStyle/>
                    <a:p>
                      <a:pPr algn="l" fontAlgn="b"/>
                      <a:r>
                        <a:rPr lang="en-US" altLang="zh-CN" sz="1600" b="0" i="0" u="none" strike="noStrike" dirty="0">
                          <a:effectLst/>
                          <a:latin typeface="宋体" panose="02010600030101010101" pitchFamily="2" charset="-122"/>
                          <a:ea typeface="宋体" panose="02010600030101010101" pitchFamily="2" charset="-122"/>
                        </a:rPr>
                        <a:t>3160104456</a:t>
                      </a:r>
                    </a:p>
                  </a:txBody>
                  <a:tcPr marL="9525" marR="9525" marT="9525" marB="0" anchor="b"/>
                </a:tc>
                <a:tc>
                  <a:txBody>
                    <a:bodyPr/>
                    <a:lstStyle/>
                    <a:p>
                      <a:pPr algn="l" fontAlgn="b"/>
                      <a:r>
                        <a:rPr lang="zh-CN" altLang="en-US" sz="1600" b="0" i="0" u="none" strike="noStrike" dirty="0">
                          <a:effectLst/>
                          <a:latin typeface="宋体" panose="02010600030101010101" pitchFamily="2" charset="-122"/>
                          <a:ea typeface="宋体" panose="02010600030101010101" pitchFamily="2" charset="-122"/>
                        </a:rPr>
                        <a:t>李永</a:t>
                      </a:r>
                    </a:p>
                  </a:txBody>
                  <a:tcPr marL="9525" marR="9525" marT="9525" marB="0" anchor="b"/>
                </a:tc>
                <a:extLst>
                  <a:ext uri="{0D108BD9-81ED-4DB2-BD59-A6C34878D82A}">
                    <a16:rowId xmlns:a16="http://schemas.microsoft.com/office/drawing/2014/main" val="2795660888"/>
                  </a:ext>
                </a:extLst>
              </a:tr>
              <a:tr h="608337">
                <a:tc>
                  <a:txBody>
                    <a:bodyPr/>
                    <a:lstStyle/>
                    <a:p>
                      <a:pPr algn="l" fontAlgn="b"/>
                      <a:r>
                        <a:rPr lang="en-US" altLang="zh-CN" sz="1600" b="0" i="0" u="none" strike="noStrike" dirty="0">
                          <a:effectLst/>
                          <a:latin typeface="宋体" panose="02010600030101010101" pitchFamily="2" charset="-122"/>
                          <a:ea typeface="宋体" panose="02010600030101010101" pitchFamily="2" charset="-122"/>
                        </a:rPr>
                        <a:t>3171104169</a:t>
                      </a:r>
                    </a:p>
                  </a:txBody>
                  <a:tcPr marL="9525" marR="9525" marT="9525" marB="0" anchor="b"/>
                </a:tc>
                <a:tc>
                  <a:txBody>
                    <a:bodyPr/>
                    <a:lstStyle/>
                    <a:p>
                      <a:pPr algn="l" fontAlgn="b"/>
                      <a:r>
                        <a:rPr lang="zh-CN" altLang="en-US" sz="1600" b="0" i="0" u="none" strike="noStrike" dirty="0">
                          <a:effectLst/>
                          <a:latin typeface="宋体" panose="02010600030101010101" pitchFamily="2" charset="-122"/>
                          <a:ea typeface="宋体" panose="02010600030101010101" pitchFamily="2" charset="-122"/>
                        </a:rPr>
                        <a:t>陈鑫</a:t>
                      </a:r>
                    </a:p>
                  </a:txBody>
                  <a:tcPr marL="9525" marR="9525" marT="9525" marB="0" anchor="b"/>
                </a:tc>
                <a:extLst>
                  <a:ext uri="{0D108BD9-81ED-4DB2-BD59-A6C34878D82A}">
                    <a16:rowId xmlns:a16="http://schemas.microsoft.com/office/drawing/2014/main" val="1894157224"/>
                  </a:ext>
                </a:extLst>
              </a:tr>
              <a:tr h="608337">
                <a:tc>
                  <a:txBody>
                    <a:bodyPr/>
                    <a:lstStyle/>
                    <a:p>
                      <a:pPr algn="l" fontAlgn="b"/>
                      <a:r>
                        <a:rPr lang="en-US" altLang="zh-CN" sz="1600" b="0" i="0" u="none" strike="noStrike" dirty="0">
                          <a:effectLst/>
                          <a:latin typeface="宋体" panose="02010600030101010101" pitchFamily="2" charset="-122"/>
                          <a:ea typeface="宋体" panose="02010600030101010101" pitchFamily="2" charset="-122"/>
                        </a:rPr>
                        <a:t>318400429</a:t>
                      </a:r>
                    </a:p>
                  </a:txBody>
                  <a:tcPr marL="9525" marR="9525" marT="9525" marB="0" anchor="b"/>
                </a:tc>
                <a:tc>
                  <a:txBody>
                    <a:bodyPr/>
                    <a:lstStyle/>
                    <a:p>
                      <a:pPr algn="l" fontAlgn="b"/>
                      <a:r>
                        <a:rPr lang="zh-CN" altLang="en-US" sz="1600" b="0" i="0" u="none" strike="noStrike" dirty="0">
                          <a:effectLst/>
                          <a:latin typeface="宋体" panose="02010600030101010101" pitchFamily="2" charset="-122"/>
                          <a:ea typeface="宋体" panose="02010600030101010101" pitchFamily="2" charset="-122"/>
                        </a:rPr>
                        <a:t>徐杭诚</a:t>
                      </a:r>
                    </a:p>
                  </a:txBody>
                  <a:tcPr marL="9525" marR="9525" marT="9525" marB="0" anchor="b"/>
                </a:tc>
                <a:extLst>
                  <a:ext uri="{0D108BD9-81ED-4DB2-BD59-A6C34878D82A}">
                    <a16:rowId xmlns:a16="http://schemas.microsoft.com/office/drawing/2014/main" val="3996161491"/>
                  </a:ext>
                </a:extLst>
              </a:tr>
            </a:tbl>
          </a:graphicData>
        </a:graphic>
      </p:graphicFrame>
    </p:spTree>
    <p:extLst>
      <p:ext uri="{BB962C8B-B14F-4D97-AF65-F5344CB8AC3E}">
        <p14:creationId xmlns:p14="http://schemas.microsoft.com/office/powerpoint/2010/main" val="42124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 calcmode="lin" valueType="num">
                                      <p:cBhvr additive="base">
                                        <p:cTn id="2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 calcmode="lin" valueType="num">
                                      <p:cBhvr additive="base">
                                        <p:cTn id="3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 calcmode="lin" valueType="num">
                                      <p:cBhvr additive="base">
                                        <p:cTn id="3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43C7B-EECC-41BE-9C84-1E9306AFDFC4}"/>
              </a:ext>
            </a:extLst>
          </p:cNvPr>
          <p:cNvSpPr>
            <a:spLocks noGrp="1"/>
          </p:cNvSpPr>
          <p:nvPr>
            <p:ph type="title"/>
          </p:nvPr>
        </p:nvSpPr>
        <p:spPr/>
        <p:txBody>
          <a:bodyPr/>
          <a:lstStyle/>
          <a:p>
            <a:r>
              <a:rPr lang="zh-CN" altLang="en-US" dirty="0"/>
              <a:t>销售金额大于输入额的人数</a:t>
            </a:r>
          </a:p>
        </p:txBody>
      </p:sp>
      <p:sp>
        <p:nvSpPr>
          <p:cNvPr id="3" name="内容占位符 2">
            <a:extLst>
              <a:ext uri="{FF2B5EF4-FFF2-40B4-BE49-F238E27FC236}">
                <a16:creationId xmlns:a16="http://schemas.microsoft.com/office/drawing/2014/main" id="{27A3101D-A7E1-45DE-8A57-2777768C435C}"/>
              </a:ext>
            </a:extLst>
          </p:cNvPr>
          <p:cNvSpPr>
            <a:spLocks noGrp="1"/>
          </p:cNvSpPr>
          <p:nvPr>
            <p:ph idx="1"/>
          </p:nvPr>
        </p:nvSpPr>
        <p:spPr>
          <a:xfrm>
            <a:off x="609600" y="1600201"/>
            <a:ext cx="10261600" cy="4525963"/>
          </a:xfrm>
        </p:spPr>
        <p:txBody>
          <a:bodyPr>
            <a:normAutofit fontScale="92500" lnSpcReduction="10000"/>
          </a:bodyPr>
          <a:lstStyle/>
          <a:p>
            <a:r>
              <a:rPr lang="en-US" altLang="zh-CN" dirty="0"/>
              <a:t>#("</a:t>
            </a:r>
            <a:r>
              <a:rPr lang="zh-CN" altLang="en-US" dirty="0"/>
              <a:t>销售员</a:t>
            </a:r>
            <a:r>
              <a:rPr lang="en-US" altLang="zh-CN" dirty="0"/>
              <a:t>1",240000)</a:t>
            </a:r>
            <a:r>
              <a:rPr lang="zh-CN" altLang="en-US" dirty="0"/>
              <a:t>表示销售员</a:t>
            </a:r>
            <a:r>
              <a:rPr lang="en-US" altLang="zh-CN" dirty="0"/>
              <a:t>1</a:t>
            </a:r>
            <a:r>
              <a:rPr lang="zh-CN" altLang="en-US" dirty="0"/>
              <a:t>月销售</a:t>
            </a:r>
            <a:r>
              <a:rPr lang="en-US" altLang="zh-CN" dirty="0"/>
              <a:t>240000</a:t>
            </a:r>
            <a:r>
              <a:rPr lang="zh-CN" altLang="en-US" dirty="0"/>
              <a:t>元</a:t>
            </a:r>
            <a:r>
              <a:rPr lang="en-US" altLang="zh-CN" dirty="0"/>
              <a:t>;</a:t>
            </a:r>
            <a:r>
              <a:rPr lang="zh-CN" altLang="en-US" dirty="0"/>
              <a:t>其他类推</a:t>
            </a:r>
          </a:p>
          <a:p>
            <a:endParaRPr lang="zh-CN" altLang="en-US" dirty="0"/>
          </a:p>
          <a:p>
            <a:r>
              <a:rPr lang="en-US" altLang="zh-CN" dirty="0" err="1"/>
              <a:t>salerecords</a:t>
            </a:r>
            <a:r>
              <a:rPr lang="en-US" altLang="zh-CN" dirty="0"/>
              <a:t>=[("</a:t>
            </a:r>
            <a:r>
              <a:rPr lang="zh-CN" altLang="en-US" dirty="0"/>
              <a:t>销售员</a:t>
            </a:r>
            <a:r>
              <a:rPr lang="en-US" altLang="zh-CN" dirty="0"/>
              <a:t>1",240000),("</a:t>
            </a:r>
            <a:r>
              <a:rPr lang="zh-CN" altLang="en-US" dirty="0"/>
              <a:t>销售员</a:t>
            </a:r>
            <a:r>
              <a:rPr lang="en-US" altLang="zh-CN" dirty="0"/>
              <a:t>2",350000),</a:t>
            </a:r>
          </a:p>
          <a:p>
            <a:r>
              <a:rPr lang="en-US" altLang="zh-CN" dirty="0"/>
              <a:t>                      ("</a:t>
            </a:r>
            <a:r>
              <a:rPr lang="zh-CN" altLang="en-US" dirty="0"/>
              <a:t>销售员</a:t>
            </a:r>
            <a:r>
              <a:rPr lang="en-US" altLang="zh-CN" dirty="0"/>
              <a:t>3",180000),("</a:t>
            </a:r>
            <a:r>
              <a:rPr lang="zh-CN" altLang="en-US" dirty="0"/>
              <a:t>销售员</a:t>
            </a:r>
            <a:r>
              <a:rPr lang="en-US" altLang="zh-CN" dirty="0"/>
              <a:t>4",540000)]</a:t>
            </a:r>
          </a:p>
          <a:p>
            <a:endParaRPr lang="en-US" altLang="zh-CN" dirty="0"/>
          </a:p>
          <a:p>
            <a:r>
              <a:rPr lang="en-US" altLang="zh-CN" dirty="0"/>
              <a:t>#</a:t>
            </a:r>
            <a:r>
              <a:rPr lang="zh-CN" altLang="en-US" dirty="0"/>
              <a:t>月销售收入大于</a:t>
            </a:r>
            <a:r>
              <a:rPr lang="en-US" altLang="zh-CN" dirty="0"/>
              <a:t>n</a:t>
            </a:r>
            <a:r>
              <a:rPr lang="zh-CN" altLang="en-US" dirty="0"/>
              <a:t>元的销售人数</a:t>
            </a:r>
          </a:p>
          <a:p>
            <a:r>
              <a:rPr lang="en-US" altLang="zh-CN" dirty="0"/>
              <a:t>n=float(input())</a:t>
            </a:r>
          </a:p>
          <a:p>
            <a:r>
              <a:rPr lang="en-US" altLang="zh-CN" dirty="0"/>
              <a:t>sales=[x for </a:t>
            </a:r>
            <a:r>
              <a:rPr lang="en-US" altLang="zh-CN" dirty="0" err="1"/>
              <a:t>x,y</a:t>
            </a:r>
            <a:r>
              <a:rPr lang="en-US" altLang="zh-CN" dirty="0"/>
              <a:t> in </a:t>
            </a:r>
            <a:r>
              <a:rPr lang="en-US" altLang="zh-CN" dirty="0" err="1"/>
              <a:t>salerecords</a:t>
            </a:r>
            <a:r>
              <a:rPr lang="en-US" altLang="zh-CN" dirty="0"/>
              <a:t> if y&gt;n]</a:t>
            </a:r>
          </a:p>
          <a:p>
            <a:r>
              <a:rPr lang="en-US" altLang="zh-CN" dirty="0"/>
              <a:t>print(</a:t>
            </a:r>
            <a:r>
              <a:rPr lang="en-US" altLang="zh-CN" dirty="0" err="1"/>
              <a:t>len</a:t>
            </a:r>
            <a:r>
              <a:rPr lang="en-US" altLang="zh-CN" dirty="0"/>
              <a:t>(sales))</a:t>
            </a:r>
          </a:p>
          <a:p>
            <a:endParaRPr lang="zh-CN" altLang="en-US" dirty="0"/>
          </a:p>
        </p:txBody>
      </p:sp>
      <p:sp>
        <p:nvSpPr>
          <p:cNvPr id="4" name="页脚占位符 3">
            <a:extLst>
              <a:ext uri="{FF2B5EF4-FFF2-40B4-BE49-F238E27FC236}">
                <a16:creationId xmlns:a16="http://schemas.microsoft.com/office/drawing/2014/main" id="{2A63E089-3F03-46C1-BBCE-766310C11D9A}"/>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D8A1F2FE-33D9-4DA6-8DF1-5F11D170DDEE}"/>
              </a:ext>
            </a:extLst>
          </p:cNvPr>
          <p:cNvSpPr>
            <a:spLocks noGrp="1"/>
          </p:cNvSpPr>
          <p:nvPr>
            <p:ph type="sldNum" sz="quarter" idx="12"/>
          </p:nvPr>
        </p:nvSpPr>
        <p:spPr/>
        <p:txBody>
          <a:bodyPr/>
          <a:lstStyle/>
          <a:p>
            <a:pPr>
              <a:defRPr/>
            </a:pPr>
            <a:fld id="{54DCE81F-A34A-4F23-89A3-BB8AD725059B}" type="slidenum">
              <a:rPr lang="en-US" altLang="zh-CN" smtClean="0"/>
              <a:pPr>
                <a:defRPr/>
              </a:pPr>
              <a:t>61</a:t>
            </a:fld>
            <a:endParaRPr lang="en-US" altLang="zh-CN"/>
          </a:p>
        </p:txBody>
      </p:sp>
    </p:spTree>
    <p:extLst>
      <p:ext uri="{BB962C8B-B14F-4D97-AF65-F5344CB8AC3E}">
        <p14:creationId xmlns:p14="http://schemas.microsoft.com/office/powerpoint/2010/main" val="354829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3.4 </a:t>
            </a:r>
            <a:r>
              <a:rPr lang="zh-CN" altLang="zh-CN" dirty="0"/>
              <a:t>随机函数库（</a:t>
            </a:r>
            <a:r>
              <a:rPr lang="en-US" altLang="zh-CN" dirty="0"/>
              <a:t>random</a:t>
            </a:r>
            <a:r>
              <a:rPr lang="zh-CN" altLang="zh-CN" dirty="0"/>
              <a:t>库）</a:t>
            </a:r>
            <a:endParaRPr lang="zh-CN" altLang="en-US" dirty="0"/>
          </a:p>
        </p:txBody>
      </p:sp>
      <p:sp>
        <p:nvSpPr>
          <p:cNvPr id="3" name="内容占位符 2"/>
          <p:cNvSpPr>
            <a:spLocks noGrp="1"/>
          </p:cNvSpPr>
          <p:nvPr>
            <p:ph idx="1"/>
          </p:nvPr>
        </p:nvSpPr>
        <p:spPr/>
        <p:txBody>
          <a:bodyPr/>
          <a:lstStyle/>
          <a:p>
            <a:r>
              <a:rPr lang="zh-CN" altLang="en-US" dirty="0"/>
              <a:t>计算机的随机函数生成的随机数，是按照一定的算法模拟产生的，其结果是确定的，是伪随机数。</a:t>
            </a:r>
            <a:endParaRPr lang="en-US" altLang="zh-CN" dirty="0"/>
          </a:p>
          <a:p>
            <a:r>
              <a:rPr lang="en-US" altLang="zh-CN" dirty="0"/>
              <a:t>Python</a:t>
            </a:r>
            <a:r>
              <a:rPr lang="zh-CN" altLang="en-US" dirty="0"/>
              <a:t>中的</a:t>
            </a:r>
            <a:r>
              <a:rPr lang="en-US" altLang="zh-CN" dirty="0"/>
              <a:t>random</a:t>
            </a:r>
            <a:r>
              <a:rPr lang="zh-CN" altLang="en-US" dirty="0"/>
              <a:t>模块用于生成伪随机数。</a:t>
            </a: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62</a:t>
            </a:fld>
            <a:endParaRPr lang="en-US" altLang="zh-CN"/>
          </a:p>
        </p:txBody>
      </p:sp>
    </p:spTree>
    <p:extLst>
      <p:ext uri="{BB962C8B-B14F-4D97-AF65-F5344CB8AC3E}">
        <p14:creationId xmlns:p14="http://schemas.microsoft.com/office/powerpoint/2010/main" val="1181814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108955736"/>
              </p:ext>
            </p:extLst>
          </p:nvPr>
        </p:nvGraphicFramePr>
        <p:xfrm>
          <a:off x="1991544" y="1916832"/>
          <a:ext cx="6758136" cy="3847514"/>
        </p:xfrm>
        <a:graphic>
          <a:graphicData uri="http://schemas.openxmlformats.org/drawingml/2006/table">
            <a:tbl>
              <a:tblPr firstRow="1" firstCol="1" bandRow="1">
                <a:tableStyleId>{5C22544A-7EE6-4342-B048-85BDC9FD1C3A}</a:tableStyleId>
              </a:tblPr>
              <a:tblGrid>
                <a:gridCol w="2088232">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2005608">
                  <a:extLst>
                    <a:ext uri="{9D8B030D-6E8A-4147-A177-3AD203B41FA5}">
                      <a16:colId xmlns:a16="http://schemas.microsoft.com/office/drawing/2014/main" val="20002"/>
                    </a:ext>
                  </a:extLst>
                </a:gridCol>
              </a:tblGrid>
              <a:tr h="281940">
                <a:tc>
                  <a:txBody>
                    <a:bodyPr/>
                    <a:lstStyle/>
                    <a:p>
                      <a:pPr marL="304800" algn="ctr">
                        <a:lnSpc>
                          <a:spcPts val="1320"/>
                        </a:lnSpc>
                        <a:spcAft>
                          <a:spcPts val="1000"/>
                        </a:spcAft>
                      </a:pPr>
                      <a:r>
                        <a:rPr lang="en-US" sz="1100" dirty="0" err="1">
                          <a:effectLst/>
                        </a:rPr>
                        <a:t>函数名</a:t>
                      </a:r>
                      <a:endParaRPr lang="zh-CN" sz="1100" dirty="0">
                        <a:effectLst/>
                        <a:latin typeface="Cambria"/>
                        <a:ea typeface="宋体"/>
                        <a:cs typeface="Times New Roman"/>
                      </a:endParaRPr>
                    </a:p>
                  </a:txBody>
                  <a:tcPr marL="0" marR="0" marT="0" marB="0" anchor="ctr"/>
                </a:tc>
                <a:tc>
                  <a:txBody>
                    <a:bodyPr/>
                    <a:lstStyle/>
                    <a:p>
                      <a:pPr marL="889000" algn="l">
                        <a:lnSpc>
                          <a:spcPts val="1320"/>
                        </a:lnSpc>
                        <a:spcAft>
                          <a:spcPts val="1000"/>
                        </a:spcAft>
                      </a:pPr>
                      <a:r>
                        <a:rPr lang="en-US" sz="1100" dirty="0" err="1">
                          <a:effectLst/>
                        </a:rPr>
                        <a:t>含义</a:t>
                      </a:r>
                      <a:endParaRPr lang="zh-CN" sz="1100" dirty="0">
                        <a:effectLst/>
                        <a:latin typeface="Cambria"/>
                        <a:ea typeface="宋体"/>
                        <a:cs typeface="Times New Roman"/>
                      </a:endParaRPr>
                    </a:p>
                  </a:txBody>
                  <a:tcPr marL="0" marR="0" marT="0" marB="0" anchor="ctr"/>
                </a:tc>
                <a:tc>
                  <a:txBody>
                    <a:bodyPr/>
                    <a:lstStyle/>
                    <a:p>
                      <a:pPr marL="1028700" algn="l">
                        <a:lnSpc>
                          <a:spcPts val="1320"/>
                        </a:lnSpc>
                        <a:spcAft>
                          <a:spcPts val="1000"/>
                        </a:spcAft>
                      </a:pPr>
                      <a:r>
                        <a:rPr lang="en-US" sz="1100" dirty="0" err="1">
                          <a:effectLst/>
                        </a:rPr>
                        <a:t>示列</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0"/>
                  </a:ext>
                </a:extLst>
              </a:tr>
              <a:tr h="510148">
                <a:tc>
                  <a:txBody>
                    <a:bodyPr/>
                    <a:lstStyle/>
                    <a:p>
                      <a:pPr marL="152400">
                        <a:spcAft>
                          <a:spcPts val="1000"/>
                        </a:spcAft>
                      </a:pPr>
                      <a:r>
                        <a:rPr lang="en-US" sz="1100" dirty="0" err="1">
                          <a:effectLst/>
                        </a:rPr>
                        <a:t>random.random</a:t>
                      </a:r>
                      <a:r>
                        <a:rPr lang="en-US" sz="1100" dirty="0">
                          <a:effectLst/>
                        </a:rPr>
                        <a:t>()</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返回一个介于左闭右开</a:t>
                      </a:r>
                      <a:r>
                        <a:rPr lang="en-US" sz="1100" dirty="0">
                          <a:effectLst/>
                        </a:rPr>
                        <a:t>[0.0, 1.0)</a:t>
                      </a:r>
                      <a:r>
                        <a:rPr lang="zh-CN" sz="1100" dirty="0">
                          <a:effectLst/>
                        </a:rPr>
                        <a:t>区间的浮点数</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random.random</a:t>
                      </a:r>
                      <a:r>
                        <a:rPr lang="en-US" sz="1100" dirty="0">
                          <a:effectLst/>
                        </a:rPr>
                        <a:t>()</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1"/>
                  </a:ext>
                </a:extLst>
              </a:tr>
              <a:tr h="360040">
                <a:tc>
                  <a:txBody>
                    <a:bodyPr/>
                    <a:lstStyle/>
                    <a:p>
                      <a:pPr marL="152400">
                        <a:spcAft>
                          <a:spcPts val="1000"/>
                        </a:spcAft>
                      </a:pPr>
                      <a:r>
                        <a:rPr lang="en-US" sz="1100" dirty="0" err="1">
                          <a:effectLst/>
                        </a:rPr>
                        <a:t>random.uniform</a:t>
                      </a:r>
                      <a:r>
                        <a:rPr lang="en-US" sz="1100" dirty="0">
                          <a:effectLst/>
                        </a:rPr>
                        <a:t>(a, b)</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返回一个介于【</a:t>
                      </a:r>
                      <a:r>
                        <a:rPr lang="en-US" sz="1100" dirty="0">
                          <a:effectLst/>
                        </a:rPr>
                        <a:t>a</a:t>
                      </a:r>
                      <a:r>
                        <a:rPr lang="zh-CN" sz="1100" dirty="0">
                          <a:effectLst/>
                        </a:rPr>
                        <a:t>，</a:t>
                      </a:r>
                      <a:r>
                        <a:rPr lang="en-US" sz="1100" dirty="0">
                          <a:effectLst/>
                        </a:rPr>
                        <a:t>b</a:t>
                      </a:r>
                      <a:r>
                        <a:rPr lang="zh-CN" sz="1100" dirty="0">
                          <a:effectLst/>
                        </a:rPr>
                        <a:t>】的浮点数。</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random.uniform</a:t>
                      </a:r>
                      <a:r>
                        <a:rPr lang="en-US" sz="1100" dirty="0">
                          <a:effectLst/>
                        </a:rPr>
                        <a:t>(1,10)</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2"/>
                  </a:ext>
                </a:extLst>
              </a:tr>
              <a:tr h="426710">
                <a:tc>
                  <a:txBody>
                    <a:bodyPr/>
                    <a:lstStyle/>
                    <a:p>
                      <a:pPr marL="152400">
                        <a:spcAft>
                          <a:spcPts val="1000"/>
                        </a:spcAft>
                      </a:pPr>
                      <a:r>
                        <a:rPr lang="en-US" sz="1100" dirty="0" err="1">
                          <a:effectLst/>
                        </a:rPr>
                        <a:t>random.randint</a:t>
                      </a:r>
                      <a:r>
                        <a:rPr lang="en-US" sz="1100" dirty="0">
                          <a:effectLst/>
                        </a:rPr>
                        <a:t>(</a:t>
                      </a:r>
                      <a:r>
                        <a:rPr lang="en-US" sz="1100" dirty="0" err="1">
                          <a:effectLst/>
                        </a:rPr>
                        <a:t>a,b</a:t>
                      </a:r>
                      <a:r>
                        <a:rPr lang="en-US" sz="1100" dirty="0">
                          <a:effectLst/>
                        </a:rPr>
                        <a:t>）</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返回【</a:t>
                      </a:r>
                      <a:r>
                        <a:rPr lang="en-US" sz="1100" dirty="0" err="1">
                          <a:effectLst/>
                        </a:rPr>
                        <a:t>a,b</a:t>
                      </a:r>
                      <a:r>
                        <a:rPr lang="zh-CN" sz="1100" dirty="0">
                          <a:effectLst/>
                        </a:rPr>
                        <a:t>】的一个随机整整。</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random.randint</a:t>
                      </a:r>
                      <a:r>
                        <a:rPr lang="en-US" sz="1100" dirty="0">
                          <a:effectLst/>
                        </a:rPr>
                        <a:t>(15,30）</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3"/>
                  </a:ext>
                </a:extLst>
              </a:tr>
              <a:tr h="293370">
                <a:tc>
                  <a:txBody>
                    <a:bodyPr/>
                    <a:lstStyle/>
                    <a:p>
                      <a:pPr marL="152400">
                        <a:spcAft>
                          <a:spcPts val="1000"/>
                        </a:spcAft>
                      </a:pPr>
                      <a:r>
                        <a:rPr lang="en-US" sz="1100" dirty="0" err="1">
                          <a:effectLst/>
                        </a:rPr>
                        <a:t>random.randrange</a:t>
                      </a:r>
                      <a:r>
                        <a:rPr lang="en-US" sz="1100" dirty="0">
                          <a:effectLst/>
                        </a:rPr>
                        <a:t>(</a:t>
                      </a:r>
                      <a:endParaRPr lang="zh-CN" sz="1100" dirty="0">
                        <a:effectLst/>
                      </a:endParaRPr>
                    </a:p>
                    <a:p>
                      <a:pPr marL="152400">
                        <a:spcAft>
                          <a:spcPts val="1000"/>
                        </a:spcAft>
                      </a:pPr>
                      <a:r>
                        <a:rPr lang="en-US" sz="1100" dirty="0">
                          <a:effectLst/>
                        </a:rPr>
                        <a:t>[start], stop[, step])</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从指定范围内，获取一个随机数</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random.randrange</a:t>
                      </a:r>
                      <a:r>
                        <a:rPr lang="en-US" sz="1100" dirty="0">
                          <a:effectLst/>
                        </a:rPr>
                        <a:t>(10, 30, 2)</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4"/>
                  </a:ext>
                </a:extLst>
              </a:tr>
              <a:tr h="463148">
                <a:tc>
                  <a:txBody>
                    <a:bodyPr/>
                    <a:lstStyle/>
                    <a:p>
                      <a:pPr marL="152400">
                        <a:spcAft>
                          <a:spcPts val="1000"/>
                        </a:spcAft>
                      </a:pPr>
                      <a:r>
                        <a:rPr lang="en-US" sz="1100" dirty="0" err="1">
                          <a:effectLst/>
                        </a:rPr>
                        <a:t>random.choice</a:t>
                      </a:r>
                      <a:r>
                        <a:rPr lang="en-US" sz="1100" dirty="0">
                          <a:effectLst/>
                        </a:rPr>
                        <a:t>(sequence)</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从序列中获取一个随机元素</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random.choice</a:t>
                      </a:r>
                      <a:r>
                        <a:rPr lang="en-US" sz="1100" dirty="0">
                          <a:effectLst/>
                        </a:rPr>
                        <a:t>([3,78,43,7]） </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5"/>
                  </a:ext>
                </a:extLst>
              </a:tr>
              <a:tr h="293370">
                <a:tc>
                  <a:txBody>
                    <a:bodyPr/>
                    <a:lstStyle/>
                    <a:p>
                      <a:pPr marL="152400">
                        <a:spcAft>
                          <a:spcPts val="1000"/>
                        </a:spcAft>
                      </a:pPr>
                      <a:r>
                        <a:rPr lang="en-US" sz="1100" dirty="0" err="1">
                          <a:effectLst/>
                        </a:rPr>
                        <a:t>random.shuffle</a:t>
                      </a:r>
                      <a:r>
                        <a:rPr lang="en-US" sz="1100" dirty="0">
                          <a:effectLst/>
                        </a:rPr>
                        <a:t>(x)</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用于将一个列表中的元素打乱</a:t>
                      </a:r>
                      <a:r>
                        <a:rPr lang="en-US" sz="1100" dirty="0">
                          <a:effectLst/>
                        </a:rPr>
                        <a:t>,</a:t>
                      </a:r>
                      <a:r>
                        <a:rPr lang="zh-CN" sz="1100" dirty="0">
                          <a:effectLst/>
                        </a:rPr>
                        <a:t>即将列表内的元素随机排列</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kumimoji="0" lang="en-US" sz="1100" kern="1200" dirty="0" err="1">
                          <a:solidFill>
                            <a:schemeClr val="dk1"/>
                          </a:solidFill>
                          <a:effectLst/>
                          <a:latin typeface="+mn-lt"/>
                          <a:ea typeface="+mn-ea"/>
                          <a:cs typeface="+mn-cs"/>
                        </a:rPr>
                        <a:t>random.shuffle</a:t>
                      </a:r>
                      <a:r>
                        <a:rPr kumimoji="0" lang="en-US" sz="1100" kern="1200" dirty="0">
                          <a:solidFill>
                            <a:schemeClr val="dk1"/>
                          </a:solidFill>
                          <a:effectLst/>
                          <a:latin typeface="+mn-lt"/>
                          <a:ea typeface="+mn-ea"/>
                          <a:cs typeface="+mn-cs"/>
                        </a:rPr>
                        <a:t>(l) </a:t>
                      </a:r>
                      <a:r>
                        <a:rPr lang="en-US" sz="1100" dirty="0">
                          <a:effectLst/>
                        </a:rPr>
                        <a:t>,  </a:t>
                      </a:r>
                      <a:r>
                        <a:rPr lang="en-US" sz="1100" dirty="0" err="1">
                          <a:effectLst/>
                        </a:rPr>
                        <a:t>l是序列</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6"/>
                  </a:ext>
                </a:extLst>
              </a:tr>
              <a:tr h="517748">
                <a:tc>
                  <a:txBody>
                    <a:bodyPr/>
                    <a:lstStyle/>
                    <a:p>
                      <a:pPr marL="152400">
                        <a:spcAft>
                          <a:spcPts val="1000"/>
                        </a:spcAft>
                      </a:pPr>
                      <a:r>
                        <a:rPr lang="en-US" sz="1100" dirty="0" err="1">
                          <a:effectLst/>
                        </a:rPr>
                        <a:t>random.sample</a:t>
                      </a:r>
                      <a:r>
                        <a:rPr lang="en-US" sz="1100" dirty="0">
                          <a:effectLst/>
                        </a:rPr>
                        <a:t>(sequence, k)</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a:effectLst/>
                        </a:rPr>
                        <a:t>从指定序列中随机获取长度为</a:t>
                      </a:r>
                      <a:r>
                        <a:rPr lang="en-US" sz="1100">
                          <a:effectLst/>
                        </a:rPr>
                        <a:t>k</a:t>
                      </a:r>
                      <a:r>
                        <a:rPr lang="zh-CN" sz="1100">
                          <a:effectLst/>
                        </a:rPr>
                        <a:t>的序列并随机排列</a:t>
                      </a:r>
                      <a:endParaRPr lang="zh-CN" sz="110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random.sample</a:t>
                      </a:r>
                      <a:r>
                        <a:rPr lang="en-US" sz="1100" dirty="0">
                          <a:effectLst/>
                        </a:rPr>
                        <a:t>([1,4,5,89,7],3)</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7"/>
                  </a:ext>
                </a:extLst>
              </a:tr>
              <a:tr h="293370">
                <a:tc>
                  <a:txBody>
                    <a:bodyPr/>
                    <a:lstStyle/>
                    <a:p>
                      <a:pPr marL="152400">
                        <a:spcAft>
                          <a:spcPts val="1000"/>
                        </a:spcAft>
                      </a:pPr>
                      <a:r>
                        <a:rPr lang="en-US" sz="1100" dirty="0" err="1">
                          <a:effectLst/>
                        </a:rPr>
                        <a:t>random.seed</a:t>
                      </a:r>
                      <a:r>
                        <a:rPr lang="en-US" sz="1100" dirty="0">
                          <a:effectLst/>
                        </a:rPr>
                        <a:t>(n)</a:t>
                      </a:r>
                      <a:endParaRPr lang="zh-CN" sz="1100" dirty="0">
                        <a:effectLst/>
                        <a:latin typeface="Cambria"/>
                        <a:ea typeface="宋体"/>
                        <a:cs typeface="Times New Roman"/>
                      </a:endParaRPr>
                    </a:p>
                  </a:txBody>
                  <a:tcPr marL="0" marR="0" marT="0" marB="0" anchor="ctr"/>
                </a:tc>
                <a:tc>
                  <a:txBody>
                    <a:bodyPr/>
                    <a:lstStyle/>
                    <a:p>
                      <a:pPr marL="127000">
                        <a:lnSpc>
                          <a:spcPts val="1335"/>
                        </a:lnSpc>
                        <a:spcAft>
                          <a:spcPts val="1000"/>
                        </a:spcAft>
                      </a:pPr>
                      <a:r>
                        <a:rPr lang="zh-CN" sz="1100" dirty="0">
                          <a:effectLst/>
                        </a:rPr>
                        <a:t>对随机数生成器进行初始化的函数，</a:t>
                      </a:r>
                      <a:r>
                        <a:rPr lang="en-US" sz="1100" dirty="0">
                          <a:effectLst/>
                        </a:rPr>
                        <a:t>n</a:t>
                      </a:r>
                      <a:r>
                        <a:rPr lang="zh-CN" sz="1100" dirty="0">
                          <a:effectLst/>
                        </a:rPr>
                        <a:t>代表随机种子。参数为空时，随机种子为系统时间</a:t>
                      </a:r>
                      <a:endParaRPr lang="zh-CN" sz="1100" dirty="0">
                        <a:effectLst/>
                        <a:latin typeface="Cambria"/>
                        <a:ea typeface="宋体"/>
                        <a:cs typeface="Times New Roman"/>
                      </a:endParaRPr>
                    </a:p>
                  </a:txBody>
                  <a:tcPr marL="0" marR="0" marT="0" marB="0" anchor="ctr"/>
                </a:tc>
                <a:tc>
                  <a:txBody>
                    <a:bodyPr/>
                    <a:lstStyle/>
                    <a:p>
                      <a:pPr marL="139700">
                        <a:spcAft>
                          <a:spcPts val="1000"/>
                        </a:spcAft>
                      </a:pPr>
                      <a:r>
                        <a:rPr lang="en-US" sz="1100" dirty="0" err="1">
                          <a:effectLst/>
                        </a:rPr>
                        <a:t>random.seed</a:t>
                      </a:r>
                      <a:r>
                        <a:rPr lang="en-US" sz="1100" dirty="0">
                          <a:effectLst/>
                        </a:rPr>
                        <a:t>(2)</a:t>
                      </a:r>
                      <a:endParaRPr lang="zh-CN" sz="1100" dirty="0">
                        <a:effectLst/>
                        <a:latin typeface="Cambria"/>
                        <a:ea typeface="宋体"/>
                        <a:cs typeface="Times New Roman"/>
                      </a:endParaRPr>
                    </a:p>
                  </a:txBody>
                  <a:tcPr marL="0" marR="0" marT="0" marB="0" anchor="ctr"/>
                </a:tc>
                <a:extLst>
                  <a:ext uri="{0D108BD9-81ED-4DB2-BD59-A6C34878D82A}">
                    <a16:rowId xmlns:a16="http://schemas.microsoft.com/office/drawing/2014/main" val="10008"/>
                  </a:ext>
                </a:extLst>
              </a:tr>
            </a:tbl>
          </a:graphicData>
        </a:graphic>
      </p:graphicFrame>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63</a:t>
            </a:fld>
            <a:endParaRPr lang="en-US" altLang="zh-CN"/>
          </a:p>
        </p:txBody>
      </p:sp>
      <p:graphicFrame>
        <p:nvGraphicFramePr>
          <p:cNvPr id="8" name="表格 7"/>
          <p:cNvGraphicFramePr>
            <a:graphicFrameLocks noGrp="1"/>
          </p:cNvGraphicFramePr>
          <p:nvPr>
            <p:extLst>
              <p:ext uri="{D42A27DB-BD31-4B8C-83A1-F6EECF244321}">
                <p14:modId xmlns:p14="http://schemas.microsoft.com/office/powerpoint/2010/main" val="2652274239"/>
              </p:ext>
            </p:extLst>
          </p:nvPr>
        </p:nvGraphicFramePr>
        <p:xfrm>
          <a:off x="4223792" y="1484785"/>
          <a:ext cx="2160240" cy="210413"/>
        </p:xfrm>
        <a:graphic>
          <a:graphicData uri="http://schemas.openxmlformats.org/drawingml/2006/table">
            <a:tbl>
              <a:tblPr firstRow="1" firstCol="1" bandRow="1">
                <a:tableStyleId>{5C22544A-7EE6-4342-B048-85BDC9FD1C3A}</a:tableStyleId>
              </a:tblPr>
              <a:tblGrid>
                <a:gridCol w="2160240">
                  <a:extLst>
                    <a:ext uri="{9D8B030D-6E8A-4147-A177-3AD203B41FA5}">
                      <a16:colId xmlns:a16="http://schemas.microsoft.com/office/drawing/2014/main" val="20000"/>
                    </a:ext>
                  </a:extLst>
                </a:gridCol>
              </a:tblGrid>
              <a:tr h="210413">
                <a:tc>
                  <a:txBody>
                    <a:bodyPr/>
                    <a:lstStyle/>
                    <a:p>
                      <a:pPr algn="ctr">
                        <a:lnSpc>
                          <a:spcPts val="1370"/>
                        </a:lnSpc>
                        <a:spcAft>
                          <a:spcPts val="1000"/>
                        </a:spcAft>
                      </a:pPr>
                      <a:r>
                        <a:rPr lang="en-US" sz="1050" dirty="0">
                          <a:effectLst/>
                        </a:rPr>
                        <a:t>表 3-5 </a:t>
                      </a:r>
                      <a:r>
                        <a:rPr lang="en-US" sz="1050" dirty="0" err="1">
                          <a:effectLst/>
                        </a:rPr>
                        <a:t>random库的常用函数</a:t>
                      </a:r>
                      <a:endParaRPr lang="zh-CN" sz="1200" dirty="0">
                        <a:effectLst/>
                        <a:latin typeface="Cambria"/>
                        <a:ea typeface="宋体"/>
                        <a:cs typeface="Times New Roman"/>
                      </a:endParaRPr>
                    </a:p>
                  </a:txBody>
                  <a:tcPr marL="0" marR="0" marT="0" marB="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2506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r>
              <a:rPr lang="en-US" altLang="zh-CN" dirty="0"/>
              <a:t>2</a:t>
            </a:r>
            <a:r>
              <a:rPr lang="zh-CN" altLang="en-US" dirty="0"/>
              <a:t>）</a:t>
            </a:r>
          </a:p>
        </p:txBody>
      </p:sp>
      <p:sp>
        <p:nvSpPr>
          <p:cNvPr id="3" name="内容占位符 2"/>
          <p:cNvSpPr>
            <a:spLocks noGrp="1"/>
          </p:cNvSpPr>
          <p:nvPr>
            <p:ph idx="1"/>
          </p:nvPr>
        </p:nvSpPr>
        <p:spPr/>
        <p:txBody>
          <a:bodyPr>
            <a:normAutofit fontScale="92500" lnSpcReduction="20000"/>
          </a:bodyPr>
          <a:lstStyle/>
          <a:p>
            <a:pPr marL="36576" indent="0">
              <a:buNone/>
            </a:pPr>
            <a:r>
              <a:rPr lang="en-US" altLang="zh-CN" sz="2400" dirty="0" err="1"/>
              <a:t>要使用random库，先要用“import</a:t>
            </a:r>
            <a:r>
              <a:rPr lang="en-US" altLang="zh-CN" sz="2400" dirty="0"/>
              <a:t> </a:t>
            </a:r>
            <a:r>
              <a:rPr lang="en-US" altLang="zh-CN" sz="2400" dirty="0" err="1"/>
              <a:t>random”语句引入random库</a:t>
            </a:r>
            <a:r>
              <a:rPr lang="en-US" altLang="zh-CN" sz="2400" dirty="0"/>
              <a:t>。</a:t>
            </a:r>
          </a:p>
          <a:p>
            <a:pPr marL="36576" indent="0">
              <a:buNone/>
            </a:pPr>
            <a:r>
              <a:rPr lang="en-US" altLang="zh-CN" sz="2400" dirty="0"/>
              <a:t>&gt;&gt;&gt; </a:t>
            </a:r>
            <a:r>
              <a:rPr lang="en-US" altLang="zh-CN" sz="2400" dirty="0">
                <a:solidFill>
                  <a:srgbClr val="FFFF00"/>
                </a:solidFill>
              </a:rPr>
              <a:t>import random</a:t>
            </a:r>
            <a:endParaRPr lang="zh-CN" altLang="zh-CN" sz="2400" dirty="0">
              <a:solidFill>
                <a:srgbClr val="FFFF00"/>
              </a:solidFill>
            </a:endParaRPr>
          </a:p>
          <a:p>
            <a:pPr marL="36576" indent="0">
              <a:buNone/>
            </a:pPr>
            <a:r>
              <a:rPr lang="en-US" altLang="zh-CN" sz="2400" dirty="0"/>
              <a:t>&gt;&gt;&gt; </a:t>
            </a:r>
            <a:r>
              <a:rPr lang="en-US" altLang="zh-CN" sz="2400" dirty="0" err="1">
                <a:solidFill>
                  <a:srgbClr val="FFFF00"/>
                </a:solidFill>
              </a:rPr>
              <a:t>random.random</a:t>
            </a:r>
            <a:r>
              <a:rPr lang="en-US" altLang="zh-CN" sz="2400" dirty="0">
                <a:solidFill>
                  <a:srgbClr val="FFFF00"/>
                </a:solidFill>
              </a:rPr>
              <a:t>()</a:t>
            </a:r>
            <a:endParaRPr lang="zh-CN" altLang="zh-CN" sz="2400" dirty="0">
              <a:solidFill>
                <a:srgbClr val="FFFF00"/>
              </a:solidFill>
            </a:endParaRPr>
          </a:p>
          <a:p>
            <a:pPr marL="36576" indent="0">
              <a:buNone/>
            </a:pPr>
            <a:r>
              <a:rPr lang="en-US" altLang="zh-CN" sz="2400" dirty="0">
                <a:solidFill>
                  <a:srgbClr val="00B0F0"/>
                </a:solidFill>
              </a:rPr>
              <a:t>0.11529299890219902</a:t>
            </a:r>
          </a:p>
          <a:p>
            <a:pPr marL="36576" indent="0">
              <a:buNone/>
            </a:pPr>
            <a:endParaRPr lang="en-US" altLang="zh-CN" sz="2400" dirty="0"/>
          </a:p>
          <a:p>
            <a:pPr marL="36576" indent="0">
              <a:buNone/>
            </a:pPr>
            <a:r>
              <a:rPr lang="en-US" altLang="zh-CN" sz="2400" dirty="0"/>
              <a:t>&gt;&gt;&gt; </a:t>
            </a:r>
            <a:r>
              <a:rPr lang="en-US" altLang="zh-CN" sz="2400" dirty="0" err="1">
                <a:solidFill>
                  <a:srgbClr val="FFFF00"/>
                </a:solidFill>
              </a:rPr>
              <a:t>random.uniform</a:t>
            </a:r>
            <a:r>
              <a:rPr lang="en-US" altLang="zh-CN" sz="2400" dirty="0">
                <a:solidFill>
                  <a:srgbClr val="FFFF00"/>
                </a:solidFill>
              </a:rPr>
              <a:t>(1,10)</a:t>
            </a:r>
            <a:endParaRPr lang="zh-CN" altLang="zh-CN" sz="2400" dirty="0">
              <a:solidFill>
                <a:srgbClr val="FFFF00"/>
              </a:solidFill>
            </a:endParaRPr>
          </a:p>
          <a:p>
            <a:pPr marL="36576" indent="0">
              <a:buNone/>
            </a:pPr>
            <a:r>
              <a:rPr lang="en-US" altLang="zh-CN" sz="2400" dirty="0">
                <a:solidFill>
                  <a:srgbClr val="00B0F0"/>
                </a:solidFill>
              </a:rPr>
              <a:t>4.6467045646433975</a:t>
            </a:r>
            <a:endParaRPr lang="zh-CN" altLang="zh-CN" sz="2400" dirty="0">
              <a:solidFill>
                <a:srgbClr val="00B0F0"/>
              </a:solidFill>
            </a:endParaRPr>
          </a:p>
          <a:p>
            <a:pPr marL="36576" indent="0">
              <a:buNone/>
            </a:pPr>
            <a:r>
              <a:rPr lang="en-US" altLang="zh-CN" sz="2400" dirty="0"/>
              <a:t> </a:t>
            </a:r>
            <a:endParaRPr lang="zh-CN" altLang="zh-CN" sz="2400" dirty="0"/>
          </a:p>
          <a:p>
            <a:pPr marL="36576" indent="0">
              <a:buNone/>
            </a:pPr>
            <a:r>
              <a:rPr lang="en-US" altLang="zh-CN" sz="2400" dirty="0"/>
              <a:t>  &gt;&gt;&gt; </a:t>
            </a:r>
            <a:r>
              <a:rPr lang="en-US" altLang="zh-CN" sz="2400" dirty="0" err="1">
                <a:solidFill>
                  <a:srgbClr val="FFFF00"/>
                </a:solidFill>
              </a:rPr>
              <a:t>random.randint</a:t>
            </a:r>
            <a:r>
              <a:rPr lang="en-US" altLang="zh-CN" sz="2400" dirty="0">
                <a:solidFill>
                  <a:srgbClr val="FFFF00"/>
                </a:solidFill>
              </a:rPr>
              <a:t>(20,30)</a:t>
            </a:r>
            <a:endParaRPr lang="zh-CN" altLang="zh-CN" sz="2400" dirty="0">
              <a:solidFill>
                <a:srgbClr val="FFFF00"/>
              </a:solidFill>
            </a:endParaRPr>
          </a:p>
          <a:p>
            <a:pPr marL="36576" indent="0">
              <a:buNone/>
            </a:pPr>
            <a:r>
              <a:rPr lang="en-US" altLang="zh-CN" sz="2400" dirty="0">
                <a:solidFill>
                  <a:srgbClr val="00B0F0"/>
                </a:solidFill>
              </a:rPr>
              <a:t>20</a:t>
            </a:r>
            <a:endParaRPr lang="zh-CN" altLang="zh-CN" sz="2400" dirty="0">
              <a:solidFill>
                <a:srgbClr val="00B0F0"/>
              </a:solidFill>
            </a:endParaRPr>
          </a:p>
          <a:p>
            <a:pPr marL="36576" indent="0">
              <a:buNone/>
            </a:pPr>
            <a:r>
              <a:rPr lang="en-US" altLang="zh-CN" sz="2400" dirty="0"/>
              <a:t> </a:t>
            </a:r>
            <a:endParaRPr lang="zh-CN" altLang="zh-CN" sz="2400" dirty="0"/>
          </a:p>
          <a:p>
            <a:pPr marL="36576" indent="0">
              <a:buNone/>
            </a:pPr>
            <a:r>
              <a:rPr lang="en-US" altLang="zh-CN" sz="2400" dirty="0"/>
              <a:t>&gt;&gt;&gt; </a:t>
            </a:r>
            <a:r>
              <a:rPr lang="en-US" altLang="zh-CN" sz="2400" dirty="0" err="1">
                <a:solidFill>
                  <a:srgbClr val="FFFF00"/>
                </a:solidFill>
              </a:rPr>
              <a:t>random.randrange</a:t>
            </a:r>
            <a:r>
              <a:rPr lang="en-US" altLang="zh-CN" sz="2400" dirty="0">
                <a:solidFill>
                  <a:srgbClr val="FFFF00"/>
                </a:solidFill>
              </a:rPr>
              <a:t>(10, 30, 2)</a:t>
            </a:r>
            <a:endParaRPr lang="zh-CN" altLang="zh-CN" sz="2400" dirty="0">
              <a:solidFill>
                <a:srgbClr val="FFFF00"/>
              </a:solidFill>
            </a:endParaRPr>
          </a:p>
          <a:p>
            <a:pPr marL="36576" indent="0">
              <a:buNone/>
            </a:pPr>
            <a:r>
              <a:rPr lang="en-US" altLang="zh-CN" sz="2400" dirty="0">
                <a:solidFill>
                  <a:srgbClr val="00B0F0"/>
                </a:solidFill>
              </a:rPr>
              <a:t>24</a:t>
            </a:r>
            <a:endParaRPr lang="zh-CN" altLang="zh-CN" sz="2400" dirty="0">
              <a:solidFill>
                <a:srgbClr val="00B0F0"/>
              </a:solidFill>
            </a:endParaRPr>
          </a:p>
          <a:p>
            <a:pPr marL="36576" indent="0">
              <a:buNone/>
            </a:pPr>
            <a:endParaRPr lang="zh-CN" altLang="zh-CN" sz="2400" dirty="0"/>
          </a:p>
          <a:p>
            <a:pPr marL="36576" indent="0">
              <a:buNone/>
            </a:pPr>
            <a:endParaRPr lang="zh-CN" altLang="zh-CN" sz="2400" dirty="0"/>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64</a:t>
            </a:fld>
            <a:endParaRPr lang="en-US" altLang="zh-CN"/>
          </a:p>
        </p:txBody>
      </p:sp>
    </p:spTree>
    <p:extLst>
      <p:ext uri="{BB962C8B-B14F-4D97-AF65-F5344CB8AC3E}">
        <p14:creationId xmlns:p14="http://schemas.microsoft.com/office/powerpoint/2010/main" val="3178345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r>
              <a:rPr lang="en-US" altLang="zh-CN" dirty="0"/>
              <a:t>3</a:t>
            </a:r>
            <a:r>
              <a:rPr lang="zh-CN" altLang="en-US" dirty="0"/>
              <a:t>）</a:t>
            </a:r>
          </a:p>
        </p:txBody>
      </p:sp>
      <p:sp>
        <p:nvSpPr>
          <p:cNvPr id="3" name="内容占位符 2"/>
          <p:cNvSpPr>
            <a:spLocks noGrp="1"/>
          </p:cNvSpPr>
          <p:nvPr>
            <p:ph idx="1"/>
          </p:nvPr>
        </p:nvSpPr>
        <p:spPr>
          <a:xfrm>
            <a:off x="1981200" y="1600200"/>
            <a:ext cx="7467600" cy="5141168"/>
          </a:xfrm>
        </p:spPr>
        <p:txBody>
          <a:bodyPr>
            <a:noAutofit/>
          </a:bodyPr>
          <a:lstStyle/>
          <a:p>
            <a:pPr marL="36576" indent="0">
              <a:buNone/>
            </a:pPr>
            <a:r>
              <a:rPr lang="en-US" altLang="zh-CN" sz="2000" dirty="0"/>
              <a:t>&gt;&gt;&gt; </a:t>
            </a:r>
            <a:r>
              <a:rPr lang="en-US" altLang="zh-CN" sz="2000" dirty="0" err="1">
                <a:solidFill>
                  <a:srgbClr val="FFFF00"/>
                </a:solidFill>
              </a:rPr>
              <a:t>random.choice</a:t>
            </a:r>
            <a:r>
              <a:rPr lang="en-US" altLang="zh-CN" sz="2000" dirty="0">
                <a:solidFill>
                  <a:srgbClr val="FFFF00"/>
                </a:solidFill>
              </a:rPr>
              <a:t>([3,78,43,7])</a:t>
            </a:r>
            <a:endParaRPr lang="zh-CN" altLang="zh-CN" sz="2000" dirty="0">
              <a:solidFill>
                <a:srgbClr val="FFFF00"/>
              </a:solidFill>
            </a:endParaRPr>
          </a:p>
          <a:p>
            <a:pPr marL="36576" indent="0">
              <a:buNone/>
            </a:pPr>
            <a:r>
              <a:rPr lang="en-US" altLang="zh-CN" sz="2000" dirty="0">
                <a:solidFill>
                  <a:srgbClr val="00B0F0"/>
                </a:solidFill>
              </a:rPr>
              <a:t>3</a:t>
            </a:r>
          </a:p>
          <a:p>
            <a:pPr marL="36576" indent="0">
              <a:buNone/>
            </a:pPr>
            <a:endParaRPr lang="zh-CN" altLang="zh-CN" sz="2000" dirty="0"/>
          </a:p>
          <a:p>
            <a:pPr marL="36576" indent="0">
              <a:buNone/>
            </a:pPr>
            <a:r>
              <a:rPr lang="en-US" altLang="zh-CN" sz="2000" dirty="0"/>
              <a:t>&gt;&gt;&gt; </a:t>
            </a:r>
            <a:r>
              <a:rPr lang="en-US" altLang="zh-CN" sz="2000" dirty="0">
                <a:solidFill>
                  <a:srgbClr val="FFFF00"/>
                </a:solidFill>
              </a:rPr>
              <a:t>l=['A',1,78,'b']</a:t>
            </a:r>
            <a:endParaRPr lang="zh-CN" altLang="zh-CN" sz="2000" dirty="0">
              <a:solidFill>
                <a:srgbClr val="FFFF00"/>
              </a:solidFill>
            </a:endParaRPr>
          </a:p>
          <a:p>
            <a:pPr marL="36576" indent="0">
              <a:buNone/>
            </a:pPr>
            <a:r>
              <a:rPr lang="en-US" altLang="zh-CN" sz="2000" dirty="0"/>
              <a:t>&gt;&gt;&gt; </a:t>
            </a:r>
            <a:r>
              <a:rPr lang="en-US" altLang="zh-CN" sz="2000" dirty="0" err="1">
                <a:solidFill>
                  <a:srgbClr val="FFFF00"/>
                </a:solidFill>
              </a:rPr>
              <a:t>random.shuffle</a:t>
            </a:r>
            <a:r>
              <a:rPr lang="en-US" altLang="zh-CN" sz="2000" dirty="0">
                <a:solidFill>
                  <a:srgbClr val="FFFF00"/>
                </a:solidFill>
              </a:rPr>
              <a:t>(l)</a:t>
            </a:r>
            <a:endParaRPr lang="zh-CN" altLang="zh-CN" sz="2000" dirty="0">
              <a:solidFill>
                <a:srgbClr val="FFFF00"/>
              </a:solidFill>
            </a:endParaRPr>
          </a:p>
          <a:p>
            <a:pPr marL="36576" indent="0">
              <a:buNone/>
            </a:pPr>
            <a:r>
              <a:rPr lang="en-US" altLang="zh-CN" sz="2000" dirty="0"/>
              <a:t>&gt;&gt;&gt; </a:t>
            </a:r>
            <a:r>
              <a:rPr lang="en-US" altLang="zh-CN" sz="2000" dirty="0">
                <a:solidFill>
                  <a:srgbClr val="FFFF00"/>
                </a:solidFill>
              </a:rPr>
              <a:t>l</a:t>
            </a:r>
            <a:endParaRPr lang="zh-CN" altLang="zh-CN" sz="2000" dirty="0">
              <a:solidFill>
                <a:srgbClr val="FFFF00"/>
              </a:solidFill>
            </a:endParaRPr>
          </a:p>
          <a:p>
            <a:pPr marL="36576" indent="0">
              <a:buNone/>
            </a:pPr>
            <a:r>
              <a:rPr lang="en-US" altLang="zh-CN" sz="2000" dirty="0">
                <a:solidFill>
                  <a:srgbClr val="00B0F0"/>
                </a:solidFill>
              </a:rPr>
              <a:t>[1, 'b', 78, 'A']</a:t>
            </a:r>
          </a:p>
          <a:p>
            <a:pPr marL="36576" indent="0">
              <a:buNone/>
            </a:pPr>
            <a:endParaRPr lang="zh-CN" altLang="zh-CN" sz="2000" dirty="0"/>
          </a:p>
          <a:p>
            <a:pPr marL="36576" indent="0">
              <a:buNone/>
            </a:pPr>
            <a:r>
              <a:rPr lang="en-US" altLang="zh-CN" sz="2000" dirty="0"/>
              <a:t>&gt;&gt;&gt; </a:t>
            </a:r>
            <a:r>
              <a:rPr lang="en-US" altLang="zh-CN" sz="2000" dirty="0" err="1">
                <a:solidFill>
                  <a:srgbClr val="FFFF00"/>
                </a:solidFill>
              </a:rPr>
              <a:t>random.sample</a:t>
            </a:r>
            <a:r>
              <a:rPr lang="en-US" altLang="zh-CN" sz="2000" dirty="0">
                <a:solidFill>
                  <a:srgbClr val="FFFF00"/>
                </a:solidFill>
              </a:rPr>
              <a:t>([1,4,5,89,7],3)</a:t>
            </a:r>
            <a:endParaRPr lang="zh-CN" altLang="zh-CN" sz="2000" dirty="0">
              <a:solidFill>
                <a:srgbClr val="FFFF00"/>
              </a:solidFill>
            </a:endParaRPr>
          </a:p>
          <a:p>
            <a:pPr marL="36576" indent="0">
              <a:buNone/>
            </a:pPr>
            <a:r>
              <a:rPr lang="en-US" altLang="zh-CN" sz="2000" dirty="0">
                <a:solidFill>
                  <a:srgbClr val="00B0F0"/>
                </a:solidFill>
              </a:rPr>
              <a:t>  [7, 5, 4]</a:t>
            </a:r>
          </a:p>
          <a:p>
            <a:pPr marL="36576" indent="0">
              <a:buNone/>
            </a:pPr>
            <a:endParaRPr lang="zh-CN" altLang="zh-CN" sz="2000" dirty="0"/>
          </a:p>
          <a:p>
            <a:pPr marL="36576" indent="0">
              <a:buNone/>
            </a:pPr>
            <a:r>
              <a:rPr lang="en-US" altLang="zh-CN" sz="2000" dirty="0"/>
              <a:t>&gt;&gt;&gt; </a:t>
            </a:r>
            <a:r>
              <a:rPr lang="en-US" altLang="zh-CN" sz="2000" dirty="0" err="1">
                <a:solidFill>
                  <a:srgbClr val="FFFF00"/>
                </a:solidFill>
              </a:rPr>
              <a:t>random.sample</a:t>
            </a:r>
            <a:r>
              <a:rPr lang="en-US" altLang="zh-CN" sz="2000" dirty="0">
                <a:solidFill>
                  <a:srgbClr val="FFFF00"/>
                </a:solidFill>
              </a:rPr>
              <a:t>("This is a sample",5)</a:t>
            </a:r>
            <a:endParaRPr lang="zh-CN" altLang="zh-CN" sz="2000" dirty="0">
              <a:solidFill>
                <a:srgbClr val="FFFF00"/>
              </a:solidFill>
            </a:endParaRPr>
          </a:p>
          <a:p>
            <a:pPr marL="36576" indent="0">
              <a:buNone/>
            </a:pPr>
            <a:r>
              <a:rPr lang="en-US" altLang="zh-CN" sz="2000" dirty="0">
                <a:solidFill>
                  <a:srgbClr val="00B0F0"/>
                </a:solidFill>
              </a:rPr>
              <a:t>['s', 'h', ' ', 'a', 'a']</a:t>
            </a:r>
            <a:endParaRPr lang="zh-CN" altLang="zh-CN" sz="2000" dirty="0">
              <a:solidFill>
                <a:srgbClr val="00B0F0"/>
              </a:solidFill>
            </a:endParaRPr>
          </a:p>
          <a:p>
            <a:pPr marL="36576" indent="0">
              <a:buNone/>
            </a:pPr>
            <a:endParaRPr lang="zh-CN" altLang="en-US" sz="1400"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65</a:t>
            </a:fld>
            <a:endParaRPr lang="en-US" altLang="zh-CN"/>
          </a:p>
        </p:txBody>
      </p:sp>
    </p:spTree>
    <p:extLst>
      <p:ext uri="{BB962C8B-B14F-4D97-AF65-F5344CB8AC3E}">
        <p14:creationId xmlns:p14="http://schemas.microsoft.com/office/powerpoint/2010/main" val="14548714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r>
              <a:rPr lang="en-US" altLang="zh-CN" dirty="0"/>
              <a:t>4</a:t>
            </a:r>
            <a:r>
              <a:rPr lang="zh-CN" altLang="en-US" dirty="0"/>
              <a:t>）</a:t>
            </a:r>
          </a:p>
        </p:txBody>
      </p:sp>
      <p:sp>
        <p:nvSpPr>
          <p:cNvPr id="3" name="内容占位符 2"/>
          <p:cNvSpPr>
            <a:spLocks noGrp="1"/>
          </p:cNvSpPr>
          <p:nvPr>
            <p:ph idx="1"/>
          </p:nvPr>
        </p:nvSpPr>
        <p:spPr/>
        <p:txBody>
          <a:bodyPr>
            <a:normAutofit lnSpcReduction="10000"/>
          </a:bodyPr>
          <a:lstStyle/>
          <a:p>
            <a:pPr marL="36576" indent="0">
              <a:buNone/>
            </a:pPr>
            <a:r>
              <a:rPr lang="en-US" altLang="zh-CN" sz="2000" dirty="0"/>
              <a:t>&gt;&gt;&gt; </a:t>
            </a:r>
            <a:r>
              <a:rPr lang="en-US" altLang="zh-CN" sz="2000" dirty="0" err="1">
                <a:solidFill>
                  <a:srgbClr val="FFFF00"/>
                </a:solidFill>
              </a:rPr>
              <a:t>random.seed</a:t>
            </a:r>
            <a:r>
              <a:rPr lang="en-US" altLang="zh-CN" sz="2000" dirty="0">
                <a:solidFill>
                  <a:srgbClr val="FFFF00"/>
                </a:solidFill>
              </a:rPr>
              <a:t>(2)</a:t>
            </a:r>
            <a:endParaRPr lang="zh-CN" altLang="zh-CN" sz="2000" dirty="0">
              <a:solidFill>
                <a:srgbClr val="FFFF00"/>
              </a:solidFill>
            </a:endParaRPr>
          </a:p>
          <a:p>
            <a:pPr marL="36576" indent="0">
              <a:buNone/>
            </a:pPr>
            <a:r>
              <a:rPr lang="en-US" altLang="zh-CN" sz="2000" dirty="0"/>
              <a:t>&gt;&gt;&gt; </a:t>
            </a:r>
            <a:r>
              <a:rPr lang="en-US" altLang="zh-CN" sz="2000" dirty="0" err="1">
                <a:solidFill>
                  <a:srgbClr val="FFFF00"/>
                </a:solidFill>
              </a:rPr>
              <a:t>random.random</a:t>
            </a:r>
            <a:r>
              <a:rPr lang="en-US" altLang="zh-CN" sz="2000" dirty="0">
                <a:solidFill>
                  <a:srgbClr val="FFFF00"/>
                </a:solidFill>
              </a:rPr>
              <a:t>()</a:t>
            </a:r>
            <a:endParaRPr lang="zh-CN" altLang="zh-CN" sz="2000" dirty="0">
              <a:solidFill>
                <a:srgbClr val="FFFF00"/>
              </a:solidFill>
            </a:endParaRPr>
          </a:p>
          <a:p>
            <a:pPr marL="36576" indent="0">
              <a:buNone/>
            </a:pPr>
            <a:r>
              <a:rPr lang="en-US" altLang="zh-CN" sz="2000" dirty="0">
                <a:solidFill>
                  <a:srgbClr val="00B0F0"/>
                </a:solidFill>
              </a:rPr>
              <a:t>0.9560342718892494</a:t>
            </a:r>
          </a:p>
          <a:p>
            <a:pPr marL="36576" indent="0">
              <a:buNone/>
            </a:pPr>
            <a:endParaRPr lang="zh-CN" altLang="zh-CN" sz="2000" dirty="0"/>
          </a:p>
          <a:p>
            <a:pPr marL="36576" indent="0">
              <a:buNone/>
            </a:pPr>
            <a:r>
              <a:rPr lang="en-US" altLang="zh-CN" sz="2000" dirty="0"/>
              <a:t>&gt;&gt;&gt; </a:t>
            </a:r>
            <a:r>
              <a:rPr lang="en-US" altLang="zh-CN" sz="2000" dirty="0" err="1">
                <a:solidFill>
                  <a:srgbClr val="FFFF00"/>
                </a:solidFill>
              </a:rPr>
              <a:t>random.randint</a:t>
            </a:r>
            <a:r>
              <a:rPr lang="en-US" altLang="zh-CN" sz="2000" dirty="0">
                <a:solidFill>
                  <a:srgbClr val="FFFF00"/>
                </a:solidFill>
              </a:rPr>
              <a:t>(1,10)</a:t>
            </a:r>
            <a:endParaRPr lang="zh-CN" altLang="zh-CN" sz="2000" dirty="0">
              <a:solidFill>
                <a:srgbClr val="FFFF00"/>
              </a:solidFill>
            </a:endParaRPr>
          </a:p>
          <a:p>
            <a:pPr marL="36576" indent="0">
              <a:buNone/>
            </a:pPr>
            <a:r>
              <a:rPr lang="en-US" altLang="zh-CN" sz="2000" dirty="0">
                <a:solidFill>
                  <a:srgbClr val="00B0F0"/>
                </a:solidFill>
              </a:rPr>
              <a:t>1</a:t>
            </a:r>
          </a:p>
          <a:p>
            <a:pPr marL="36576" indent="0">
              <a:buNone/>
            </a:pPr>
            <a:endParaRPr lang="zh-CN" altLang="zh-CN" sz="2000" dirty="0"/>
          </a:p>
          <a:p>
            <a:pPr marL="36576" indent="0">
              <a:buNone/>
            </a:pPr>
            <a:r>
              <a:rPr lang="en-US" altLang="zh-CN" sz="2000" dirty="0"/>
              <a:t> &gt;&gt;&gt; </a:t>
            </a:r>
            <a:r>
              <a:rPr lang="en-US" altLang="zh-CN" sz="2000" dirty="0" err="1">
                <a:solidFill>
                  <a:srgbClr val="FFFF00"/>
                </a:solidFill>
              </a:rPr>
              <a:t>random.seed</a:t>
            </a:r>
            <a:r>
              <a:rPr lang="en-US" altLang="zh-CN" sz="2000" dirty="0">
                <a:solidFill>
                  <a:srgbClr val="FFFF00"/>
                </a:solidFill>
              </a:rPr>
              <a:t>(2)</a:t>
            </a:r>
            <a:r>
              <a:rPr lang="en-US" altLang="zh-CN" sz="2000" dirty="0"/>
              <a:t>	#</a:t>
            </a:r>
            <a:r>
              <a:rPr lang="en-US" altLang="zh-CN" sz="2000" dirty="0" err="1"/>
              <a:t>重复上面产生的随机数</a:t>
            </a:r>
            <a:endParaRPr lang="zh-CN" altLang="zh-CN" sz="2000" dirty="0"/>
          </a:p>
          <a:p>
            <a:pPr marL="36576" indent="0">
              <a:buNone/>
            </a:pPr>
            <a:r>
              <a:rPr lang="en-US" altLang="zh-CN" sz="2000" dirty="0"/>
              <a:t>&gt;&gt;&gt; </a:t>
            </a:r>
            <a:r>
              <a:rPr lang="en-US" altLang="zh-CN" sz="2000" dirty="0" err="1">
                <a:solidFill>
                  <a:srgbClr val="FFFF00"/>
                </a:solidFill>
              </a:rPr>
              <a:t>random.random</a:t>
            </a:r>
            <a:r>
              <a:rPr lang="en-US" altLang="zh-CN" sz="2000" dirty="0">
                <a:solidFill>
                  <a:srgbClr val="FFFF00"/>
                </a:solidFill>
              </a:rPr>
              <a:t>()</a:t>
            </a:r>
            <a:endParaRPr lang="zh-CN" altLang="zh-CN" sz="2000" dirty="0">
              <a:solidFill>
                <a:srgbClr val="FFFF00"/>
              </a:solidFill>
            </a:endParaRPr>
          </a:p>
          <a:p>
            <a:pPr marL="36576" indent="0">
              <a:buNone/>
            </a:pPr>
            <a:r>
              <a:rPr lang="en-US" altLang="zh-CN" sz="2000" dirty="0">
                <a:solidFill>
                  <a:srgbClr val="00B0F0"/>
                </a:solidFill>
              </a:rPr>
              <a:t>0.9560342718892494</a:t>
            </a:r>
          </a:p>
          <a:p>
            <a:pPr marL="36576" indent="0">
              <a:buNone/>
            </a:pPr>
            <a:endParaRPr lang="zh-CN" altLang="zh-CN" sz="2000" dirty="0"/>
          </a:p>
          <a:p>
            <a:pPr marL="36576" indent="0">
              <a:buNone/>
            </a:pPr>
            <a:r>
              <a:rPr lang="en-US" altLang="zh-CN" sz="2000" dirty="0"/>
              <a:t>&gt;&gt;&gt; </a:t>
            </a:r>
            <a:r>
              <a:rPr lang="en-US" altLang="zh-CN" sz="2000" dirty="0" err="1">
                <a:solidFill>
                  <a:srgbClr val="FFFF00"/>
                </a:solidFill>
              </a:rPr>
              <a:t>random.randint</a:t>
            </a:r>
            <a:r>
              <a:rPr lang="en-US" altLang="zh-CN" sz="2000" dirty="0">
                <a:solidFill>
                  <a:srgbClr val="FFFF00"/>
                </a:solidFill>
              </a:rPr>
              <a:t>(1,10)</a:t>
            </a:r>
            <a:endParaRPr lang="zh-CN" altLang="zh-CN" sz="2000" dirty="0">
              <a:solidFill>
                <a:srgbClr val="FFFF00"/>
              </a:solidFill>
            </a:endParaRPr>
          </a:p>
          <a:p>
            <a:pPr marL="36576" indent="0">
              <a:buNone/>
            </a:pPr>
            <a:r>
              <a:rPr lang="en-US" altLang="zh-CN" sz="2000" dirty="0">
                <a:solidFill>
                  <a:srgbClr val="00B0F0"/>
                </a:solidFill>
              </a:rPr>
              <a:t>1</a:t>
            </a:r>
            <a:endParaRPr lang="zh-CN" altLang="zh-CN" sz="2000" dirty="0">
              <a:solidFill>
                <a:srgbClr val="00B0F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66</a:t>
            </a:fld>
            <a:endParaRPr lang="en-US" altLang="zh-CN"/>
          </a:p>
        </p:txBody>
      </p:sp>
    </p:spTree>
    <p:extLst>
      <p:ext uri="{BB962C8B-B14F-4D97-AF65-F5344CB8AC3E}">
        <p14:creationId xmlns:p14="http://schemas.microsoft.com/office/powerpoint/2010/main" val="2078359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r>
              <a:rPr lang="en-US" altLang="zh-CN" dirty="0"/>
              <a:t>5</a:t>
            </a:r>
            <a:r>
              <a:rPr lang="zh-CN" altLang="en-US" dirty="0"/>
              <a:t>）</a:t>
            </a:r>
          </a:p>
        </p:txBody>
      </p:sp>
      <p:sp>
        <p:nvSpPr>
          <p:cNvPr id="3" name="内容占位符 2"/>
          <p:cNvSpPr>
            <a:spLocks noGrp="1"/>
          </p:cNvSpPr>
          <p:nvPr>
            <p:ph idx="1"/>
          </p:nvPr>
        </p:nvSpPr>
        <p:spPr/>
        <p:txBody>
          <a:bodyPr>
            <a:normAutofit fontScale="77500" lnSpcReduction="20000"/>
          </a:bodyPr>
          <a:lstStyle/>
          <a:p>
            <a:pPr marL="36576" indent="0">
              <a:buNone/>
            </a:pPr>
            <a:r>
              <a:rPr lang="zh-CN" altLang="en-US" dirty="0"/>
              <a:t>例</a:t>
            </a:r>
            <a:r>
              <a:rPr lang="en-US" altLang="zh-CN" dirty="0"/>
              <a:t>3-4 </a:t>
            </a:r>
            <a:r>
              <a:rPr lang="zh-CN" altLang="zh-CN" dirty="0"/>
              <a:t>掷硬币，正面向上的概率是多少？</a:t>
            </a:r>
          </a:p>
          <a:p>
            <a:pPr marL="36576" indent="0">
              <a:buNone/>
            </a:pPr>
            <a:r>
              <a:rPr lang="en-US" altLang="zh-CN" dirty="0"/>
              <a:t> </a:t>
            </a:r>
            <a:endParaRPr lang="zh-CN" altLang="zh-CN" dirty="0"/>
          </a:p>
          <a:p>
            <a:pPr marL="36576" indent="0">
              <a:buNone/>
            </a:pPr>
            <a:r>
              <a:rPr lang="en-US" altLang="zh-CN" dirty="0" err="1"/>
              <a:t>程序代码</a:t>
            </a:r>
            <a:r>
              <a:rPr lang="en-US" altLang="zh-CN" dirty="0"/>
              <a:t>：</a:t>
            </a:r>
            <a:endParaRPr lang="zh-CN" altLang="zh-CN" dirty="0"/>
          </a:p>
          <a:p>
            <a:pPr marL="36576" indent="0">
              <a:buNone/>
            </a:pPr>
            <a:r>
              <a:rPr lang="en-US" altLang="zh-CN" dirty="0"/>
              <a:t> </a:t>
            </a:r>
            <a:endParaRPr lang="zh-CN" altLang="zh-CN" dirty="0"/>
          </a:p>
          <a:p>
            <a:pPr marL="36576" indent="0">
              <a:buNone/>
            </a:pPr>
            <a:r>
              <a:rPr lang="en-US" altLang="zh-CN" dirty="0"/>
              <a:t>#掷10000次硬币，正面向上用1表示，反面向上用0表示。</a:t>
            </a:r>
            <a:endParaRPr lang="zh-CN" altLang="zh-CN" dirty="0"/>
          </a:p>
          <a:p>
            <a:pPr marL="36576" indent="0">
              <a:buNone/>
            </a:pPr>
            <a:r>
              <a:rPr lang="en-US" altLang="zh-CN" dirty="0"/>
              <a:t>import random    </a:t>
            </a:r>
            <a:endParaRPr lang="zh-CN" altLang="zh-CN" dirty="0"/>
          </a:p>
          <a:p>
            <a:pPr marL="36576" indent="0">
              <a:buNone/>
            </a:pPr>
            <a:r>
              <a:rPr lang="en-US" altLang="zh-CN" dirty="0"/>
              <a:t>test=[</a:t>
            </a:r>
            <a:r>
              <a:rPr lang="en-US" altLang="zh-CN" dirty="0" err="1"/>
              <a:t>random.randint</a:t>
            </a:r>
            <a:r>
              <a:rPr lang="en-US" altLang="zh-CN" dirty="0"/>
              <a:t>(0,1) for </a:t>
            </a:r>
            <a:r>
              <a:rPr lang="en-US" altLang="zh-CN" dirty="0" err="1"/>
              <a:t>i</a:t>
            </a:r>
            <a:r>
              <a:rPr lang="en-US" altLang="zh-CN" dirty="0"/>
              <a:t> in range(10000)]  #产生10000个随机数，值为0或1</a:t>
            </a:r>
            <a:endParaRPr lang="zh-CN" altLang="zh-CN" dirty="0"/>
          </a:p>
          <a:p>
            <a:pPr marL="36576" indent="0">
              <a:buNone/>
            </a:pPr>
            <a:r>
              <a:rPr lang="en-US" altLang="zh-CN" dirty="0"/>
              <a:t>print(sum(test) / </a:t>
            </a:r>
            <a:r>
              <a:rPr lang="en-US" altLang="zh-CN" dirty="0" err="1"/>
              <a:t>len</a:t>
            </a:r>
            <a:r>
              <a:rPr lang="en-US" altLang="zh-CN" dirty="0"/>
              <a:t>(test))</a:t>
            </a:r>
            <a:endParaRPr lang="zh-CN" altLang="zh-CN" dirty="0"/>
          </a:p>
          <a:p>
            <a:pPr marL="36576" indent="0">
              <a:buNone/>
            </a:pPr>
            <a:r>
              <a:rPr lang="en-US" altLang="zh-CN" dirty="0"/>
              <a:t> </a:t>
            </a:r>
            <a:endParaRPr lang="zh-CN" altLang="zh-CN" dirty="0"/>
          </a:p>
          <a:p>
            <a:pPr marL="36576" indent="0">
              <a:buNone/>
            </a:pPr>
            <a:r>
              <a:rPr lang="en-US" altLang="zh-CN" dirty="0" err="1"/>
              <a:t>程序输出</a:t>
            </a:r>
            <a:r>
              <a:rPr lang="en-US" altLang="zh-CN" dirty="0"/>
              <a:t>：</a:t>
            </a:r>
            <a:endParaRPr lang="zh-CN" altLang="zh-CN" dirty="0"/>
          </a:p>
          <a:p>
            <a:pPr marL="36576" indent="0">
              <a:buNone/>
            </a:pPr>
            <a:r>
              <a:rPr lang="en-US" altLang="zh-CN" dirty="0">
                <a:solidFill>
                  <a:srgbClr val="00B0F0"/>
                </a:solidFill>
              </a:rPr>
              <a:t>0.5006</a:t>
            </a:r>
            <a:endParaRPr lang="zh-CN" altLang="zh-CN" dirty="0">
              <a:solidFill>
                <a:srgbClr val="00B0F0"/>
              </a:solidFill>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67</a:t>
            </a:fld>
            <a:endParaRPr lang="en-US" altLang="zh-CN"/>
          </a:p>
        </p:txBody>
      </p:sp>
    </p:spTree>
    <p:extLst>
      <p:ext uri="{BB962C8B-B14F-4D97-AF65-F5344CB8AC3E}">
        <p14:creationId xmlns:p14="http://schemas.microsoft.com/office/powerpoint/2010/main" val="361923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r>
              <a:rPr lang="en-US" altLang="zh-CN" dirty="0"/>
              <a:t>6</a:t>
            </a:r>
            <a:r>
              <a:rPr lang="zh-CN" altLang="en-US" dirty="0"/>
              <a:t>）</a:t>
            </a:r>
          </a:p>
        </p:txBody>
      </p:sp>
      <p:sp>
        <p:nvSpPr>
          <p:cNvPr id="3" name="内容占位符 2"/>
          <p:cNvSpPr>
            <a:spLocks noGrp="1"/>
          </p:cNvSpPr>
          <p:nvPr>
            <p:ph idx="1"/>
          </p:nvPr>
        </p:nvSpPr>
        <p:spPr>
          <a:xfrm>
            <a:off x="1981200" y="1600201"/>
            <a:ext cx="8219256" cy="4525963"/>
          </a:xfrm>
        </p:spPr>
        <p:txBody>
          <a:bodyPr>
            <a:normAutofit fontScale="62500" lnSpcReduction="20000"/>
          </a:bodyPr>
          <a:lstStyle/>
          <a:p>
            <a:pPr marL="36576" indent="0">
              <a:buNone/>
            </a:pPr>
            <a:r>
              <a:rPr lang="zh-CN" altLang="en-US" dirty="0"/>
              <a:t>例</a:t>
            </a:r>
            <a:r>
              <a:rPr lang="en-US" altLang="zh-CN" dirty="0"/>
              <a:t>3-5 </a:t>
            </a:r>
            <a:r>
              <a:rPr lang="zh-CN" altLang="zh-CN" dirty="0"/>
              <a:t>随机产生</a:t>
            </a:r>
            <a:r>
              <a:rPr lang="en-US" altLang="zh-CN" dirty="0"/>
              <a:t>8</a:t>
            </a:r>
            <a:r>
              <a:rPr lang="zh-CN" altLang="zh-CN" dirty="0"/>
              <a:t>位密码，密码由数字和字母组成。</a:t>
            </a:r>
          </a:p>
          <a:p>
            <a:pPr marL="36576" indent="0">
              <a:buNone/>
            </a:pPr>
            <a:r>
              <a:rPr lang="en-US" altLang="zh-CN" dirty="0"/>
              <a:t> </a:t>
            </a:r>
            <a:endParaRPr lang="zh-CN" altLang="zh-CN" dirty="0"/>
          </a:p>
          <a:p>
            <a:pPr marL="36576" indent="0">
              <a:buNone/>
            </a:pPr>
            <a:r>
              <a:rPr lang="en-US" altLang="zh-CN" sz="3200" dirty="0" err="1"/>
              <a:t>程序代码</a:t>
            </a:r>
            <a:r>
              <a:rPr lang="en-US" altLang="zh-CN" sz="3200" dirty="0"/>
              <a:t>：</a:t>
            </a:r>
            <a:endParaRPr lang="zh-CN" altLang="zh-CN" sz="3200" dirty="0"/>
          </a:p>
          <a:p>
            <a:pPr marL="36576" indent="0">
              <a:buNone/>
            </a:pPr>
            <a:r>
              <a:rPr lang="en-US" altLang="zh-CN" sz="3200" dirty="0"/>
              <a:t> import random</a:t>
            </a:r>
          </a:p>
          <a:p>
            <a:pPr marL="36576" indent="0">
              <a:buNone/>
            </a:pPr>
            <a:endParaRPr lang="zh-CN" altLang="zh-CN" sz="3200" dirty="0"/>
          </a:p>
          <a:p>
            <a:pPr marL="36576" indent="0">
              <a:buNone/>
            </a:pPr>
            <a:r>
              <a:rPr lang="en-US" altLang="zh-CN" sz="3200" dirty="0"/>
              <a:t> digits=[</a:t>
            </a:r>
            <a:r>
              <a:rPr lang="en-US" altLang="zh-CN" sz="3200" dirty="0" err="1"/>
              <a:t>chr</a:t>
            </a:r>
            <a:r>
              <a:rPr lang="en-US" altLang="zh-CN" sz="3200" dirty="0"/>
              <a:t>(</a:t>
            </a:r>
            <a:r>
              <a:rPr lang="en-US" altLang="zh-CN" sz="3200" dirty="0" err="1"/>
              <a:t>i</a:t>
            </a:r>
            <a:r>
              <a:rPr lang="en-US" altLang="zh-CN" sz="3200" dirty="0"/>
              <a:t>) for </a:t>
            </a:r>
            <a:r>
              <a:rPr lang="en-US" altLang="zh-CN" sz="3200" dirty="0" err="1"/>
              <a:t>i</a:t>
            </a:r>
            <a:r>
              <a:rPr lang="en-US" altLang="zh-CN" sz="3200" dirty="0"/>
              <a:t> in range(48,58)]</a:t>
            </a:r>
            <a:endParaRPr lang="zh-CN" altLang="zh-CN" sz="3200" dirty="0"/>
          </a:p>
          <a:p>
            <a:pPr marL="36576" indent="0">
              <a:buNone/>
            </a:pPr>
            <a:r>
              <a:rPr lang="en-US" altLang="zh-CN" sz="3200" dirty="0"/>
              <a:t> </a:t>
            </a:r>
            <a:r>
              <a:rPr lang="en-US" altLang="zh-CN" sz="3200" dirty="0" err="1"/>
              <a:t>ascii_letters</a:t>
            </a:r>
            <a:r>
              <a:rPr lang="en-US" altLang="zh-CN" sz="3200" dirty="0"/>
              <a:t>=[</a:t>
            </a:r>
            <a:r>
              <a:rPr lang="en-US" altLang="zh-CN" sz="3200" dirty="0" err="1"/>
              <a:t>chr</a:t>
            </a:r>
            <a:r>
              <a:rPr lang="en-US" altLang="zh-CN" sz="3200" dirty="0"/>
              <a:t>(</a:t>
            </a:r>
            <a:r>
              <a:rPr lang="en-US" altLang="zh-CN" sz="3200" dirty="0" err="1"/>
              <a:t>i</a:t>
            </a:r>
            <a:r>
              <a:rPr lang="en-US" altLang="zh-CN" sz="3200" dirty="0"/>
              <a:t>) for </a:t>
            </a:r>
            <a:r>
              <a:rPr lang="en-US" altLang="zh-CN" sz="3200" dirty="0" err="1"/>
              <a:t>i</a:t>
            </a:r>
            <a:r>
              <a:rPr lang="en-US" altLang="zh-CN" sz="3200" dirty="0"/>
              <a:t> in range(65,91)]+[</a:t>
            </a:r>
            <a:r>
              <a:rPr lang="en-US" altLang="zh-CN" sz="3200" dirty="0" err="1"/>
              <a:t>chr</a:t>
            </a:r>
            <a:r>
              <a:rPr lang="en-US" altLang="zh-CN" sz="3200" dirty="0"/>
              <a:t>(</a:t>
            </a:r>
            <a:r>
              <a:rPr lang="en-US" altLang="zh-CN" sz="3200" dirty="0" err="1"/>
              <a:t>i</a:t>
            </a:r>
            <a:r>
              <a:rPr lang="en-US" altLang="zh-CN" sz="3200" dirty="0"/>
              <a:t>) for </a:t>
            </a:r>
            <a:r>
              <a:rPr lang="en-US" altLang="zh-CN" sz="3200" dirty="0" err="1"/>
              <a:t>i</a:t>
            </a:r>
            <a:r>
              <a:rPr lang="en-US" altLang="zh-CN" sz="3200" dirty="0"/>
              <a:t>  in range(97,123)]</a:t>
            </a:r>
            <a:endParaRPr lang="zh-CN" altLang="zh-CN" sz="3200" dirty="0"/>
          </a:p>
          <a:p>
            <a:pPr marL="36576" indent="0">
              <a:buNone/>
            </a:pPr>
            <a:r>
              <a:rPr lang="en-US" altLang="zh-CN" sz="3200" dirty="0"/>
              <a:t># </a:t>
            </a:r>
            <a:r>
              <a:rPr lang="en-US" altLang="zh-CN" sz="3200" dirty="0" err="1"/>
              <a:t>数字的个数随机产生</a:t>
            </a:r>
            <a:endParaRPr lang="zh-CN" altLang="zh-CN" sz="3200" dirty="0"/>
          </a:p>
          <a:p>
            <a:pPr marL="36576" indent="0">
              <a:buNone/>
            </a:pPr>
            <a:r>
              <a:rPr lang="en-US" altLang="zh-CN" sz="3200" dirty="0" err="1"/>
              <a:t>num_of_numeric</a:t>
            </a:r>
            <a:r>
              <a:rPr lang="en-US" altLang="zh-CN" sz="3200" dirty="0"/>
              <a:t> = </a:t>
            </a:r>
            <a:r>
              <a:rPr lang="en-US" altLang="zh-CN" sz="3200" dirty="0" err="1"/>
              <a:t>random.randint</a:t>
            </a:r>
            <a:r>
              <a:rPr lang="en-US" altLang="zh-CN" sz="3200" dirty="0"/>
              <a:t>(1,7)</a:t>
            </a:r>
            <a:endParaRPr lang="zh-CN" altLang="zh-CN" sz="3200" dirty="0"/>
          </a:p>
          <a:p>
            <a:pPr marL="36576" indent="0">
              <a:buNone/>
            </a:pPr>
            <a:r>
              <a:rPr lang="en-US" altLang="zh-CN" sz="3200" dirty="0"/>
              <a:t># </a:t>
            </a:r>
            <a:r>
              <a:rPr lang="en-US" altLang="zh-CN" sz="3200" dirty="0" err="1"/>
              <a:t>剩下的都是字母</a:t>
            </a:r>
            <a:endParaRPr lang="en-US" altLang="zh-CN" sz="3200" dirty="0"/>
          </a:p>
          <a:p>
            <a:pPr marL="36576" indent="0">
              <a:buNone/>
            </a:pPr>
            <a:r>
              <a:rPr lang="en-US" altLang="zh-CN" sz="3200" dirty="0" err="1"/>
              <a:t>num_of_letter</a:t>
            </a:r>
            <a:r>
              <a:rPr lang="en-US" altLang="zh-CN" sz="3200" dirty="0"/>
              <a:t> = 8 - </a:t>
            </a:r>
            <a:r>
              <a:rPr lang="en-US" altLang="zh-CN" sz="3200" dirty="0" err="1"/>
              <a:t>num_of_numeric</a:t>
            </a:r>
            <a:endParaRPr lang="en-US" altLang="zh-CN" sz="3200" dirty="0"/>
          </a:p>
          <a:p>
            <a:pPr marL="36576" indent="0">
              <a:buNone/>
            </a:pPr>
            <a:r>
              <a:rPr lang="en-US" altLang="zh-CN" sz="3200" dirty="0"/>
              <a:t># </a:t>
            </a:r>
            <a:r>
              <a:rPr lang="en-US" altLang="zh-CN" sz="3200" dirty="0" err="1"/>
              <a:t>随机生成数字</a:t>
            </a:r>
            <a:endParaRPr lang="zh-CN" altLang="zh-CN" sz="3200" dirty="0"/>
          </a:p>
          <a:p>
            <a:pPr marL="36576" indent="0">
              <a:buNone/>
            </a:pPr>
            <a:r>
              <a:rPr lang="en-US" altLang="zh-CN" sz="3200" dirty="0" err="1"/>
              <a:t>numerics</a:t>
            </a:r>
            <a:r>
              <a:rPr lang="en-US" altLang="zh-CN" sz="3200" dirty="0"/>
              <a:t> = [</a:t>
            </a:r>
            <a:r>
              <a:rPr lang="en-US" altLang="zh-CN" sz="3200" dirty="0" err="1"/>
              <a:t>random.choice</a:t>
            </a:r>
            <a:r>
              <a:rPr lang="en-US" altLang="zh-CN" sz="3200" dirty="0"/>
              <a:t>(digits) for </a:t>
            </a:r>
            <a:r>
              <a:rPr lang="en-US" altLang="zh-CN" sz="3200" dirty="0" err="1"/>
              <a:t>i</a:t>
            </a:r>
            <a:r>
              <a:rPr lang="en-US" altLang="zh-CN" sz="3200" dirty="0"/>
              <a:t> in range(</a:t>
            </a:r>
            <a:r>
              <a:rPr lang="en-US" altLang="zh-CN" sz="3200" dirty="0" err="1"/>
              <a:t>num_of_numeric</a:t>
            </a:r>
            <a:r>
              <a:rPr lang="en-US" altLang="zh-CN" sz="3200" dirty="0"/>
              <a:t>)]</a:t>
            </a:r>
            <a:endParaRPr lang="zh-CN" altLang="zh-CN" sz="3200" dirty="0"/>
          </a:p>
          <a:p>
            <a:pPr marL="36576"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68</a:t>
            </a:fld>
            <a:endParaRPr lang="en-US" altLang="zh-CN"/>
          </a:p>
        </p:txBody>
      </p:sp>
    </p:spTree>
    <p:extLst>
      <p:ext uri="{BB962C8B-B14F-4D97-AF65-F5344CB8AC3E}">
        <p14:creationId xmlns:p14="http://schemas.microsoft.com/office/powerpoint/2010/main" val="18106488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随机函数库</a:t>
            </a:r>
            <a:r>
              <a:rPr lang="zh-CN" altLang="en-US" dirty="0"/>
              <a:t>（续</a:t>
            </a:r>
            <a:r>
              <a:rPr lang="en-US" altLang="zh-CN" dirty="0"/>
              <a:t>7</a:t>
            </a:r>
            <a:r>
              <a:rPr lang="zh-CN" altLang="en-US" dirty="0"/>
              <a:t>）</a:t>
            </a:r>
          </a:p>
        </p:txBody>
      </p:sp>
      <p:sp>
        <p:nvSpPr>
          <p:cNvPr id="3" name="内容占位符 2"/>
          <p:cNvSpPr>
            <a:spLocks noGrp="1"/>
          </p:cNvSpPr>
          <p:nvPr>
            <p:ph idx="1"/>
          </p:nvPr>
        </p:nvSpPr>
        <p:spPr>
          <a:xfrm>
            <a:off x="1981200" y="1600201"/>
            <a:ext cx="8003232" cy="4525963"/>
          </a:xfrm>
        </p:spPr>
        <p:txBody>
          <a:bodyPr>
            <a:noAutofit/>
          </a:bodyPr>
          <a:lstStyle/>
          <a:p>
            <a:pPr marL="36576" indent="0">
              <a:buNone/>
            </a:pPr>
            <a:r>
              <a:rPr lang="en-US" altLang="zh-CN" sz="2000" dirty="0"/>
              <a:t># </a:t>
            </a:r>
            <a:r>
              <a:rPr lang="en-US" altLang="zh-CN" sz="2000" dirty="0" err="1"/>
              <a:t>随机生成字母</a:t>
            </a:r>
            <a:endParaRPr lang="zh-CN" altLang="zh-CN" sz="2000" dirty="0"/>
          </a:p>
          <a:p>
            <a:pPr marL="36576" indent="0">
              <a:buNone/>
            </a:pPr>
            <a:r>
              <a:rPr lang="en-US" altLang="zh-CN" sz="2000" dirty="0"/>
              <a:t>letters = [</a:t>
            </a:r>
            <a:r>
              <a:rPr lang="en-US" altLang="zh-CN" sz="2000" dirty="0" err="1"/>
              <a:t>random.choice</a:t>
            </a:r>
            <a:r>
              <a:rPr lang="en-US" altLang="zh-CN" sz="2000" dirty="0"/>
              <a:t>(</a:t>
            </a:r>
            <a:r>
              <a:rPr lang="en-US" altLang="zh-CN" sz="2000" dirty="0" err="1"/>
              <a:t>ascii_letters</a:t>
            </a:r>
            <a:r>
              <a:rPr lang="en-US" altLang="zh-CN" sz="2000" dirty="0"/>
              <a:t>) for </a:t>
            </a:r>
            <a:r>
              <a:rPr lang="en-US" altLang="zh-CN" sz="2000" dirty="0" err="1"/>
              <a:t>i</a:t>
            </a:r>
            <a:r>
              <a:rPr lang="en-US" altLang="zh-CN" sz="2000" dirty="0"/>
              <a:t> in range(</a:t>
            </a:r>
            <a:r>
              <a:rPr lang="en-US" altLang="zh-CN" sz="2000" dirty="0" err="1"/>
              <a:t>num_of_letter</a:t>
            </a:r>
            <a:r>
              <a:rPr lang="en-US" altLang="zh-CN" sz="2000" dirty="0"/>
              <a:t>)]</a:t>
            </a:r>
            <a:endParaRPr lang="zh-CN" altLang="zh-CN" sz="2000" dirty="0"/>
          </a:p>
          <a:p>
            <a:pPr marL="36576" indent="0">
              <a:buNone/>
            </a:pPr>
            <a:r>
              <a:rPr lang="en-US" altLang="zh-CN" sz="2000" dirty="0"/>
              <a:t># </a:t>
            </a:r>
            <a:r>
              <a:rPr lang="en-US" altLang="zh-CN" sz="2000" dirty="0" err="1"/>
              <a:t>结合两者</a:t>
            </a:r>
            <a:endParaRPr lang="zh-CN" altLang="zh-CN" sz="2000" dirty="0"/>
          </a:p>
          <a:p>
            <a:pPr marL="36576" indent="0">
              <a:buNone/>
            </a:pPr>
            <a:r>
              <a:rPr lang="en-US" altLang="zh-CN" sz="2000" dirty="0" err="1"/>
              <a:t>all_chars</a:t>
            </a:r>
            <a:r>
              <a:rPr lang="en-US" altLang="zh-CN" sz="2000" dirty="0"/>
              <a:t> = </a:t>
            </a:r>
            <a:r>
              <a:rPr lang="en-US" altLang="zh-CN" sz="2000" dirty="0" err="1"/>
              <a:t>numerics</a:t>
            </a:r>
            <a:r>
              <a:rPr lang="en-US" altLang="zh-CN" sz="2000" dirty="0"/>
              <a:t> + letters</a:t>
            </a:r>
            <a:endParaRPr lang="zh-CN" altLang="zh-CN" sz="2000" dirty="0"/>
          </a:p>
          <a:p>
            <a:pPr marL="36576" indent="0">
              <a:buNone/>
            </a:pPr>
            <a:r>
              <a:rPr lang="en-US" altLang="zh-CN" sz="2000" dirty="0"/>
              <a:t># </a:t>
            </a:r>
            <a:r>
              <a:rPr lang="en-US" altLang="zh-CN" sz="2000" dirty="0" err="1"/>
              <a:t>重新排列</a:t>
            </a:r>
            <a:endParaRPr lang="zh-CN" altLang="zh-CN" sz="2000" dirty="0"/>
          </a:p>
          <a:p>
            <a:pPr marL="36576" indent="0">
              <a:buNone/>
            </a:pPr>
            <a:r>
              <a:rPr lang="en-US" altLang="zh-CN" sz="2000" dirty="0" err="1"/>
              <a:t>random.shuffle</a:t>
            </a:r>
            <a:r>
              <a:rPr lang="en-US" altLang="zh-CN" sz="2000" dirty="0"/>
              <a:t>(</a:t>
            </a:r>
            <a:r>
              <a:rPr lang="en-US" altLang="zh-CN" sz="2000" dirty="0" err="1"/>
              <a:t>all_chars</a:t>
            </a:r>
            <a:r>
              <a:rPr lang="en-US" altLang="zh-CN" sz="2000" dirty="0"/>
              <a:t>)</a:t>
            </a:r>
            <a:endParaRPr lang="zh-CN" altLang="zh-CN" sz="2000" dirty="0"/>
          </a:p>
          <a:p>
            <a:pPr marL="36576" indent="0">
              <a:buNone/>
            </a:pPr>
            <a:r>
              <a:rPr lang="en-US" altLang="zh-CN" sz="2000" dirty="0"/>
              <a:t># </a:t>
            </a:r>
            <a:r>
              <a:rPr lang="en-US" altLang="zh-CN" sz="2000" dirty="0" err="1"/>
              <a:t>生成最终字符串</a:t>
            </a:r>
            <a:endParaRPr lang="zh-CN" altLang="zh-CN" sz="2000" dirty="0"/>
          </a:p>
          <a:p>
            <a:pPr marL="36576" indent="0">
              <a:buNone/>
            </a:pPr>
            <a:r>
              <a:rPr lang="en-US" altLang="zh-CN" sz="2000" dirty="0"/>
              <a:t>result = ''.join(</a:t>
            </a:r>
            <a:r>
              <a:rPr lang="en-US" altLang="zh-CN" sz="2000"/>
              <a:t>all</a:t>
            </a:r>
            <a:r>
              <a:rPr lang="en-US" altLang="zh-CN" sz="2000" err="1"/>
              <a:t>_</a:t>
            </a:r>
            <a:r>
              <a:rPr lang="en-US" altLang="zh-CN" sz="2000"/>
              <a:t>chars)</a:t>
            </a:r>
            <a:endParaRPr lang="zh-CN" altLang="zh-CN" sz="2000" dirty="0"/>
          </a:p>
          <a:p>
            <a:pPr marL="36576" indent="0">
              <a:buNone/>
            </a:pPr>
            <a:r>
              <a:rPr lang="en-US" altLang="zh-CN" sz="2000" dirty="0"/>
              <a:t>print(result)</a:t>
            </a:r>
            <a:endParaRPr lang="zh-CN" altLang="zh-CN" sz="2000" dirty="0"/>
          </a:p>
          <a:p>
            <a:pPr marL="36576" indent="0">
              <a:buNone/>
            </a:pPr>
            <a:r>
              <a:rPr lang="en-US" altLang="zh-CN" sz="2000" dirty="0"/>
              <a:t>  </a:t>
            </a:r>
            <a:endParaRPr lang="zh-CN" altLang="zh-CN" sz="2000" dirty="0"/>
          </a:p>
          <a:p>
            <a:pPr marL="36576" indent="0">
              <a:buNone/>
            </a:pPr>
            <a:r>
              <a:rPr lang="en-US" altLang="zh-CN" sz="2000" dirty="0" err="1"/>
              <a:t>程序输出</a:t>
            </a:r>
            <a:r>
              <a:rPr lang="en-US" altLang="zh-CN" sz="2000" dirty="0"/>
              <a:t>：</a:t>
            </a:r>
            <a:endParaRPr lang="zh-CN" altLang="zh-CN" sz="2000" dirty="0"/>
          </a:p>
          <a:p>
            <a:pPr marL="36576" indent="0">
              <a:buNone/>
            </a:pPr>
            <a:r>
              <a:rPr lang="en-US" altLang="zh-CN" sz="2000" dirty="0">
                <a:solidFill>
                  <a:srgbClr val="00B0F0"/>
                </a:solidFill>
              </a:rPr>
              <a:t>GqG5B429</a:t>
            </a:r>
            <a:endParaRPr lang="zh-CN" altLang="en-US" sz="2000" dirty="0">
              <a:solidFill>
                <a:srgbClr val="00B0F0"/>
              </a:solidFill>
            </a:endParaRP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69</a:t>
            </a:fld>
            <a:endParaRPr lang="en-US" altLang="zh-CN"/>
          </a:p>
        </p:txBody>
      </p:sp>
    </p:spTree>
    <p:extLst>
      <p:ext uri="{BB962C8B-B14F-4D97-AF65-F5344CB8AC3E}">
        <p14:creationId xmlns:p14="http://schemas.microsoft.com/office/powerpoint/2010/main" val="218368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访问一部分数据</a:t>
            </a:r>
          </a:p>
        </p:txBody>
      </p:sp>
      <p:sp>
        <p:nvSpPr>
          <p:cNvPr id="3" name="内容占位符 2"/>
          <p:cNvSpPr>
            <a:spLocks noGrp="1"/>
          </p:cNvSpPr>
          <p:nvPr>
            <p:ph idx="1"/>
          </p:nvPr>
        </p:nvSpPr>
        <p:spPr/>
        <p:txBody>
          <a:bodyPr>
            <a:normAutofit fontScale="92500" lnSpcReduction="10000"/>
          </a:bodyPr>
          <a:lstStyle/>
          <a:p>
            <a:r>
              <a:rPr lang="zh-CN" altLang="en-US" dirty="0"/>
              <a:t>如果要访问序列中的一部分元素，可以使用切片（</a:t>
            </a:r>
            <a:r>
              <a:rPr lang="en-US" altLang="zh-CN" dirty="0"/>
              <a:t>slice</a:t>
            </a:r>
            <a:r>
              <a:rPr lang="zh-CN" altLang="en-US" dirty="0"/>
              <a:t>）。切片通过冒号分隔两个下标来实现。比如访问列表中的一部分：</a:t>
            </a:r>
            <a:endParaRPr lang="en-US" altLang="zh-CN" dirty="0"/>
          </a:p>
          <a:p>
            <a:pPr>
              <a:buNone/>
            </a:pPr>
            <a:r>
              <a:rPr lang="en-US" altLang="zh-CN" dirty="0">
                <a:solidFill>
                  <a:srgbClr val="FFFF00"/>
                </a:solidFill>
              </a:rPr>
              <a:t>a = [2,3,5,7,11,13]</a:t>
            </a:r>
          </a:p>
          <a:p>
            <a:pPr>
              <a:buNone/>
            </a:pPr>
            <a:r>
              <a:rPr lang="en-US" altLang="zh-CN" dirty="0">
                <a:solidFill>
                  <a:srgbClr val="FFFF00"/>
                </a:solidFill>
              </a:rPr>
              <a:t>print(a[1:3])</a:t>
            </a:r>
          </a:p>
          <a:p>
            <a:pPr>
              <a:buNone/>
            </a:pPr>
            <a:r>
              <a:rPr lang="zh-CN" altLang="en-US" dirty="0"/>
              <a:t>输出</a:t>
            </a:r>
            <a:endParaRPr lang="en-US" altLang="zh-CN" dirty="0"/>
          </a:p>
          <a:p>
            <a:pPr>
              <a:buNone/>
            </a:pPr>
            <a:r>
              <a:rPr lang="en-US" altLang="zh-CN" dirty="0">
                <a:solidFill>
                  <a:srgbClr val="00B0F0"/>
                </a:solidFill>
              </a:rPr>
              <a:t>[3,5]</a:t>
            </a:r>
          </a:p>
          <a:p>
            <a:pPr>
              <a:buNone/>
            </a:pPr>
            <a:r>
              <a:rPr lang="zh-CN" altLang="en-US" dirty="0"/>
              <a:t>注：如右图所示，切片</a:t>
            </a:r>
            <a:r>
              <a:rPr lang="en-US" altLang="zh-CN" dirty="0"/>
              <a:t>a[1:3] </a:t>
            </a:r>
            <a:r>
              <a:rPr lang="zh-CN" altLang="en-US" dirty="0"/>
              <a:t>表示包含从第</a:t>
            </a:r>
            <a:r>
              <a:rPr lang="en-US" altLang="zh-CN" dirty="0"/>
              <a:t>1</a:t>
            </a:r>
            <a:r>
              <a:rPr lang="zh-CN" altLang="en-US" dirty="0"/>
              <a:t>个下标（</a:t>
            </a:r>
            <a:r>
              <a:rPr lang="en-US" altLang="zh-CN" dirty="0"/>
              <a:t>1</a:t>
            </a:r>
            <a:r>
              <a:rPr lang="zh-CN" altLang="en-US" dirty="0"/>
              <a:t>）开始到第</a:t>
            </a:r>
            <a:r>
              <a:rPr lang="en-US" altLang="zh-CN" dirty="0"/>
              <a:t>2</a:t>
            </a:r>
            <a:r>
              <a:rPr lang="zh-CN" altLang="en-US" dirty="0"/>
              <a:t>个下标（</a:t>
            </a:r>
            <a:r>
              <a:rPr lang="en-US" altLang="zh-CN" dirty="0"/>
              <a:t>3</a:t>
            </a:r>
            <a:r>
              <a:rPr lang="zh-CN" altLang="en-US" dirty="0"/>
              <a:t>）前面的下标（</a:t>
            </a:r>
            <a:r>
              <a:rPr lang="en-US" altLang="zh-CN" dirty="0"/>
              <a:t>2</a:t>
            </a:r>
            <a:r>
              <a:rPr lang="zh-CN" altLang="en-US" dirty="0"/>
              <a:t>）为止的部分元素的子序列（列表）。</a:t>
            </a:r>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7</a:t>
            </a:fld>
            <a:endParaRPr lang="en-US" altLang="zh-CN"/>
          </a:p>
        </p:txBody>
      </p:sp>
      <p:pic>
        <p:nvPicPr>
          <p:cNvPr id="6" name="Picture"/>
          <p:cNvPicPr/>
          <p:nvPr/>
        </p:nvPicPr>
        <p:blipFill>
          <a:blip r:embed="rId2" cstate="print"/>
          <a:stretch>
            <a:fillRect/>
          </a:stretch>
        </p:blipFill>
        <p:spPr bwMode="auto">
          <a:xfrm>
            <a:off x="6600057" y="2996952"/>
            <a:ext cx="2584173" cy="1654482"/>
          </a:xfrm>
          <a:prstGeom prst="rect">
            <a:avLst/>
          </a:prstGeom>
          <a:solidFill>
            <a:schemeClr val="accent1"/>
          </a:solidFill>
          <a:ln w="9525">
            <a:noFill/>
            <a:headEnd/>
            <a:tailEnd/>
          </a:ln>
        </p:spPr>
      </p:pic>
    </p:spTree>
    <p:extLst>
      <p:ext uri="{BB962C8B-B14F-4D97-AF65-F5344CB8AC3E}">
        <p14:creationId xmlns:p14="http://schemas.microsoft.com/office/powerpoint/2010/main" val="38658092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94F8E-A202-4B5C-B237-77BC031C97FC}"/>
              </a:ext>
            </a:extLst>
          </p:cNvPr>
          <p:cNvSpPr>
            <a:spLocks noGrp="1"/>
          </p:cNvSpPr>
          <p:nvPr>
            <p:ph type="title"/>
          </p:nvPr>
        </p:nvSpPr>
        <p:spPr/>
        <p:txBody>
          <a:bodyPr/>
          <a:lstStyle/>
          <a:p>
            <a:r>
              <a:rPr lang="zh-CN" altLang="en-US" dirty="0"/>
              <a:t>数据表示</a:t>
            </a:r>
          </a:p>
        </p:txBody>
      </p:sp>
      <p:sp>
        <p:nvSpPr>
          <p:cNvPr id="3" name="内容占位符 2">
            <a:extLst>
              <a:ext uri="{FF2B5EF4-FFF2-40B4-BE49-F238E27FC236}">
                <a16:creationId xmlns:a16="http://schemas.microsoft.com/office/drawing/2014/main" id="{95E01184-91F1-456D-B7D4-79532DB02D5B}"/>
              </a:ext>
            </a:extLst>
          </p:cNvPr>
          <p:cNvSpPr>
            <a:spLocks noGrp="1"/>
          </p:cNvSpPr>
          <p:nvPr>
            <p:ph idx="1"/>
          </p:nvPr>
        </p:nvSpPr>
        <p:spPr>
          <a:xfrm>
            <a:off x="1981200" y="1600201"/>
            <a:ext cx="8291264" cy="4525963"/>
          </a:xfrm>
        </p:spPr>
        <p:txBody>
          <a:bodyPr/>
          <a:lstStyle/>
          <a:p>
            <a:pPr marL="36576" indent="0">
              <a:buNone/>
            </a:pPr>
            <a:r>
              <a:rPr lang="zh-CN" altLang="en-US" dirty="0"/>
              <a:t>数据：数字、文字、图形图像和声音等</a:t>
            </a:r>
            <a:endParaRPr lang="en-US" altLang="zh-CN" dirty="0"/>
          </a:p>
          <a:p>
            <a:pPr marL="36576" indent="0">
              <a:buNone/>
            </a:pPr>
            <a:r>
              <a:rPr lang="zh-CN" altLang="en-US" dirty="0"/>
              <a:t>对象：</a:t>
            </a:r>
            <a:r>
              <a:rPr lang="en-US" altLang="zh-CN" dirty="0"/>
              <a:t>Python</a:t>
            </a:r>
            <a:r>
              <a:rPr lang="zh-CN" altLang="en-US" dirty="0"/>
              <a:t>用对象表示数据</a:t>
            </a:r>
            <a:endParaRPr lang="en-US" altLang="zh-CN" dirty="0"/>
          </a:p>
          <a:p>
            <a:pPr marL="36576" indent="0">
              <a:buNone/>
            </a:pPr>
            <a:r>
              <a:rPr lang="zh-CN" altLang="en-US" dirty="0"/>
              <a:t>对象三要素：</a:t>
            </a:r>
            <a:r>
              <a:rPr lang="en-US" altLang="zh-CN" dirty="0"/>
              <a:t>id,</a:t>
            </a:r>
            <a:r>
              <a:rPr lang="zh-CN" altLang="en-US" dirty="0"/>
              <a:t>对象存储的位置</a:t>
            </a:r>
            <a:r>
              <a:rPr lang="en-US" altLang="zh-CN" dirty="0"/>
              <a:t>(</a:t>
            </a:r>
            <a:r>
              <a:rPr lang="en-US" altLang="zh-CN" dirty="0" err="1"/>
              <a:t>cpython</a:t>
            </a:r>
            <a:r>
              <a:rPr lang="zh-CN" altLang="en-US" dirty="0"/>
              <a:t>实现）</a:t>
            </a:r>
            <a:endParaRPr lang="en-US" altLang="zh-CN" dirty="0"/>
          </a:p>
          <a:p>
            <a:pPr marL="36576" indent="0">
              <a:buNone/>
            </a:pPr>
            <a:r>
              <a:rPr lang="en-US" altLang="zh-CN" dirty="0"/>
              <a:t>                     type,</a:t>
            </a:r>
            <a:r>
              <a:rPr lang="zh-CN" altLang="en-US" dirty="0"/>
              <a:t>对象类型</a:t>
            </a:r>
            <a:endParaRPr lang="en-US" altLang="zh-CN" dirty="0"/>
          </a:p>
          <a:p>
            <a:pPr marL="36576" indent="0">
              <a:buNone/>
            </a:pPr>
            <a:r>
              <a:rPr lang="en-US" altLang="zh-CN" dirty="0"/>
              <a:t>                     value,</a:t>
            </a:r>
            <a:r>
              <a:rPr lang="zh-CN" altLang="en-US" dirty="0"/>
              <a:t>对象的值</a:t>
            </a:r>
            <a:endParaRPr lang="en-US" altLang="zh-CN" dirty="0"/>
          </a:p>
          <a:p>
            <a:pPr marL="36576" indent="0">
              <a:buNone/>
            </a:pPr>
            <a:r>
              <a:rPr lang="zh-CN" altLang="en-US" dirty="0"/>
              <a:t>对象数字“</a:t>
            </a:r>
            <a:r>
              <a:rPr lang="en-US" altLang="zh-CN" dirty="0"/>
              <a:t>1</a:t>
            </a:r>
            <a:r>
              <a:rPr lang="zh-CN" altLang="en-US" dirty="0"/>
              <a:t>”：</a:t>
            </a:r>
            <a:r>
              <a:rPr lang="en-US" altLang="zh-CN" dirty="0"/>
              <a:t>( id(1),type(1),1 )</a:t>
            </a:r>
          </a:p>
          <a:p>
            <a:pPr marL="36576" indent="0">
              <a:buNone/>
            </a:pPr>
            <a:endParaRPr lang="zh-CN" altLang="en-US" dirty="0"/>
          </a:p>
        </p:txBody>
      </p:sp>
      <p:sp>
        <p:nvSpPr>
          <p:cNvPr id="4" name="页脚占位符 3">
            <a:extLst>
              <a:ext uri="{FF2B5EF4-FFF2-40B4-BE49-F238E27FC236}">
                <a16:creationId xmlns:a16="http://schemas.microsoft.com/office/drawing/2014/main" id="{9FE2006F-7BAC-4E93-91AB-8DA966DA0E09}"/>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AF246260-B717-4E9C-B515-0193F7561B86}"/>
              </a:ext>
            </a:extLst>
          </p:cNvPr>
          <p:cNvSpPr>
            <a:spLocks noGrp="1"/>
          </p:cNvSpPr>
          <p:nvPr>
            <p:ph type="sldNum" sz="quarter" idx="12"/>
          </p:nvPr>
        </p:nvSpPr>
        <p:spPr/>
        <p:txBody>
          <a:bodyPr/>
          <a:lstStyle/>
          <a:p>
            <a:pPr>
              <a:defRPr/>
            </a:pPr>
            <a:fld id="{54DCE81F-A34A-4F23-89A3-BB8AD725059B}" type="slidenum">
              <a:rPr lang="en-US" altLang="zh-CN" smtClean="0"/>
              <a:pPr>
                <a:defRPr/>
              </a:pPr>
              <a:t>70</a:t>
            </a:fld>
            <a:endParaRPr lang="en-US" altLang="zh-CN"/>
          </a:p>
        </p:txBody>
      </p:sp>
    </p:spTree>
    <p:extLst>
      <p:ext uri="{BB962C8B-B14F-4D97-AF65-F5344CB8AC3E}">
        <p14:creationId xmlns:p14="http://schemas.microsoft.com/office/powerpoint/2010/main" val="3976083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BAC14-D4D8-477D-8D14-3CD6CD205AA7}"/>
              </a:ext>
            </a:extLst>
          </p:cNvPr>
          <p:cNvSpPr>
            <a:spLocks noGrp="1"/>
          </p:cNvSpPr>
          <p:nvPr>
            <p:ph type="title"/>
          </p:nvPr>
        </p:nvSpPr>
        <p:spPr>
          <a:xfrm>
            <a:off x="609600" y="274638"/>
            <a:ext cx="9956800" cy="994123"/>
          </a:xfrm>
        </p:spPr>
        <p:txBody>
          <a:bodyPr/>
          <a:lstStyle/>
          <a:p>
            <a:r>
              <a:rPr lang="zh-CN" altLang="en-US" dirty="0"/>
              <a:t>对象的可变性</a:t>
            </a:r>
          </a:p>
        </p:txBody>
      </p:sp>
      <p:sp>
        <p:nvSpPr>
          <p:cNvPr id="3" name="内容占位符 2">
            <a:extLst>
              <a:ext uri="{FF2B5EF4-FFF2-40B4-BE49-F238E27FC236}">
                <a16:creationId xmlns:a16="http://schemas.microsoft.com/office/drawing/2014/main" id="{B8F0FB09-81C8-4251-84AA-4E91A45E4404}"/>
              </a:ext>
            </a:extLst>
          </p:cNvPr>
          <p:cNvSpPr>
            <a:spLocks noGrp="1"/>
          </p:cNvSpPr>
          <p:nvPr>
            <p:ph idx="1"/>
          </p:nvPr>
        </p:nvSpPr>
        <p:spPr>
          <a:xfrm>
            <a:off x="1981200" y="1268761"/>
            <a:ext cx="7859216" cy="4857403"/>
          </a:xfrm>
        </p:spPr>
        <p:txBody>
          <a:bodyPr>
            <a:normAutofit/>
          </a:bodyPr>
          <a:lstStyle/>
          <a:p>
            <a:pPr marL="36576" indent="0">
              <a:buNone/>
            </a:pPr>
            <a:r>
              <a:rPr lang="zh-CN" altLang="en-US" sz="2400" dirty="0"/>
              <a:t>可变对象：对象的值可变，修改它的值对象</a:t>
            </a:r>
            <a:endParaRPr lang="en-US" altLang="zh-CN" sz="2400" dirty="0"/>
          </a:p>
          <a:p>
            <a:pPr marL="36576" indent="0">
              <a:buNone/>
            </a:pPr>
            <a:r>
              <a:rPr lang="en-US" altLang="zh-CN" sz="2400" dirty="0"/>
              <a:t>                  </a:t>
            </a:r>
            <a:r>
              <a:rPr lang="zh-CN" altLang="en-US" sz="2400" dirty="0"/>
              <a:t>的</a:t>
            </a:r>
            <a:r>
              <a:rPr lang="en-US" altLang="zh-CN" sz="2400" dirty="0"/>
              <a:t>id</a:t>
            </a:r>
            <a:r>
              <a:rPr lang="zh-CN" altLang="en-US" sz="2400" dirty="0"/>
              <a:t>不变</a:t>
            </a:r>
            <a:endParaRPr lang="en-US" altLang="zh-CN" sz="2400" dirty="0"/>
          </a:p>
          <a:p>
            <a:pPr marL="36576" indent="0">
              <a:buNone/>
            </a:pPr>
            <a:r>
              <a:rPr lang="zh-CN" altLang="en-US" sz="2400" dirty="0"/>
              <a:t>不可变对象：对象的值不可变，修改它的值</a:t>
            </a:r>
            <a:endParaRPr lang="en-US" altLang="zh-CN" sz="2400" dirty="0"/>
          </a:p>
          <a:p>
            <a:pPr marL="36576" indent="0">
              <a:buNone/>
            </a:pPr>
            <a:r>
              <a:rPr lang="en-US" altLang="zh-CN" sz="2400" dirty="0"/>
              <a:t>                </a:t>
            </a:r>
            <a:r>
              <a:rPr lang="zh-CN" altLang="en-US" sz="2400" dirty="0"/>
              <a:t> 对象的</a:t>
            </a:r>
            <a:r>
              <a:rPr lang="en-US" altLang="zh-CN" sz="2400" dirty="0"/>
              <a:t>id</a:t>
            </a:r>
            <a:r>
              <a:rPr lang="zh-CN" altLang="en-US" sz="2400" dirty="0"/>
              <a:t>要变，即创建另一个对象</a:t>
            </a:r>
            <a:endParaRPr lang="en-US" altLang="zh-CN" sz="2400" dirty="0"/>
          </a:p>
          <a:p>
            <a:pPr marL="36576" indent="0">
              <a:buNone/>
            </a:pPr>
            <a:r>
              <a:rPr lang="en-US" altLang="zh-CN" sz="2400" dirty="0"/>
              <a:t>&gt;&gt;&gt; a=5;lst=[3,9,78]</a:t>
            </a:r>
          </a:p>
          <a:p>
            <a:pPr marL="36576" indent="0">
              <a:buNone/>
            </a:pPr>
            <a:r>
              <a:rPr lang="en-US" altLang="zh-CN" sz="2400" dirty="0"/>
              <a:t>&gt;&gt;&gt; print(id(a),id(</a:t>
            </a:r>
            <a:r>
              <a:rPr lang="en-US" altLang="zh-CN" sz="2400" dirty="0" err="1"/>
              <a:t>lst</a:t>
            </a:r>
            <a:r>
              <a:rPr lang="en-US" altLang="zh-CN" sz="2400" dirty="0"/>
              <a:t>))</a:t>
            </a:r>
          </a:p>
          <a:p>
            <a:pPr marL="36576" indent="0">
              <a:buNone/>
            </a:pPr>
            <a:r>
              <a:rPr lang="en-US" altLang="zh-CN" sz="2400" dirty="0"/>
              <a:t>      1549134400 55838560</a:t>
            </a:r>
          </a:p>
          <a:p>
            <a:pPr marL="36576" indent="0">
              <a:buNone/>
            </a:pPr>
            <a:r>
              <a:rPr lang="en-US" altLang="zh-CN" sz="2400" dirty="0"/>
              <a:t>&gt;&gt;&gt; a=8;lst[1]=45</a:t>
            </a:r>
          </a:p>
          <a:p>
            <a:pPr marL="36576" indent="0">
              <a:buNone/>
            </a:pPr>
            <a:r>
              <a:rPr lang="en-US" altLang="zh-CN" sz="2400" dirty="0"/>
              <a:t>&gt;&gt;&gt; print(id(a),id(</a:t>
            </a:r>
            <a:r>
              <a:rPr lang="en-US" altLang="zh-CN" sz="2400" dirty="0" err="1"/>
              <a:t>lst</a:t>
            </a:r>
            <a:r>
              <a:rPr lang="en-US" altLang="zh-CN" sz="2400" dirty="0"/>
              <a:t>))</a:t>
            </a:r>
          </a:p>
          <a:p>
            <a:pPr marL="36576" indent="0">
              <a:buNone/>
            </a:pPr>
            <a:r>
              <a:rPr lang="en-US" altLang="zh-CN" sz="2400" dirty="0"/>
              <a:t>       1549134448 55838560</a:t>
            </a:r>
          </a:p>
          <a:p>
            <a:pPr marL="36576" indent="0">
              <a:buNone/>
            </a:pPr>
            <a:r>
              <a:rPr lang="zh-CN" altLang="en-US" sz="2400" dirty="0"/>
              <a:t>数字、字符串是不可变对象，列表是可变对象</a:t>
            </a:r>
            <a:endParaRPr lang="en-US" altLang="zh-CN" sz="2400" dirty="0"/>
          </a:p>
          <a:p>
            <a:pPr marL="36576" indent="0">
              <a:buNone/>
            </a:pPr>
            <a:endParaRPr lang="en-US" altLang="zh-CN" sz="2400" dirty="0"/>
          </a:p>
          <a:p>
            <a:pPr marL="36576" indent="0">
              <a:buNone/>
            </a:pPr>
            <a:endParaRPr lang="en-US" altLang="zh-CN" dirty="0"/>
          </a:p>
          <a:p>
            <a:endParaRPr lang="zh-CN" altLang="en-US" dirty="0"/>
          </a:p>
        </p:txBody>
      </p:sp>
      <p:sp>
        <p:nvSpPr>
          <p:cNvPr id="4" name="页脚占位符 3">
            <a:extLst>
              <a:ext uri="{FF2B5EF4-FFF2-40B4-BE49-F238E27FC236}">
                <a16:creationId xmlns:a16="http://schemas.microsoft.com/office/drawing/2014/main" id="{C617CF1C-4321-4A1E-99EF-7BEE0555D124}"/>
              </a:ext>
            </a:extLst>
          </p:cNvPr>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a:extLst>
              <a:ext uri="{FF2B5EF4-FFF2-40B4-BE49-F238E27FC236}">
                <a16:creationId xmlns:a16="http://schemas.microsoft.com/office/drawing/2014/main" id="{A8DAD19C-E6ED-46DD-88BC-E364DE87EC69}"/>
              </a:ext>
            </a:extLst>
          </p:cNvPr>
          <p:cNvSpPr>
            <a:spLocks noGrp="1"/>
          </p:cNvSpPr>
          <p:nvPr>
            <p:ph type="sldNum" sz="quarter" idx="12"/>
          </p:nvPr>
        </p:nvSpPr>
        <p:spPr/>
        <p:txBody>
          <a:bodyPr/>
          <a:lstStyle/>
          <a:p>
            <a:pPr>
              <a:defRPr/>
            </a:pPr>
            <a:fld id="{54DCE81F-A34A-4F23-89A3-BB8AD725059B}" type="slidenum">
              <a:rPr lang="en-US" altLang="zh-CN" smtClean="0"/>
              <a:pPr>
                <a:defRPr/>
              </a:pPr>
              <a:t>71</a:t>
            </a:fld>
            <a:endParaRPr lang="en-US" altLang="zh-CN"/>
          </a:p>
        </p:txBody>
      </p:sp>
    </p:spTree>
    <p:extLst>
      <p:ext uri="{BB962C8B-B14F-4D97-AF65-F5344CB8AC3E}">
        <p14:creationId xmlns:p14="http://schemas.microsoft.com/office/powerpoint/2010/main" val="5493929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a:bodyPr>
          <a:lstStyle/>
          <a:p>
            <a:r>
              <a:rPr lang="en-US" altLang="zh-CN" dirty="0"/>
              <a:t>Python</a:t>
            </a:r>
            <a:r>
              <a:rPr lang="zh-CN" altLang="zh-CN" dirty="0"/>
              <a:t>的序列类型数据，包括字符串、列表和元组。作为序列类型，它们有一些共同的操作和函数。</a:t>
            </a:r>
          </a:p>
          <a:p>
            <a:r>
              <a:rPr lang="zh-CN" altLang="zh-CN" dirty="0"/>
              <a:t>字符串是一连串的字符，字符串可以做计算，也可以将其他类型的数据组合进字符串形成格式化的内容来产生程序的输出。</a:t>
            </a:r>
          </a:p>
          <a:p>
            <a:r>
              <a:rPr lang="zh-CN" altLang="zh-CN" dirty="0"/>
              <a:t>列表用来保存任意类型、任意数量的数据。列表中的数据是动态的，随时可以修改，可以增加和删除。而元组则是不可修改的序列类型。</a:t>
            </a:r>
          </a:p>
          <a:p>
            <a:r>
              <a:rPr lang="en-US" altLang="zh-CN" dirty="0"/>
              <a:t>Python</a:t>
            </a:r>
            <a:r>
              <a:rPr lang="zh-CN" altLang="zh-CN" dirty="0"/>
              <a:t>的随机数函数。</a:t>
            </a:r>
          </a:p>
          <a:p>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72</a:t>
            </a:fld>
            <a:endParaRPr lang="en-US" altLang="zh-CN"/>
          </a:p>
        </p:txBody>
      </p:sp>
    </p:spTree>
    <p:extLst>
      <p:ext uri="{BB962C8B-B14F-4D97-AF65-F5344CB8AC3E}">
        <p14:creationId xmlns:p14="http://schemas.microsoft.com/office/powerpoint/2010/main" val="136745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访问一部分数据（续）</a:t>
            </a:r>
          </a:p>
        </p:txBody>
      </p:sp>
      <p:sp>
        <p:nvSpPr>
          <p:cNvPr id="3" name="内容占位符 2"/>
          <p:cNvSpPr>
            <a:spLocks noGrp="1"/>
          </p:cNvSpPr>
          <p:nvPr>
            <p:ph idx="1"/>
          </p:nvPr>
        </p:nvSpPr>
        <p:spPr/>
        <p:txBody>
          <a:bodyPr>
            <a:normAutofit fontScale="85000" lnSpcReduction="20000"/>
          </a:bodyPr>
          <a:lstStyle/>
          <a:p>
            <a:pPr lvl="1"/>
            <a:r>
              <a:rPr lang="zh-CN" altLang="en-US" dirty="0"/>
              <a:t>切片使用负的下标访问</a:t>
            </a:r>
            <a:endParaRPr lang="en-US" altLang="zh-CN" dirty="0"/>
          </a:p>
          <a:p>
            <a:pPr>
              <a:buNone/>
            </a:pPr>
            <a:r>
              <a:rPr lang="en-US" altLang="zh-CN" dirty="0"/>
              <a:t>	</a:t>
            </a:r>
            <a:r>
              <a:rPr lang="en-US" altLang="zh-CN" dirty="0">
                <a:solidFill>
                  <a:srgbClr val="FFFF00"/>
                </a:solidFill>
              </a:rPr>
              <a:t>a[1:-3]</a:t>
            </a:r>
          </a:p>
          <a:p>
            <a:pPr>
              <a:buNone/>
            </a:pPr>
            <a:r>
              <a:rPr lang="en-US" altLang="zh-CN" dirty="0"/>
              <a:t>	</a:t>
            </a:r>
            <a:r>
              <a:rPr lang="zh-CN" altLang="en-US" dirty="0"/>
              <a:t>结果：</a:t>
            </a:r>
            <a:r>
              <a:rPr lang="en-US" altLang="zh-CN" dirty="0">
                <a:solidFill>
                  <a:srgbClr val="00B0F0"/>
                </a:solidFill>
              </a:rPr>
              <a:t>[3,5]</a:t>
            </a:r>
          </a:p>
          <a:p>
            <a:pPr lvl="1"/>
            <a:r>
              <a:rPr lang="zh-CN" altLang="en-US" dirty="0"/>
              <a:t>切片省略第</a:t>
            </a:r>
            <a:r>
              <a:rPr lang="en-US" altLang="zh-CN" dirty="0"/>
              <a:t>2</a:t>
            </a:r>
            <a:r>
              <a:rPr lang="zh-CN" altLang="en-US" dirty="0"/>
              <a:t>个下标，表示从第</a:t>
            </a:r>
            <a:r>
              <a:rPr lang="en-US" altLang="zh-CN" dirty="0"/>
              <a:t>1</a:t>
            </a:r>
            <a:r>
              <a:rPr lang="zh-CN" altLang="en-US" dirty="0"/>
              <a:t>个下标的元素开始到最后一个元素的切片。</a:t>
            </a:r>
            <a:endParaRPr lang="en-US" altLang="zh-CN" dirty="0"/>
          </a:p>
          <a:p>
            <a:pPr>
              <a:buNone/>
            </a:pPr>
            <a:r>
              <a:rPr lang="en-US" altLang="zh-CN" dirty="0"/>
              <a:t>	</a:t>
            </a:r>
            <a:r>
              <a:rPr lang="en-US" altLang="zh-CN" sz="3100" dirty="0">
                <a:solidFill>
                  <a:srgbClr val="FFFF00"/>
                </a:solidFill>
              </a:rPr>
              <a:t>a[2:]</a:t>
            </a:r>
          </a:p>
          <a:p>
            <a:pPr>
              <a:buNone/>
            </a:pPr>
            <a:r>
              <a:rPr lang="en-US" altLang="zh-CN" dirty="0"/>
              <a:t>	</a:t>
            </a:r>
            <a:r>
              <a:rPr lang="zh-CN" altLang="en-US" dirty="0"/>
              <a:t>结果：</a:t>
            </a:r>
            <a:r>
              <a:rPr lang="en-US" altLang="zh-CN" dirty="0">
                <a:solidFill>
                  <a:srgbClr val="00B0F0"/>
                </a:solidFill>
              </a:rPr>
              <a:t>[ 5, 7, 11, 13]  </a:t>
            </a:r>
          </a:p>
          <a:p>
            <a:pPr lvl="1"/>
            <a:r>
              <a:rPr lang="zh-CN" altLang="en-US" dirty="0"/>
              <a:t>第</a:t>
            </a:r>
            <a:r>
              <a:rPr lang="en-US" altLang="zh-CN" dirty="0"/>
              <a:t>1</a:t>
            </a:r>
            <a:r>
              <a:rPr lang="zh-CN" altLang="en-US" dirty="0"/>
              <a:t>个下标为</a:t>
            </a:r>
            <a:r>
              <a:rPr lang="en-US" altLang="zh-CN" dirty="0"/>
              <a:t>0</a:t>
            </a:r>
            <a:r>
              <a:rPr lang="zh-CN" altLang="en-US" dirty="0"/>
              <a:t>时，可以省略。</a:t>
            </a:r>
            <a:endParaRPr lang="en-US" altLang="zh-CN" dirty="0"/>
          </a:p>
          <a:p>
            <a:pPr>
              <a:buNone/>
            </a:pPr>
            <a:r>
              <a:rPr lang="en-US" altLang="zh-CN" dirty="0"/>
              <a:t>	</a:t>
            </a:r>
            <a:r>
              <a:rPr lang="en-US" altLang="zh-CN" sz="3100" dirty="0">
                <a:solidFill>
                  <a:srgbClr val="FFFF00"/>
                </a:solidFill>
              </a:rPr>
              <a:t>a[:3]</a:t>
            </a:r>
          </a:p>
          <a:p>
            <a:pPr>
              <a:buNone/>
            </a:pPr>
            <a:r>
              <a:rPr lang="en-US" altLang="zh-CN" dirty="0"/>
              <a:t>	</a:t>
            </a:r>
            <a:r>
              <a:rPr lang="zh-CN" altLang="en-US" dirty="0"/>
              <a:t>结果：</a:t>
            </a:r>
            <a:r>
              <a:rPr lang="en-US" altLang="zh-CN" dirty="0">
                <a:solidFill>
                  <a:srgbClr val="00B0F0"/>
                </a:solidFill>
              </a:rPr>
              <a:t>[2, 3, 5]</a:t>
            </a:r>
          </a:p>
          <a:p>
            <a:pPr>
              <a:buNone/>
            </a:pPr>
            <a:r>
              <a:rPr lang="en-US" altLang="zh-CN" dirty="0"/>
              <a:t>	</a:t>
            </a:r>
            <a:r>
              <a:rPr lang="en-US" altLang="zh-CN" sz="3100" dirty="0">
                <a:solidFill>
                  <a:srgbClr val="FFFF00"/>
                </a:solidFill>
              </a:rPr>
              <a:t>a[:-2]</a:t>
            </a:r>
          </a:p>
          <a:p>
            <a:pPr>
              <a:buNone/>
            </a:pPr>
            <a:r>
              <a:rPr lang="en-US" altLang="zh-CN" dirty="0"/>
              <a:t>	</a:t>
            </a:r>
            <a:r>
              <a:rPr lang="zh-CN" altLang="en-US" dirty="0"/>
              <a:t>结果：</a:t>
            </a:r>
            <a:r>
              <a:rPr lang="en-US" altLang="zh-CN" dirty="0">
                <a:solidFill>
                  <a:srgbClr val="00B0F0"/>
                </a:solidFill>
              </a:rPr>
              <a:t>[2, 3, 5, 7]</a:t>
            </a:r>
          </a:p>
          <a:p>
            <a:pPr>
              <a:buNone/>
            </a:pPr>
            <a:endParaRPr lang="en-US" altLang="zh-CN" dirty="0"/>
          </a:p>
          <a:p>
            <a:pPr>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访问一部分数据（续</a:t>
            </a:r>
            <a:r>
              <a:rPr lang="en-US" altLang="zh-CN" dirty="0"/>
              <a:t>2</a:t>
            </a:r>
            <a:r>
              <a:rPr lang="zh-CN" altLang="en-US" dirty="0"/>
              <a:t>）</a:t>
            </a:r>
          </a:p>
        </p:txBody>
      </p:sp>
      <p:sp>
        <p:nvSpPr>
          <p:cNvPr id="3" name="内容占位符 2"/>
          <p:cNvSpPr>
            <a:spLocks noGrp="1"/>
          </p:cNvSpPr>
          <p:nvPr>
            <p:ph idx="1"/>
          </p:nvPr>
        </p:nvSpPr>
        <p:spPr/>
        <p:txBody>
          <a:bodyPr>
            <a:normAutofit/>
          </a:bodyPr>
          <a:lstStyle/>
          <a:p>
            <a:pPr lvl="1"/>
            <a:r>
              <a:rPr lang="zh-CN" altLang="en-US" sz="2400" dirty="0"/>
              <a:t>切片使用第</a:t>
            </a:r>
            <a:r>
              <a:rPr lang="en-US" altLang="zh-CN" sz="2400" dirty="0"/>
              <a:t>3</a:t>
            </a:r>
            <a:r>
              <a:rPr lang="zh-CN" altLang="en-US" sz="2400" dirty="0"/>
              <a:t>个参数，该参数表示切片选择元素的步长。</a:t>
            </a:r>
            <a:endParaRPr lang="en-US" altLang="zh-CN" sz="2400" dirty="0"/>
          </a:p>
          <a:p>
            <a:pPr>
              <a:buNone/>
            </a:pPr>
            <a:r>
              <a:rPr lang="en-US" altLang="zh-CN" sz="2400" dirty="0">
                <a:solidFill>
                  <a:srgbClr val="FFFF00"/>
                </a:solidFill>
              </a:rPr>
              <a:t>	a[0:5:2]</a:t>
            </a:r>
          </a:p>
          <a:p>
            <a:pPr>
              <a:buNone/>
            </a:pPr>
            <a:r>
              <a:rPr lang="en-US" altLang="zh-CN" sz="2400" dirty="0"/>
              <a:t>	</a:t>
            </a:r>
            <a:r>
              <a:rPr lang="zh-CN" altLang="en-US" sz="2400" dirty="0"/>
              <a:t>结果是</a:t>
            </a:r>
            <a:r>
              <a:rPr lang="en-US" altLang="zh-CN" sz="2400" dirty="0"/>
              <a:t>: </a:t>
            </a:r>
            <a:r>
              <a:rPr lang="en-US" altLang="zh-CN" sz="2400" dirty="0">
                <a:solidFill>
                  <a:srgbClr val="00B0F0"/>
                </a:solidFill>
              </a:rPr>
              <a:t>[2, 5, 11]</a:t>
            </a:r>
          </a:p>
          <a:p>
            <a:pPr lvl="1"/>
            <a:r>
              <a:rPr lang="zh-CN" altLang="en-US" sz="2400" dirty="0"/>
              <a:t>切片使用第</a:t>
            </a:r>
            <a:r>
              <a:rPr lang="en-US" altLang="zh-CN" sz="2400" dirty="0"/>
              <a:t>3</a:t>
            </a:r>
            <a:r>
              <a:rPr lang="zh-CN" altLang="en-US" sz="2400" dirty="0"/>
              <a:t>个参数为负数时，表示逆向取切片。</a:t>
            </a:r>
            <a:endParaRPr lang="en-US" altLang="zh-CN" sz="2400" dirty="0"/>
          </a:p>
          <a:p>
            <a:pPr>
              <a:lnSpc>
                <a:spcPct val="90000"/>
              </a:lnSpc>
              <a:buNone/>
            </a:pPr>
            <a:r>
              <a:rPr lang="en-US" altLang="zh-CN" sz="2400" dirty="0">
                <a:solidFill>
                  <a:srgbClr val="FFFF00"/>
                </a:solidFill>
              </a:rPr>
              <a:t>	a[-1:0:-1]</a:t>
            </a:r>
          </a:p>
          <a:p>
            <a:pPr>
              <a:buNone/>
            </a:pPr>
            <a:r>
              <a:rPr lang="en-US" altLang="zh-CN" sz="2400" dirty="0"/>
              <a:t>	</a:t>
            </a:r>
            <a:r>
              <a:rPr lang="zh-CN" altLang="en-US" sz="2400" dirty="0"/>
              <a:t>结果是：</a:t>
            </a:r>
            <a:r>
              <a:rPr lang="en-US" altLang="zh-CN" sz="2400" dirty="0">
                <a:solidFill>
                  <a:srgbClr val="00B0F0"/>
                </a:solidFill>
              </a:rPr>
              <a:t>[13, 11, 7, 5, 3]</a:t>
            </a:r>
          </a:p>
          <a:p>
            <a:pPr>
              <a:lnSpc>
                <a:spcPct val="90000"/>
              </a:lnSpc>
              <a:buNone/>
            </a:pPr>
            <a:r>
              <a:rPr lang="en-US" altLang="zh-CN" sz="2400" dirty="0">
                <a:solidFill>
                  <a:srgbClr val="FFFF00"/>
                </a:solidFill>
              </a:rPr>
              <a:t>	a[::-1]</a:t>
            </a:r>
          </a:p>
          <a:p>
            <a:pPr>
              <a:buNone/>
            </a:pPr>
            <a:r>
              <a:rPr lang="en-US" altLang="zh-CN" sz="2400" dirty="0"/>
              <a:t>	</a:t>
            </a:r>
            <a:r>
              <a:rPr lang="zh-CN" altLang="en-US" sz="2400" dirty="0"/>
              <a:t>结果是：</a:t>
            </a:r>
            <a:r>
              <a:rPr lang="en-US" altLang="zh-CN" sz="2400" dirty="0">
                <a:solidFill>
                  <a:srgbClr val="00B0F0"/>
                </a:solidFill>
              </a:rPr>
              <a:t>[13, 11, 7, 5, 3, 2]</a:t>
            </a:r>
          </a:p>
          <a:p>
            <a:pPr>
              <a:buNone/>
            </a:pPr>
            <a:endParaRPr lang="en-US" altLang="zh-CN" dirty="0">
              <a:solidFill>
                <a:srgbClr val="00B0F0"/>
              </a:solidFill>
            </a:endParaRPr>
          </a:p>
          <a:p>
            <a:pPr>
              <a:buNone/>
            </a:pPr>
            <a:endParaRPr lang="zh-CN" altLang="en-US" dirty="0"/>
          </a:p>
        </p:txBody>
      </p:sp>
      <p:sp>
        <p:nvSpPr>
          <p:cNvPr id="4" name="页脚占位符 3"/>
          <p:cNvSpPr>
            <a:spLocks noGrp="1"/>
          </p:cNvSpPr>
          <p:nvPr>
            <p:ph type="ftr" sz="quarter" idx="11"/>
          </p:nvPr>
        </p:nvSpPr>
        <p:spPr/>
        <p:txBody>
          <a:bodyPr/>
          <a:lstStyle/>
          <a:p>
            <a:pPr>
              <a:defRPr/>
            </a:pPr>
            <a:r>
              <a:rPr lang="en-US" altLang="zh-CN"/>
              <a:t>Python</a:t>
            </a:r>
            <a:r>
              <a:rPr lang="zh-CN" altLang="en-US"/>
              <a:t>程序设计</a:t>
            </a:r>
            <a:endParaRPr lang="en-US" altLang="zh-CN" dirty="0"/>
          </a:p>
        </p:txBody>
      </p:sp>
      <p:sp>
        <p:nvSpPr>
          <p:cNvPr id="5" name="灯片编号占位符 4"/>
          <p:cNvSpPr>
            <a:spLocks noGrp="1"/>
          </p:cNvSpPr>
          <p:nvPr>
            <p:ph type="sldNum" sz="quarter" idx="12"/>
          </p:nvPr>
        </p:nvSpPr>
        <p:spPr/>
        <p:txBody>
          <a:bodyPr/>
          <a:lstStyle/>
          <a:p>
            <a:pPr>
              <a:defRPr/>
            </a:pPr>
            <a:fld id="{54DCE81F-A34A-4F23-89A3-BB8AD725059B}"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Verdana"/>
        <a:ea typeface="黑体"/>
        <a:cs typeface="宋体"/>
      </a:majorFont>
      <a:minorFont>
        <a:latin typeface="Verdana"/>
        <a:ea typeface="楷体_GB2312"/>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Tahoma"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a:ln>
              <a:noFill/>
            </a:ln>
            <a:solidFill>
              <a:schemeClr val="tx1"/>
            </a:solidFill>
            <a:effectLst/>
            <a:latin typeface="Tahoma" charset="0"/>
            <a:ea typeface="宋体" charset="0"/>
            <a:cs typeface="宋体"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8339</TotalTime>
  <Words>6579</Words>
  <Application>Microsoft Office PowerPoint</Application>
  <PresentationFormat>宽屏</PresentationFormat>
  <Paragraphs>948</Paragraphs>
  <Slides>72</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72</vt:i4>
      </vt:variant>
    </vt:vector>
  </HeadingPairs>
  <TitlesOfParts>
    <vt:vector size="85" baseType="lpstr">
      <vt:lpstr>黑体</vt:lpstr>
      <vt:lpstr>楷体</vt:lpstr>
      <vt:lpstr>宋体</vt:lpstr>
      <vt:lpstr>Arial</vt:lpstr>
      <vt:lpstr>Calibri</vt:lpstr>
      <vt:lpstr>Cambria</vt:lpstr>
      <vt:lpstr>Franklin Gothic Book</vt:lpstr>
      <vt:lpstr>Tahoma</vt:lpstr>
      <vt:lpstr>Verdana</vt:lpstr>
      <vt:lpstr>Wingdings</vt:lpstr>
      <vt:lpstr>Wingdings 2</vt:lpstr>
      <vt:lpstr>Shimmer</vt:lpstr>
      <vt:lpstr>技巧</vt:lpstr>
      <vt:lpstr>第3章 使用字符串、列表和元组</vt:lpstr>
      <vt:lpstr>Overview</vt:lpstr>
      <vt:lpstr>3.1 序列的访问及运算符</vt:lpstr>
      <vt:lpstr>通用的序列操作</vt:lpstr>
      <vt:lpstr>访问单个数据</vt:lpstr>
      <vt:lpstr>访问单个数据（续）</vt:lpstr>
      <vt:lpstr>访问一部分数据</vt:lpstr>
      <vt:lpstr>访问一部分数据（续）</vt:lpstr>
      <vt:lpstr>访问一部分数据（续2）</vt:lpstr>
      <vt:lpstr>复制一个序列</vt:lpstr>
      <vt:lpstr>序列拆包运算</vt:lpstr>
      <vt:lpstr>变量前加*，获取子序列</vt:lpstr>
      <vt:lpstr>字符串加*，获取子序列</vt:lpstr>
      <vt:lpstr>序列的运算符</vt:lpstr>
      <vt:lpstr>判断是否是序列元素</vt:lpstr>
      <vt:lpstr> in  not in是运算符</vt:lpstr>
      <vt:lpstr>len,mix.max计算序列的长度</vt:lpstr>
      <vt:lpstr>获取序列元素的索引 index</vt:lpstr>
      <vt:lpstr>3.2 字符串使用</vt:lpstr>
      <vt:lpstr>字符串使用（续）</vt:lpstr>
      <vt:lpstr>字符串使用（续2）</vt:lpstr>
      <vt:lpstr>字符串使用（续3）</vt:lpstr>
      <vt:lpstr>字符串常用方法或函数</vt:lpstr>
      <vt:lpstr>字符串常用方法或函数（续）</vt:lpstr>
      <vt:lpstr>字符串常用方法或函数（续2）</vt:lpstr>
      <vt:lpstr>字符串常用方法或函数（续3）</vt:lpstr>
      <vt:lpstr>字符串常用方法或函数（续4）</vt:lpstr>
      <vt:lpstr>字符串常用方法或函数（续5）</vt:lpstr>
      <vt:lpstr>字符串常用方法或函数（续6）</vt:lpstr>
      <vt:lpstr>将数字转换成字符串</vt:lpstr>
      <vt:lpstr>将数字转换成字符串</vt:lpstr>
      <vt:lpstr>将数字转换成字符串</vt:lpstr>
      <vt:lpstr>将数字转换成字符串</vt:lpstr>
      <vt:lpstr>用域宽显示对齐列</vt:lpstr>
      <vt:lpstr>输入四个字符串，求这些字符串的最大长度</vt:lpstr>
      <vt:lpstr>3.3 列表和元组使用</vt:lpstr>
      <vt:lpstr>列表</vt:lpstr>
      <vt:lpstr>列表（续）</vt:lpstr>
      <vt:lpstr>基本的列表操作</vt:lpstr>
      <vt:lpstr>基本的列表操作（续）</vt:lpstr>
      <vt:lpstr>基本的列表操作（续2）</vt:lpstr>
      <vt:lpstr>列表的函数或方法</vt:lpstr>
      <vt:lpstr> append和extend函数</vt:lpstr>
      <vt:lpstr>insert和remove函数</vt:lpstr>
      <vt:lpstr>pop和reverse函数</vt:lpstr>
      <vt:lpstr>index和sort函数</vt:lpstr>
      <vt:lpstr>split和join函数</vt:lpstr>
      <vt:lpstr>例3-2 求一句英文句子的单词数</vt:lpstr>
      <vt:lpstr>例3-3 在一行中输入若干个整数,空格分隔,按从小到大排序输出</vt:lpstr>
      <vt:lpstr>创建列表</vt:lpstr>
      <vt:lpstr>输入一行字符串，过滤掉非十六进制字符，并将它转换成10进制数输出。 </vt:lpstr>
      <vt:lpstr>列表的复制     要做一个列表的副本，必须复制列表中元素</vt:lpstr>
      <vt:lpstr>列表的”*”运算,访问列表的元素</vt:lpstr>
      <vt:lpstr>内部列表的多个相同引用</vt:lpstr>
      <vt:lpstr>列表其他注意点</vt:lpstr>
      <vt:lpstr>元组</vt:lpstr>
      <vt:lpstr>元组（续）</vt:lpstr>
      <vt:lpstr>元组（续2）</vt:lpstr>
      <vt:lpstr>输入字符串，排序后按从小到大输出每个字符及该字符在原字符串中的索引。 </vt:lpstr>
      <vt:lpstr>列表加元组表示二维表</vt:lpstr>
      <vt:lpstr>销售金额大于输入额的人数</vt:lpstr>
      <vt:lpstr>3.4 随机函数库（random库）</vt:lpstr>
      <vt:lpstr>随机函数库（续）</vt:lpstr>
      <vt:lpstr>随机函数库（续2）</vt:lpstr>
      <vt:lpstr>随机函数库（续3）</vt:lpstr>
      <vt:lpstr>随机函数库（续4）</vt:lpstr>
      <vt:lpstr>随机函数库（续5）</vt:lpstr>
      <vt:lpstr>随机函数库（续6）</vt:lpstr>
      <vt:lpstr>随机函数库（续7）</vt:lpstr>
      <vt:lpstr>数据表示</vt:lpstr>
      <vt:lpstr>对象的可变性</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zju-cch</dc:creator>
  <cp:lastModifiedBy>yujie1963@outlook.com</cp:lastModifiedBy>
  <cp:revision>653</cp:revision>
  <dcterms:created xsi:type="dcterms:W3CDTF">2011-08-23T14:23:45Z</dcterms:created>
  <dcterms:modified xsi:type="dcterms:W3CDTF">2022-03-22T11:06:14Z</dcterms:modified>
</cp:coreProperties>
</file>