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75945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8" Type="http://schemas.openxmlformats.org/officeDocument/2006/relationships/viewProps" Target="viewProps.xml"/><Relationship Id="rId17" Type="http://schemas.openxmlformats.org/officeDocument/2006/relationships/tableStyles" Target="tableStyles.xml"/><Relationship Id="rId16" Type="http://schemas.openxmlformats.org/officeDocument/2006/relationships/presProps" Target="presProps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jpeg"/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7" Type="http://schemas.openxmlformats.org/officeDocument/2006/relationships/image" Target="../media/image2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04090" y="1653737"/>
            <a:ext cx="4768215" cy="15951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83435" algn="l" rtl="0" eaLnBrk="0">
              <a:lnSpc>
                <a:spcPts val="1085"/>
              </a:lnSpc>
              <a:tabLst/>
            </a:pPr>
            <a:r>
              <a:rPr sz="900" b="1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罗俊勋</a:t>
            </a:r>
            <a:endParaRPr sz="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33879" algn="l" rtl="0" eaLnBrk="0">
              <a:lnSpc>
                <a:spcPts val="502"/>
              </a:lnSpc>
              <a:spcBef>
                <a:spcPts val="217"/>
              </a:spcBef>
              <a:tabLst/>
            </a:pP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School   of</a:t>
            </a:r>
            <a:r>
              <a:rPr sz="7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Mathm</a:t>
            </a: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atical</a:t>
            </a:r>
            <a:endParaRPr sz="700" dirty="0">
              <a:latin typeface="Times New Roman"/>
              <a:ea typeface="Times New Roman"/>
              <a:cs typeface="Times New Roman"/>
            </a:endParaRPr>
          </a:p>
          <a:p>
            <a:pPr marL="1871979" algn="l" rtl="0" eaLnBrk="0">
              <a:lnSpc>
                <a:spcPts val="950"/>
              </a:lnSpc>
              <a:tabLst/>
            </a:pP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Zhejiang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niversity</a:t>
            </a: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59585" algn="l" rtl="0" eaLnBrk="0">
              <a:lnSpc>
                <a:spcPts val="1092"/>
              </a:lnSpc>
              <a:spcBef>
                <a:spcPts val="278"/>
              </a:spcBef>
              <a:tabLst/>
            </a:pP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0</a:t>
            </a:r>
            <a:r>
              <a:rPr sz="900" kern="0" spc="-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900" kern="0" spc="-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4</a:t>
            </a:r>
            <a:r>
              <a:rPr sz="900" kern="0" spc="-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年</a:t>
            </a:r>
            <a:r>
              <a:rPr sz="900" kern="0" spc="-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9</a:t>
            </a:r>
            <a:r>
              <a:rPr sz="900" kern="0" spc="-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月</a:t>
            </a:r>
            <a:r>
              <a:rPr sz="900" kern="0" spc="-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900" kern="0" spc="-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日</a:t>
            </a:r>
            <a:endParaRPr sz="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291329" algn="l" rtl="0" eaLnBrk="0">
              <a:lnSpc>
                <a:spcPts val="673"/>
              </a:lnSpc>
              <a:spcBef>
                <a:spcPts val="153"/>
              </a:spcBef>
              <a:tabLst/>
            </a:pPr>
            <a:r>
              <a:rPr sz="500" kern="0" spc="-4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(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  </a:t>
            </a:r>
            <a:r>
              <a:rPr sz="500" kern="0" spc="-4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三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      </a:t>
            </a:r>
            <a:endParaRPr sz="500" dirty="0">
              <a:latin typeface="LiSu"/>
              <a:ea typeface="LiSu"/>
              <a:cs typeface="LiSu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2"/>
              </a:spcBef>
              <a:tabLst/>
            </a:pP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俊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励</a:t>
            </a: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</a:t>
            </a:r>
            <a:r>
              <a:rPr sz="400" b="1" kern="0" spc="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骗问题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86151" y="3035284"/>
            <a:ext cx="69862" cy="69854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355588" y="736597"/>
            <a:ext cx="5118734" cy="666750"/>
          </a:xfrm>
          <a:prstGeom prst="rect">
            <a:avLst/>
          </a:prstGeom>
          <a:solidFill>
            <a:srgbClr val="003D8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0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0789" algn="l" rtl="0" eaLnBrk="0">
              <a:lnSpc>
                <a:spcPct val="95000"/>
              </a:lnSpc>
              <a:tabLst/>
            </a:pPr>
            <a:r>
              <a:rPr sz="1400" b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endParaRPr sz="1400" dirty="0">
              <a:latin typeface="SimHei"/>
              <a:ea typeface="SimHei"/>
              <a:cs typeface="SimHei"/>
            </a:endParaRPr>
          </a:p>
          <a:p>
            <a:pPr marL="1906270" algn="l" rtl="0" eaLnBrk="0">
              <a:lnSpc>
                <a:spcPct val="100000"/>
              </a:lnSpc>
              <a:spcBef>
                <a:spcPts val="240"/>
              </a:spcBef>
              <a:tabLst/>
            </a:pPr>
            <a:r>
              <a:rPr sz="900" b="1" kern="0" spc="10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-模式定理和欺骗问题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08291" y="0"/>
            <a:ext cx="2787631" cy="228605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6335" y="0"/>
            <a:ext cx="2877185" cy="203834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889635" algn="l" rtl="0" eaLnBrk="0">
              <a:lnSpc>
                <a:spcPts val="508"/>
              </a:lnSpc>
              <a:spcBef>
                <a:spcPts val="3"/>
              </a:spcBef>
              <a:tabLst/>
            </a:pPr>
            <a:r>
              <a:rPr sz="400" b="1" kern="0" spc="10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400" kern="0" spc="1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1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GA</a:t>
            </a:r>
            <a:r>
              <a:rPr sz="400" b="1" kern="0" spc="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-had   </a:t>
            </a:r>
            <a:r>
              <a:rPr sz="400" b="1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</a:t>
            </a:r>
            <a:r>
              <a:rPr sz="400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endParaRPr sz="400" dirty="0">
              <a:latin typeface="SimHei"/>
              <a:ea typeface="SimHei"/>
              <a:cs typeface="Sim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132" name="textbox 132"/>
          <p:cNvSpPr/>
          <p:nvPr/>
        </p:nvSpPr>
        <p:spPr>
          <a:xfrm>
            <a:off x="317489" y="1102022"/>
            <a:ext cx="5000625" cy="12585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9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6000"/>
              </a:lnSpc>
              <a:tabLst/>
            </a:pPr>
            <a:r>
              <a:rPr sz="1200" b="1" kern="0" spc="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108000"/>
              </a:lnSpc>
              <a:spcBef>
                <a:spcPts val="480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模式定理中所指的具有低阶、短定义长度以及平均适应度高于种群平均适应度的模式被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义为积木块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Building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Block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4604" algn="l" rtl="0" eaLnBrk="0">
              <a:lnSpc>
                <a:spcPct val="96000"/>
              </a:lnSpc>
              <a:spcBef>
                <a:spcPts val="1555"/>
              </a:spcBef>
              <a:tabLst/>
            </a:pPr>
            <a:r>
              <a:rPr sz="1200" b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积木块假设</a:t>
            </a:r>
            <a:endParaRPr sz="12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遗传算法通过短定义距、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低阶以及高于平均适应度的模式(积木块),在遗传操作作用下相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互结合，最终接近全局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最优解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186700" y="70927"/>
            <a:ext cx="2597150" cy="4171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09294" algn="l" rtl="0" eaLnBrk="0">
              <a:lnSpc>
                <a:spcPts val="508"/>
              </a:lnSpc>
              <a:tabLst/>
            </a:pP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引</a:t>
            </a:r>
            <a:r>
              <a:rPr sz="400" kern="0" spc="-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言</a:t>
            </a:r>
            <a:r>
              <a:rPr sz="400" kern="0" spc="-4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模</a:t>
            </a:r>
            <a:r>
              <a:rPr sz="400" kern="0" spc="-1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式</a:t>
            </a:r>
            <a:r>
              <a:rPr sz="400" kern="0" spc="-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定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理</a:t>
            </a:r>
            <a:r>
              <a:rPr sz="400" kern="0" spc="8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400" b="1" kern="0" spc="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块假设和遗传算法的欺骗问题</a:t>
            </a:r>
            <a:r>
              <a:rPr sz="400" kern="0" spc="1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4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400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</a:t>
            </a:r>
            <a:r>
              <a:rPr sz="400" kern="0" spc="7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题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1400" b="1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积木块假设</a:t>
            </a:r>
            <a:endParaRPr sz="1400" dirty="0">
              <a:latin typeface="SimHei"/>
              <a:ea typeface="SimHei"/>
              <a:cs typeface="SimHei"/>
            </a:endParaRPr>
          </a:p>
        </p:txBody>
      </p:sp>
      <p:sp>
        <p:nvSpPr>
          <p:cNvPr id="136" name="textbox 136"/>
          <p:cNvSpPr/>
          <p:nvPr/>
        </p:nvSpPr>
        <p:spPr>
          <a:xfrm>
            <a:off x="3671112" y="3041403"/>
            <a:ext cx="1219835" cy="2120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539"/>
              </a:lnSpc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Dotum"/>
                <a:ea typeface="Dotum"/>
                <a:cs typeface="Dotum"/>
              </a:rPr>
              <a:t>▶</a:t>
            </a:r>
            <a:endParaRPr sz="400" dirty="0">
              <a:latin typeface="Dotum"/>
              <a:ea typeface="Dotum"/>
              <a:cs typeface="Dotum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08"/>
              </a:lnSpc>
              <a:spcBef>
                <a:spcPts val="3"/>
              </a:spcBef>
              <a:tabLst/>
            </a:pPr>
            <a:r>
              <a:rPr sz="400" b="1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遗传算法的数学理论和散骗问题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sp>
        <p:nvSpPr>
          <p:cNvPr id="138" name="textbox 138"/>
          <p:cNvSpPr/>
          <p:nvPr/>
        </p:nvSpPr>
        <p:spPr>
          <a:xfrm>
            <a:off x="4176104" y="16687"/>
            <a:ext cx="509269" cy="217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900" i="1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20954" algn="l" rtl="0" eaLnBrk="0">
              <a:lnSpc>
                <a:spcPct val="85000"/>
              </a:lnSpc>
              <a:spcBef>
                <a:spcPts val="19"/>
              </a:spcBef>
              <a:tabLst/>
            </a:pP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2HEG UANE</a:t>
            </a:r>
            <a:r>
              <a:rPr sz="4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RsTY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0" name="textbox 140"/>
          <p:cNvSpPr/>
          <p:nvPr/>
        </p:nvSpPr>
        <p:spPr>
          <a:xfrm>
            <a:off x="1936758" y="3168017"/>
            <a:ext cx="309245" cy="78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400" kern="0" spc="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604090" y="3157252"/>
            <a:ext cx="226059" cy="90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10"/>
              </a:lnSpc>
              <a:tabLst/>
            </a:pP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</a:t>
            </a:r>
            <a:r>
              <a:rPr sz="400" kern="0" spc="-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俊</a:t>
            </a:r>
            <a:r>
              <a:rPr sz="400" kern="0" spc="-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励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pic>
        <p:nvPicPr>
          <p:cNvPr id="144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89536" y="3035284"/>
            <a:ext cx="76197" cy="82581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22874" y="3035284"/>
            <a:ext cx="63468" cy="698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36730" y="1346212"/>
            <a:ext cx="1917723" cy="1301747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1936758" y="2735074"/>
            <a:ext cx="3095625" cy="5143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0069" algn="l" rtl="0" eaLnBrk="0">
              <a:lnSpc>
                <a:spcPts val="1431"/>
              </a:lnSpc>
              <a:tabLst/>
            </a:pPr>
            <a:r>
              <a:rPr sz="9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图：</a:t>
            </a:r>
            <a:r>
              <a:rPr sz="9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fx,y)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图示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ts val="749"/>
              </a:lnSpc>
              <a:spcBef>
                <a:spcPts val="675"/>
              </a:spcBef>
              <a:tabLst/>
            </a:pPr>
            <a:r>
              <a:rPr sz="600" kern="0" spc="10" dirty="0">
                <a:solidFill>
                  <a:srgbClr val="39598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600" kern="0" spc="20" dirty="0">
                <a:solidFill>
                  <a:srgbClr val="39598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600" kern="0" spc="10" dirty="0">
                <a:solidFill>
                  <a:srgbClr val="39598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三</a:t>
            </a:r>
            <a:endParaRPr sz="6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spcBef>
                <a:spcPts val="3"/>
              </a:spcBef>
              <a:tabLst/>
            </a:pP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6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              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186875" y="58464"/>
            <a:ext cx="2585085" cy="430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09294" algn="l" rtl="0" eaLnBrk="0">
              <a:lnSpc>
                <a:spcPts val="623"/>
              </a:lnSpc>
              <a:tabLst/>
            </a:pP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引言模式定理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积木块假设和遗传算法的欺骗问题</a:t>
            </a:r>
            <a:r>
              <a:rPr sz="500" kern="0" spc="1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1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</a:t>
            </a:r>
            <a:endParaRPr sz="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15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欺骗问题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330217" y="560970"/>
            <a:ext cx="1442085" cy="1689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求函数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f(r,y)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的最大值：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4175836" y="10547"/>
            <a:ext cx="516890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1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000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0954" algn="l" rtl="0" eaLnBrk="0">
              <a:lnSpc>
                <a:spcPct val="77000"/>
              </a:lnSpc>
              <a:spcBef>
                <a:spcPts val="42"/>
              </a:spcBef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2HEG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UANERsTY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0" name="textbox 160"/>
          <p:cNvSpPr/>
          <p:nvPr/>
        </p:nvSpPr>
        <p:spPr>
          <a:xfrm>
            <a:off x="604271" y="3144840"/>
            <a:ext cx="229870" cy="105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25"/>
              </a:lnSpc>
              <a:tabLst/>
            </a:pP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162" name="textbox 162"/>
          <p:cNvSpPr/>
          <p:nvPr/>
        </p:nvSpPr>
        <p:spPr>
          <a:xfrm>
            <a:off x="5613418" y="3019320"/>
            <a:ext cx="92075" cy="2190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6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81000"/>
              </a:lnSpc>
              <a:tabLst/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4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166" name="textbox 166"/>
          <p:cNvSpPr/>
          <p:nvPr/>
        </p:nvSpPr>
        <p:spPr>
          <a:xfrm>
            <a:off x="315530" y="595656"/>
            <a:ext cx="5076190" cy="2651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3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400" b="1" i="1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定义</a:t>
            </a:r>
            <a:endParaRPr sz="14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95000"/>
              </a:lnSpc>
              <a:spcBef>
                <a:spcPts val="333"/>
              </a:spcBef>
              <a:tabLst/>
            </a:pP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妨碍评价值高的个体生成从而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影响遗传算法正常工作的问题统称为欺骗问题</a:t>
            </a:r>
            <a:endParaRPr sz="1100" dirty="0">
              <a:latin typeface="SimHei"/>
              <a:ea typeface="SimHei"/>
              <a:cs typeface="SimHei"/>
            </a:endParaRPr>
          </a:p>
          <a:p>
            <a:pPr marL="16509" algn="l" rtl="0" eaLnBrk="0">
              <a:lnSpc>
                <a:spcPct val="96000"/>
              </a:lnSpc>
              <a:spcBef>
                <a:spcPts val="1126"/>
              </a:spcBef>
              <a:tabLst/>
            </a:pPr>
            <a:r>
              <a:rPr sz="1100" b="1" kern="0" spc="1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竞争模式</a:t>
            </a:r>
            <a:endParaRPr sz="11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91000"/>
              </a:lnSpc>
              <a:spcBef>
                <a:spcPts val="339"/>
              </a:spcBef>
              <a:tabLst/>
            </a:pP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若在模式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 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中，*的位置完全一致，但是任一确定位的编码均不一样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，则称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 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</a:t>
            </a:r>
            <a:r>
              <a:rPr sz="1100" kern="0" spc="-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  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互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为竞争模式；如H=</a:t>
            </a:r>
            <a:r>
              <a:rPr sz="1100" kern="0" spc="3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0*0*1,H=1*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1*0</a:t>
            </a:r>
            <a:endParaRPr sz="1100" dirty="0">
              <a:latin typeface="Times New Roman"/>
              <a:ea typeface="Times New Roman"/>
              <a:cs typeface="Times New Roman"/>
            </a:endParaRPr>
          </a:p>
          <a:p>
            <a:pPr marL="16509" algn="l" rtl="0" eaLnBrk="0">
              <a:lnSpc>
                <a:spcPct val="95000"/>
              </a:lnSpc>
              <a:spcBef>
                <a:spcPts val="1346"/>
              </a:spcBef>
              <a:tabLst/>
            </a:pPr>
            <a:r>
              <a:rPr sz="1100" b="1" kern="0" spc="1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欺骗问题的类型</a:t>
            </a:r>
            <a:endParaRPr sz="11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100000"/>
              </a:lnSpc>
              <a:spcBef>
                <a:spcPts val="313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考虑一个2位二进制最大化问题，假定“11”对应最优解，若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H(0*)&gt;H(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1*),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则欺骗性存在，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95000"/>
              </a:lnSpc>
              <a:spcBef>
                <a:spcPts val="1382"/>
              </a:spcBef>
              <a:tabLst/>
            </a:pP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设</a:t>
            </a:r>
            <a:r>
              <a:rPr sz="1100" kern="0" spc="-3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r=f(11)/f00),c=f(01)/f(00),c=f(10)/f(00)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,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那么上式化为</a:t>
            </a:r>
            <a:endParaRPr sz="1100" dirty="0">
              <a:latin typeface="SimHei"/>
              <a:ea typeface="SimHei"/>
              <a:cs typeface="SimHei"/>
            </a:endParaRPr>
          </a:p>
          <a:p>
            <a:pPr marL="2179954" algn="l" rtl="0" eaLnBrk="0">
              <a:lnSpc>
                <a:spcPct val="81000"/>
              </a:lnSpc>
              <a:spcBef>
                <a:spcPts val="1026"/>
              </a:spcBef>
              <a:tabLst/>
            </a:pP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r&lt;1+c-d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marL="16509" algn="l" rtl="0" eaLnBrk="0">
              <a:lnSpc>
                <a:spcPct val="92000"/>
              </a:lnSpc>
              <a:spcBef>
                <a:spcPts val="750"/>
              </a:spcBef>
              <a:tabLst/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将</a:t>
            </a:r>
            <a:r>
              <a:rPr sz="1100" kern="0" spc="-3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c&gt;1</a:t>
            </a:r>
            <a:r>
              <a:rPr sz="1100" kern="0" spc="4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的情况称为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</a:t>
            </a:r>
            <a:r>
              <a:rPr sz="1100" kern="0" spc="-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类欺骗问题，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c≤1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的情</a:t>
            </a:r>
            <a:r>
              <a:rPr sz="1100" b="1" kern="0" spc="-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况称为Ⅱ类欺骗问题</a:t>
            </a:r>
            <a:endParaRPr sz="11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30099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6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168" name="textbox 168"/>
          <p:cNvSpPr/>
          <p:nvPr/>
        </p:nvSpPr>
        <p:spPr>
          <a:xfrm>
            <a:off x="193217" y="58464"/>
            <a:ext cx="2578735" cy="430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02944" algn="l" rtl="0" eaLnBrk="0">
              <a:lnSpc>
                <a:spcPts val="623"/>
              </a:lnSpc>
              <a:tabLst/>
            </a:pP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引言模式定理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LiSu"/>
                <a:ea typeface="LiSu"/>
                <a:cs typeface="LiSu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积木块假设和遗传算法的欺骗问题</a:t>
            </a:r>
            <a:r>
              <a:rPr sz="500" kern="0" spc="1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1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</a:t>
            </a:r>
            <a:endParaRPr sz="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15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欺骗问题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170" name="textbox 170"/>
          <p:cNvSpPr/>
          <p:nvPr/>
        </p:nvSpPr>
        <p:spPr>
          <a:xfrm>
            <a:off x="4175192" y="-1733"/>
            <a:ext cx="521334" cy="235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247"/>
              </a:lnSpc>
              <a:tabLst/>
            </a:pPr>
            <a:r>
              <a:rPr sz="1000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1590" algn="l" rtl="0" eaLnBrk="0">
              <a:lnSpc>
                <a:spcPct val="77000"/>
              </a:lnSpc>
              <a:spcBef>
                <a:spcPts val="37"/>
              </a:spcBef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2HEG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UANERsTY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174" name="textbox 174"/>
          <p:cNvSpPr/>
          <p:nvPr/>
        </p:nvSpPr>
        <p:spPr>
          <a:xfrm>
            <a:off x="317489" y="2277772"/>
            <a:ext cx="4787265" cy="9709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4464" algn="l" rtl="0" eaLnBrk="0">
              <a:lnSpc>
                <a:spcPts val="1085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●2.调整适应度函数：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1294"/>
              </a:lnSpc>
              <a:spcBef>
                <a:spcPts val="144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设目标函数</a:t>
            </a:r>
            <a:r>
              <a:rPr sz="900" kern="0" spc="-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g(00)=128,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g(01)=1,g(10)=g(11)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=32,   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如果适应度函数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x)=g(x),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6000"/>
              </a:lnSpc>
              <a:spcBef>
                <a:spcPts val="19"/>
              </a:spcBef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f(0*)=64.5,f(1*)=32,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因此存在欺骗问题.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1294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如果用适应度函数的调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整方法，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fx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)=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₂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g(x),    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则</a:t>
            </a:r>
            <a:r>
              <a:rPr sz="900" kern="0" spc="-2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f(00)=7,f(01)=0,f(11)=f(10)=5</a:t>
            </a: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124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从而得到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f(0*)=3.5,f(1*)=5  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这就避免了欺骗问题的产生.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4425315" algn="l" rtl="0" eaLnBrk="0">
              <a:lnSpc>
                <a:spcPct val="96000"/>
              </a:lnSpc>
              <a:spcBef>
                <a:spcPts val="3"/>
              </a:spcBef>
              <a:tabLst/>
            </a:pP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豆</a:t>
            </a:r>
            <a:endParaRPr sz="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9845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Sept.252024                                                                            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0" y="0"/>
            <a:ext cx="5753114" cy="558803"/>
            <a:chOff x="0" y="0"/>
            <a:chExt cx="5753114" cy="558803"/>
          </a:xfrm>
        </p:grpSpPr>
        <p:pic>
          <p:nvPicPr>
            <p:cNvPr id="176" name="picture 1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5753114" cy="558803"/>
            </a:xfrm>
            <a:prstGeom prst="rect">
              <a:avLst/>
            </a:prstGeom>
          </p:spPr>
        </p:pic>
        <p:sp>
          <p:nvSpPr>
            <p:cNvPr id="178" name="textbox 178"/>
            <p:cNvSpPr/>
            <p:nvPr/>
          </p:nvSpPr>
          <p:spPr>
            <a:xfrm>
              <a:off x="193035" y="58348"/>
              <a:ext cx="4462145" cy="52387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72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702944" algn="l" rtl="0" eaLnBrk="0">
                <a:lnSpc>
                  <a:spcPct val="95000"/>
                </a:lnSpc>
                <a:tabLst/>
              </a:pP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引言模式定理积木块假设和遗传算法的欺骗问题</a:t>
              </a:r>
              <a:r>
                <a:rPr sz="500" kern="0" spc="17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GA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-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had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 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问</a:t>
              </a:r>
              <a:r>
                <a:rPr sz="500" kern="0" spc="-3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题</a:t>
              </a:r>
              <a:endParaRPr sz="500" dirty="0">
                <a:latin typeface="SimSun"/>
                <a:ea typeface="SimSun"/>
                <a:cs typeface="SimSun"/>
              </a:endParaRPr>
            </a:p>
            <a:p>
              <a:pPr marL="4010659" algn="l" rtl="0" eaLnBrk="0">
                <a:lnSpc>
                  <a:spcPct val="87000"/>
                </a:lnSpc>
                <a:spcBef>
                  <a:spcPts val="222"/>
                </a:spcBef>
                <a:tabLst/>
              </a:pPr>
              <a:r>
                <a:rPr sz="3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2HEJANG IRNVERSTY</a:t>
              </a:r>
              <a:endParaRPr sz="300" dirty="0">
                <a:latin typeface="Times New Roman"/>
                <a:ea typeface="Times New Roman"/>
                <a:cs typeface="Times New Roman"/>
              </a:endParaRPr>
            </a:p>
            <a:p>
              <a:pPr marL="12700" algn="l" rtl="0" eaLnBrk="0">
                <a:lnSpc>
                  <a:spcPct val="85000"/>
                </a:lnSpc>
                <a:spcBef>
                  <a:spcPts val="352"/>
                </a:spcBef>
                <a:tabLst/>
              </a:pPr>
              <a:r>
                <a:rPr sz="1400" b="1" kern="0" spc="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欺骗问题的化解</a:t>
              </a:r>
              <a:endParaRPr sz="1400" dirty="0">
                <a:latin typeface="SimHei"/>
                <a:ea typeface="SimHei"/>
                <a:cs typeface="SimHei"/>
              </a:endParaRPr>
            </a:p>
            <a:p>
              <a:pPr marL="24129" algn="l" rtl="0" eaLnBrk="0">
                <a:lnSpc>
                  <a:spcPts val="1034"/>
                </a:lnSpc>
                <a:tabLst/>
              </a:pPr>
              <a:r>
                <a:rPr sz="800" b="1" kern="0" spc="1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以最小化举例</a:t>
              </a:r>
              <a:endParaRPr sz="800" dirty="0">
                <a:latin typeface="SimHei"/>
                <a:ea typeface="SimHei"/>
                <a:cs typeface="SimHei"/>
              </a:endParaRPr>
            </a:p>
          </p:txBody>
        </p:sp>
      </p:grpSp>
      <p:sp>
        <p:nvSpPr>
          <p:cNvPr id="180" name="textbox 180"/>
          <p:cNvSpPr/>
          <p:nvPr/>
        </p:nvSpPr>
        <p:spPr>
          <a:xfrm>
            <a:off x="476277" y="708819"/>
            <a:ext cx="4321175" cy="5784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。1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.调整编码：</a:t>
            </a:r>
            <a:endParaRPr sz="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02"/>
              </a:lnSpc>
              <a:spcBef>
                <a:spcPts val="1"/>
              </a:spcBef>
              <a:tabLst/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表：二进制编码函数值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表：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Grey</a:t>
            </a:r>
            <a:r>
              <a:rPr sz="900" kern="0" spc="-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编码函数值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graphicFrame>
        <p:nvGraphicFramePr>
          <p:cNvPr id="182" name="table 182"/>
          <p:cNvGraphicFramePr>
            <a:graphicFrameLocks noGrp="1"/>
          </p:cNvGraphicFramePr>
          <p:nvPr/>
        </p:nvGraphicFramePr>
        <p:xfrm>
          <a:off x="3403605" y="1336689"/>
          <a:ext cx="1727200" cy="774064"/>
        </p:xfrm>
        <a:graphic>
          <a:graphicData uri="http://schemas.openxmlformats.org/drawingml/2006/table">
            <a:tbl>
              <a:tblPr/>
              <a:tblGrid>
                <a:gridCol w="400050"/>
                <a:gridCol w="781050"/>
                <a:gridCol w="546100"/>
              </a:tblGrid>
              <a:tr h="161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0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编码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0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对应整数解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914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函数值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4965" algn="l" rtl="0" eaLnBrk="0">
                        <a:lnSpc>
                          <a:spcPct val="7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1300" algn="l" rtl="0" eaLnBrk="0">
                        <a:lnSpc>
                          <a:spcPct val="7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4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4965" algn="l" rtl="0" eaLnBrk="0">
                        <a:lnSpc>
                          <a:spcPct val="7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1300" algn="l" rtl="0" eaLnBrk="0">
                        <a:lnSpc>
                          <a:spcPct val="6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3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4965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2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1300" algn="l" rtl="0" eaLnBrk="0">
                        <a:lnSpc>
                          <a:spcPct val="7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ts val="775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4965" algn="l" rtl="0" eaLnBrk="0">
                        <a:lnSpc>
                          <a:spcPts val="771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FE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3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1300" algn="l" rtl="0" eaLnBrk="0">
                        <a:lnSpc>
                          <a:spcPts val="76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5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table 184"/>
          <p:cNvGraphicFramePr>
            <a:graphicFrameLocks noGrp="1"/>
          </p:cNvGraphicFramePr>
          <p:nvPr/>
        </p:nvGraphicFramePr>
        <p:xfrm>
          <a:off x="641372" y="1336689"/>
          <a:ext cx="1707514" cy="780414"/>
        </p:xfrm>
        <a:graphic>
          <a:graphicData uri="http://schemas.openxmlformats.org/drawingml/2006/table">
            <a:tbl>
              <a:tblPr/>
              <a:tblGrid>
                <a:gridCol w="400050"/>
                <a:gridCol w="786765"/>
                <a:gridCol w="520700"/>
              </a:tblGrid>
              <a:tr h="161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214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编码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5564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对应整数解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0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函数值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61315" algn="l" rtl="0" eaLnBrk="0">
                        <a:lnSpc>
                          <a:spcPct val="7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600" algn="l" rtl="0" eaLnBrk="0">
                        <a:lnSpc>
                          <a:spcPct val="7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4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17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01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61315" algn="l" rtl="0" eaLnBrk="0">
                        <a:lnSpc>
                          <a:spcPct val="70000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600" algn="l" rtl="0" eaLnBrk="0">
                        <a:lnSpc>
                          <a:spcPct val="7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3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7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10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61315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2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600" algn="l" rtl="0" eaLnBrk="0">
                        <a:lnSpc>
                          <a:spcPct val="6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714" algn="l" rtl="0" eaLnBrk="0">
                        <a:lnSpc>
                          <a:spcPct val="6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11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61315" algn="l" rtl="0" eaLnBrk="0">
                        <a:lnSpc>
                          <a:spcPts val="771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FE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3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600" algn="l" rtl="0" eaLnBrk="0">
                        <a:lnSpc>
                          <a:spcPts val="76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5</a:t>
                      </a:r>
                      <a:endParaRPr sz="10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6" name="textbox 186"/>
          <p:cNvSpPr/>
          <p:nvPr/>
        </p:nvSpPr>
        <p:spPr>
          <a:xfrm>
            <a:off x="5276836" y="3001515"/>
            <a:ext cx="434340" cy="2387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2550" algn="l" rtl="0" eaLnBrk="0">
              <a:lnSpc>
                <a:spcPct val="80000"/>
              </a:lnSpc>
              <a:tabLst>
                <a:tab pos="20955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15265" algn="l" rtl="0" eaLnBrk="0">
              <a:lnSpc>
                <a:spcPct val="79000"/>
              </a:lnSpc>
              <a:spcBef>
                <a:spcPts val="1"/>
              </a:spcBef>
              <a:tabLst/>
            </a:pPr>
            <a:r>
              <a:rPr sz="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13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/14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394" y="3035284"/>
            <a:ext cx="57133" cy="69854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289536" y="3035284"/>
            <a:ext cx="69862" cy="69854"/>
          </a:xfrm>
          <a:prstGeom prst="rect">
            <a:avLst/>
          </a:prstGeom>
        </p:spPr>
      </p:pic>
      <p:sp>
        <p:nvSpPr>
          <p:cNvPr id="192" name="textbox 192"/>
          <p:cNvSpPr/>
          <p:nvPr/>
        </p:nvSpPr>
        <p:spPr>
          <a:xfrm>
            <a:off x="4176157" y="16687"/>
            <a:ext cx="514984" cy="1631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900" dirty="0">
              <a:latin typeface="SimHei"/>
              <a:ea typeface="SimHei"/>
              <a:cs typeface="Sim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323824" y="1256088"/>
            <a:ext cx="5078729" cy="12566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95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8000"/>
              </a:lnSpc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将采用基本的遗传操作包括选择和再生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、交叉与变异，以及标准的操作参数，进行模拟进化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的过程求解最优解很容易的场合，称为遗传算法的容易问题；反之，称为遗传算法的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困难问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r>
              <a:rPr sz="900" kern="0" spc="-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.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100000"/>
              </a:lnSpc>
              <a:spcBef>
                <a:spcPts val="106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欺骗问题和遗传算法困难问题不等价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58750" algn="l" rtl="0" eaLnBrk="0">
              <a:lnSpc>
                <a:spcPct val="89000"/>
              </a:lnSpc>
              <a:spcBef>
                <a:spcPts val="1071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。复杂适应度函数：适应度函数不光滑或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具有多个局部最优解.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58750" algn="l" rtl="0" eaLnBrk="0">
              <a:lnSpc>
                <a:spcPts val="1409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。高维度：搜索空间维度较高，搜索空间大</a:t>
            </a:r>
            <a:r>
              <a:rPr sz="900" kern="0" spc="-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.</a:t>
            </a:r>
            <a:endParaRPr sz="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5875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●约束性：问题可能有很多约束，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限制了解的搜索空间.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sp>
        <p:nvSpPr>
          <p:cNvPr id="198" name="textbox 198"/>
          <p:cNvSpPr/>
          <p:nvPr/>
        </p:nvSpPr>
        <p:spPr>
          <a:xfrm>
            <a:off x="199371" y="65397"/>
            <a:ext cx="2585085" cy="422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95959" algn="l" rtl="0" eaLnBrk="0">
              <a:lnSpc>
                <a:spcPts val="508"/>
              </a:lnSpc>
              <a:tabLst/>
            </a:pPr>
            <a:r>
              <a:rPr sz="400" kern="0" spc="10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400" kern="0" spc="1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kern="0" spc="1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GA-had</a:t>
            </a:r>
            <a:r>
              <a:rPr sz="400" kern="0" spc="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400" kern="0" spc="9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 题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6"/>
              </a:spcBef>
              <a:tabLst/>
            </a:pPr>
            <a:r>
              <a:rPr sz="1400" b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遗传算法难解问题</a:t>
            </a:r>
            <a:endParaRPr sz="1400" dirty="0">
              <a:latin typeface="SimHei"/>
              <a:ea typeface="SimHei"/>
              <a:cs typeface="SimHei"/>
            </a:endParaRPr>
          </a:p>
        </p:txBody>
      </p:sp>
      <p:sp>
        <p:nvSpPr>
          <p:cNvPr id="200" name="textbox 200"/>
          <p:cNvSpPr/>
          <p:nvPr/>
        </p:nvSpPr>
        <p:spPr>
          <a:xfrm>
            <a:off x="604090" y="3027337"/>
            <a:ext cx="4212590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145279" algn="l" rtl="0" eaLnBrk="0">
              <a:lnSpc>
                <a:spcPts val="529"/>
              </a:lnSpc>
              <a:tabLst/>
            </a:pP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豆</a:t>
            </a:r>
            <a:endParaRPr sz="4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04"/>
              </a:lnSpc>
              <a:spcBef>
                <a:spcPts val="4"/>
              </a:spcBef>
              <a:tabLst/>
            </a:pP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俊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励</a:t>
            </a: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          </a:t>
            </a: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400" kern="0" spc="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</a:t>
            </a:r>
            <a:r>
              <a:rPr sz="400" b="1" kern="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</a:t>
            </a:r>
            <a:r>
              <a:rPr sz="400" b="1" kern="0" spc="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算法的数学理论和散骗问题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080007" y="628657"/>
            <a:ext cx="393715" cy="374629"/>
          </a:xfrm>
          <a:prstGeom prst="rect">
            <a:avLst/>
          </a:prstGeom>
        </p:spPr>
      </p:pic>
      <p:sp>
        <p:nvSpPr>
          <p:cNvPr id="204" name="textbox 204"/>
          <p:cNvSpPr/>
          <p:nvPr/>
        </p:nvSpPr>
        <p:spPr>
          <a:xfrm>
            <a:off x="4176051" y="16687"/>
            <a:ext cx="502919" cy="217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900" i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33655" algn="l" rtl="0" eaLnBrk="0">
              <a:lnSpc>
                <a:spcPct val="85000"/>
              </a:lnSpc>
              <a:spcBef>
                <a:spcPts val="19"/>
              </a:spcBef>
              <a:tabLst/>
            </a:pPr>
            <a:r>
              <a:rPr sz="4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2EAG</a:t>
            </a: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4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UNETY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322380" y="1014378"/>
            <a:ext cx="362584" cy="2101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92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300" b="1" i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定义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289536" y="3035284"/>
            <a:ext cx="76197" cy="82581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5626089" y="3161205"/>
            <a:ext cx="79375" cy="768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6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4317974" y="406399"/>
            <a:ext cx="1441475" cy="2703977"/>
            <a:chOff x="0" y="0"/>
            <a:chExt cx="1441475" cy="2703977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441475" cy="2698739"/>
            </a:xfrm>
            <a:prstGeom prst="rect">
              <a:avLst/>
            </a:prstGeom>
          </p:spPr>
        </p:pic>
        <p:sp>
          <p:nvSpPr>
            <p:cNvPr id="16" name="textbox 16"/>
            <p:cNvSpPr/>
            <p:nvPr/>
          </p:nvSpPr>
          <p:spPr>
            <a:xfrm>
              <a:off x="-12700" y="-12700"/>
              <a:ext cx="1467485" cy="275018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158750" algn="l" rtl="0" eaLnBrk="0">
                <a:lnSpc>
                  <a:spcPts val="911"/>
                </a:lnSpc>
                <a:spcBef>
                  <a:spcPts val="4"/>
                </a:spcBef>
                <a:tabLst/>
              </a:pPr>
              <a:r>
                <a:rPr sz="700" kern="0" spc="10" dirty="0">
                  <a:solidFill>
                    <a:srgbClr val="3A5A85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三</a:t>
              </a:r>
              <a:endParaRPr sz="700" dirty="0">
                <a:latin typeface="SimSun"/>
                <a:ea typeface="SimSun"/>
                <a:cs typeface="SimSun"/>
              </a:endParaRPr>
            </a:p>
          </p:txBody>
        </p:sp>
      </p:grpSp>
      <p:sp>
        <p:nvSpPr>
          <p:cNvPr id="18" name="textbox 18"/>
          <p:cNvSpPr/>
          <p:nvPr/>
        </p:nvSpPr>
        <p:spPr>
          <a:xfrm>
            <a:off x="330217" y="816579"/>
            <a:ext cx="1928495" cy="1555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8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6000"/>
              </a:lnSpc>
              <a:tabLst/>
            </a:pPr>
            <a:r>
              <a:rPr sz="1000" b="1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302"/>
              </a:spcBef>
              <a:tabLst/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模式定理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5000"/>
              </a:lnSpc>
              <a:spcBef>
                <a:spcPts val="301"/>
              </a:spcBef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积木块假设和遗传算法的欺骗问题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10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GA-hard</a:t>
            </a:r>
            <a:r>
              <a:rPr sz="1000" b="1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</a:t>
            </a:r>
            <a:r>
              <a:rPr sz="1000" kern="0" spc="-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6335" y="0"/>
            <a:ext cx="5746779" cy="209563"/>
            <a:chOff x="0" y="0"/>
            <a:chExt cx="5746779" cy="209563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5746779" cy="203215"/>
            </a:xfrm>
            <a:prstGeom prst="rect">
              <a:avLst/>
            </a:prstGeom>
          </p:spPr>
        </p:pic>
        <p:sp>
          <p:nvSpPr>
            <p:cNvPr id="22" name="textbox 22"/>
            <p:cNvSpPr/>
            <p:nvPr/>
          </p:nvSpPr>
          <p:spPr>
            <a:xfrm>
              <a:off x="-12700" y="-12700"/>
              <a:ext cx="5772784" cy="2578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5000"/>
                </a:lnSpc>
                <a:tabLst/>
              </a:pPr>
              <a:endParaRPr sz="200" dirty="0">
                <a:latin typeface="Arial"/>
                <a:ea typeface="Arial"/>
                <a:cs typeface="Arial"/>
              </a:endParaRPr>
            </a:p>
            <a:p>
              <a:pPr marL="902335" algn="l" rtl="0" eaLnBrk="0">
                <a:lnSpc>
                  <a:spcPct val="79000"/>
                </a:lnSpc>
                <a:spcBef>
                  <a:spcPts val="2"/>
                </a:spcBef>
                <a:tabLst/>
              </a:pP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引言模式定理积木块假设和遗传算法的欺骗问题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GA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-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had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500" b="1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问题</a:t>
              </a:r>
              <a:r>
                <a:rPr sz="500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                                        </a:t>
              </a:r>
              <a:r>
                <a:rPr sz="1000" i="1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浙注大学</a:t>
              </a:r>
              <a:endParaRPr sz="1000" dirty="0">
                <a:latin typeface="SimHei"/>
                <a:ea typeface="SimHei"/>
                <a:cs typeface="SimHei"/>
              </a:endParaRPr>
            </a:p>
            <a:p>
              <a:pPr marL="4196715" algn="l" rtl="0" eaLnBrk="0">
                <a:lnSpc>
                  <a:spcPct val="73000"/>
                </a:lnSpc>
                <a:spcBef>
                  <a:spcPts val="3"/>
                </a:spcBef>
                <a:tabLst/>
              </a:pPr>
              <a:r>
                <a:rPr sz="8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2EG INET</a:t>
              </a:r>
              <a:endParaRPr sz="8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24" name="textbox 24"/>
          <p:cNvSpPr/>
          <p:nvPr/>
        </p:nvSpPr>
        <p:spPr>
          <a:xfrm>
            <a:off x="5505429" y="3165561"/>
            <a:ext cx="165735" cy="79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6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4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4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" name="textbox 26"/>
          <p:cNvSpPr/>
          <p:nvPr/>
        </p:nvSpPr>
        <p:spPr>
          <a:xfrm>
            <a:off x="4178278" y="3002522"/>
            <a:ext cx="52705" cy="120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749"/>
              </a:lnSpc>
              <a:tabLst/>
            </a:pPr>
            <a:r>
              <a:rPr sz="400" kern="0" spc="0" dirty="0">
                <a:solidFill>
                  <a:srgbClr val="3A5A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endParaRPr sz="4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323824" y="1634212"/>
            <a:ext cx="2931160" cy="1104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</a:t>
            </a:r>
            <a:r>
              <a:rPr sz="900" kern="0" spc="-2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编码方式：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146050" algn="l" rtl="0" eaLnBrk="0">
              <a:lnSpc>
                <a:spcPct val="81000"/>
              </a:lnSpc>
              <a:spcBef>
                <a:spcPts val="176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x=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.a1a₂a3,y=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.b₁b₂b₃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→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aoa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1a₂a3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bob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₁b₂b₃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292100" algn="l" rtl="0" eaLnBrk="0">
              <a:lnSpc>
                <a:spcPts val="1250"/>
              </a:lnSpc>
              <a:tabLst/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。如：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z=1.213,y=0.872→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12130872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47320" indent="-134620" algn="l" rtl="0" eaLnBrk="0">
              <a:lnSpc>
                <a:spcPct val="119000"/>
              </a:lnSpc>
              <a:spcBef>
                <a:spcPts val="264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考虑形如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abcd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****     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的编码，这对应了一个解空间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900" b="1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的子集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{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(a.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,y)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∈</a:t>
            </a:r>
            <a:r>
              <a:rPr sz="900" b="1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[-2,2</a:t>
            </a:r>
            <a:r>
              <a:rPr sz="9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]}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292100" algn="l" rtl="0" eaLnBrk="0">
              <a:lnSpc>
                <a:spcPct val="99000"/>
              </a:lnSpc>
              <a:spcBef>
                <a:spcPts val="141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。0000****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9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为最优的(在平均适应度意义下)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包含最优解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68727" y="1441456"/>
            <a:ext cx="1873203" cy="145415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0" y="0"/>
            <a:ext cx="5714986" cy="469906"/>
            <a:chOff x="0" y="0"/>
            <a:chExt cx="5714986" cy="469906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5714986" cy="469906"/>
            </a:xfrm>
            <a:prstGeom prst="rect">
              <a:avLst/>
            </a:prstGeom>
          </p:spPr>
        </p:pic>
        <p:sp>
          <p:nvSpPr>
            <p:cNvPr id="36" name="textbox 36"/>
            <p:cNvSpPr/>
            <p:nvPr/>
          </p:nvSpPr>
          <p:spPr>
            <a:xfrm>
              <a:off x="-12700" y="-12700"/>
              <a:ext cx="5740400" cy="52070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8000"/>
                </a:lnSpc>
                <a:tabLst/>
              </a:pPr>
              <a:endParaRPr sz="200" dirty="0">
                <a:latin typeface="Arial"/>
                <a:ea typeface="Arial"/>
                <a:cs typeface="Arial"/>
              </a:endParaRPr>
            </a:p>
            <a:p>
              <a:pPr marL="908685" algn="l" rtl="0" eaLnBrk="0">
                <a:lnSpc>
                  <a:spcPct val="100000"/>
                </a:lnSpc>
                <a:spcBef>
                  <a:spcPts val="2"/>
                </a:spcBef>
                <a:tabLst/>
              </a:pPr>
              <a:r>
                <a:rPr sz="500" b="1" kern="0" spc="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引言模式定理积木块假设和遗传算法的欺骗问题</a:t>
              </a:r>
              <a:r>
                <a:rPr sz="500" kern="0" spc="9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GA</a:t>
              </a:r>
              <a:r>
                <a:rPr sz="500" b="1" kern="0" spc="3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-</a:t>
              </a:r>
              <a:r>
                <a:rPr sz="500" b="1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had</a:t>
              </a:r>
              <a:r>
                <a:rPr sz="500" kern="0" spc="11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500" b="1" kern="0" spc="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问题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                                       </a:t>
              </a:r>
              <a:r>
                <a:rPr sz="900" i="1" kern="0" spc="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浙注大</a:t>
              </a:r>
              <a:r>
                <a:rPr sz="900" i="1" kern="0" spc="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学</a:t>
              </a:r>
              <a:endParaRPr sz="900" dirty="0">
                <a:latin typeface="SimHei"/>
                <a:ea typeface="SimHei"/>
                <a:cs typeface="SimHei"/>
              </a:endParaRPr>
            </a:p>
            <a:p>
              <a:pPr marL="4210050" algn="l" rtl="0" eaLnBrk="0">
                <a:lnSpc>
                  <a:spcPct val="77000"/>
                </a:lnSpc>
                <a:spcBef>
                  <a:spcPts val="57"/>
                </a:spcBef>
                <a:tabLst/>
              </a:pPr>
              <a:r>
                <a:rPr sz="400" kern="0" spc="-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2HEG</a:t>
              </a:r>
              <a:r>
                <a:rPr sz="4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</a:t>
              </a:r>
              <a:r>
                <a:rPr sz="400" kern="0" spc="-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UANERsTY</a:t>
              </a:r>
              <a:endParaRPr sz="400" dirty="0">
                <a:latin typeface="Times New Roman"/>
                <a:ea typeface="Times New Roman"/>
                <a:cs typeface="Times New Roman"/>
              </a:endParaRPr>
            </a:p>
            <a:p>
              <a:pPr marL="218440" algn="l" rtl="0" eaLnBrk="0">
                <a:lnSpc>
                  <a:spcPct val="99000"/>
                </a:lnSpc>
                <a:spcBef>
                  <a:spcPts val="411"/>
                </a:spcBef>
                <a:tabLst/>
              </a:pPr>
              <a:r>
                <a:rPr sz="1400" b="1" kern="0" spc="15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引言</a:t>
              </a:r>
              <a:endParaRPr sz="1400" dirty="0">
                <a:latin typeface="SimHei"/>
                <a:ea typeface="SimHei"/>
                <a:cs typeface="SimHei"/>
              </a:endParaRPr>
            </a:p>
          </p:txBody>
        </p:sp>
      </p:grpSp>
      <p:sp>
        <p:nvSpPr>
          <p:cNvPr id="38" name="textbox 38"/>
          <p:cNvSpPr/>
          <p:nvPr/>
        </p:nvSpPr>
        <p:spPr>
          <a:xfrm>
            <a:off x="323824" y="790949"/>
            <a:ext cx="386207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73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200" b="1" kern="0" spc="-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ts val="2457"/>
              </a:lnSpc>
              <a:spcBef>
                <a:spcPts val="4"/>
              </a:spcBef>
              <a:tabLst/>
            </a:pPr>
            <a:r>
              <a:rPr sz="1400" b="1" kern="0" spc="30" baseline="959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求函数最大值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</a:t>
            </a:r>
            <a:r>
              <a:rPr sz="2200" kern="0" spc="30" baseline="658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f(r,y)=√</a:t>
            </a:r>
            <a:r>
              <a:rPr sz="1400" kern="0" spc="-2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8-x²-y²+1,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(r,y)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∈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[-2,2]×[-2,2]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604271" y="3001813"/>
            <a:ext cx="5062220" cy="247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17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069079" algn="l" rtl="0" eaLnBrk="0">
              <a:lnSpc>
                <a:spcPct val="97000"/>
              </a:lnSpc>
              <a:tabLst/>
            </a:pPr>
            <a:r>
              <a:rPr sz="700" kern="0" spc="-10" dirty="0">
                <a:solidFill>
                  <a:srgbClr val="2F569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(三</a:t>
            </a:r>
            <a:r>
              <a:rPr sz="700" kern="0" spc="-10" dirty="0">
                <a:solidFill>
                  <a:srgbClr val="2F5692">
                    <a:alpha val="100000"/>
                  </a:srgbClr>
                </a:solidFill>
                <a:latin typeface="Dotum"/>
                <a:ea typeface="Dotum"/>
                <a:cs typeface="Dotum"/>
              </a:rPr>
              <a:t>▶    </a:t>
            </a:r>
            <a:r>
              <a:rPr sz="700" kern="0" spc="-10" dirty="0">
                <a:solidFill>
                  <a:srgbClr val="2F569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三</a:t>
            </a:r>
            <a:r>
              <a:rPr sz="700" kern="0" spc="10" dirty="0">
                <a:solidFill>
                  <a:srgbClr val="2F569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</a:t>
            </a:r>
            <a:r>
              <a:rPr sz="700" kern="0" spc="-10" dirty="0">
                <a:solidFill>
                  <a:srgbClr val="2F569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</a:t>
            </a:r>
            <a:endParaRPr sz="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</a:t>
            </a:r>
            <a:r>
              <a:rPr sz="1000" kern="0" spc="0" baseline="5208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1000" kern="0" spc="10" baseline="5208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r>
              <a:rPr sz="6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</a:t>
            </a:r>
            <a:r>
              <a:rPr sz="1000" kern="0" spc="0" baseline="-5208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3/14</a:t>
            </a:r>
            <a:endParaRPr sz="1000" baseline="-5208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5626089" y="2439835"/>
            <a:ext cx="95885" cy="1670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73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7000"/>
              </a:lnSpc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9</a:t>
            </a:r>
            <a:endParaRPr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330217" y="988953"/>
            <a:ext cx="5023484" cy="216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3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71779" indent="-126364" algn="l" rtl="0" eaLnBrk="0">
              <a:lnSpc>
                <a:spcPct val="100000"/>
              </a:lnSpc>
              <a:spcBef>
                <a:spcPts val="307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●模式：表示一些相似的模块，描述了在某些位置上具有相似结构特征的个体编码串的一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个子集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405765" algn="l" rtl="0" eaLnBrk="0">
              <a:lnSpc>
                <a:spcPct val="79000"/>
              </a:lnSpc>
              <a:spcBef>
                <a:spcPts val="233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H=1*0*1={10001,11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001,10011,11011}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405765" algn="l" rtl="0" eaLnBrk="0">
              <a:lnSpc>
                <a:spcPct val="91000"/>
              </a:lnSpc>
              <a:spcBef>
                <a:spcPts val="14"/>
              </a:spcBef>
              <a:tabLst/>
            </a:pP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。在含有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个基本字符的字母表上长度为1的字符串中的模式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共有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(k+1)¹  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405129" indent="-259715" algn="l" rtl="0" eaLnBrk="0">
              <a:lnSpc>
                <a:spcPct val="85000"/>
              </a:lnSpc>
              <a:spcBef>
                <a:spcPts val="507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●模式阶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(Schema  Order):o(H)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表示模式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中具有确定基因值的位置的数目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。例如：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o(1*0*1)=3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271779" indent="-126364" algn="l" rtl="0" eaLnBrk="0">
              <a:lnSpc>
                <a:spcPct val="93000"/>
              </a:lnSpc>
              <a:spcBef>
                <a:spcPts val="486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●模式定义长度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Schema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Length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):δ(H)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表示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模式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第一个和最后一个确定基因值之间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的距离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405765" algn="l" rtl="0" eaLnBrk="0">
              <a:lnSpc>
                <a:spcPct val="97000"/>
              </a:lnSpc>
              <a:spcBef>
                <a:spcPts val="102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。例如：δ(1*0*1)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=4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405765" algn="l" rtl="0" eaLnBrk="0">
              <a:lnSpc>
                <a:spcPct val="96000"/>
              </a:lnSpc>
              <a:spcBef>
                <a:spcPts val="132"/>
              </a:spcBef>
              <a:tabLst/>
            </a:pP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。定义：δ(**1*)=1(为什么不是0)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45414" algn="l" rtl="0" eaLnBrk="0">
              <a:lnSpc>
                <a:spcPct val="92000"/>
              </a:lnSpc>
              <a:spcBef>
                <a:spcPts val="295"/>
              </a:spcBef>
              <a:tabLst/>
            </a:pP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。P(t):</a:t>
            </a:r>
            <a:r>
              <a:rPr sz="10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第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代群体，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</a:t>
            </a:r>
            <a:r>
              <a:rPr sz="1000" kern="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适应度函数，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A;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个体，种群大小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M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45414" algn="l" rtl="0" eaLnBrk="0">
              <a:lnSpc>
                <a:spcPct val="95000"/>
              </a:lnSpc>
              <a:spcBef>
                <a:spcPts val="2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m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(H,t):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第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代群体中与模式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匹配的个数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48" name="textbox 48"/>
          <p:cNvSpPr/>
          <p:nvPr/>
        </p:nvSpPr>
        <p:spPr>
          <a:xfrm>
            <a:off x="328129" y="595656"/>
            <a:ext cx="5084445" cy="413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3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400" b="1" i="1" kern="0" spc="-5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定义</a:t>
            </a:r>
            <a:endParaRPr sz="14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2000"/>
              </a:lnSpc>
              <a:spcBef>
                <a:spcPts val="1"/>
              </a:spcBef>
              <a:tabLst/>
            </a:pP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以下的讨论都是基于基本遗传算法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(SGA)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的模型，即二进制编码，单点交叉，单点变异，比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50" name="textbox 50"/>
          <p:cNvSpPr/>
          <p:nvPr/>
        </p:nvSpPr>
        <p:spPr>
          <a:xfrm>
            <a:off x="193217" y="52117"/>
            <a:ext cx="2582545" cy="4432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02944" algn="l" rtl="0" eaLnBrk="0">
              <a:lnSpc>
                <a:spcPts val="623"/>
              </a:lnSpc>
              <a:tabLst/>
            </a:pP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引言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模式定理积木块假设和遗传算法的欺骗问题</a:t>
            </a:r>
            <a:r>
              <a:rPr sz="500" kern="0" spc="1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had</a:t>
            </a:r>
            <a:r>
              <a:rPr sz="500" kern="0" spc="1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问题</a:t>
            </a:r>
            <a:endParaRPr sz="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15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符号说明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16531" y="1009634"/>
            <a:ext cx="342917" cy="2114578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591543" y="3137545"/>
            <a:ext cx="5110479" cy="105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29"/>
              </a:lnSpc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</a:t>
            </a:r>
            <a:r>
              <a:rPr sz="800" kern="0" spc="0" baseline="17886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800" kern="0" spc="10" baseline="17886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" name="textbox 56"/>
          <p:cNvSpPr/>
          <p:nvPr/>
        </p:nvSpPr>
        <p:spPr>
          <a:xfrm>
            <a:off x="4175836" y="10547"/>
            <a:ext cx="516890" cy="226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2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1000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33655" algn="l" rtl="0" eaLnBrk="0">
              <a:lnSpc>
                <a:spcPct val="83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2EAG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UNETY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330217" y="632257"/>
            <a:ext cx="4504690" cy="26174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2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9000"/>
              </a:lnSpc>
              <a:tabLst/>
            </a:pPr>
            <a:r>
              <a:rPr sz="1200" b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选择算子的作用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1254"/>
              </a:lnSpc>
              <a:spcBef>
                <a:spcPts val="676"/>
              </a:spcBef>
              <a:tabLst/>
            </a:pPr>
            <a:r>
              <a:rPr sz="1600" kern="0" spc="-20" baseline="3564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第</a:t>
            </a:r>
            <a:r>
              <a:rPr sz="1000" kern="0" spc="-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600" kern="0" spc="-20" baseline="356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</a:t>
            </a:r>
            <a:r>
              <a:rPr sz="10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600" kern="0" spc="-20" baseline="3564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代群体的总适应度为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</a:t>
            </a:r>
            <a:r>
              <a:rPr sz="1600" kern="0" spc="-20" baseline="-6202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),</a:t>
            </a:r>
            <a:r>
              <a:rPr sz="1600" b="1" kern="0" spc="-20" baseline="-6202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平均适应度为</a:t>
            </a:r>
            <a:endParaRPr sz="1600" baseline="-6202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1401"/>
              </a:lnSpc>
              <a:spcBef>
                <a:spcPts val="749"/>
              </a:spcBef>
              <a:tabLst/>
            </a:pPr>
            <a:r>
              <a:rPr sz="1600" kern="0" spc="0" baseline="20904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个体</a:t>
            </a:r>
            <a:r>
              <a:rPr sz="1000" kern="0" spc="-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600" kern="0" spc="0" baseline="2090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A;</a:t>
            </a:r>
            <a:r>
              <a:rPr sz="1600" kern="0" spc="0" baseline="20904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平均复制了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</a:t>
            </a:r>
            <a:r>
              <a:rPr sz="1600" b="1" kern="0" spc="0" baseline="1371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个后代，设与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600" b="1" kern="0" spc="0" baseline="13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600" b="1" kern="0" spc="0" baseline="1371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匹配的个体的</a:t>
            </a:r>
            <a:r>
              <a:rPr sz="1600" b="1" kern="0" spc="-10" baseline="1371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平均适应度为</a:t>
            </a:r>
            <a:r>
              <a:rPr sz="1600" kern="0" spc="-10" baseline="13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f(H,t)</a:t>
            </a:r>
            <a:endParaRPr sz="1600" baseline="1371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425315" algn="l" rtl="0" eaLnBrk="0">
              <a:lnSpc>
                <a:spcPct val="81000"/>
              </a:lnSpc>
              <a:spcBef>
                <a:spcPts val="152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二</a:t>
            </a:r>
            <a:endParaRPr sz="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86384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6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                                                       </a:t>
            </a: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62" name="textbox 62"/>
          <p:cNvSpPr/>
          <p:nvPr/>
        </p:nvSpPr>
        <p:spPr>
          <a:xfrm>
            <a:off x="193217" y="64812"/>
            <a:ext cx="2590800" cy="425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96594" algn="l" rtl="0" eaLnBrk="0">
              <a:lnSpc>
                <a:spcPts val="623"/>
              </a:lnSpc>
              <a:tabLst/>
            </a:pPr>
            <a:r>
              <a:rPr sz="500" b="1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b="1" kern="0" spc="4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15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b="1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问题</a:t>
            </a:r>
            <a:endParaRPr sz="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  <a:tabLst/>
            </a:pPr>
            <a:r>
              <a:rPr sz="15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选择算子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16531" y="996939"/>
            <a:ext cx="342917" cy="2057418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4175514" y="4406"/>
            <a:ext cx="519430" cy="229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39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100000"/>
              </a:lnSpc>
              <a:tabLst/>
            </a:pPr>
            <a:r>
              <a:rPr sz="1000" i="1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1590" algn="l" rtl="0" eaLnBrk="0">
              <a:lnSpc>
                <a:spcPct val="77000"/>
              </a:lnSpc>
              <a:spcBef>
                <a:spcPts val="39"/>
              </a:spcBef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2HEG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UANERsTY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317489" y="628180"/>
            <a:ext cx="5066029" cy="2619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2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2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选择算子的作用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408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最终得到递推式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1270" algn="l" rtl="0" eaLnBrk="0">
              <a:lnSpc>
                <a:spcPct val="97000"/>
              </a:lnSpc>
              <a:spcBef>
                <a:spcPts val="308"/>
              </a:spcBef>
              <a:tabLst/>
            </a:pP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可以看出，如果这个模</a:t>
            </a:r>
            <a:r>
              <a:rPr sz="1000" b="1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式的平均适应度是偏高的，那么在下一代中，符合这个模式的个体数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会增加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2000"/>
              </a:lnSpc>
              <a:spcBef>
                <a:spcPts val="31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进一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步，假设模式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的平均适应度总是高出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群体平均适应度的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倍，那么上式可记为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758950" algn="l" rtl="0" eaLnBrk="0">
              <a:lnSpc>
                <a:spcPct val="82000"/>
              </a:lnSpc>
              <a:spcBef>
                <a:spcPts val="1272"/>
              </a:spcBef>
              <a:tabLst/>
            </a:pP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m(H,t+1)=(1+C)m(H,t)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2000"/>
              </a:lnSpc>
              <a:spcBef>
                <a:spcPts val="493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于是，如果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C&gt;0,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则</a:t>
            </a:r>
            <a:r>
              <a:rPr sz="1000" kern="0" spc="-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m(H,t)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呈指数级增长，若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C&lt;0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则指数级衰减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ts val="1458"/>
              </a:lnSpc>
              <a:spcBef>
                <a:spcPts val="371"/>
              </a:spcBef>
              <a:tabLst/>
            </a:pPr>
            <a:r>
              <a:rPr sz="1200" b="1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结论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2000"/>
              </a:lnSpc>
              <a:spcBef>
                <a:spcPts val="173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选择算子使得高适应度模式的个体数目指数增长，低适应度模式的个体数目指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数减少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99084" algn="l" rtl="0" eaLnBrk="0">
              <a:lnSpc>
                <a:spcPts val="606"/>
              </a:lnSpc>
              <a:spcBef>
                <a:spcPts val="4"/>
              </a:spcBef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         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</a:t>
            </a:r>
            <a:r>
              <a:rPr sz="5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遗传算法的数学理论和散骗问题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72" name="textbox 72"/>
          <p:cNvSpPr/>
          <p:nvPr/>
        </p:nvSpPr>
        <p:spPr>
          <a:xfrm>
            <a:off x="193217" y="59464"/>
            <a:ext cx="2581910" cy="430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01675" algn="l" rtl="0" eaLnBrk="0">
              <a:lnSpc>
                <a:spcPts val="623"/>
              </a:lnSpc>
              <a:tabLst/>
            </a:pP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18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问题</a:t>
            </a:r>
            <a:endParaRPr sz="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3"/>
              </a:spcBef>
              <a:tabLst/>
            </a:pPr>
            <a:r>
              <a:rPr sz="15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选择算子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74" name="textbox 74"/>
          <p:cNvSpPr/>
          <p:nvPr/>
        </p:nvSpPr>
        <p:spPr>
          <a:xfrm>
            <a:off x="4175836" y="10547"/>
            <a:ext cx="516890" cy="226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2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1000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33655" algn="l" rtl="0" eaLnBrk="0">
              <a:lnSpc>
                <a:spcPct val="83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2EAG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UNETY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317489" y="607009"/>
            <a:ext cx="4018279" cy="21101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7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6000"/>
              </a:lnSpc>
              <a:tabLst/>
            </a:pPr>
            <a:r>
              <a:rPr sz="1300" b="1" kern="0" spc="-6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交叉算子的作用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6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63700" algn="l" rtl="0" eaLnBrk="0">
              <a:lnSpc>
                <a:spcPct val="97000"/>
              </a:lnSpc>
              <a:spcBef>
                <a:spcPts val="295"/>
              </a:spcBef>
              <a:tabLst/>
            </a:pPr>
            <a:r>
              <a:rPr sz="1300" i="1" kern="0" spc="10" baseline="-400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H=*</a:t>
            </a:r>
            <a:r>
              <a:rPr sz="1300" i="1" kern="0" spc="10" baseline="-400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★★★</a:t>
            </a:r>
            <a:r>
              <a:rPr sz="1300" i="1" kern="0" spc="10" baseline="-400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*</a:t>
            </a:r>
            <a:r>
              <a:rPr sz="8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1500" kern="0" spc="10" baseline="3472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*0*1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700" kern="0" spc="10" baseline="744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*★**★★</a:t>
            </a:r>
            <a:endParaRPr sz="700" baseline="7441" dirty="0">
              <a:latin typeface="SimSun"/>
              <a:ea typeface="SimSun"/>
              <a:cs typeface="SimSun"/>
            </a:endParaRPr>
          </a:p>
          <a:p>
            <a:pPr marL="2393314" algn="l" rtl="0" eaLnBrk="0">
              <a:lnSpc>
                <a:spcPct val="79000"/>
              </a:lnSpc>
              <a:spcBef>
                <a:spcPts val="131"/>
              </a:spcBef>
              <a:tabLst/>
            </a:pPr>
            <a:r>
              <a:rPr sz="10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δ(H)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7000"/>
              </a:lnSpc>
              <a:spcBef>
                <a:spcPts val="303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只有当设置的交叉点在模式的定义长度之内，交叉操作才有可能破换模式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这样模式在一次交叉操作中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生存的下界为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于是经过选择和交叉操作后，模式的样本数满足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189293" y="65604"/>
            <a:ext cx="2595245" cy="4248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7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tabLst/>
            </a:pP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</a:t>
            </a:r>
            <a:r>
              <a:rPr sz="500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endParaRPr sz="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1500" b="1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交叉算子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1600176" y="2890262"/>
            <a:ext cx="1633220" cy="356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8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m(H,t+1)≥m(H,t</a:t>
            </a:r>
            <a:r>
              <a:rPr sz="13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)·(1+C)</a:t>
            </a:r>
            <a:endParaRPr sz="13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349250" algn="l" rtl="0" eaLnBrk="0">
              <a:lnSpc>
                <a:spcPct val="83000"/>
              </a:lnSpc>
              <a:spcBef>
                <a:spcPts val="5"/>
              </a:spcBef>
              <a:tabLst/>
            </a:pPr>
            <a:r>
              <a:rPr sz="6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600" kern="0" spc="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" name="textbox 84"/>
          <p:cNvSpPr/>
          <p:nvPr/>
        </p:nvSpPr>
        <p:spPr>
          <a:xfrm>
            <a:off x="4175836" y="10547"/>
            <a:ext cx="516890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1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000" i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0954" algn="l" rtl="0" eaLnBrk="0">
              <a:lnSpc>
                <a:spcPct val="77000"/>
              </a:lnSpc>
              <a:spcBef>
                <a:spcPts val="42"/>
              </a:spcBef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2HEG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UANERsTY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" name="textbox 86"/>
          <p:cNvSpPr/>
          <p:nvPr/>
        </p:nvSpPr>
        <p:spPr>
          <a:xfrm>
            <a:off x="4096654" y="3138097"/>
            <a:ext cx="467994" cy="98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7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5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理论和欺骗问题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88" name="textbox 88"/>
          <p:cNvSpPr/>
          <p:nvPr/>
        </p:nvSpPr>
        <p:spPr>
          <a:xfrm>
            <a:off x="604181" y="3151046"/>
            <a:ext cx="233045" cy="98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3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500" b="1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endParaRPr sz="500" dirty="0">
              <a:latin typeface="SimHei"/>
              <a:ea typeface="SimHei"/>
              <a:cs typeface="SimHei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3224430" y="2941938"/>
            <a:ext cx="50165" cy="97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561"/>
              </a:lnSpc>
              <a:tabLst/>
            </a:pPr>
            <a:r>
              <a:rPr sz="8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·</a:t>
            </a:r>
            <a:endParaRPr sz="8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330217" y="1065533"/>
            <a:ext cx="5375275" cy="21818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4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如变异使得某一模式被破坏，那么变异的点位必定是模式描述形式中通配符”*”之外的某一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基因值发生变化，其概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率为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089150" algn="l" rtl="0" eaLnBrk="0">
              <a:lnSpc>
                <a:spcPct val="79000"/>
              </a:lnSpc>
              <a:spcBef>
                <a:spcPts val="1486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1-(1-pm)o(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4000"/>
              </a:lnSpc>
              <a:spcBef>
                <a:spcPts val="685"/>
              </a:spcBef>
              <a:tabLst/>
            </a:pP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因为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pm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非常接近于0,于是有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751964" algn="l" rtl="0" eaLnBrk="0">
              <a:lnSpc>
                <a:spcPts val="2192"/>
              </a:lnSpc>
              <a:spcBef>
                <a:spcPts val="422"/>
              </a:spcBef>
              <a:tabLst/>
            </a:pPr>
            <a:r>
              <a:rPr sz="1600" i="1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1-(1-pm)°()≈p</a:t>
            </a:r>
            <a:r>
              <a:rPr sz="16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m·o(H)</a:t>
            </a:r>
            <a:endParaRPr sz="16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5000"/>
              </a:lnSpc>
              <a:spcBef>
                <a:spcPts val="385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因此模式生存的概率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为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2177414" algn="l" rtl="0" eaLnBrk="0">
              <a:lnSpc>
                <a:spcPct val="79000"/>
              </a:lnSpc>
              <a:spcBef>
                <a:spcPts val="1223"/>
              </a:spcBef>
              <a:tabLst/>
            </a:pPr>
            <a:r>
              <a:rPr sz="13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1-Pm·o(H)</a:t>
            </a:r>
            <a:endParaRPr sz="13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spcBef>
                <a:spcPts val="307"/>
              </a:spcBef>
              <a:tabLst/>
            </a:pPr>
            <a:r>
              <a:rPr sz="500" kern="0" spc="-20" dirty="0">
                <a:solidFill>
                  <a:srgbClr val="2950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  豆</a:t>
            </a:r>
            <a:r>
              <a:rPr sz="500" kern="0" spc="60" dirty="0">
                <a:solidFill>
                  <a:srgbClr val="2950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500" kern="0" spc="-20" dirty="0">
                <a:solidFill>
                  <a:srgbClr val="2950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三</a:t>
            </a:r>
            <a:r>
              <a:rPr sz="500" kern="0" spc="10" dirty="0">
                <a:solidFill>
                  <a:srgbClr val="2950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</a:t>
            </a:r>
            <a:r>
              <a:rPr sz="500" kern="0" spc="0" dirty="0">
                <a:solidFill>
                  <a:srgbClr val="29508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5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6384" algn="l" rtl="0" eaLnBrk="0">
              <a:lnSpc>
                <a:spcPts val="606"/>
              </a:lnSpc>
              <a:spcBef>
                <a:spcPts val="1"/>
              </a:spcBef>
              <a:tabLst/>
            </a:pP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罗俊励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                                                                                    </a:t>
            </a:r>
            <a:r>
              <a:rPr sz="500" b="1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遗传算法的数学理论和欺骗问题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8/14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0208" y="3035284"/>
            <a:ext cx="76197" cy="69854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192854" y="270431"/>
            <a:ext cx="1256030" cy="780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7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1300" b="1" kern="0" spc="15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变异算子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1300" b="1" kern="0" spc="-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变异算子的作用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00" name="textbox 100"/>
          <p:cNvSpPr/>
          <p:nvPr/>
        </p:nvSpPr>
        <p:spPr>
          <a:xfrm>
            <a:off x="882664" y="10547"/>
            <a:ext cx="3810634" cy="226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2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引言模式定理积木块假设和遗传算法的欺骗问题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GA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hrd</a:t>
            </a:r>
            <a:r>
              <a:rPr sz="500" kern="0" spc="1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问题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     </a:t>
            </a:r>
            <a:r>
              <a:rPr sz="1000" i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浙注大学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3307715" algn="l" rtl="0" eaLnBrk="0">
              <a:lnSpc>
                <a:spcPct val="83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2EAG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UNETY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724419" y="476253"/>
            <a:ext cx="749304" cy="355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759450" cy="3238500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330189" y="990592"/>
            <a:ext cx="5111750" cy="857885"/>
          </a:xfrm>
          <a:prstGeom prst="rect">
            <a:avLst/>
          </a:prstGeom>
          <a:solidFill>
            <a:srgbClr val="E6E9E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2000"/>
              </a:lnSpc>
              <a:spcBef>
                <a:spcPts val="3"/>
              </a:spcBef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综合上面的式子，忽略一些极小项，可以得到</a:t>
            </a:r>
            <a:endParaRPr sz="900" dirty="0">
              <a:latin typeface="SimHei"/>
              <a:ea typeface="SimHei"/>
              <a:cs typeface="SimHei"/>
            </a:endParaRPr>
          </a:p>
          <a:p>
            <a:pPr marL="946150" algn="l" rtl="0" eaLnBrk="0">
              <a:lnSpc>
                <a:spcPct val="80000"/>
              </a:lnSpc>
              <a:spcBef>
                <a:spcPts val="1039"/>
              </a:spcBef>
              <a:tabLst/>
            </a:pPr>
            <a:r>
              <a:rPr sz="2000" kern="0" spc="-1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m(H,t+1)≥m(H,t)-(1+C)</a:t>
            </a:r>
            <a:r>
              <a:rPr sz="13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kern="0" spc="-1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·</a:t>
            </a: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26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[¹-v0-2m(n]</a:t>
            </a:r>
            <a:endParaRPr sz="2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这就得到以下定理</a:t>
            </a:r>
            <a:endParaRPr sz="900" dirty="0">
              <a:latin typeface="SimHei"/>
              <a:ea typeface="SimHei"/>
              <a:cs typeface="SimHe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266720" y="1954349"/>
            <a:ext cx="5207003" cy="547553"/>
            <a:chOff x="0" y="0"/>
            <a:chExt cx="5207003" cy="547553"/>
          </a:xfrm>
        </p:grpSpPr>
        <p:pic>
          <p:nvPicPr>
            <p:cNvPr id="108" name="picture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83994"/>
              <a:ext cx="5207003" cy="463559"/>
            </a:xfrm>
            <a:prstGeom prst="rect">
              <a:avLst/>
            </a:prstGeom>
          </p:spPr>
        </p:pic>
        <p:sp>
          <p:nvSpPr>
            <p:cNvPr id="110" name="textbox 110"/>
            <p:cNvSpPr/>
            <p:nvPr/>
          </p:nvSpPr>
          <p:spPr>
            <a:xfrm>
              <a:off x="-12700" y="-12700"/>
              <a:ext cx="5233034" cy="5880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922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78105" algn="l" rtl="0" eaLnBrk="0">
                <a:lnSpc>
                  <a:spcPct val="96000"/>
                </a:lnSpc>
                <a:tabLst/>
              </a:pPr>
              <a:r>
                <a:rPr sz="1300" b="1" kern="0" spc="-3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模式定理</a:t>
              </a:r>
              <a:endParaRPr sz="1300" dirty="0">
                <a:latin typeface="SimHei"/>
                <a:ea typeface="SimHei"/>
                <a:cs typeface="SimHei"/>
              </a:endParaRPr>
            </a:p>
            <a:p>
              <a:pPr algn="l" rtl="0" eaLnBrk="0">
                <a:lnSpc>
                  <a:spcPct val="123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75564" algn="l" rtl="0" eaLnBrk="0">
                <a:lnSpc>
                  <a:spcPct val="103000"/>
                </a:lnSpc>
                <a:tabLst/>
              </a:pPr>
              <a:r>
                <a:rPr sz="900" kern="0" spc="10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遗传算法中，在选择、交叉和变异算子的作用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下，具有低阶、短的定义长度，并且平均适应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</a:t>
              </a:r>
              <a:r>
                <a:rPr sz="900" kern="0" spc="10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度高于群体平均适应度的模式将按指数级增长</a:t>
              </a:r>
              <a:endParaRPr sz="900" dirty="0">
                <a:latin typeface="SimHei"/>
                <a:ea typeface="SimHei"/>
                <a:cs typeface="SimHei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0" y="0"/>
            <a:ext cx="5746721" cy="469906"/>
            <a:chOff x="0" y="0"/>
            <a:chExt cx="5746721" cy="469906"/>
          </a:xfrm>
        </p:grpSpPr>
        <p:pic>
          <p:nvPicPr>
            <p:cNvPr id="112" name="picture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5746721" cy="469906"/>
            </a:xfrm>
            <a:prstGeom prst="rect">
              <a:avLst/>
            </a:prstGeom>
          </p:spPr>
        </p:pic>
        <p:sp>
          <p:nvSpPr>
            <p:cNvPr id="114" name="textbox 114"/>
            <p:cNvSpPr/>
            <p:nvPr/>
          </p:nvSpPr>
          <p:spPr>
            <a:xfrm>
              <a:off x="-12700" y="-12700"/>
              <a:ext cx="5772150" cy="51943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908050" algn="l" rtl="0" eaLnBrk="0">
                <a:lnSpc>
                  <a:spcPct val="95000"/>
                </a:lnSpc>
                <a:spcBef>
                  <a:spcPts val="3"/>
                </a:spcBef>
                <a:tabLst/>
              </a:pPr>
              <a:r>
                <a:rPr sz="400" kern="0" spc="1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引言模式定理积木块假设和遗传算法的欺骗问题</a:t>
              </a:r>
              <a:r>
                <a:rPr sz="400" kern="0" spc="1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</a:t>
              </a:r>
              <a:r>
                <a:rPr sz="400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GA</a:t>
              </a:r>
              <a:r>
                <a:rPr sz="400" kern="0" spc="1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-</a:t>
              </a:r>
              <a:r>
                <a:rPr sz="400" kern="0" spc="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hrd</a:t>
              </a:r>
              <a:r>
                <a:rPr sz="400" kern="0" spc="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  </a:t>
              </a:r>
              <a:r>
                <a:rPr sz="400" kern="0" spc="12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问</a:t>
              </a:r>
              <a:r>
                <a:rPr sz="400" kern="0" spc="11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</a:t>
              </a:r>
              <a:r>
                <a:rPr sz="400" kern="0" spc="11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题</a:t>
              </a:r>
              <a:r>
                <a:rPr sz="400" kern="0" spc="1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               </a:t>
              </a:r>
              <a:r>
                <a:rPr sz="400" kern="0" spc="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                                    </a:t>
              </a:r>
              <a:r>
                <a:rPr sz="900" i="1" kern="0" spc="11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浙注大学</a:t>
              </a:r>
              <a:endParaRPr sz="900" dirty="0">
                <a:latin typeface="SimHei"/>
                <a:ea typeface="SimHei"/>
                <a:cs typeface="SimHei"/>
              </a:endParaRPr>
            </a:p>
            <a:p>
              <a:pPr marL="4222115" algn="l" rtl="0" eaLnBrk="0">
                <a:lnSpc>
                  <a:spcPct val="85000"/>
                </a:lnSpc>
                <a:spcBef>
                  <a:spcPts val="21"/>
                </a:spcBef>
                <a:tabLst/>
              </a:pPr>
              <a:r>
                <a:rPr sz="4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2EAG</a:t>
              </a:r>
              <a:r>
                <a:rPr sz="4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</a:t>
              </a:r>
              <a:r>
                <a:rPr sz="4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UNETY</a:t>
              </a:r>
              <a:endParaRPr sz="4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15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217804" algn="l" rtl="0" eaLnBrk="0">
                <a:lnSpc>
                  <a:spcPct val="96000"/>
                </a:lnSpc>
                <a:spcBef>
                  <a:spcPts val="4"/>
                </a:spcBef>
                <a:tabLst/>
              </a:pPr>
              <a:r>
                <a:rPr sz="1300" b="1" kern="0" spc="150" dirty="0">
                  <a:solidFill>
                    <a:srgbClr val="FFFFFF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模式定理</a:t>
              </a:r>
              <a:endParaRPr sz="1300" dirty="0">
                <a:latin typeface="SimHei"/>
                <a:ea typeface="SimHei"/>
                <a:cs typeface="SimHei"/>
              </a:endParaRPr>
            </a:p>
          </p:txBody>
        </p:sp>
      </p:grpSp>
      <p:pic>
        <p:nvPicPr>
          <p:cNvPr id="116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78359" y="482601"/>
            <a:ext cx="908034" cy="507991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3671112" y="3163371"/>
            <a:ext cx="909319" cy="90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08"/>
              </a:lnSpc>
              <a:tabLst/>
            </a:pPr>
            <a:r>
              <a:rPr sz="400" b="1" kern="0" spc="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遗传算法的数学理论和散骗问题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749818" y="3041663"/>
            <a:ext cx="412722" cy="63474"/>
          </a:xfrm>
          <a:prstGeom prst="rect">
            <a:avLst/>
          </a:prstGeom>
        </p:spPr>
      </p:pic>
      <p:sp>
        <p:nvSpPr>
          <p:cNvPr id="122" name="textbox 122"/>
          <p:cNvSpPr/>
          <p:nvPr/>
        </p:nvSpPr>
        <p:spPr>
          <a:xfrm>
            <a:off x="1936758" y="3168017"/>
            <a:ext cx="309245" cy="78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400" kern="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Sept</a:t>
            </a:r>
            <a:r>
              <a:rPr sz="400" kern="0" spc="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.252024</a:t>
            </a:r>
            <a:endParaRPr sz="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4" name="textbox 124"/>
          <p:cNvSpPr/>
          <p:nvPr/>
        </p:nvSpPr>
        <p:spPr>
          <a:xfrm>
            <a:off x="604090" y="3157252"/>
            <a:ext cx="232409" cy="90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10"/>
              </a:lnSpc>
              <a:tabLst/>
            </a:pP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罗</a:t>
            </a:r>
            <a:r>
              <a:rPr sz="400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俊</a:t>
            </a:r>
            <a:r>
              <a:rPr sz="400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400" b="1" kern="0" spc="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励</a:t>
            </a:r>
            <a:endParaRPr sz="400" dirty="0">
              <a:latin typeface="SimHei"/>
              <a:ea typeface="SimHei"/>
              <a:cs typeface="SimHei"/>
            </a:endParaRPr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289536" y="3035284"/>
            <a:ext cx="69862" cy="69854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645124" y="3035284"/>
            <a:ext cx="63526" cy="69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Kingsoft-PDF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pdfbuilder</dc:subject>
  <dc:creator>Kingsoft-PDF</dc:creator>
  <dcterms:created xsi:type="dcterms:W3CDTF">2024-09-25T12:11:23Z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2024-09-25T12:11:26</vt:filetime>
  </property>
  <property fmtid="{D5CDD505-2E9C-101B-9397-08002B2CF9AE}" pid="4" name="UsrData">
    <vt:lpwstr>66f38d6adbd6fc001f67d68bwl</vt:lpwstr>
  </property>
</Properties>
</file>