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
  </p:notesMasterIdLst>
  <p:sldIdLst>
    <p:sldId id="409" r:id="rId3"/>
    <p:sldId id="299" r:id="rId4"/>
    <p:sldId id="334" r:id="rId5"/>
    <p:sldId id="366" r:id="rId6"/>
    <p:sldId id="335" r:id="rId7"/>
    <p:sldId id="410" r:id="rId8"/>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B3A2206-ED1B-4137-80C9-79A35EE8545F}">
          <p14:sldIdLst>
            <p14:sldId id="409"/>
            <p14:sldId id="299"/>
            <p14:sldId id="334"/>
            <p14:sldId id="366"/>
            <p14:sldId id="335"/>
            <p14:sldId id="410"/>
          </p14:sldIdLst>
        </p14:section>
      </p14:sectionLst>
    </p:ext>
    <p:ext uri="{EFAFB233-063F-42B5-8137-9DF3F51BA10A}">
      <p15:sldGuideLst xmlns:p15="http://schemas.microsoft.com/office/powerpoint/2012/main">
        <p15:guide id="1" orient="horz" pos="2318">
          <p15:clr>
            <a:srgbClr val="A4A3A4"/>
          </p15:clr>
        </p15:guide>
        <p15:guide id="2" pos="38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6C93"/>
    <a:srgbClr val="3C557A"/>
    <a:srgbClr val="0F2556"/>
    <a:srgbClr val="325079"/>
    <a:srgbClr val="F2F2F2"/>
    <a:srgbClr val="162E5C"/>
    <a:srgbClr val="284A7A"/>
    <a:srgbClr val="3E587C"/>
    <a:srgbClr val="051A4E"/>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68" autoAdjust="0"/>
    <p:restoredTop sz="94660"/>
  </p:normalViewPr>
  <p:slideViewPr>
    <p:cSldViewPr showGuides="1">
      <p:cViewPr varScale="1">
        <p:scale>
          <a:sx n="74" d="100"/>
          <a:sy n="74" d="100"/>
        </p:scale>
        <p:origin x="67" y="360"/>
      </p:cViewPr>
      <p:guideLst>
        <p:guide orient="horz" pos="2318"/>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6FEB9A-23AB-4D00-A72E-AD507B0F1653}" type="datetimeFigureOut">
              <a:rPr lang="zh-CN" altLang="en-US" smtClean="0"/>
              <a:t>2021/10/31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6CF1A-E888-4A07-B96A-456D0CF69483}" type="slidenum">
              <a:rPr lang="zh-CN" altLang="en-US" smtClean="0"/>
              <a:t>‹#›</a:t>
            </a:fld>
            <a:endParaRPr lang="zh-CN" altLang="en-US"/>
          </a:p>
        </p:txBody>
      </p:sp>
    </p:spTree>
    <p:extLst>
      <p:ext uri="{BB962C8B-B14F-4D97-AF65-F5344CB8AC3E}">
        <p14:creationId xmlns:p14="http://schemas.microsoft.com/office/powerpoint/2010/main" val="1244970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6CF1A-E888-4A07-B96A-456D0CF69483}"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E6CF1A-E888-4A07-B96A-456D0CF6948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789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4B1069-3899-470A-8AB1-734237277644}" type="datetimeFigureOut">
              <a:rPr lang="zh-CN" altLang="en-US" smtClean="0"/>
              <a:t>2021/10/31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759" y="274639"/>
            <a:ext cx="802849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759" y="1600201"/>
            <a:ext cx="10975658"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759" y="6356351"/>
            <a:ext cx="2845541" cy="365125"/>
          </a:xfrm>
          <a:prstGeom prst="rect">
            <a:avLst/>
          </a:prstGeom>
        </p:spPr>
        <p:txBody>
          <a:bodyPr/>
          <a:lstStyle/>
          <a:p>
            <a:fld id="{2E3AAC11-D570-4EA9-AFC0-30FB72BA45EB}" type="datetimeFigureOut">
              <a:rPr lang="zh-CN" altLang="en-US" smtClean="0">
                <a:solidFill>
                  <a:prstClr val="black"/>
                </a:solidFill>
              </a:rPr>
              <a:pPr/>
              <a:t>2021/10/31</a:t>
            </a:fld>
            <a:endParaRPr lang="zh-CN" altLang="en-US">
              <a:solidFill>
                <a:prstClr val="black"/>
              </a:solidFill>
            </a:endParaRPr>
          </a:p>
        </p:txBody>
      </p:sp>
      <p:sp>
        <p:nvSpPr>
          <p:cNvPr id="5" name="页脚占位符 4"/>
          <p:cNvSpPr>
            <a:spLocks noGrp="1"/>
          </p:cNvSpPr>
          <p:nvPr>
            <p:ph type="ftr" sz="quarter" idx="11"/>
          </p:nvPr>
        </p:nvSpPr>
        <p:spPr>
          <a:xfrm>
            <a:off x="4166685" y="6356351"/>
            <a:ext cx="3861805"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9875" y="6356351"/>
            <a:ext cx="2845541"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93519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502" y="274639"/>
            <a:ext cx="2743914"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759" y="274639"/>
            <a:ext cx="802849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759" y="6356351"/>
            <a:ext cx="2845541" cy="365125"/>
          </a:xfrm>
          <a:prstGeom prst="rect">
            <a:avLst/>
          </a:prstGeom>
        </p:spPr>
        <p:txBody>
          <a:bodyPr/>
          <a:lstStyle/>
          <a:p>
            <a:fld id="{2E3AAC11-D570-4EA9-AFC0-30FB72BA45EB}" type="datetimeFigureOut">
              <a:rPr lang="zh-CN" altLang="en-US" smtClean="0">
                <a:solidFill>
                  <a:prstClr val="black"/>
                </a:solidFill>
              </a:rPr>
              <a:pPr/>
              <a:t>2021/10/31</a:t>
            </a:fld>
            <a:endParaRPr lang="zh-CN" altLang="en-US">
              <a:solidFill>
                <a:prstClr val="black"/>
              </a:solidFill>
            </a:endParaRPr>
          </a:p>
        </p:txBody>
      </p:sp>
      <p:sp>
        <p:nvSpPr>
          <p:cNvPr id="5" name="页脚占位符 4"/>
          <p:cNvSpPr>
            <a:spLocks noGrp="1"/>
          </p:cNvSpPr>
          <p:nvPr>
            <p:ph type="ftr" sz="quarter" idx="11"/>
          </p:nvPr>
        </p:nvSpPr>
        <p:spPr>
          <a:xfrm>
            <a:off x="4166685" y="6356351"/>
            <a:ext cx="3861805"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9875" y="6356351"/>
            <a:ext cx="2845541"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034448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67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4B1069-3899-470A-8AB1-734237277644}" type="datetimeFigureOut">
              <a:rPr lang="zh-CN" altLang="en-US" smtClean="0"/>
              <a:t>2021/10/31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759"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9214" y="1600201"/>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4B1069-3899-470A-8AB1-734237277644}" type="datetimeFigureOut">
              <a:rPr lang="zh-CN" altLang="en-US" smtClean="0"/>
              <a:t>2021/10/31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4B1069-3899-470A-8AB1-734237277644}" type="datetimeFigureOut">
              <a:rPr lang="zh-CN" altLang="en-US" smtClean="0"/>
              <a:t>2021/10/31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4B1069-3899-470A-8AB1-734237277644}" type="datetimeFigureOut">
              <a:rPr lang="zh-CN" altLang="en-US" smtClean="0"/>
              <a:t>2021/10/31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8C7957-89EC-4DC7-A1B9-6F0B3159CBFA}" type="slidenum">
              <a:rPr lang="zh-CN" altLang="en-US" smtClean="0"/>
              <a:t>‹#›</a:t>
            </a:fld>
            <a:endParaRPr lang="zh-CN" altLang="en-US"/>
          </a:p>
        </p:txBody>
      </p:sp>
      <p:sp>
        <p:nvSpPr>
          <p:cNvPr id="11" name="TextBox 10"/>
          <p:cNvSpPr txBox="1"/>
          <p:nvPr userDrawn="1"/>
        </p:nvSpPr>
        <p:spPr>
          <a:xfrm>
            <a:off x="696987" y="6739570"/>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391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4B1069-3899-470A-8AB1-734237277644}" type="datetimeFigureOut">
              <a:rPr lang="zh-CN" altLang="en-US" smtClean="0"/>
              <a:t>2021/10/31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4B1069-3899-470A-8AB1-734237277644}" type="datetimeFigureOut">
              <a:rPr lang="zh-CN" altLang="en-US" smtClean="0"/>
              <a:t>2021/10/31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4B1069-3899-470A-8AB1-734237277644}" type="datetimeFigureOut">
              <a:rPr lang="zh-CN" altLang="en-US" smtClean="0"/>
              <a:t>2021/10/31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8C7957-89EC-4DC7-A1B9-6F0B3159CBF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B1069-3899-470A-8AB1-734237277644}" type="datetimeFigureOut">
              <a:rPr lang="zh-CN" altLang="en-US" smtClean="0"/>
              <a:t>2021/10/31</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C7957-89EC-4DC7-A1B9-6F0B3159CBF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3356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23178" y="-27305"/>
            <a:ext cx="12241530" cy="6885305"/>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 184"/>
          <p:cNvSpPr/>
          <p:nvPr/>
        </p:nvSpPr>
        <p:spPr>
          <a:xfrm>
            <a:off x="3928110" y="1181735"/>
            <a:ext cx="4267200" cy="4267200"/>
          </a:xfrm>
          <a:prstGeom prst="ellipse">
            <a:avLst/>
          </a:prstGeom>
          <a:gradFill>
            <a:gsLst>
              <a:gs pos="0">
                <a:srgbClr val="051A4E"/>
              </a:gs>
              <a:gs pos="100000">
                <a:srgbClr val="3E587C"/>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84"/>
          <p:cNvSpPr/>
          <p:nvPr/>
        </p:nvSpPr>
        <p:spPr>
          <a:xfrm>
            <a:off x="7670800" y="1181735"/>
            <a:ext cx="1282700" cy="1282700"/>
          </a:xfrm>
          <a:prstGeom prst="ellipse">
            <a:avLst/>
          </a:prstGeom>
          <a:solidFill>
            <a:srgbClr val="284A7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84"/>
          <p:cNvSpPr/>
          <p:nvPr/>
        </p:nvSpPr>
        <p:spPr>
          <a:xfrm>
            <a:off x="3171825" y="4179570"/>
            <a:ext cx="1608455" cy="1608455"/>
          </a:xfrm>
          <a:prstGeom prst="ellipse">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 184"/>
          <p:cNvSpPr/>
          <p:nvPr/>
        </p:nvSpPr>
        <p:spPr>
          <a:xfrm>
            <a:off x="2999105" y="1181735"/>
            <a:ext cx="518795" cy="518795"/>
          </a:xfrm>
          <a:prstGeom prst="ellipse">
            <a:avLst/>
          </a:prstGeom>
          <a:solidFill>
            <a:srgbClr val="162E5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 name=" 184"/>
          <p:cNvSpPr/>
          <p:nvPr/>
        </p:nvSpPr>
        <p:spPr>
          <a:xfrm>
            <a:off x="7472680" y="4568190"/>
            <a:ext cx="434340" cy="43434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84"/>
          <p:cNvSpPr/>
          <p:nvPr/>
        </p:nvSpPr>
        <p:spPr>
          <a:xfrm>
            <a:off x="8307070" y="3729355"/>
            <a:ext cx="337185" cy="337185"/>
          </a:xfrm>
          <a:prstGeom prst="ellipse">
            <a:avLst/>
          </a:prstGeom>
          <a:solidFill>
            <a:srgbClr val="32507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184"/>
          <p:cNvSpPr/>
          <p:nvPr/>
        </p:nvSpPr>
        <p:spPr>
          <a:xfrm>
            <a:off x="9224645" y="5002530"/>
            <a:ext cx="224155" cy="224155"/>
          </a:xfrm>
          <a:prstGeom prst="ellipse">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等腰三角形 8"/>
          <p:cNvSpPr/>
          <p:nvPr/>
        </p:nvSpPr>
        <p:spPr>
          <a:xfrm rot="10800000">
            <a:off x="5953760" y="4509135"/>
            <a:ext cx="215900" cy="21653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7"/>
          <p:cNvSpPr>
            <a:spLocks noChangeArrowheads="1"/>
          </p:cNvSpPr>
          <p:nvPr/>
        </p:nvSpPr>
        <p:spPr bwMode="auto">
          <a:xfrm>
            <a:off x="2209155" y="2771425"/>
            <a:ext cx="792088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4000" b="1" dirty="0">
                <a:solidFill>
                  <a:schemeClr val="tx2">
                    <a:lumMod val="40000"/>
                    <a:lumOff val="60000"/>
                  </a:schemeClr>
                </a:solidFill>
                <a:latin typeface="微软雅黑" panose="020B0503020204020204" pitchFamily="34" charset="-122"/>
                <a:ea typeface="微软雅黑" panose="020B0503020204020204" pitchFamily="34" charset="-122"/>
                <a:sym typeface="微软雅黑" panose="020B0503020204020204" pitchFamily="34" charset="-122"/>
              </a:rPr>
              <a:t>学院科学到后学院科学的转变   </a:t>
            </a:r>
          </a:p>
        </p:txBody>
      </p:sp>
      <p:cxnSp>
        <p:nvCxnSpPr>
          <p:cNvPr id="87" name="直接连接符 86"/>
          <p:cNvCxnSpPr/>
          <p:nvPr/>
        </p:nvCxnSpPr>
        <p:spPr>
          <a:xfrm>
            <a:off x="4042410" y="3495040"/>
            <a:ext cx="3977640" cy="0"/>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88" name="TextBox 7"/>
          <p:cNvSpPr>
            <a:spLocks noChangeArrowheads="1"/>
          </p:cNvSpPr>
          <p:nvPr/>
        </p:nvSpPr>
        <p:spPr bwMode="auto">
          <a:xfrm>
            <a:off x="3898994" y="3651667"/>
            <a:ext cx="43924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第三小组汇报人：罗俊勋</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时间：</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2021</a:t>
            </a:r>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11</a:t>
            </a:r>
          </a:p>
        </p:txBody>
      </p:sp>
      <p:sp>
        <p:nvSpPr>
          <p:cNvPr id="10" name="TextBox 7"/>
          <p:cNvSpPr>
            <a:spLocks noChangeArrowheads="1"/>
          </p:cNvSpPr>
          <p:nvPr/>
        </p:nvSpPr>
        <p:spPr bwMode="auto">
          <a:xfrm>
            <a:off x="3024991" y="2038000"/>
            <a:ext cx="598441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4000" dirty="0">
                <a:solidFill>
                  <a:schemeClr val="tx2">
                    <a:lumMod val="40000"/>
                    <a:lumOff val="60000"/>
                  </a:schemeClr>
                </a:solidFill>
                <a:latin typeface="微软雅黑" panose="020B0503020204020204" pitchFamily="34" charset="-122"/>
                <a:ea typeface="微软雅黑" panose="020B0503020204020204" pitchFamily="34" charset="-122"/>
                <a:sym typeface="微软雅黑" panose="020B0503020204020204" pitchFamily="34" charset="-122"/>
              </a:rPr>
              <a:t>浙江大学</a:t>
            </a:r>
            <a:endParaRPr lang="en-US" altLang="zh-CN" sz="4000" dirty="0">
              <a:solidFill>
                <a:schemeClr val="tx2">
                  <a:lumMod val="40000"/>
                  <a:lumOff val="6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500"/>
                                  </p:stCondLst>
                                  <p:iterate type="lt">
                                    <p:tmPct val="10000"/>
                                  </p:iterate>
                                  <p:childTnLst>
                                    <p:set>
                                      <p:cBhvr>
                                        <p:cTn id="6" dur="1" fill="hold">
                                          <p:stCondLst>
                                            <p:cond delay="0"/>
                                          </p:stCondLst>
                                        </p:cTn>
                                        <p:tgtEl>
                                          <p:spTgt spid="86"/>
                                        </p:tgtEl>
                                        <p:attrNameLst>
                                          <p:attrName>style.visibility</p:attrName>
                                        </p:attrNameLst>
                                      </p:cBhvr>
                                      <p:to>
                                        <p:strVal val="visible"/>
                                      </p:to>
                                    </p:set>
                                    <p:animScale>
                                      <p:cBhvr>
                                        <p:cTn id="7" dur="1000" decel="50000" fill="hold">
                                          <p:stCondLst>
                                            <p:cond delay="0"/>
                                          </p:stCondLst>
                                        </p:cTn>
                                        <p:tgtEl>
                                          <p:spTgt spid="8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86"/>
                                        </p:tgtEl>
                                        <p:attrNameLst>
                                          <p:attrName>ppt_x</p:attrName>
                                          <p:attrName>ppt_y</p:attrName>
                                        </p:attrNameLst>
                                      </p:cBhvr>
                                    </p:animMotion>
                                    <p:animEffect transition="in" filter="fade">
                                      <p:cBhvr>
                                        <p:cTn id="9" dur="1000"/>
                                        <p:tgtEl>
                                          <p:spTgt spid="86"/>
                                        </p:tgtEl>
                                      </p:cBhvr>
                                    </p:animEffect>
                                  </p:childTnLst>
                                </p:cTn>
                              </p:par>
                              <p:par>
                                <p:cTn id="10" presetID="22" presetClass="entr" presetSubtype="8" fill="hold" nodeType="withEffect">
                                  <p:stCondLst>
                                    <p:cond delay="1000"/>
                                  </p:stCondLst>
                                  <p:childTnLst>
                                    <p:set>
                                      <p:cBhvr>
                                        <p:cTn id="11" dur="1" fill="hold">
                                          <p:stCondLst>
                                            <p:cond delay="0"/>
                                          </p:stCondLst>
                                        </p:cTn>
                                        <p:tgtEl>
                                          <p:spTgt spid="87"/>
                                        </p:tgtEl>
                                        <p:attrNameLst>
                                          <p:attrName>style.visibility</p:attrName>
                                        </p:attrNameLst>
                                      </p:cBhvr>
                                      <p:to>
                                        <p:strVal val="visible"/>
                                      </p:to>
                                    </p:set>
                                    <p:animEffect transition="in" filter="wipe(left)">
                                      <p:cBhvr>
                                        <p:cTn id="12" dur="500"/>
                                        <p:tgtEl>
                                          <p:spTgt spid="87"/>
                                        </p:tgtEl>
                                      </p:cBhvr>
                                    </p:animEffect>
                                  </p:childTnLst>
                                </p:cTn>
                              </p:par>
                              <p:par>
                                <p:cTn id="13" presetID="22" presetClass="entr" presetSubtype="8" fill="hold" grpId="0" nodeType="withEffect">
                                  <p:stCondLst>
                                    <p:cond delay="1500"/>
                                  </p:stCondLst>
                                  <p:childTnLst>
                                    <p:set>
                                      <p:cBhvr>
                                        <p:cTn id="14" dur="1" fill="hold">
                                          <p:stCondLst>
                                            <p:cond delay="0"/>
                                          </p:stCondLst>
                                        </p:cTn>
                                        <p:tgtEl>
                                          <p:spTgt spid="88"/>
                                        </p:tgtEl>
                                        <p:attrNameLst>
                                          <p:attrName>style.visibility</p:attrName>
                                        </p:attrNameLst>
                                      </p:cBhvr>
                                      <p:to>
                                        <p:strVal val="visible"/>
                                      </p:to>
                                    </p:set>
                                    <p:animEffect transition="in" filter="wipe(left)">
                                      <p:cBhvr>
                                        <p:cTn id="15" dur="800"/>
                                        <p:tgtEl>
                                          <p:spTgt spid="88"/>
                                        </p:tgtEl>
                                      </p:cBhvr>
                                    </p:animEffect>
                                  </p:childTnLst>
                                </p:cTn>
                              </p:par>
                              <p:par>
                                <p:cTn id="16" presetID="52" presetClass="entr" presetSubtype="0" fill="hold" grpId="0" nodeType="withEffect">
                                  <p:stCondLst>
                                    <p:cond delay="500"/>
                                  </p:stCondLst>
                                  <p:iterate type="lt">
                                    <p:tmPct val="10000"/>
                                  </p:iterate>
                                  <p:childTnLst>
                                    <p:set>
                                      <p:cBhvr>
                                        <p:cTn id="17" dur="1" fill="hold">
                                          <p:stCondLst>
                                            <p:cond delay="0"/>
                                          </p:stCondLst>
                                        </p:cTn>
                                        <p:tgtEl>
                                          <p:spTgt spid="10"/>
                                        </p:tgtEl>
                                        <p:attrNameLst>
                                          <p:attrName>style.visibility</p:attrName>
                                        </p:attrNameLst>
                                      </p:cBhvr>
                                      <p:to>
                                        <p:strVal val="visible"/>
                                      </p:to>
                                    </p:set>
                                    <p:animScale>
                                      <p:cBhvr>
                                        <p:cTn id="18"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1000" decel="50000" fill="hold">
                                          <p:stCondLst>
                                            <p:cond delay="0"/>
                                          </p:stCondLst>
                                        </p:cTn>
                                        <p:tgtEl>
                                          <p:spTgt spid="10"/>
                                        </p:tgtEl>
                                        <p:attrNameLst>
                                          <p:attrName>ppt_x</p:attrName>
                                          <p:attrName>ppt_y</p:attrName>
                                        </p:attrNameLst>
                                      </p:cBhvr>
                                    </p:animMotion>
                                    <p:animEffect transition="in" filter="fade">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52971" y="188640"/>
            <a:ext cx="670560" cy="604586"/>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sp>
        <p:nvSpPr>
          <p:cNvPr id="21" name="文本框 9"/>
          <p:cNvSpPr txBox="1"/>
          <p:nvPr/>
        </p:nvSpPr>
        <p:spPr>
          <a:xfrm>
            <a:off x="1270163" y="307422"/>
            <a:ext cx="2595176" cy="346249"/>
          </a:xfrm>
          <a:prstGeom prst="rect">
            <a:avLst/>
          </a:prstGeom>
          <a:noFill/>
        </p:spPr>
        <p:txBody>
          <a:bodyPr wrap="square" lIns="68580" tIns="34290" rIns="68580" bIns="34290" rtlCol="0">
            <a:spAutoFit/>
          </a:bodyPr>
          <a:lstStyle/>
          <a:p>
            <a:pPr marL="0" lvl="1"/>
            <a:r>
              <a:rPr lang="zh-CN" altLang="en-US" dirty="0">
                <a:solidFill>
                  <a:srgbClr val="414455"/>
                </a:solidFill>
                <a:latin typeface="微软雅黑" panose="020B0503020204020204" pitchFamily="34" charset="-122"/>
                <a:ea typeface="微软雅黑" panose="020B0503020204020204" pitchFamily="34" charset="-122"/>
              </a:rPr>
              <a:t>学院科学和后学院科学</a:t>
            </a:r>
          </a:p>
        </p:txBody>
      </p:sp>
      <p:cxnSp>
        <p:nvCxnSpPr>
          <p:cNvPr id="22" name="直接连接符 21"/>
          <p:cNvCxnSpPr/>
          <p:nvPr/>
        </p:nvCxnSpPr>
        <p:spPr>
          <a:xfrm>
            <a:off x="1342171" y="667462"/>
            <a:ext cx="9723968"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11239467" y="459431"/>
            <a:ext cx="258720" cy="233265"/>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sp>
        <p:nvSpPr>
          <p:cNvPr id="44" name="Freeform 126"/>
          <p:cNvSpPr>
            <a:spLocks noChangeAspect="1" noEditPoints="1"/>
          </p:cNvSpPr>
          <p:nvPr/>
        </p:nvSpPr>
        <p:spPr bwMode="auto">
          <a:xfrm>
            <a:off x="757122" y="349673"/>
            <a:ext cx="267902" cy="335227"/>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45" name="文本框 1"/>
          <p:cNvSpPr txBox="1"/>
          <p:nvPr/>
        </p:nvSpPr>
        <p:spPr>
          <a:xfrm>
            <a:off x="1048794" y="1471587"/>
            <a:ext cx="9793088" cy="799706"/>
          </a:xfrm>
          <a:prstGeom prst="rect">
            <a:avLst/>
          </a:prstGeom>
          <a:noFill/>
        </p:spPr>
        <p:txBody>
          <a:bodyPr wrap="square" rtlCol="0">
            <a:spAutoFit/>
          </a:bodyPr>
          <a:lstStyle/>
          <a:p>
            <a:pPr>
              <a:lnSpc>
                <a:spcPct val="120000"/>
              </a:lnSpc>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概述：我们通常所谓的学院科学是在拿破仑时代成型的学术制度，</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19</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世纪被移植到德国并得到完善。制度其实是</a:t>
            </a:r>
            <a:r>
              <a:rPr lang="zh-CN" altLang="en-US" sz="2000" b="1" u="sng" dirty="0">
                <a:solidFill>
                  <a:schemeClr val="tx1">
                    <a:lumMod val="50000"/>
                    <a:lumOff val="50000"/>
                  </a:schemeClr>
                </a:solidFill>
                <a:latin typeface="微软雅黑" panose="020B0503020204020204" pitchFamily="34" charset="-122"/>
                <a:ea typeface="微软雅黑" panose="020B0503020204020204" pitchFamily="34" charset="-122"/>
              </a:rPr>
              <a:t>规范</a:t>
            </a:r>
            <a:r>
              <a:rPr lang="en-US" altLang="zh-CN" sz="2000" b="1" u="sng" dirty="0">
                <a:solidFill>
                  <a:schemeClr val="tx1">
                    <a:lumMod val="50000"/>
                    <a:lumOff val="50000"/>
                  </a:schemeClr>
                </a:solidFill>
                <a:latin typeface="微软雅黑" panose="020B0503020204020204" pitchFamily="34" charset="-122"/>
                <a:ea typeface="微软雅黑" panose="020B0503020204020204" pitchFamily="34" charset="-122"/>
              </a:rPr>
              <a:t>(norm)</a:t>
            </a:r>
            <a:r>
              <a:rPr lang="zh-CN" altLang="en-US" sz="2000" b="1" u="sng" dirty="0">
                <a:solidFill>
                  <a:schemeClr val="tx1">
                    <a:lumMod val="50000"/>
                    <a:lumOff val="50000"/>
                  </a:schemeClr>
                </a:solidFill>
                <a:latin typeface="微软雅黑" panose="020B0503020204020204" pitchFamily="34" charset="-122"/>
                <a:ea typeface="微软雅黑" panose="020B0503020204020204" pitchFamily="34" charset="-122"/>
              </a:rPr>
              <a:t>的集合</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，是集体信念的外在表达</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文本框 25"/>
          <p:cNvSpPr txBox="1"/>
          <p:nvPr/>
        </p:nvSpPr>
        <p:spPr>
          <a:xfrm>
            <a:off x="1059092" y="3063975"/>
            <a:ext cx="9358209" cy="799706"/>
          </a:xfrm>
          <a:prstGeom prst="rect">
            <a:avLst/>
          </a:prstGeom>
          <a:noFill/>
        </p:spPr>
        <p:txBody>
          <a:bodyPr wrap="square" rtlCol="0">
            <a:spAutoFit/>
          </a:bodyPr>
          <a:lstStyle/>
          <a:p>
            <a:pPr>
              <a:lnSpc>
                <a:spcPct val="120000"/>
              </a:lnSpc>
              <a:spcAft>
                <a:spcPts val="800"/>
              </a:spcAft>
            </a:pPr>
            <a:r>
              <a:rPr lang="zh-CN" altLang="en-US" sz="2000" b="1" dirty="0">
                <a:solidFill>
                  <a:prstClr val="black">
                    <a:lumMod val="50000"/>
                    <a:lumOff val="50000"/>
                  </a:prstClr>
                </a:solidFill>
                <a:latin typeface="微软雅黑" panose="020B0503020204020204" pitchFamily="34" charset="-122"/>
                <a:ea typeface="微软雅黑" panose="020B0503020204020204" pitchFamily="34" charset="-122"/>
              </a:rPr>
              <a:t>概述：</a:t>
            </a:r>
            <a:r>
              <a:rPr lang="en-US" altLang="zh-CN" sz="2000" b="1" dirty="0">
                <a:solidFill>
                  <a:prstClr val="black">
                    <a:lumMod val="50000"/>
                    <a:lumOff val="50000"/>
                  </a:prstClr>
                </a:solidFill>
                <a:latin typeface="微软雅黑" panose="020B0503020204020204" pitchFamily="34" charset="-122"/>
                <a:ea typeface="微软雅黑" panose="020B0503020204020204" pitchFamily="34" charset="-122"/>
              </a:rPr>
              <a:t>20</a:t>
            </a:r>
            <a:r>
              <a:rPr lang="zh-CN" altLang="en-US" sz="2000" b="1" dirty="0">
                <a:solidFill>
                  <a:prstClr val="black">
                    <a:lumMod val="50000"/>
                    <a:lumOff val="50000"/>
                  </a:prstClr>
                </a:solidFill>
                <a:latin typeface="微软雅黑" panose="020B0503020204020204" pitchFamily="34" charset="-122"/>
                <a:ea typeface="微软雅黑" panose="020B0503020204020204" pitchFamily="34" charset="-122"/>
              </a:rPr>
              <a:t>世纪的科学涌现出诸如“大科学”和“产业科学”的研究形式，突破了既有的制度框架，同时又呈现出一种新的活力，因此称之为“后学院科学”</a:t>
            </a:r>
            <a:endParaRPr lang="en-US" altLang="zh-CN" sz="2000"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47" name="文本框 26"/>
          <p:cNvSpPr txBox="1"/>
          <p:nvPr/>
        </p:nvSpPr>
        <p:spPr>
          <a:xfrm>
            <a:off x="624979" y="4797166"/>
            <a:ext cx="11377896" cy="1061381"/>
          </a:xfrm>
          <a:prstGeom prst="rect">
            <a:avLst/>
          </a:prstGeom>
          <a:noFill/>
        </p:spPr>
        <p:txBody>
          <a:bodyPr wrap="square" rtlCol="0">
            <a:spAutoFit/>
          </a:bodyPr>
          <a:lstStyle/>
          <a:p>
            <a:pPr>
              <a:lnSpc>
                <a:spcPct val="120000"/>
              </a:lnSpc>
            </a:pPr>
            <a:r>
              <a:rPr lang="zh-CN" altLang="en-US"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默顿规范   </a:t>
            </a:r>
            <a:r>
              <a:rPr lang="en-US" altLang="zh-CN"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CUDOS</a:t>
            </a:r>
          </a:p>
          <a:p>
            <a:pPr>
              <a:lnSpc>
                <a:spcPct val="120000"/>
              </a:lnSpc>
            </a:pPr>
            <a:r>
              <a:rPr lang="zh-CN" altLang="en-US"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 公有主义 </a:t>
            </a:r>
            <a:r>
              <a:rPr lang="en-US" altLang="zh-CN"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(Communalism)  </a:t>
            </a:r>
            <a:r>
              <a:rPr lang="zh-CN" altLang="en-US"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普遍主义 </a:t>
            </a:r>
            <a:r>
              <a:rPr lang="en-US" altLang="zh-CN"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(Universalism</a:t>
            </a:r>
            <a:r>
              <a:rPr lang="zh-CN" altLang="en-US"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）无私利性 </a:t>
            </a:r>
            <a:r>
              <a:rPr lang="en-US" altLang="zh-CN"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(Disinterested) </a:t>
            </a:r>
            <a:r>
              <a:rPr lang="zh-CN" altLang="en-US"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独创性 </a:t>
            </a:r>
            <a:r>
              <a:rPr lang="en-US" altLang="zh-CN"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(Originality)  </a:t>
            </a:r>
            <a:r>
              <a:rPr lang="zh-CN" altLang="en-US"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有组织的怀疑 </a:t>
            </a:r>
            <a:r>
              <a:rPr lang="en-US" altLang="zh-CN"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(Skepticism</a:t>
            </a:r>
            <a:r>
              <a:rPr lang="en-US" altLang="zh-CN" sz="1400"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400" dirty="0">
              <a:solidFill>
                <a:srgbClr val="414455"/>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8" name="组合 47"/>
          <p:cNvGrpSpPr/>
          <p:nvPr/>
        </p:nvGrpSpPr>
        <p:grpSpPr>
          <a:xfrm>
            <a:off x="10643739" y="1516297"/>
            <a:ext cx="278384" cy="184511"/>
            <a:chOff x="9482595" y="2565731"/>
            <a:chExt cx="278384" cy="184511"/>
          </a:xfrm>
        </p:grpSpPr>
        <p:sp>
          <p:nvSpPr>
            <p:cNvPr id="49" name="椭圆 48"/>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0-#ppt_w/2"/>
                                          </p:val>
                                        </p:tav>
                                        <p:tav tm="100000">
                                          <p:val>
                                            <p:strVal val="#ppt_x"/>
                                          </p:val>
                                        </p:tav>
                                      </p:tavLst>
                                    </p:anim>
                                    <p:anim calcmode="lin" valueType="num">
                                      <p:cBhvr additive="base">
                                        <p:cTn id="16" dur="500" fill="hold"/>
                                        <p:tgtEl>
                                          <p:spTgt spid="4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p:cTn id="20" dur="500" fill="hold"/>
                                        <p:tgtEl>
                                          <p:spTgt spid="45"/>
                                        </p:tgtEl>
                                        <p:attrNameLst>
                                          <p:attrName>ppt_w</p:attrName>
                                        </p:attrNameLst>
                                      </p:cBhvr>
                                      <p:tavLst>
                                        <p:tav tm="0">
                                          <p:val>
                                            <p:fltVal val="0"/>
                                          </p:val>
                                        </p:tav>
                                        <p:tav tm="100000">
                                          <p:val>
                                            <p:strVal val="#ppt_w"/>
                                          </p:val>
                                        </p:tav>
                                      </p:tavLst>
                                    </p:anim>
                                    <p:anim calcmode="lin" valueType="num">
                                      <p:cBhvr>
                                        <p:cTn id="21" dur="500" fill="hold"/>
                                        <p:tgtEl>
                                          <p:spTgt spid="45"/>
                                        </p:tgtEl>
                                        <p:attrNameLst>
                                          <p:attrName>ppt_h</p:attrName>
                                        </p:attrNameLst>
                                      </p:cBhvr>
                                      <p:tavLst>
                                        <p:tav tm="0">
                                          <p:val>
                                            <p:fltVal val="0"/>
                                          </p:val>
                                        </p:tav>
                                        <p:tav tm="100000">
                                          <p:val>
                                            <p:strVal val="#ppt_h"/>
                                          </p:val>
                                        </p:tav>
                                      </p:tavLst>
                                    </p:anim>
                                    <p:animEffect transition="in" filter="fade">
                                      <p:cBhvr>
                                        <p:cTn id="22" dur="500"/>
                                        <p:tgtEl>
                                          <p:spTgt spid="45"/>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p:cTn id="32" dur="500" fill="hold"/>
                                        <p:tgtEl>
                                          <p:spTgt spid="47"/>
                                        </p:tgtEl>
                                        <p:attrNameLst>
                                          <p:attrName>ppt_w</p:attrName>
                                        </p:attrNameLst>
                                      </p:cBhvr>
                                      <p:tavLst>
                                        <p:tav tm="0">
                                          <p:val>
                                            <p:fltVal val="0"/>
                                          </p:val>
                                        </p:tav>
                                        <p:tav tm="100000">
                                          <p:val>
                                            <p:strVal val="#ppt_w"/>
                                          </p:val>
                                        </p:tav>
                                      </p:tavLst>
                                    </p:anim>
                                    <p:anim calcmode="lin" valueType="num">
                                      <p:cBhvr>
                                        <p:cTn id="33" dur="500" fill="hold"/>
                                        <p:tgtEl>
                                          <p:spTgt spid="47"/>
                                        </p:tgtEl>
                                        <p:attrNameLst>
                                          <p:attrName>ppt_h</p:attrName>
                                        </p:attrNameLst>
                                      </p:cBhvr>
                                      <p:tavLst>
                                        <p:tav tm="0">
                                          <p:val>
                                            <p:fltVal val="0"/>
                                          </p:val>
                                        </p:tav>
                                        <p:tav tm="100000">
                                          <p:val>
                                            <p:strVal val="#ppt_h"/>
                                          </p:val>
                                        </p:tav>
                                      </p:tavLst>
                                    </p:anim>
                                    <p:animEffect transition="in" filter="fade">
                                      <p:cBhvr>
                                        <p:cTn id="34" dur="500"/>
                                        <p:tgtEl>
                                          <p:spTgt spid="47"/>
                                        </p:tgtEl>
                                      </p:cBhvr>
                                    </p:animEffect>
                                  </p:childTnLst>
                                </p:cTn>
                              </p:par>
                            </p:childTnLst>
                          </p:cTn>
                        </p:par>
                        <p:par>
                          <p:cTn id="35" fill="hold">
                            <p:stCondLst>
                              <p:cond delay="2000"/>
                            </p:stCondLst>
                            <p:childTnLst>
                              <p:par>
                                <p:cTn id="36" presetID="42" presetClass="entr" presetSubtype="0"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1000"/>
                                        <p:tgtEl>
                                          <p:spTgt spid="48"/>
                                        </p:tgtEl>
                                      </p:cBhvr>
                                    </p:animEffect>
                                    <p:anim calcmode="lin" valueType="num">
                                      <p:cBhvr>
                                        <p:cTn id="39" dur="1000" fill="hold"/>
                                        <p:tgtEl>
                                          <p:spTgt spid="48"/>
                                        </p:tgtEl>
                                        <p:attrNameLst>
                                          <p:attrName>ppt_x</p:attrName>
                                        </p:attrNameLst>
                                      </p:cBhvr>
                                      <p:tavLst>
                                        <p:tav tm="0">
                                          <p:val>
                                            <p:strVal val="#ppt_x"/>
                                          </p:val>
                                        </p:tav>
                                        <p:tav tm="100000">
                                          <p:val>
                                            <p:strVal val="#ppt_x"/>
                                          </p:val>
                                        </p:tav>
                                      </p:tavLst>
                                    </p:anim>
                                    <p:anim calcmode="lin" valueType="num">
                                      <p:cBhvr>
                                        <p:cTn id="40"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52971" y="188640"/>
            <a:ext cx="670560" cy="604586"/>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cxnSp>
        <p:nvCxnSpPr>
          <p:cNvPr id="22" name="直接连接符 21"/>
          <p:cNvCxnSpPr/>
          <p:nvPr/>
        </p:nvCxnSpPr>
        <p:spPr>
          <a:xfrm>
            <a:off x="1342171" y="667462"/>
            <a:ext cx="9723968"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11239467" y="459431"/>
            <a:ext cx="258720" cy="233265"/>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sp>
        <p:nvSpPr>
          <p:cNvPr id="32" name="Rectangle 2"/>
          <p:cNvSpPr/>
          <p:nvPr/>
        </p:nvSpPr>
        <p:spPr>
          <a:xfrm>
            <a:off x="0" y="1740272"/>
            <a:ext cx="10967459" cy="2332788"/>
          </a:xfrm>
          <a:prstGeom prst="rect">
            <a:avLst/>
          </a:prstGeom>
          <a:solidFill>
            <a:schemeClr val="tx1">
              <a:lumMod val="95000"/>
              <a:lumOff val="5000"/>
              <a:alpha val="5098"/>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lumMod val="95000"/>
                </a:schemeClr>
              </a:solidFill>
            </a:endParaRPr>
          </a:p>
        </p:txBody>
      </p:sp>
      <p:sp>
        <p:nvSpPr>
          <p:cNvPr id="33" name="Rectangle 4"/>
          <p:cNvSpPr txBox="1">
            <a:spLocks noChangeArrowheads="1"/>
          </p:cNvSpPr>
          <p:nvPr/>
        </p:nvSpPr>
        <p:spPr bwMode="auto">
          <a:xfrm>
            <a:off x="2399699" y="1099164"/>
            <a:ext cx="6963728"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2400" b="0" dirty="0">
                <a:solidFill>
                  <a:srgbClr val="414455"/>
                </a:solidFill>
                <a:latin typeface="微软雅黑" panose="020B0503020204020204" pitchFamily="34" charset="-122"/>
                <a:ea typeface="微软雅黑" panose="020B0503020204020204" pitchFamily="34" charset="-122"/>
              </a:rPr>
              <a:t>纯粹的学院科学  产业化的后学院科学</a:t>
            </a:r>
            <a:endParaRPr lang="zh-CN" sz="2400" b="0" dirty="0">
              <a:solidFill>
                <a:srgbClr val="414455"/>
              </a:solidFill>
              <a:latin typeface="微软雅黑" panose="020B0503020204020204" pitchFamily="34" charset="-122"/>
              <a:ea typeface="微软雅黑" panose="020B0503020204020204" pitchFamily="34" charset="-122"/>
            </a:endParaRPr>
          </a:p>
        </p:txBody>
      </p:sp>
      <p:sp>
        <p:nvSpPr>
          <p:cNvPr id="34" name="Rectangle 2"/>
          <p:cNvSpPr/>
          <p:nvPr/>
        </p:nvSpPr>
        <p:spPr>
          <a:xfrm>
            <a:off x="6097587" y="1740272"/>
            <a:ext cx="4883150" cy="2332788"/>
          </a:xfrm>
          <a:prstGeom prst="rect">
            <a:avLst/>
          </a:prstGeom>
          <a:blipFill>
            <a:blip r:embed="rId3" cstate="print">
              <a:extLst>
                <a:ext uri="{BEBA8EAE-BF5A-486C-A8C5-ECC9F3942E4B}">
                  <a14:imgProps xmlns:a14="http://schemas.microsoft.com/office/drawing/2010/main">
                    <a14:imgLayer r:embed="rId4">
                      <a14:imgEffect>
                        <a14:saturation sat="0"/>
                      </a14:imgEffect>
                    </a14:imgLayer>
                  </a14:imgProps>
                </a:ext>
              </a:extLst>
            </a:blip>
            <a:srcRect/>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lumMod val="95000"/>
                </a:schemeClr>
              </a:solidFill>
            </a:endParaRPr>
          </a:p>
        </p:txBody>
      </p:sp>
      <p:sp>
        <p:nvSpPr>
          <p:cNvPr id="35" name="矩形 34"/>
          <p:cNvSpPr/>
          <p:nvPr/>
        </p:nvSpPr>
        <p:spPr>
          <a:xfrm>
            <a:off x="5196777" y="1988840"/>
            <a:ext cx="684786" cy="430879"/>
          </a:xfrm>
          <a:prstGeom prst="rect">
            <a:avLst/>
          </a:prstGeom>
        </p:spPr>
        <p:txBody>
          <a:bodyPr wrap="none" lIns="91431" tIns="45716" rIns="91431" bIns="45716">
            <a:spAutoFit/>
          </a:bodyPr>
          <a:lstStyle/>
          <a:p>
            <a:pPr algn="r"/>
            <a:r>
              <a:rPr lang="en-US" altLang="zh-CN" sz="2200" b="1" dirty="0">
                <a:solidFill>
                  <a:srgbClr val="414455"/>
                </a:solidFill>
                <a:latin typeface="微软雅黑" panose="020B0503020204020204" pitchFamily="34" charset="-122"/>
                <a:ea typeface="微软雅黑" panose="020B0503020204020204" pitchFamily="34" charset="-122"/>
              </a:rPr>
              <a:t>      </a:t>
            </a:r>
            <a:endParaRPr lang="zh-CN" altLang="en-US" sz="2200" b="1" dirty="0">
              <a:solidFill>
                <a:srgbClr val="414455"/>
              </a:solidFill>
              <a:latin typeface="微软雅黑" panose="020B0503020204020204" pitchFamily="34" charset="-122"/>
              <a:ea typeface="微软雅黑" panose="020B0503020204020204" pitchFamily="34" charset="-122"/>
            </a:endParaRPr>
          </a:p>
        </p:txBody>
      </p:sp>
      <p:sp>
        <p:nvSpPr>
          <p:cNvPr id="36" name="矩形 47"/>
          <p:cNvSpPr>
            <a:spLocks noChangeArrowheads="1"/>
          </p:cNvSpPr>
          <p:nvPr/>
        </p:nvSpPr>
        <p:spPr bwMode="auto">
          <a:xfrm>
            <a:off x="192931" y="2032014"/>
            <a:ext cx="5655930" cy="1907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buNone/>
            </a:pPr>
            <a:r>
              <a:rPr lang="zh-CN" altLang="en-US" sz="2000" dirty="0">
                <a:solidFill>
                  <a:schemeClr val="tx1">
                    <a:lumMod val="50000"/>
                    <a:lumOff val="50000"/>
                  </a:schemeClr>
                </a:solidFill>
                <a:sym typeface="微软雅黑" panose="020B0503020204020204" pitchFamily="34" charset="-122"/>
              </a:rPr>
              <a:t>学院科学是科学最纯粹形式的原型。当人们谈论科学研究</a:t>
            </a:r>
            <a:r>
              <a:rPr lang="en-US" altLang="zh-CN" sz="2000" dirty="0">
                <a:solidFill>
                  <a:schemeClr val="tx1">
                    <a:lumMod val="50000"/>
                    <a:lumOff val="50000"/>
                  </a:schemeClr>
                </a:solidFill>
                <a:sym typeface="微软雅黑" panose="020B0503020204020204" pitchFamily="34" charset="-122"/>
              </a:rPr>
              <a:t>(</a:t>
            </a:r>
            <a:r>
              <a:rPr lang="zh-CN" altLang="en-US" sz="2000" dirty="0">
                <a:solidFill>
                  <a:schemeClr val="tx1">
                    <a:lumMod val="50000"/>
                    <a:lumOff val="50000"/>
                  </a:schemeClr>
                </a:solidFill>
                <a:sym typeface="微软雅黑" panose="020B0503020204020204" pitchFamily="34" charset="-122"/>
              </a:rPr>
              <a:t>明显区别于技术</a:t>
            </a:r>
            <a:r>
              <a:rPr lang="en-US" altLang="zh-CN" sz="2000" dirty="0">
                <a:solidFill>
                  <a:schemeClr val="tx1">
                    <a:lumMod val="50000"/>
                    <a:lumOff val="50000"/>
                  </a:schemeClr>
                </a:solidFill>
                <a:sym typeface="微软雅黑" panose="020B0503020204020204" pitchFamily="34" charset="-122"/>
              </a:rPr>
              <a:t>)</a:t>
            </a:r>
            <a:r>
              <a:rPr lang="zh-CN" altLang="en-US" sz="2000" dirty="0">
                <a:solidFill>
                  <a:schemeClr val="tx1">
                    <a:lumMod val="50000"/>
                    <a:lumOff val="50000"/>
                  </a:schemeClr>
                </a:solidFill>
                <a:sym typeface="微软雅黑" panose="020B0503020204020204" pitchFamily="34" charset="-122"/>
              </a:rPr>
              <a:t>的时候，他们主要想到的是在大学里进行的那类科学工作。他们将其看作是在一个特殊社会构架中的特殊社会团体成员的特征行为</a:t>
            </a:r>
            <a:r>
              <a:rPr lang="zh-CN" altLang="en-US" sz="1400" dirty="0">
                <a:solidFill>
                  <a:schemeClr val="tx1">
                    <a:lumMod val="50000"/>
                    <a:lumOff val="50000"/>
                  </a:schemeClr>
                </a:solidFill>
                <a:sym typeface="微软雅黑" panose="020B0503020204020204" pitchFamily="34" charset="-122"/>
              </a:rPr>
              <a:t>。</a:t>
            </a:r>
          </a:p>
        </p:txBody>
      </p:sp>
      <p:sp>
        <p:nvSpPr>
          <p:cNvPr id="37" name="弧形 36"/>
          <p:cNvSpPr/>
          <p:nvPr/>
        </p:nvSpPr>
        <p:spPr>
          <a:xfrm>
            <a:off x="2300423" y="1038766"/>
            <a:ext cx="504056" cy="504056"/>
          </a:xfrm>
          <a:prstGeom prst="arc">
            <a:avLst>
              <a:gd name="adj1" fmla="val 18916496"/>
              <a:gd name="adj2" fmla="val 2632855"/>
            </a:avLst>
          </a:prstGeom>
          <a:ln>
            <a:solidFill>
              <a:srgbClr val="414455"/>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8" name="组合 37"/>
          <p:cNvGrpSpPr/>
          <p:nvPr/>
        </p:nvGrpSpPr>
        <p:grpSpPr>
          <a:xfrm>
            <a:off x="473362" y="4358109"/>
            <a:ext cx="526544" cy="474739"/>
            <a:chOff x="5424755" y="1340768"/>
            <a:chExt cx="670560" cy="604586"/>
          </a:xfrm>
        </p:grpSpPr>
        <p:grpSp>
          <p:nvGrpSpPr>
            <p:cNvPr id="39" name="组合 38"/>
            <p:cNvGrpSpPr/>
            <p:nvPr/>
          </p:nvGrpSpPr>
          <p:grpSpPr>
            <a:xfrm>
              <a:off x="5424755" y="1340768"/>
              <a:ext cx="670560" cy="604586"/>
              <a:chOff x="3720691" y="2824413"/>
              <a:chExt cx="1341120" cy="1209172"/>
            </a:xfrm>
          </p:grpSpPr>
          <p:sp>
            <p:nvSpPr>
              <p:cNvPr id="4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4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4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cxnSp>
        <p:nvCxnSpPr>
          <p:cNvPr id="57" name="直接连接符 56"/>
          <p:cNvCxnSpPr>
            <a:cxnSpLocks/>
          </p:cNvCxnSpPr>
          <p:nvPr/>
        </p:nvCxnSpPr>
        <p:spPr>
          <a:xfrm>
            <a:off x="1025024" y="4999384"/>
            <a:ext cx="9207475" cy="13792"/>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10375371" y="4882752"/>
            <a:ext cx="258720" cy="233265"/>
            <a:chOff x="3720691" y="2824413"/>
            <a:chExt cx="1341120" cy="1209172"/>
          </a:xfrm>
        </p:grpSpPr>
        <p:sp>
          <p:nvSpPr>
            <p:cNvPr id="59"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60"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grpSp>
        <p:nvGrpSpPr>
          <p:cNvPr id="62" name="组合 61"/>
          <p:cNvGrpSpPr/>
          <p:nvPr/>
        </p:nvGrpSpPr>
        <p:grpSpPr>
          <a:xfrm>
            <a:off x="10931771" y="1556792"/>
            <a:ext cx="278384" cy="184511"/>
            <a:chOff x="9482595" y="2565731"/>
            <a:chExt cx="278384" cy="184511"/>
          </a:xfrm>
        </p:grpSpPr>
        <p:sp>
          <p:nvSpPr>
            <p:cNvPr id="63" name="椭圆 62"/>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Freeform 126"/>
          <p:cNvSpPr>
            <a:spLocks noChangeAspect="1" noEditPoints="1"/>
          </p:cNvSpPr>
          <p:nvPr/>
        </p:nvSpPr>
        <p:spPr bwMode="auto">
          <a:xfrm>
            <a:off x="757122" y="349673"/>
            <a:ext cx="267902" cy="335227"/>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91440" tIns="45720" rIns="91440" bIns="45720" numCol="1" anchor="t" anchorCtr="0" compatLnSpc="1"/>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58261024-96D0-40C4-AECD-674079DBAC50}"/>
              </a:ext>
            </a:extLst>
          </p:cNvPr>
          <p:cNvSpPr txBox="1"/>
          <p:nvPr/>
        </p:nvSpPr>
        <p:spPr>
          <a:xfrm flipH="1">
            <a:off x="1267787" y="4440325"/>
            <a:ext cx="9207475" cy="400110"/>
          </a:xfrm>
          <a:prstGeom prst="rect">
            <a:avLst/>
          </a:prstGeom>
          <a:noFill/>
        </p:spPr>
        <p:txBody>
          <a:bodyPr wrap="square" rtlCol="0">
            <a:spAutoFit/>
          </a:bodyPr>
          <a:lstStyle/>
          <a:p>
            <a:r>
              <a:rPr lang="zh-CN" altLang="en-US" sz="2000" b="1" dirty="0"/>
              <a:t>科学变得集体化、极限化、效用化、政策化、产业化以及官僚化</a:t>
            </a:r>
            <a:r>
              <a:rPr lang="en-US" altLang="zh-CN" sz="2000" b="1" dirty="0"/>
              <a:t>——</a:t>
            </a:r>
            <a:r>
              <a:rPr lang="zh-CN" altLang="en-US" sz="2000" b="1" dirty="0"/>
              <a:t>后学院时期</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0-#ppt_w/2"/>
                                          </p:val>
                                        </p:tav>
                                        <p:tav tm="100000">
                                          <p:val>
                                            <p:strVal val="#ppt_x"/>
                                          </p:val>
                                        </p:tav>
                                      </p:tavLst>
                                    </p:anim>
                                    <p:anim calcmode="lin" valueType="num">
                                      <p:cBhvr additive="base">
                                        <p:cTn id="16" dur="500" fill="hold"/>
                                        <p:tgtEl>
                                          <p:spTgt spid="44"/>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down)">
                                      <p:cBhvr>
                                        <p:cTn id="20" dur="500"/>
                                        <p:tgtEl>
                                          <p:spTgt spid="37"/>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0-#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50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0-#ppt_w/2"/>
                                          </p:val>
                                        </p:tav>
                                        <p:tav tm="100000">
                                          <p:val>
                                            <p:strVal val="#ppt_x"/>
                                          </p:val>
                                        </p:tav>
                                      </p:tavLst>
                                    </p:anim>
                                    <p:anim calcmode="lin" valueType="num">
                                      <p:cBhvr additive="base">
                                        <p:cTn id="33" dur="500" fill="hold"/>
                                        <p:tgtEl>
                                          <p:spTgt spid="32"/>
                                        </p:tgtEl>
                                        <p:attrNameLst>
                                          <p:attrName>ppt_y</p:attrName>
                                        </p:attrNameLst>
                                      </p:cBhvr>
                                      <p:tavLst>
                                        <p:tav tm="0">
                                          <p:val>
                                            <p:strVal val="#ppt_y"/>
                                          </p:val>
                                        </p:tav>
                                        <p:tav tm="100000">
                                          <p:val>
                                            <p:strVal val="#ppt_y"/>
                                          </p:val>
                                        </p:tav>
                                      </p:tavLst>
                                    </p:anim>
                                  </p:childTnLst>
                                </p:cTn>
                              </p:par>
                              <p:par>
                                <p:cTn id="34" presetID="22" presetClass="entr" presetSubtype="2" fill="hold" grpId="0" nodeType="withEffect">
                                  <p:stCondLst>
                                    <p:cond delay="250"/>
                                  </p:stCondLst>
                                  <p:childTnLst>
                                    <p:set>
                                      <p:cBhvr>
                                        <p:cTn id="35" dur="1" fill="hold">
                                          <p:stCondLst>
                                            <p:cond delay="0"/>
                                          </p:stCondLst>
                                        </p:cTn>
                                        <p:tgtEl>
                                          <p:spTgt spid="35"/>
                                        </p:tgtEl>
                                        <p:attrNameLst>
                                          <p:attrName>style.visibility</p:attrName>
                                        </p:attrNameLst>
                                      </p:cBhvr>
                                      <p:to>
                                        <p:strVal val="visible"/>
                                      </p:to>
                                    </p:set>
                                    <p:animEffect transition="in" filter="wipe(right)">
                                      <p:cBhvr>
                                        <p:cTn id="36" dur="500"/>
                                        <p:tgtEl>
                                          <p:spTgt spid="35"/>
                                        </p:tgtEl>
                                      </p:cBhvr>
                                    </p:animEffect>
                                  </p:childTnLst>
                                </p:cTn>
                              </p:par>
                              <p:par>
                                <p:cTn id="37" presetID="22" presetClass="entr" presetSubtype="2" fill="hold" grpId="0" nodeType="withEffect">
                                  <p:stCondLst>
                                    <p:cond delay="250"/>
                                  </p:stCondLst>
                                  <p:childTnLst>
                                    <p:set>
                                      <p:cBhvr>
                                        <p:cTn id="38" dur="1" fill="hold">
                                          <p:stCondLst>
                                            <p:cond delay="0"/>
                                          </p:stCondLst>
                                        </p:cTn>
                                        <p:tgtEl>
                                          <p:spTgt spid="36"/>
                                        </p:tgtEl>
                                        <p:attrNameLst>
                                          <p:attrName>style.visibility</p:attrName>
                                        </p:attrNameLst>
                                      </p:cBhvr>
                                      <p:to>
                                        <p:strVal val="visible"/>
                                      </p:to>
                                    </p:set>
                                    <p:animEffect transition="in" filter="wipe(right)">
                                      <p:cBhvr>
                                        <p:cTn id="39" dur="500"/>
                                        <p:tgtEl>
                                          <p:spTgt spid="36"/>
                                        </p:tgtEl>
                                      </p:cBhvr>
                                    </p:animEffect>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0-#ppt_w/2"/>
                                          </p:val>
                                        </p:tav>
                                        <p:tav tm="100000">
                                          <p:val>
                                            <p:strVal val="#ppt_x"/>
                                          </p:val>
                                        </p:tav>
                                      </p:tavLst>
                                    </p:anim>
                                    <p:anim calcmode="lin" valueType="num">
                                      <p:cBhvr additive="base">
                                        <p:cTn id="44" dur="500" fill="hold"/>
                                        <p:tgtEl>
                                          <p:spTgt spid="38"/>
                                        </p:tgtEl>
                                        <p:attrNameLst>
                                          <p:attrName>ppt_y</p:attrName>
                                        </p:attrNameLst>
                                      </p:cBhvr>
                                      <p:tavLst>
                                        <p:tav tm="0">
                                          <p:val>
                                            <p:strVal val="#ppt_y"/>
                                          </p:val>
                                        </p:tav>
                                        <p:tav tm="100000">
                                          <p:val>
                                            <p:strVal val="#ppt_y"/>
                                          </p:val>
                                        </p:tav>
                                      </p:tavLst>
                                    </p:anim>
                                  </p:childTnLst>
                                </p:cTn>
                              </p:par>
                            </p:childTnLst>
                          </p:cTn>
                        </p:par>
                        <p:par>
                          <p:cTn id="45" fill="hold">
                            <p:stCondLst>
                              <p:cond delay="2500"/>
                            </p:stCondLst>
                            <p:childTnLst>
                              <p:par>
                                <p:cTn id="46" presetID="22" presetClass="entr" presetSubtype="8"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wipe(left)">
                                      <p:cBhvr>
                                        <p:cTn id="48" dur="500"/>
                                        <p:tgtEl>
                                          <p:spTgt spid="57"/>
                                        </p:tgtEl>
                                      </p:cBhvr>
                                    </p:animEffect>
                                  </p:childTnLst>
                                </p:cTn>
                              </p:par>
                              <p:par>
                                <p:cTn id="49" presetID="2" presetClass="entr" presetSubtype="2" fill="hold" nodeType="withEffect">
                                  <p:stCondLst>
                                    <p:cond delay="250"/>
                                  </p:stCondLst>
                                  <p:childTnLst>
                                    <p:set>
                                      <p:cBhvr>
                                        <p:cTn id="50" dur="1" fill="hold">
                                          <p:stCondLst>
                                            <p:cond delay="0"/>
                                          </p:stCondLst>
                                        </p:cTn>
                                        <p:tgtEl>
                                          <p:spTgt spid="58"/>
                                        </p:tgtEl>
                                        <p:attrNameLst>
                                          <p:attrName>style.visibility</p:attrName>
                                        </p:attrNameLst>
                                      </p:cBhvr>
                                      <p:to>
                                        <p:strVal val="visible"/>
                                      </p:to>
                                    </p:set>
                                    <p:anim calcmode="lin" valueType="num">
                                      <p:cBhvr additive="base">
                                        <p:cTn id="51" dur="500" fill="hold"/>
                                        <p:tgtEl>
                                          <p:spTgt spid="58"/>
                                        </p:tgtEl>
                                        <p:attrNameLst>
                                          <p:attrName>ppt_x</p:attrName>
                                        </p:attrNameLst>
                                      </p:cBhvr>
                                      <p:tavLst>
                                        <p:tav tm="0">
                                          <p:val>
                                            <p:strVal val="1+#ppt_w/2"/>
                                          </p:val>
                                        </p:tav>
                                        <p:tav tm="100000">
                                          <p:val>
                                            <p:strVal val="#ppt_x"/>
                                          </p:val>
                                        </p:tav>
                                      </p:tavLst>
                                    </p:anim>
                                    <p:anim calcmode="lin" valueType="num">
                                      <p:cBhvr additive="base">
                                        <p:cTn id="52" dur="500" fill="hold"/>
                                        <p:tgtEl>
                                          <p:spTgt spid="58"/>
                                        </p:tgtEl>
                                        <p:attrNameLst>
                                          <p:attrName>ppt_y</p:attrName>
                                        </p:attrNameLst>
                                      </p:cBhvr>
                                      <p:tavLst>
                                        <p:tav tm="0">
                                          <p:val>
                                            <p:strVal val="#ppt_y"/>
                                          </p:val>
                                        </p:tav>
                                        <p:tav tm="100000">
                                          <p:val>
                                            <p:strVal val="#ppt_y"/>
                                          </p:val>
                                        </p:tav>
                                      </p:tavLst>
                                    </p:anim>
                                  </p:childTnLst>
                                </p:cTn>
                              </p:par>
                            </p:childTnLst>
                          </p:cTn>
                        </p:par>
                        <p:par>
                          <p:cTn id="53" fill="hold">
                            <p:stCondLst>
                              <p:cond delay="3250"/>
                            </p:stCondLst>
                            <p:childTnLst>
                              <p:par>
                                <p:cTn id="54" presetID="42" presetClass="entr" presetSubtype="0" fill="hold"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1000"/>
                                        <p:tgtEl>
                                          <p:spTgt spid="62"/>
                                        </p:tgtEl>
                                      </p:cBhvr>
                                    </p:animEffect>
                                    <p:anim calcmode="lin" valueType="num">
                                      <p:cBhvr>
                                        <p:cTn id="57" dur="1000" fill="hold"/>
                                        <p:tgtEl>
                                          <p:spTgt spid="62"/>
                                        </p:tgtEl>
                                        <p:attrNameLst>
                                          <p:attrName>ppt_x</p:attrName>
                                        </p:attrNameLst>
                                      </p:cBhvr>
                                      <p:tavLst>
                                        <p:tav tm="0">
                                          <p:val>
                                            <p:strVal val="#ppt_x"/>
                                          </p:val>
                                        </p:tav>
                                        <p:tav tm="100000">
                                          <p:val>
                                            <p:strVal val="#ppt_x"/>
                                          </p:val>
                                        </p:tav>
                                      </p:tavLst>
                                    </p:anim>
                                    <p:anim calcmode="lin" valueType="num">
                                      <p:cBhvr>
                                        <p:cTn id="58"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animBg="1"/>
      <p:bldP spid="35" grpId="0"/>
      <p:bldP spid="36" grpId="0"/>
      <p:bldP spid="37"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nvCxnSpPr>
        <p:spPr>
          <a:xfrm>
            <a:off x="1342171" y="667462"/>
            <a:ext cx="9723968"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11239467" y="459431"/>
            <a:ext cx="258720" cy="233265"/>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方正兰亭黑简体" panose="02000000000000000000" pitchFamily="2" charset="-122"/>
                <a:ea typeface="方正兰亭黑简体" panose="02000000000000000000" pitchFamily="2" charset="-122"/>
              </a:endParaRPr>
            </a:p>
          </p:txBody>
        </p:sp>
      </p:grpSp>
      <p:grpSp>
        <p:nvGrpSpPr>
          <p:cNvPr id="108" name="组合 107"/>
          <p:cNvGrpSpPr/>
          <p:nvPr/>
        </p:nvGrpSpPr>
        <p:grpSpPr>
          <a:xfrm>
            <a:off x="5018053" y="1830741"/>
            <a:ext cx="2088232" cy="1882778"/>
            <a:chOff x="5424755" y="1340768"/>
            <a:chExt cx="670560" cy="604586"/>
          </a:xfrm>
        </p:grpSpPr>
        <p:grpSp>
          <p:nvGrpSpPr>
            <p:cNvPr id="109" name="组合 108"/>
            <p:cNvGrpSpPr/>
            <p:nvPr/>
          </p:nvGrpSpPr>
          <p:grpSpPr>
            <a:xfrm>
              <a:off x="5424755" y="1340768"/>
              <a:ext cx="670560" cy="604586"/>
              <a:chOff x="3720691" y="2824413"/>
              <a:chExt cx="1341120" cy="1209172"/>
            </a:xfrm>
          </p:grpSpPr>
          <p:sp>
            <p:nvSpPr>
              <p:cNvPr id="11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1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11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sp>
        <p:nvSpPr>
          <p:cNvPr id="113" name="矩形 112"/>
          <p:cNvSpPr/>
          <p:nvPr/>
        </p:nvSpPr>
        <p:spPr>
          <a:xfrm>
            <a:off x="4770139" y="2173197"/>
            <a:ext cx="2679544" cy="1569652"/>
          </a:xfrm>
          <a:prstGeom prst="rect">
            <a:avLst/>
          </a:prstGeom>
        </p:spPr>
        <p:txBody>
          <a:bodyPr wrap="square" lIns="91431" tIns="45716" rIns="91431" bIns="45716">
            <a:spAutoFit/>
          </a:bodyPr>
          <a:lstStyle/>
          <a:p>
            <a:pPr algn="ctr">
              <a:spcBef>
                <a:spcPct val="0"/>
              </a:spcBef>
              <a:buFont typeface="Arial" panose="020B0604020202020204" pitchFamily="34" charset="0"/>
              <a:buNone/>
            </a:pPr>
            <a:r>
              <a:rPr lang="zh-CN" altLang="en-US" sz="32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rPr>
              <a:t>知识</a:t>
            </a:r>
            <a:endParaRPr lang="en-US" altLang="zh-CN" sz="32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endParaRPr>
          </a:p>
          <a:p>
            <a:pPr algn="ctr">
              <a:spcBef>
                <a:spcPct val="0"/>
              </a:spcBef>
              <a:buFont typeface="Arial" panose="020B0604020202020204" pitchFamily="34" charset="0"/>
              <a:buNone/>
            </a:pPr>
            <a:r>
              <a:rPr lang="zh-CN" altLang="en-US" sz="32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rPr>
              <a:t>所有权</a:t>
            </a:r>
            <a:endParaRPr lang="en-US" altLang="zh-CN" sz="32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endParaRPr>
          </a:p>
          <a:p>
            <a:pPr algn="ctr">
              <a:spcBef>
                <a:spcPct val="0"/>
              </a:spcBef>
              <a:buFont typeface="Arial" panose="020B0604020202020204" pitchFamily="34" charset="0"/>
              <a:buNone/>
            </a:pPr>
            <a:endParaRPr lang="zh-CN" altLang="en-US" sz="3200" b="1" dirty="0">
              <a:solidFill>
                <a:srgbClr val="414455"/>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15" name="肘形连接符 114"/>
          <p:cNvCxnSpPr/>
          <p:nvPr/>
        </p:nvCxnSpPr>
        <p:spPr>
          <a:xfrm>
            <a:off x="4225379" y="2272551"/>
            <a:ext cx="936104" cy="585665"/>
          </a:xfrm>
          <a:prstGeom prst="bentConnector3">
            <a:avLst/>
          </a:prstGeom>
          <a:ln>
            <a:solidFill>
              <a:srgbClr val="414455"/>
            </a:solidFill>
            <a:prstDash val="sysDash"/>
          </a:ln>
        </p:spPr>
        <p:style>
          <a:lnRef idx="1">
            <a:schemeClr val="accent1"/>
          </a:lnRef>
          <a:fillRef idx="0">
            <a:schemeClr val="accent1"/>
          </a:fillRef>
          <a:effectRef idx="0">
            <a:schemeClr val="accent1"/>
          </a:effectRef>
          <a:fontRef idx="minor">
            <a:schemeClr val="tx1"/>
          </a:fontRef>
        </p:style>
      </p:cxnSp>
      <p:grpSp>
        <p:nvGrpSpPr>
          <p:cNvPr id="116" name="组合 115"/>
          <p:cNvGrpSpPr/>
          <p:nvPr/>
        </p:nvGrpSpPr>
        <p:grpSpPr>
          <a:xfrm>
            <a:off x="3649315" y="1960797"/>
            <a:ext cx="670560" cy="604586"/>
            <a:chOff x="5424755" y="1340768"/>
            <a:chExt cx="670560" cy="604586"/>
          </a:xfrm>
        </p:grpSpPr>
        <p:grpSp>
          <p:nvGrpSpPr>
            <p:cNvPr id="117" name="组合 116"/>
            <p:cNvGrpSpPr/>
            <p:nvPr/>
          </p:nvGrpSpPr>
          <p:grpSpPr>
            <a:xfrm>
              <a:off x="5424755" y="1340768"/>
              <a:ext cx="670560" cy="604586"/>
              <a:chOff x="5424755" y="1340768"/>
              <a:chExt cx="670560" cy="604586"/>
            </a:xfrm>
          </p:grpSpPr>
          <p:grpSp>
            <p:nvGrpSpPr>
              <p:cNvPr id="119" name="组合 118"/>
              <p:cNvGrpSpPr/>
              <p:nvPr/>
            </p:nvGrpSpPr>
            <p:grpSpPr>
              <a:xfrm>
                <a:off x="5424755" y="1340768"/>
                <a:ext cx="670560" cy="604586"/>
                <a:chOff x="3720691" y="2824413"/>
                <a:chExt cx="1341120" cy="1209172"/>
              </a:xfrm>
            </p:grpSpPr>
            <p:sp>
              <p:nvSpPr>
                <p:cNvPr id="12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12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12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118"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01</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23" name="矩形 122"/>
          <p:cNvSpPr/>
          <p:nvPr/>
        </p:nvSpPr>
        <p:spPr>
          <a:xfrm>
            <a:off x="2104133" y="2531083"/>
            <a:ext cx="1551767" cy="369324"/>
          </a:xfrm>
          <a:prstGeom prst="rect">
            <a:avLst/>
          </a:prstGeom>
        </p:spPr>
        <p:txBody>
          <a:bodyPr wrap="square" lIns="91431" tIns="45716" rIns="91431" bIns="45716">
            <a:spAutoFit/>
          </a:bodyPr>
          <a:lstStyle/>
          <a:p>
            <a:r>
              <a:rPr lang="zh-CN" altLang="en-US" b="1" dirty="0">
                <a:solidFill>
                  <a:srgbClr val="414455"/>
                </a:solidFill>
                <a:latin typeface="微软雅黑" panose="020B0503020204020204" pitchFamily="34" charset="-122"/>
                <a:ea typeface="微软雅黑" panose="020B0503020204020204" pitchFamily="34" charset="-122"/>
              </a:rPr>
              <a:t>公有主义</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24" name="矩形 47"/>
          <p:cNvSpPr>
            <a:spLocks noChangeArrowheads="1"/>
          </p:cNvSpPr>
          <p:nvPr/>
        </p:nvSpPr>
        <p:spPr bwMode="auto">
          <a:xfrm>
            <a:off x="2104133" y="2854081"/>
            <a:ext cx="2841326"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学院科学的成果是共有知识</a:t>
            </a:r>
          </a:p>
        </p:txBody>
      </p:sp>
      <p:cxnSp>
        <p:nvCxnSpPr>
          <p:cNvPr id="125" name="肘形连接符 124"/>
          <p:cNvCxnSpPr/>
          <p:nvPr/>
        </p:nvCxnSpPr>
        <p:spPr>
          <a:xfrm>
            <a:off x="7033691" y="2805798"/>
            <a:ext cx="936104" cy="585665"/>
          </a:xfrm>
          <a:prstGeom prst="bentConnector3">
            <a:avLst/>
          </a:prstGeom>
          <a:ln>
            <a:solidFill>
              <a:srgbClr val="414455"/>
            </a:solidFill>
            <a:prstDash val="sysDash"/>
          </a:ln>
        </p:spPr>
        <p:style>
          <a:lnRef idx="1">
            <a:schemeClr val="accent1"/>
          </a:lnRef>
          <a:fillRef idx="0">
            <a:schemeClr val="accent1"/>
          </a:fillRef>
          <a:effectRef idx="0">
            <a:schemeClr val="accent1"/>
          </a:effectRef>
          <a:fontRef idx="minor">
            <a:schemeClr val="tx1"/>
          </a:fontRef>
        </p:style>
      </p:cxnSp>
      <p:grpSp>
        <p:nvGrpSpPr>
          <p:cNvPr id="126" name="组合 125"/>
          <p:cNvGrpSpPr/>
          <p:nvPr/>
        </p:nvGrpSpPr>
        <p:grpSpPr>
          <a:xfrm>
            <a:off x="7947307" y="3103431"/>
            <a:ext cx="670560" cy="604586"/>
            <a:chOff x="5424755" y="1340768"/>
            <a:chExt cx="670560" cy="604586"/>
          </a:xfrm>
        </p:grpSpPr>
        <p:grpSp>
          <p:nvGrpSpPr>
            <p:cNvPr id="127" name="组合 126"/>
            <p:cNvGrpSpPr/>
            <p:nvPr/>
          </p:nvGrpSpPr>
          <p:grpSpPr>
            <a:xfrm>
              <a:off x="5424755" y="1340768"/>
              <a:ext cx="670560" cy="604586"/>
              <a:chOff x="5424755" y="1340768"/>
              <a:chExt cx="670560" cy="604586"/>
            </a:xfrm>
          </p:grpSpPr>
          <p:grpSp>
            <p:nvGrpSpPr>
              <p:cNvPr id="129" name="组合 128"/>
              <p:cNvGrpSpPr/>
              <p:nvPr/>
            </p:nvGrpSpPr>
            <p:grpSpPr>
              <a:xfrm>
                <a:off x="5424755" y="1340768"/>
                <a:ext cx="670560" cy="604586"/>
                <a:chOff x="3720691" y="2824413"/>
                <a:chExt cx="1341120" cy="1209172"/>
              </a:xfrm>
            </p:grpSpPr>
            <p:sp>
              <p:nvSpPr>
                <p:cNvPr id="13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sp>
              <p:nvSpPr>
                <p:cNvPr id="13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srgbClr val="414455"/>
                    </a:solidFill>
                  </a:endParaRPr>
                </a:p>
              </p:txBody>
            </p:sp>
          </p:grpSp>
          <p:sp>
            <p:nvSpPr>
              <p:cNvPr id="130"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solidFill>
                    <a:srgbClr val="414455"/>
                  </a:solidFill>
                </a:endParaRPr>
              </a:p>
            </p:txBody>
          </p:sp>
        </p:grpSp>
        <p:sp>
          <p:nvSpPr>
            <p:cNvPr id="128" name="TextBox 7"/>
            <p:cNvSpPr>
              <a:spLocks noChangeArrowheads="1"/>
            </p:cNvSpPr>
            <p:nvPr/>
          </p:nvSpPr>
          <p:spPr bwMode="auto">
            <a:xfrm>
              <a:off x="5472003" y="1484784"/>
              <a:ext cx="576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en-US" altLang="zh-CN"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rPr>
                <a:t>02</a:t>
              </a:r>
              <a:endParaRPr lang="zh-CN" altLang="en-US" sz="2000" b="1" dirty="0">
                <a:solidFill>
                  <a:srgbClr val="414455"/>
                </a:solidFill>
                <a:latin typeface="方正兰亭黑简体" panose="02000000000000000000" pitchFamily="2" charset="-122"/>
                <a:ea typeface="方正兰亭黑简体" panose="02000000000000000000" pitchFamily="2" charset="-122"/>
                <a:sym typeface="微软雅黑" panose="020B0503020204020204" pitchFamily="34" charset="-122"/>
              </a:endParaRPr>
            </a:p>
          </p:txBody>
        </p:sp>
      </p:grpSp>
      <p:sp>
        <p:nvSpPr>
          <p:cNvPr id="133" name="矩形 132"/>
          <p:cNvSpPr/>
          <p:nvPr/>
        </p:nvSpPr>
        <p:spPr>
          <a:xfrm>
            <a:off x="7753771" y="2095319"/>
            <a:ext cx="2266434" cy="369324"/>
          </a:xfrm>
          <a:prstGeom prst="rect">
            <a:avLst/>
          </a:prstGeom>
        </p:spPr>
        <p:txBody>
          <a:bodyPr wrap="square" lIns="91431" tIns="45716" rIns="91431" bIns="45716">
            <a:spAutoFit/>
          </a:bodyPr>
          <a:lstStyle/>
          <a:p>
            <a:r>
              <a:rPr lang="zh-CN" altLang="en-US" b="1" dirty="0">
                <a:solidFill>
                  <a:srgbClr val="414455"/>
                </a:solidFill>
                <a:latin typeface="微软雅黑" panose="020B0503020204020204" pitchFamily="34" charset="-122"/>
                <a:ea typeface="微软雅黑" panose="020B0503020204020204" pitchFamily="34" charset="-122"/>
              </a:rPr>
              <a:t>部分知识封锁</a:t>
            </a:r>
            <a:endParaRPr lang="en-US" altLang="zh-CN" b="1" dirty="0">
              <a:solidFill>
                <a:srgbClr val="414455"/>
              </a:solidFill>
              <a:latin typeface="微软雅黑" panose="020B0503020204020204" pitchFamily="34" charset="-122"/>
              <a:ea typeface="微软雅黑" panose="020B0503020204020204" pitchFamily="34" charset="-122"/>
            </a:endParaRPr>
          </a:p>
        </p:txBody>
      </p:sp>
      <p:sp>
        <p:nvSpPr>
          <p:cNvPr id="134" name="矩形 47"/>
          <p:cNvSpPr>
            <a:spLocks noChangeArrowheads="1"/>
          </p:cNvSpPr>
          <p:nvPr/>
        </p:nvSpPr>
        <p:spPr bwMode="auto">
          <a:xfrm>
            <a:off x="7753771" y="2418317"/>
            <a:ext cx="2841326"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核心技术的独有</a:t>
            </a:r>
          </a:p>
        </p:txBody>
      </p:sp>
      <p:grpSp>
        <p:nvGrpSpPr>
          <p:cNvPr id="135" name="组合 134"/>
          <p:cNvGrpSpPr/>
          <p:nvPr/>
        </p:nvGrpSpPr>
        <p:grpSpPr>
          <a:xfrm>
            <a:off x="1342171" y="4437111"/>
            <a:ext cx="526544" cy="474739"/>
            <a:chOff x="5424755" y="1340768"/>
            <a:chExt cx="670560" cy="604586"/>
          </a:xfrm>
        </p:grpSpPr>
        <p:grpSp>
          <p:nvGrpSpPr>
            <p:cNvPr id="136" name="组合 135"/>
            <p:cNvGrpSpPr/>
            <p:nvPr/>
          </p:nvGrpSpPr>
          <p:grpSpPr>
            <a:xfrm>
              <a:off x="5424755" y="1340768"/>
              <a:ext cx="670560" cy="604586"/>
              <a:chOff x="3720691" y="2824413"/>
              <a:chExt cx="1341120" cy="1209172"/>
            </a:xfrm>
          </p:grpSpPr>
          <p:sp>
            <p:nvSpPr>
              <p:cNvPr id="13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3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sp>
          <p:nvSpPr>
            <p:cNvPr id="13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endParaRPr lang="zh-CN" altLang="en-US"/>
            </a:p>
          </p:txBody>
        </p:sp>
      </p:grpSp>
      <p:sp>
        <p:nvSpPr>
          <p:cNvPr id="140" name="文本框 9"/>
          <p:cNvSpPr txBox="1"/>
          <p:nvPr/>
        </p:nvSpPr>
        <p:spPr>
          <a:xfrm>
            <a:off x="1993130" y="4451283"/>
            <a:ext cx="8136905" cy="346249"/>
          </a:xfrm>
          <a:prstGeom prst="rect">
            <a:avLst/>
          </a:prstGeom>
          <a:noFill/>
        </p:spPr>
        <p:txBody>
          <a:bodyPr wrap="square" lIns="68580" tIns="34290" rIns="68580" bIns="34290" rtlCol="0">
            <a:spAutoFit/>
          </a:bodyPr>
          <a:lstStyle/>
          <a:p>
            <a:pPr marL="0" lvl="1"/>
            <a:r>
              <a:rPr lang="zh-CN" altLang="en-US" dirty="0">
                <a:solidFill>
                  <a:srgbClr val="414455"/>
                </a:solidFill>
                <a:latin typeface="微软雅黑" panose="020B0503020204020204" pitchFamily="34" charset="-122"/>
                <a:ea typeface="微软雅黑" panose="020B0503020204020204" pitchFamily="34" charset="-122"/>
              </a:rPr>
              <a:t>产业科学技术化利益化的背景使得部分技术不被公开</a:t>
            </a:r>
          </a:p>
        </p:txBody>
      </p:sp>
      <p:cxnSp>
        <p:nvCxnSpPr>
          <p:cNvPr id="141" name="直接连接符 140"/>
          <p:cNvCxnSpPr/>
          <p:nvPr/>
        </p:nvCxnSpPr>
        <p:spPr>
          <a:xfrm>
            <a:off x="2065139" y="4811323"/>
            <a:ext cx="8167360"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42" name="组合 141"/>
          <p:cNvGrpSpPr/>
          <p:nvPr/>
        </p:nvGrpSpPr>
        <p:grpSpPr>
          <a:xfrm>
            <a:off x="10375371" y="4680899"/>
            <a:ext cx="258720" cy="233265"/>
            <a:chOff x="3720691" y="2824413"/>
            <a:chExt cx="1341120" cy="1209172"/>
          </a:xfrm>
        </p:grpSpPr>
        <p:sp>
          <p:nvSpPr>
            <p:cNvPr id="14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14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grpSp>
      <p:grpSp>
        <p:nvGrpSpPr>
          <p:cNvPr id="146" name="组合 145"/>
          <p:cNvGrpSpPr/>
          <p:nvPr/>
        </p:nvGrpSpPr>
        <p:grpSpPr>
          <a:xfrm>
            <a:off x="6241603" y="1588305"/>
            <a:ext cx="278384" cy="184511"/>
            <a:chOff x="9482595" y="2565731"/>
            <a:chExt cx="278384" cy="184511"/>
          </a:xfrm>
        </p:grpSpPr>
        <p:sp>
          <p:nvSpPr>
            <p:cNvPr id="147" name="椭圆 146"/>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455"/>
                </a:solidFill>
              </a:endParaRPr>
            </a:p>
          </p:txBody>
        </p:sp>
        <p:sp>
          <p:nvSpPr>
            <p:cNvPr id="148" name="椭圆 147"/>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4455"/>
                </a:solidFill>
              </a:endParaRPr>
            </a:p>
          </p:txBody>
        </p:sp>
      </p:grpSp>
      <p:sp>
        <p:nvSpPr>
          <p:cNvPr id="56" name="TextBox 55"/>
          <p:cNvSpPr txBox="1"/>
          <p:nvPr/>
        </p:nvSpPr>
        <p:spPr>
          <a:xfrm>
            <a:off x="124924" y="6735434"/>
            <a:ext cx="1800200" cy="123111"/>
          </a:xfrm>
          <a:prstGeom prst="rect">
            <a:avLst/>
          </a:prstGeom>
          <a:noFill/>
        </p:spPr>
        <p:txBody>
          <a:bodyPr wrap="square" rtlCol="0">
            <a:spAutoFit/>
          </a:bodyPr>
          <a:lstStyle/>
          <a:p>
            <a:pPr>
              <a:lnSpc>
                <a:spcPct val="200000"/>
              </a:lnSpc>
            </a:pPr>
            <a:r>
              <a:rPr lang="en-US" altLang="zh-CN" sz="100" dirty="0">
                <a:solidFill>
                  <a:schemeClr val="bg1">
                    <a:lumMod val="85000"/>
                  </a:schemeClr>
                </a:solidFill>
                <a:latin typeface="微软雅黑" panose="020B0503020204020204" pitchFamily="34" charset="-122"/>
                <a:ea typeface="微软雅黑" panose="020B0503020204020204" pitchFamily="34" charset="-122"/>
              </a:rPr>
              <a:t>PPT</a:t>
            </a:r>
            <a:r>
              <a:rPr lang="zh-CN" altLang="en-US" sz="100" dirty="0">
                <a:solidFill>
                  <a:schemeClr val="bg1">
                    <a:lumMod val="85000"/>
                  </a:schemeClr>
                </a:solidFill>
                <a:latin typeface="微软雅黑" panose="020B0503020204020204" pitchFamily="34" charset="-122"/>
                <a:ea typeface="微软雅黑" panose="020B0503020204020204" pitchFamily="34" charset="-122"/>
              </a:rPr>
              <a:t>模板 </a:t>
            </a:r>
            <a:r>
              <a:rPr lang="en-US" altLang="zh-CN" sz="100" dirty="0">
                <a:solidFill>
                  <a:schemeClr val="bg1">
                    <a:lumMod val="85000"/>
                  </a:schemeClr>
                </a:solidFill>
                <a:latin typeface="微软雅黑" panose="020B0503020204020204" pitchFamily="34" charset="-122"/>
                <a:ea typeface="微软雅黑" panose="020B0503020204020204" pitchFamily="34" charset="-122"/>
              </a:rPr>
              <a:t>http://www.1ppt.com/moban/</a:t>
            </a:r>
            <a:r>
              <a:rPr lang="zh-CN" altLang="en-US" sz="100" dirty="0">
                <a:solidFill>
                  <a:schemeClr val="bg1">
                    <a:lumMod val="85000"/>
                  </a:schemeClr>
                </a:solidFill>
                <a:latin typeface="微软雅黑" panose="020B0503020204020204" pitchFamily="34" charset="-122"/>
                <a:ea typeface="微软雅黑" panose="020B0503020204020204" pitchFamily="34" charset="-122"/>
              </a:rPr>
              <a:t> </a:t>
            </a:r>
            <a:endParaRPr lang="en-US" altLang="zh-CN" sz="100" dirty="0">
              <a:solidFill>
                <a:schemeClr val="bg1">
                  <a:lumMod val="8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0"/>
                                  </p:stCondLst>
                                  <p:childTnLst>
                                    <p:set>
                                      <p:cBhvr>
                                        <p:cTn id="10" dur="1" fill="hold">
                                          <p:stCondLst>
                                            <p:cond delay="0"/>
                                          </p:stCondLst>
                                        </p:cTn>
                                        <p:tgtEl>
                                          <p:spTgt spid="108"/>
                                        </p:tgtEl>
                                        <p:attrNameLst>
                                          <p:attrName>style.visibility</p:attrName>
                                        </p:attrNameLst>
                                      </p:cBhvr>
                                      <p:to>
                                        <p:strVal val="visible"/>
                                      </p:to>
                                    </p:set>
                                    <p:anim calcmode="lin" valueType="num">
                                      <p:cBhvr additive="base">
                                        <p:cTn id="11" dur="500" fill="hold"/>
                                        <p:tgtEl>
                                          <p:spTgt spid="108"/>
                                        </p:tgtEl>
                                        <p:attrNameLst>
                                          <p:attrName>ppt_x</p:attrName>
                                        </p:attrNameLst>
                                      </p:cBhvr>
                                      <p:tavLst>
                                        <p:tav tm="0">
                                          <p:val>
                                            <p:strVal val="0-#ppt_w/2"/>
                                          </p:val>
                                        </p:tav>
                                        <p:tav tm="100000">
                                          <p:val>
                                            <p:strVal val="#ppt_x"/>
                                          </p:val>
                                        </p:tav>
                                      </p:tavLst>
                                    </p:anim>
                                    <p:anim calcmode="lin" valueType="num">
                                      <p:cBhvr additive="base">
                                        <p:cTn id="12" dur="500" fill="hold"/>
                                        <p:tgtEl>
                                          <p:spTgt spid="108"/>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1500"/>
                                  </p:stCondLst>
                                  <p:childTnLst>
                                    <p:set>
                                      <p:cBhvr>
                                        <p:cTn id="14" dur="1" fill="hold">
                                          <p:stCondLst>
                                            <p:cond delay="0"/>
                                          </p:stCondLst>
                                        </p:cTn>
                                        <p:tgtEl>
                                          <p:spTgt spid="113"/>
                                        </p:tgtEl>
                                        <p:attrNameLst>
                                          <p:attrName>style.visibility</p:attrName>
                                        </p:attrNameLst>
                                      </p:cBhvr>
                                      <p:to>
                                        <p:strVal val="visible"/>
                                      </p:to>
                                    </p:set>
                                    <p:anim calcmode="lin" valueType="num">
                                      <p:cBhvr additive="base">
                                        <p:cTn id="15" dur="500" fill="hold"/>
                                        <p:tgtEl>
                                          <p:spTgt spid="113"/>
                                        </p:tgtEl>
                                        <p:attrNameLst>
                                          <p:attrName>ppt_x</p:attrName>
                                        </p:attrNameLst>
                                      </p:cBhvr>
                                      <p:tavLst>
                                        <p:tav tm="0">
                                          <p:val>
                                            <p:strVal val="#ppt_x"/>
                                          </p:val>
                                        </p:tav>
                                        <p:tav tm="100000">
                                          <p:val>
                                            <p:strVal val="#ppt_x"/>
                                          </p:val>
                                        </p:tav>
                                      </p:tavLst>
                                    </p:anim>
                                    <p:anim calcmode="lin" valueType="num">
                                      <p:cBhvr additive="base">
                                        <p:cTn id="16" dur="500" fill="hold"/>
                                        <p:tgtEl>
                                          <p:spTgt spid="113"/>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115"/>
                                        </p:tgtEl>
                                        <p:attrNameLst>
                                          <p:attrName>style.visibility</p:attrName>
                                        </p:attrNameLst>
                                      </p:cBhvr>
                                      <p:to>
                                        <p:strVal val="visible"/>
                                      </p:to>
                                    </p:set>
                                    <p:animEffect transition="in" filter="wipe(down)">
                                      <p:cBhvr>
                                        <p:cTn id="20" dur="500"/>
                                        <p:tgtEl>
                                          <p:spTgt spid="115"/>
                                        </p:tgtEl>
                                      </p:cBhvr>
                                    </p:animEffect>
                                  </p:childTnLst>
                                </p:cTn>
                              </p:par>
                            </p:childTnLst>
                          </p:cTn>
                        </p:par>
                        <p:par>
                          <p:cTn id="21" fill="hold">
                            <p:stCondLst>
                              <p:cond delay="2500"/>
                            </p:stCondLst>
                            <p:childTnLst>
                              <p:par>
                                <p:cTn id="22" presetID="49" presetClass="entr" presetSubtype="0" decel="100000" fill="hold" nodeType="afterEffect">
                                  <p:stCondLst>
                                    <p:cond delay="0"/>
                                  </p:stCondLst>
                                  <p:childTnLst>
                                    <p:set>
                                      <p:cBhvr>
                                        <p:cTn id="23" dur="1" fill="hold">
                                          <p:stCondLst>
                                            <p:cond delay="0"/>
                                          </p:stCondLst>
                                        </p:cTn>
                                        <p:tgtEl>
                                          <p:spTgt spid="116"/>
                                        </p:tgtEl>
                                        <p:attrNameLst>
                                          <p:attrName>style.visibility</p:attrName>
                                        </p:attrNameLst>
                                      </p:cBhvr>
                                      <p:to>
                                        <p:strVal val="visible"/>
                                      </p:to>
                                    </p:set>
                                    <p:anim calcmode="lin" valueType="num">
                                      <p:cBhvr>
                                        <p:cTn id="24" dur="500" fill="hold"/>
                                        <p:tgtEl>
                                          <p:spTgt spid="116"/>
                                        </p:tgtEl>
                                        <p:attrNameLst>
                                          <p:attrName>ppt_w</p:attrName>
                                        </p:attrNameLst>
                                      </p:cBhvr>
                                      <p:tavLst>
                                        <p:tav tm="0">
                                          <p:val>
                                            <p:fltVal val="0"/>
                                          </p:val>
                                        </p:tav>
                                        <p:tav tm="100000">
                                          <p:val>
                                            <p:strVal val="#ppt_w"/>
                                          </p:val>
                                        </p:tav>
                                      </p:tavLst>
                                    </p:anim>
                                    <p:anim calcmode="lin" valueType="num">
                                      <p:cBhvr>
                                        <p:cTn id="25" dur="500" fill="hold"/>
                                        <p:tgtEl>
                                          <p:spTgt spid="116"/>
                                        </p:tgtEl>
                                        <p:attrNameLst>
                                          <p:attrName>ppt_h</p:attrName>
                                        </p:attrNameLst>
                                      </p:cBhvr>
                                      <p:tavLst>
                                        <p:tav tm="0">
                                          <p:val>
                                            <p:fltVal val="0"/>
                                          </p:val>
                                        </p:tav>
                                        <p:tav tm="100000">
                                          <p:val>
                                            <p:strVal val="#ppt_h"/>
                                          </p:val>
                                        </p:tav>
                                      </p:tavLst>
                                    </p:anim>
                                    <p:anim calcmode="lin" valueType="num">
                                      <p:cBhvr>
                                        <p:cTn id="26" dur="500" fill="hold"/>
                                        <p:tgtEl>
                                          <p:spTgt spid="116"/>
                                        </p:tgtEl>
                                        <p:attrNameLst>
                                          <p:attrName>style.rotation</p:attrName>
                                        </p:attrNameLst>
                                      </p:cBhvr>
                                      <p:tavLst>
                                        <p:tav tm="0">
                                          <p:val>
                                            <p:fltVal val="360"/>
                                          </p:val>
                                        </p:tav>
                                        <p:tav tm="100000">
                                          <p:val>
                                            <p:fltVal val="0"/>
                                          </p:val>
                                        </p:tav>
                                      </p:tavLst>
                                    </p:anim>
                                    <p:animEffect transition="in" filter="fade">
                                      <p:cBhvr>
                                        <p:cTn id="27" dur="500"/>
                                        <p:tgtEl>
                                          <p:spTgt spid="116"/>
                                        </p:tgtEl>
                                      </p:cBhvr>
                                    </p:animEffect>
                                  </p:childTnLst>
                                </p:cTn>
                              </p:par>
                              <p:par>
                                <p:cTn id="28" presetID="14" presetClass="entr" presetSubtype="10" fill="hold" grpId="0" nodeType="withEffect">
                                  <p:stCondLst>
                                    <p:cond delay="500"/>
                                  </p:stCondLst>
                                  <p:childTnLst>
                                    <p:set>
                                      <p:cBhvr>
                                        <p:cTn id="29" dur="1" fill="hold">
                                          <p:stCondLst>
                                            <p:cond delay="0"/>
                                          </p:stCondLst>
                                        </p:cTn>
                                        <p:tgtEl>
                                          <p:spTgt spid="123"/>
                                        </p:tgtEl>
                                        <p:attrNameLst>
                                          <p:attrName>style.visibility</p:attrName>
                                        </p:attrNameLst>
                                      </p:cBhvr>
                                      <p:to>
                                        <p:strVal val="visible"/>
                                      </p:to>
                                    </p:set>
                                    <p:animEffect transition="in" filter="randombar(horizontal)">
                                      <p:cBhvr>
                                        <p:cTn id="30" dur="400"/>
                                        <p:tgtEl>
                                          <p:spTgt spid="123"/>
                                        </p:tgtEl>
                                      </p:cBhvr>
                                    </p:animEffect>
                                  </p:childTnLst>
                                </p:cTn>
                              </p:par>
                              <p:par>
                                <p:cTn id="31" presetID="14" presetClass="entr" presetSubtype="10" fill="hold" grpId="0" nodeType="withEffect">
                                  <p:stCondLst>
                                    <p:cond delay="500"/>
                                  </p:stCondLst>
                                  <p:childTnLst>
                                    <p:set>
                                      <p:cBhvr>
                                        <p:cTn id="32" dur="1" fill="hold">
                                          <p:stCondLst>
                                            <p:cond delay="0"/>
                                          </p:stCondLst>
                                        </p:cTn>
                                        <p:tgtEl>
                                          <p:spTgt spid="124"/>
                                        </p:tgtEl>
                                        <p:attrNameLst>
                                          <p:attrName>style.visibility</p:attrName>
                                        </p:attrNameLst>
                                      </p:cBhvr>
                                      <p:to>
                                        <p:strVal val="visible"/>
                                      </p:to>
                                    </p:set>
                                    <p:animEffect transition="in" filter="randombar(horizontal)">
                                      <p:cBhvr>
                                        <p:cTn id="33" dur="400"/>
                                        <p:tgtEl>
                                          <p:spTgt spid="124"/>
                                        </p:tgtEl>
                                      </p:cBhvr>
                                    </p:animEffect>
                                  </p:childTnLst>
                                </p:cTn>
                              </p:par>
                            </p:childTnLst>
                          </p:cTn>
                        </p:par>
                        <p:par>
                          <p:cTn id="34" fill="hold">
                            <p:stCondLst>
                              <p:cond delay="3400"/>
                            </p:stCondLst>
                            <p:childTnLst>
                              <p:par>
                                <p:cTn id="35" presetID="22" presetClass="entr" presetSubtype="4" fill="hold" nodeType="afterEffect">
                                  <p:stCondLst>
                                    <p:cond delay="0"/>
                                  </p:stCondLst>
                                  <p:childTnLst>
                                    <p:set>
                                      <p:cBhvr>
                                        <p:cTn id="36" dur="1" fill="hold">
                                          <p:stCondLst>
                                            <p:cond delay="0"/>
                                          </p:stCondLst>
                                        </p:cTn>
                                        <p:tgtEl>
                                          <p:spTgt spid="125"/>
                                        </p:tgtEl>
                                        <p:attrNameLst>
                                          <p:attrName>style.visibility</p:attrName>
                                        </p:attrNameLst>
                                      </p:cBhvr>
                                      <p:to>
                                        <p:strVal val="visible"/>
                                      </p:to>
                                    </p:set>
                                    <p:animEffect transition="in" filter="wipe(down)">
                                      <p:cBhvr>
                                        <p:cTn id="37" dur="500"/>
                                        <p:tgtEl>
                                          <p:spTgt spid="125"/>
                                        </p:tgtEl>
                                      </p:cBhvr>
                                    </p:animEffect>
                                  </p:childTnLst>
                                </p:cTn>
                              </p:par>
                            </p:childTnLst>
                          </p:cTn>
                        </p:par>
                        <p:par>
                          <p:cTn id="38" fill="hold">
                            <p:stCondLst>
                              <p:cond delay="3900"/>
                            </p:stCondLst>
                            <p:childTnLst>
                              <p:par>
                                <p:cTn id="39" presetID="49" presetClass="entr" presetSubtype="0" decel="100000" fill="hold" nodeType="afterEffect">
                                  <p:stCondLst>
                                    <p:cond delay="0"/>
                                  </p:stCondLst>
                                  <p:childTnLst>
                                    <p:set>
                                      <p:cBhvr>
                                        <p:cTn id="40" dur="1" fill="hold">
                                          <p:stCondLst>
                                            <p:cond delay="0"/>
                                          </p:stCondLst>
                                        </p:cTn>
                                        <p:tgtEl>
                                          <p:spTgt spid="126"/>
                                        </p:tgtEl>
                                        <p:attrNameLst>
                                          <p:attrName>style.visibility</p:attrName>
                                        </p:attrNameLst>
                                      </p:cBhvr>
                                      <p:to>
                                        <p:strVal val="visible"/>
                                      </p:to>
                                    </p:set>
                                    <p:anim calcmode="lin" valueType="num">
                                      <p:cBhvr>
                                        <p:cTn id="41" dur="500" fill="hold"/>
                                        <p:tgtEl>
                                          <p:spTgt spid="126"/>
                                        </p:tgtEl>
                                        <p:attrNameLst>
                                          <p:attrName>ppt_w</p:attrName>
                                        </p:attrNameLst>
                                      </p:cBhvr>
                                      <p:tavLst>
                                        <p:tav tm="0">
                                          <p:val>
                                            <p:fltVal val="0"/>
                                          </p:val>
                                        </p:tav>
                                        <p:tav tm="100000">
                                          <p:val>
                                            <p:strVal val="#ppt_w"/>
                                          </p:val>
                                        </p:tav>
                                      </p:tavLst>
                                    </p:anim>
                                    <p:anim calcmode="lin" valueType="num">
                                      <p:cBhvr>
                                        <p:cTn id="42" dur="500" fill="hold"/>
                                        <p:tgtEl>
                                          <p:spTgt spid="126"/>
                                        </p:tgtEl>
                                        <p:attrNameLst>
                                          <p:attrName>ppt_h</p:attrName>
                                        </p:attrNameLst>
                                      </p:cBhvr>
                                      <p:tavLst>
                                        <p:tav tm="0">
                                          <p:val>
                                            <p:fltVal val="0"/>
                                          </p:val>
                                        </p:tav>
                                        <p:tav tm="100000">
                                          <p:val>
                                            <p:strVal val="#ppt_h"/>
                                          </p:val>
                                        </p:tav>
                                      </p:tavLst>
                                    </p:anim>
                                    <p:anim calcmode="lin" valueType="num">
                                      <p:cBhvr>
                                        <p:cTn id="43" dur="500" fill="hold"/>
                                        <p:tgtEl>
                                          <p:spTgt spid="126"/>
                                        </p:tgtEl>
                                        <p:attrNameLst>
                                          <p:attrName>style.rotation</p:attrName>
                                        </p:attrNameLst>
                                      </p:cBhvr>
                                      <p:tavLst>
                                        <p:tav tm="0">
                                          <p:val>
                                            <p:fltVal val="360"/>
                                          </p:val>
                                        </p:tav>
                                        <p:tav tm="100000">
                                          <p:val>
                                            <p:fltVal val="0"/>
                                          </p:val>
                                        </p:tav>
                                      </p:tavLst>
                                    </p:anim>
                                    <p:animEffect transition="in" filter="fade">
                                      <p:cBhvr>
                                        <p:cTn id="44" dur="500"/>
                                        <p:tgtEl>
                                          <p:spTgt spid="126"/>
                                        </p:tgtEl>
                                      </p:cBhvr>
                                    </p:animEffect>
                                  </p:childTnLst>
                                </p:cTn>
                              </p:par>
                              <p:par>
                                <p:cTn id="45" presetID="14" presetClass="entr" presetSubtype="10" fill="hold" grpId="0" nodeType="withEffect">
                                  <p:stCondLst>
                                    <p:cond delay="500"/>
                                  </p:stCondLst>
                                  <p:childTnLst>
                                    <p:set>
                                      <p:cBhvr>
                                        <p:cTn id="46" dur="1" fill="hold">
                                          <p:stCondLst>
                                            <p:cond delay="0"/>
                                          </p:stCondLst>
                                        </p:cTn>
                                        <p:tgtEl>
                                          <p:spTgt spid="133"/>
                                        </p:tgtEl>
                                        <p:attrNameLst>
                                          <p:attrName>style.visibility</p:attrName>
                                        </p:attrNameLst>
                                      </p:cBhvr>
                                      <p:to>
                                        <p:strVal val="visible"/>
                                      </p:to>
                                    </p:set>
                                    <p:animEffect transition="in" filter="randombar(horizontal)">
                                      <p:cBhvr>
                                        <p:cTn id="47" dur="400"/>
                                        <p:tgtEl>
                                          <p:spTgt spid="133"/>
                                        </p:tgtEl>
                                      </p:cBhvr>
                                    </p:animEffect>
                                  </p:childTnLst>
                                </p:cTn>
                              </p:par>
                              <p:par>
                                <p:cTn id="48" presetID="14" presetClass="entr" presetSubtype="10" fill="hold" grpId="0" nodeType="withEffect">
                                  <p:stCondLst>
                                    <p:cond delay="500"/>
                                  </p:stCondLst>
                                  <p:childTnLst>
                                    <p:set>
                                      <p:cBhvr>
                                        <p:cTn id="49" dur="1" fill="hold">
                                          <p:stCondLst>
                                            <p:cond delay="0"/>
                                          </p:stCondLst>
                                        </p:cTn>
                                        <p:tgtEl>
                                          <p:spTgt spid="134"/>
                                        </p:tgtEl>
                                        <p:attrNameLst>
                                          <p:attrName>style.visibility</p:attrName>
                                        </p:attrNameLst>
                                      </p:cBhvr>
                                      <p:to>
                                        <p:strVal val="visible"/>
                                      </p:to>
                                    </p:set>
                                    <p:animEffect transition="in" filter="randombar(horizontal)">
                                      <p:cBhvr>
                                        <p:cTn id="50" dur="400"/>
                                        <p:tgtEl>
                                          <p:spTgt spid="134"/>
                                        </p:tgtEl>
                                      </p:cBhvr>
                                    </p:animEffect>
                                  </p:childTnLst>
                                </p:cTn>
                              </p:par>
                            </p:childTnLst>
                          </p:cTn>
                        </p:par>
                        <p:par>
                          <p:cTn id="51" fill="hold">
                            <p:stCondLst>
                              <p:cond delay="4800"/>
                            </p:stCondLst>
                            <p:childTnLst>
                              <p:par>
                                <p:cTn id="52" presetID="2" presetClass="entr" presetSubtype="8" fill="hold" nodeType="afterEffect">
                                  <p:stCondLst>
                                    <p:cond delay="0"/>
                                  </p:stCondLst>
                                  <p:childTnLst>
                                    <p:set>
                                      <p:cBhvr>
                                        <p:cTn id="53" dur="1" fill="hold">
                                          <p:stCondLst>
                                            <p:cond delay="0"/>
                                          </p:stCondLst>
                                        </p:cTn>
                                        <p:tgtEl>
                                          <p:spTgt spid="135"/>
                                        </p:tgtEl>
                                        <p:attrNameLst>
                                          <p:attrName>style.visibility</p:attrName>
                                        </p:attrNameLst>
                                      </p:cBhvr>
                                      <p:to>
                                        <p:strVal val="visible"/>
                                      </p:to>
                                    </p:set>
                                    <p:anim calcmode="lin" valueType="num">
                                      <p:cBhvr additive="base">
                                        <p:cTn id="54" dur="500" fill="hold"/>
                                        <p:tgtEl>
                                          <p:spTgt spid="135"/>
                                        </p:tgtEl>
                                        <p:attrNameLst>
                                          <p:attrName>ppt_x</p:attrName>
                                        </p:attrNameLst>
                                      </p:cBhvr>
                                      <p:tavLst>
                                        <p:tav tm="0">
                                          <p:val>
                                            <p:strVal val="0-#ppt_w/2"/>
                                          </p:val>
                                        </p:tav>
                                        <p:tav tm="100000">
                                          <p:val>
                                            <p:strVal val="#ppt_x"/>
                                          </p:val>
                                        </p:tav>
                                      </p:tavLst>
                                    </p:anim>
                                    <p:anim calcmode="lin" valueType="num">
                                      <p:cBhvr additive="base">
                                        <p:cTn id="55" dur="500" fill="hold"/>
                                        <p:tgtEl>
                                          <p:spTgt spid="135"/>
                                        </p:tgtEl>
                                        <p:attrNameLst>
                                          <p:attrName>ppt_y</p:attrName>
                                        </p:attrNameLst>
                                      </p:cBhvr>
                                      <p:tavLst>
                                        <p:tav tm="0">
                                          <p:val>
                                            <p:strVal val="#ppt_y"/>
                                          </p:val>
                                        </p:tav>
                                        <p:tav tm="100000">
                                          <p:val>
                                            <p:strVal val="#ppt_y"/>
                                          </p:val>
                                        </p:tav>
                                      </p:tavLst>
                                    </p:anim>
                                  </p:childTnLst>
                                </p:cTn>
                              </p:par>
                            </p:childTnLst>
                          </p:cTn>
                        </p:par>
                        <p:par>
                          <p:cTn id="56" fill="hold">
                            <p:stCondLst>
                              <p:cond delay="5300"/>
                            </p:stCondLst>
                            <p:childTnLst>
                              <p:par>
                                <p:cTn id="57" presetID="42" presetClass="entr" presetSubtype="0" fill="hold" grpId="0" nodeType="afterEffect">
                                  <p:stCondLst>
                                    <p:cond delay="0"/>
                                  </p:stCondLst>
                                  <p:childTnLst>
                                    <p:set>
                                      <p:cBhvr>
                                        <p:cTn id="58" dur="1" fill="hold">
                                          <p:stCondLst>
                                            <p:cond delay="0"/>
                                          </p:stCondLst>
                                        </p:cTn>
                                        <p:tgtEl>
                                          <p:spTgt spid="140"/>
                                        </p:tgtEl>
                                        <p:attrNameLst>
                                          <p:attrName>style.visibility</p:attrName>
                                        </p:attrNameLst>
                                      </p:cBhvr>
                                      <p:to>
                                        <p:strVal val="visible"/>
                                      </p:to>
                                    </p:set>
                                    <p:animEffect transition="in" filter="fade">
                                      <p:cBhvr>
                                        <p:cTn id="59" dur="1000"/>
                                        <p:tgtEl>
                                          <p:spTgt spid="140"/>
                                        </p:tgtEl>
                                      </p:cBhvr>
                                    </p:animEffect>
                                    <p:anim calcmode="lin" valueType="num">
                                      <p:cBhvr>
                                        <p:cTn id="60" dur="1000" fill="hold"/>
                                        <p:tgtEl>
                                          <p:spTgt spid="140"/>
                                        </p:tgtEl>
                                        <p:attrNameLst>
                                          <p:attrName>ppt_x</p:attrName>
                                        </p:attrNameLst>
                                      </p:cBhvr>
                                      <p:tavLst>
                                        <p:tav tm="0">
                                          <p:val>
                                            <p:strVal val="#ppt_x"/>
                                          </p:val>
                                        </p:tav>
                                        <p:tav tm="100000">
                                          <p:val>
                                            <p:strVal val="#ppt_x"/>
                                          </p:val>
                                        </p:tav>
                                      </p:tavLst>
                                    </p:anim>
                                    <p:anim calcmode="lin" valueType="num">
                                      <p:cBhvr>
                                        <p:cTn id="61" dur="1000" fill="hold"/>
                                        <p:tgtEl>
                                          <p:spTgt spid="140"/>
                                        </p:tgtEl>
                                        <p:attrNameLst>
                                          <p:attrName>ppt_y</p:attrName>
                                        </p:attrNameLst>
                                      </p:cBhvr>
                                      <p:tavLst>
                                        <p:tav tm="0">
                                          <p:val>
                                            <p:strVal val="#ppt_y+.1"/>
                                          </p:val>
                                        </p:tav>
                                        <p:tav tm="100000">
                                          <p:val>
                                            <p:strVal val="#ppt_y"/>
                                          </p:val>
                                        </p:tav>
                                      </p:tavLst>
                                    </p:anim>
                                  </p:childTnLst>
                                </p:cTn>
                              </p:par>
                            </p:childTnLst>
                          </p:cTn>
                        </p:par>
                        <p:par>
                          <p:cTn id="62" fill="hold">
                            <p:stCondLst>
                              <p:cond delay="6300"/>
                            </p:stCondLst>
                            <p:childTnLst>
                              <p:par>
                                <p:cTn id="63" presetID="22" presetClass="entr" presetSubtype="8" fill="hold" nodeType="afterEffect">
                                  <p:stCondLst>
                                    <p:cond delay="0"/>
                                  </p:stCondLst>
                                  <p:childTnLst>
                                    <p:set>
                                      <p:cBhvr>
                                        <p:cTn id="64" dur="1" fill="hold">
                                          <p:stCondLst>
                                            <p:cond delay="0"/>
                                          </p:stCondLst>
                                        </p:cTn>
                                        <p:tgtEl>
                                          <p:spTgt spid="141"/>
                                        </p:tgtEl>
                                        <p:attrNameLst>
                                          <p:attrName>style.visibility</p:attrName>
                                        </p:attrNameLst>
                                      </p:cBhvr>
                                      <p:to>
                                        <p:strVal val="visible"/>
                                      </p:to>
                                    </p:set>
                                    <p:animEffect transition="in" filter="wipe(left)">
                                      <p:cBhvr>
                                        <p:cTn id="65" dur="500"/>
                                        <p:tgtEl>
                                          <p:spTgt spid="141"/>
                                        </p:tgtEl>
                                      </p:cBhvr>
                                    </p:animEffect>
                                  </p:childTnLst>
                                </p:cTn>
                              </p:par>
                              <p:par>
                                <p:cTn id="66" presetID="2" presetClass="entr" presetSubtype="2" fill="hold" nodeType="withEffect">
                                  <p:stCondLst>
                                    <p:cond delay="250"/>
                                  </p:stCondLst>
                                  <p:childTnLst>
                                    <p:set>
                                      <p:cBhvr>
                                        <p:cTn id="67" dur="1" fill="hold">
                                          <p:stCondLst>
                                            <p:cond delay="0"/>
                                          </p:stCondLst>
                                        </p:cTn>
                                        <p:tgtEl>
                                          <p:spTgt spid="142"/>
                                        </p:tgtEl>
                                        <p:attrNameLst>
                                          <p:attrName>style.visibility</p:attrName>
                                        </p:attrNameLst>
                                      </p:cBhvr>
                                      <p:to>
                                        <p:strVal val="visible"/>
                                      </p:to>
                                    </p:set>
                                    <p:anim calcmode="lin" valueType="num">
                                      <p:cBhvr additive="base">
                                        <p:cTn id="68" dur="500" fill="hold"/>
                                        <p:tgtEl>
                                          <p:spTgt spid="142"/>
                                        </p:tgtEl>
                                        <p:attrNameLst>
                                          <p:attrName>ppt_x</p:attrName>
                                        </p:attrNameLst>
                                      </p:cBhvr>
                                      <p:tavLst>
                                        <p:tav tm="0">
                                          <p:val>
                                            <p:strVal val="1+#ppt_w/2"/>
                                          </p:val>
                                        </p:tav>
                                        <p:tav tm="100000">
                                          <p:val>
                                            <p:strVal val="#ppt_x"/>
                                          </p:val>
                                        </p:tav>
                                      </p:tavLst>
                                    </p:anim>
                                    <p:anim calcmode="lin" valueType="num">
                                      <p:cBhvr additive="base">
                                        <p:cTn id="69" dur="500" fill="hold"/>
                                        <p:tgtEl>
                                          <p:spTgt spid="142"/>
                                        </p:tgtEl>
                                        <p:attrNameLst>
                                          <p:attrName>ppt_y</p:attrName>
                                        </p:attrNameLst>
                                      </p:cBhvr>
                                      <p:tavLst>
                                        <p:tav tm="0">
                                          <p:val>
                                            <p:strVal val="#ppt_y"/>
                                          </p:val>
                                        </p:tav>
                                        <p:tav tm="100000">
                                          <p:val>
                                            <p:strVal val="#ppt_y"/>
                                          </p:val>
                                        </p:tav>
                                      </p:tavLst>
                                    </p:anim>
                                  </p:childTnLst>
                                </p:cTn>
                              </p:par>
                            </p:childTnLst>
                          </p:cTn>
                        </p:par>
                        <p:par>
                          <p:cTn id="70" fill="hold">
                            <p:stCondLst>
                              <p:cond delay="7050"/>
                            </p:stCondLst>
                            <p:childTnLst>
                              <p:par>
                                <p:cTn id="71" presetID="42" presetClass="entr" presetSubtype="0" fill="hold" nodeType="afterEffect">
                                  <p:stCondLst>
                                    <p:cond delay="0"/>
                                  </p:stCondLst>
                                  <p:childTnLst>
                                    <p:set>
                                      <p:cBhvr>
                                        <p:cTn id="72" dur="1" fill="hold">
                                          <p:stCondLst>
                                            <p:cond delay="0"/>
                                          </p:stCondLst>
                                        </p:cTn>
                                        <p:tgtEl>
                                          <p:spTgt spid="146"/>
                                        </p:tgtEl>
                                        <p:attrNameLst>
                                          <p:attrName>style.visibility</p:attrName>
                                        </p:attrNameLst>
                                      </p:cBhvr>
                                      <p:to>
                                        <p:strVal val="visible"/>
                                      </p:to>
                                    </p:set>
                                    <p:animEffect transition="in" filter="fade">
                                      <p:cBhvr>
                                        <p:cTn id="73" dur="1000"/>
                                        <p:tgtEl>
                                          <p:spTgt spid="146"/>
                                        </p:tgtEl>
                                      </p:cBhvr>
                                    </p:animEffect>
                                    <p:anim calcmode="lin" valueType="num">
                                      <p:cBhvr>
                                        <p:cTn id="74" dur="1000" fill="hold"/>
                                        <p:tgtEl>
                                          <p:spTgt spid="146"/>
                                        </p:tgtEl>
                                        <p:attrNameLst>
                                          <p:attrName>ppt_x</p:attrName>
                                        </p:attrNameLst>
                                      </p:cBhvr>
                                      <p:tavLst>
                                        <p:tav tm="0">
                                          <p:val>
                                            <p:strVal val="#ppt_x"/>
                                          </p:val>
                                        </p:tav>
                                        <p:tav tm="100000">
                                          <p:val>
                                            <p:strVal val="#ppt_x"/>
                                          </p:val>
                                        </p:tav>
                                      </p:tavLst>
                                    </p:anim>
                                    <p:anim calcmode="lin" valueType="num">
                                      <p:cBhvr>
                                        <p:cTn id="75" dur="1000" fill="hold"/>
                                        <p:tgtEl>
                                          <p:spTgt spid="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23" grpId="0"/>
      <p:bldP spid="124" grpId="0"/>
      <p:bldP spid="133" grpId="0"/>
      <p:bldP spid="134" grpId="0"/>
      <p:bldP spid="1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52971" y="188640"/>
            <a:ext cx="670560" cy="604586"/>
            <a:chOff x="5424755" y="1340768"/>
            <a:chExt cx="670560" cy="604586"/>
          </a:xfrm>
        </p:grpSpPr>
        <p:grpSp>
          <p:nvGrpSpPr>
            <p:cNvPr id="16" name="组合 15"/>
            <p:cNvGrpSpPr/>
            <p:nvPr/>
          </p:nvGrpSpPr>
          <p:grpSpPr>
            <a:xfrm>
              <a:off x="5424755" y="1340768"/>
              <a:ext cx="670560" cy="604586"/>
              <a:chOff x="3720691" y="2824413"/>
              <a:chExt cx="1341120" cy="1209172"/>
            </a:xfrm>
          </p:grpSpPr>
          <p:sp>
            <p:nvSpPr>
              <p:cNvPr id="1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7"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21" name="文本框 9"/>
          <p:cNvSpPr txBox="1"/>
          <p:nvPr/>
        </p:nvSpPr>
        <p:spPr>
          <a:xfrm>
            <a:off x="1270163" y="307422"/>
            <a:ext cx="2405088" cy="346249"/>
          </a:xfrm>
          <a:prstGeom prst="rect">
            <a:avLst/>
          </a:prstGeom>
          <a:noFill/>
        </p:spPr>
        <p:txBody>
          <a:bodyPr wrap="square" lIns="68580" tIns="34290" rIns="68580" bIns="34290"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414455"/>
                </a:solidFill>
                <a:latin typeface="微软雅黑" panose="020B0503020204020204" pitchFamily="34" charset="-122"/>
                <a:ea typeface="微软雅黑" panose="020B0503020204020204" pitchFamily="34" charset="-122"/>
              </a:rPr>
              <a:t>效用化 和 极限化</a:t>
            </a:r>
            <a:endParaRPr kumimoji="0" lang="zh-CN" altLang="en-US" sz="1800" b="0" i="0" u="none" strike="noStrike" kern="1200" cap="none" spc="0" normalizeH="0" baseline="0" noProof="0" dirty="0">
              <a:ln>
                <a:noFill/>
              </a:ln>
              <a:solidFill>
                <a:srgbClr val="414455"/>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p:cNvCxnSpPr/>
          <p:nvPr/>
        </p:nvCxnSpPr>
        <p:spPr>
          <a:xfrm>
            <a:off x="1342171" y="667462"/>
            <a:ext cx="9723968"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11239467" y="459431"/>
            <a:ext cx="258720" cy="233265"/>
            <a:chOff x="3720691" y="2824413"/>
            <a:chExt cx="1341120" cy="1209172"/>
          </a:xfrm>
        </p:grpSpPr>
        <p:sp>
          <p:nvSpPr>
            <p:cNvPr id="2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方正兰亭黑简体" panose="02000000000000000000" pitchFamily="2" charset="-122"/>
                <a:ea typeface="方正兰亭黑简体" panose="02000000000000000000" pitchFamily="2" charset="-122"/>
                <a:cs typeface="+mn-cs"/>
              </a:endParaRPr>
            </a:p>
          </p:txBody>
        </p:sp>
        <p:sp>
          <p:nvSpPr>
            <p:cNvPr id="2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方正兰亭黑简体" panose="02000000000000000000" pitchFamily="2" charset="-122"/>
                <a:ea typeface="方正兰亭黑简体" panose="02000000000000000000" pitchFamily="2" charset="-122"/>
                <a:cs typeface="+mn-cs"/>
              </a:endParaRPr>
            </a:p>
          </p:txBody>
        </p:sp>
      </p:grpSp>
      <p:sp>
        <p:nvSpPr>
          <p:cNvPr id="26" name="文本框 9"/>
          <p:cNvSpPr txBox="1"/>
          <p:nvPr/>
        </p:nvSpPr>
        <p:spPr>
          <a:xfrm>
            <a:off x="10706099" y="332656"/>
            <a:ext cx="432048" cy="346249"/>
          </a:xfrm>
          <a:prstGeom prst="rect">
            <a:avLst/>
          </a:prstGeom>
          <a:noFill/>
        </p:spPr>
        <p:txBody>
          <a:bodyPr wrap="square" lIns="68580" tIns="34290" rIns="68580" bIns="34290"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14455"/>
                </a:solidFill>
                <a:effectLst/>
                <a:uLnTx/>
                <a:uFillTx/>
                <a:latin typeface="方正兰亭黑简体" panose="02000000000000000000" pitchFamily="2" charset="-122"/>
                <a:ea typeface="方正兰亭黑简体" panose="02000000000000000000" pitchFamily="2" charset="-122"/>
                <a:cs typeface="+mn-cs"/>
              </a:rPr>
              <a:t>06</a:t>
            </a:r>
            <a:endParaRPr kumimoji="0" lang="zh-CN" altLang="en-US" sz="1800" b="0" i="0" u="none" strike="noStrike" kern="1200" cap="none" spc="0" normalizeH="0" baseline="0" noProof="0" dirty="0">
              <a:ln>
                <a:noFill/>
              </a:ln>
              <a:solidFill>
                <a:srgbClr val="414455"/>
              </a:solidFill>
              <a:effectLst/>
              <a:uLnTx/>
              <a:uFillTx/>
              <a:latin typeface="方正兰亭黑简体" panose="02000000000000000000" pitchFamily="2" charset="-122"/>
              <a:ea typeface="方正兰亭黑简体" panose="02000000000000000000" pitchFamily="2" charset="-122"/>
              <a:cs typeface="+mn-cs"/>
            </a:endParaRPr>
          </a:p>
        </p:txBody>
      </p:sp>
      <p:sp>
        <p:nvSpPr>
          <p:cNvPr id="44" name="Freeform 126"/>
          <p:cNvSpPr>
            <a:spLocks noChangeAspect="1" noEditPoints="1"/>
          </p:cNvSpPr>
          <p:nvPr/>
        </p:nvSpPr>
        <p:spPr bwMode="auto">
          <a:xfrm>
            <a:off x="757122" y="349673"/>
            <a:ext cx="267902" cy="335227"/>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rgbClr val="41445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65000"/>
                  <a:lumOff val="35000"/>
                </a:prstClr>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45" name="组合 44"/>
          <p:cNvGrpSpPr/>
          <p:nvPr/>
        </p:nvGrpSpPr>
        <p:grpSpPr>
          <a:xfrm>
            <a:off x="2920997" y="1982904"/>
            <a:ext cx="1820365" cy="1641266"/>
            <a:chOff x="3720691" y="2824413"/>
            <a:chExt cx="1341120" cy="1209172"/>
          </a:xfrm>
        </p:grpSpPr>
        <p:sp>
          <p:nvSpPr>
            <p:cNvPr id="4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4455"/>
                </a:solidFill>
                <a:effectLst/>
                <a:uLnTx/>
                <a:uFillTx/>
                <a:latin typeface="Calibri"/>
                <a:ea typeface="宋体" panose="02010600030101010101" pitchFamily="2" charset="-122"/>
                <a:cs typeface="+mn-cs"/>
              </a:endParaRPr>
            </a:p>
          </p:txBody>
        </p:sp>
        <p:sp>
          <p:nvSpPr>
            <p:cNvPr id="4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4455"/>
                </a:solidFill>
                <a:effectLst/>
                <a:uLnTx/>
                <a:uFillTx/>
                <a:latin typeface="Calibri"/>
                <a:ea typeface="宋体" panose="02010600030101010101" pitchFamily="2" charset="-122"/>
                <a:cs typeface="+mn-cs"/>
              </a:endParaRPr>
            </a:p>
          </p:txBody>
        </p:sp>
      </p:grpSp>
      <p:sp>
        <p:nvSpPr>
          <p:cNvPr id="48" name="Freeform 5"/>
          <p:cNvSpPr/>
          <p:nvPr/>
        </p:nvSpPr>
        <p:spPr bwMode="auto">
          <a:xfrm rot="1855731">
            <a:off x="3045650" y="2108191"/>
            <a:ext cx="1571060" cy="141649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4455"/>
              </a:solidFill>
              <a:effectLst/>
              <a:uLnTx/>
              <a:uFillTx/>
              <a:latin typeface="Calibri"/>
              <a:ea typeface="宋体" panose="02010600030101010101" pitchFamily="2" charset="-122"/>
              <a:cs typeface="+mn-cs"/>
            </a:endParaRPr>
          </a:p>
        </p:txBody>
      </p:sp>
      <p:grpSp>
        <p:nvGrpSpPr>
          <p:cNvPr id="94" name="组合 93"/>
          <p:cNvGrpSpPr/>
          <p:nvPr/>
        </p:nvGrpSpPr>
        <p:grpSpPr>
          <a:xfrm>
            <a:off x="1357322" y="4919042"/>
            <a:ext cx="526544" cy="474739"/>
            <a:chOff x="5424755" y="1340768"/>
            <a:chExt cx="670560" cy="604586"/>
          </a:xfrm>
        </p:grpSpPr>
        <p:grpSp>
          <p:nvGrpSpPr>
            <p:cNvPr id="95" name="组合 94"/>
            <p:cNvGrpSpPr/>
            <p:nvPr/>
          </p:nvGrpSpPr>
          <p:grpSpPr>
            <a:xfrm>
              <a:off x="5424755" y="1340768"/>
              <a:ext cx="670560" cy="604586"/>
              <a:chOff x="3720691" y="2824413"/>
              <a:chExt cx="1341120" cy="1209172"/>
            </a:xfrm>
          </p:grpSpPr>
          <p:sp>
            <p:nvSpPr>
              <p:cNvPr id="9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96"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99" name="文本框 9"/>
          <p:cNvSpPr txBox="1"/>
          <p:nvPr/>
        </p:nvSpPr>
        <p:spPr>
          <a:xfrm>
            <a:off x="1993130" y="4933213"/>
            <a:ext cx="6628555" cy="346249"/>
          </a:xfrm>
          <a:prstGeom prst="rect">
            <a:avLst/>
          </a:prstGeom>
          <a:noFill/>
        </p:spPr>
        <p:txBody>
          <a:bodyPr wrap="square" lIns="68580" tIns="34290" rIns="68580" bIns="34290" rtlCol="0">
            <a:sp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414455"/>
                </a:solidFill>
                <a:latin typeface="微软雅黑" panose="020B0503020204020204" pitchFamily="34" charset="-122"/>
                <a:ea typeface="微软雅黑" panose="020B0503020204020204" pitchFamily="34" charset="-122"/>
              </a:rPr>
              <a:t>效用化和极限化也许能相互促进</a:t>
            </a:r>
            <a:endParaRPr lang="en-US" altLang="zh-CN" dirty="0">
              <a:solidFill>
                <a:srgbClr val="414455"/>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2065139" y="5293253"/>
            <a:ext cx="8167360" cy="0"/>
          </a:xfrm>
          <a:prstGeom prst="line">
            <a:avLst/>
          </a:prstGeom>
          <a:ln>
            <a:solidFill>
              <a:srgbClr val="414455"/>
            </a:solidFill>
            <a:prstDash val="dash"/>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10375371" y="5162829"/>
            <a:ext cx="258720" cy="233265"/>
            <a:chOff x="3720691" y="2824413"/>
            <a:chExt cx="1341120" cy="1209172"/>
          </a:xfrm>
        </p:grpSpPr>
        <p:sp>
          <p:nvSpPr>
            <p:cNvPr id="102"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3"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08" name="组合 107">
            <a:extLst>
              <a:ext uri="{FF2B5EF4-FFF2-40B4-BE49-F238E27FC236}">
                <a16:creationId xmlns:a16="http://schemas.microsoft.com/office/drawing/2014/main" id="{01674421-4BD8-4939-8A98-F6A74A3EF06F}"/>
              </a:ext>
            </a:extLst>
          </p:cNvPr>
          <p:cNvGrpSpPr/>
          <p:nvPr/>
        </p:nvGrpSpPr>
        <p:grpSpPr>
          <a:xfrm>
            <a:off x="6673651" y="1985425"/>
            <a:ext cx="1820365" cy="1641266"/>
            <a:chOff x="3720691" y="2824413"/>
            <a:chExt cx="1341120" cy="1209172"/>
          </a:xfrm>
        </p:grpSpPr>
        <p:sp>
          <p:nvSpPr>
            <p:cNvPr id="109" name="Freeform 5">
              <a:extLst>
                <a:ext uri="{FF2B5EF4-FFF2-40B4-BE49-F238E27FC236}">
                  <a16:creationId xmlns:a16="http://schemas.microsoft.com/office/drawing/2014/main" id="{B2918580-1940-48F7-9608-B84598DFC83D}"/>
                </a:ext>
              </a:extLst>
            </p:cNvPr>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4455"/>
                </a:solidFill>
                <a:effectLst/>
                <a:uLnTx/>
                <a:uFillTx/>
                <a:latin typeface="Calibri"/>
                <a:ea typeface="宋体" panose="02010600030101010101" pitchFamily="2" charset="-122"/>
                <a:cs typeface="+mn-cs"/>
              </a:endParaRPr>
            </a:p>
          </p:txBody>
        </p:sp>
        <p:sp>
          <p:nvSpPr>
            <p:cNvPr id="110" name="Freeform 5">
              <a:extLst>
                <a:ext uri="{FF2B5EF4-FFF2-40B4-BE49-F238E27FC236}">
                  <a16:creationId xmlns:a16="http://schemas.microsoft.com/office/drawing/2014/main" id="{58692E88-5107-4273-AE25-DF615938A297}"/>
                </a:ext>
              </a:extLst>
            </p:cNvPr>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4455"/>
                </a:solidFill>
                <a:effectLst/>
                <a:uLnTx/>
                <a:uFillTx/>
                <a:latin typeface="Calibri"/>
                <a:ea typeface="宋体" panose="02010600030101010101" pitchFamily="2" charset="-122"/>
                <a:cs typeface="+mn-cs"/>
              </a:endParaRPr>
            </a:p>
          </p:txBody>
        </p:sp>
      </p:grpSp>
      <p:sp>
        <p:nvSpPr>
          <p:cNvPr id="111" name="Freeform 5">
            <a:extLst>
              <a:ext uri="{FF2B5EF4-FFF2-40B4-BE49-F238E27FC236}">
                <a16:creationId xmlns:a16="http://schemas.microsoft.com/office/drawing/2014/main" id="{FB28E833-D037-426C-A535-05F6C4FE407D}"/>
              </a:ext>
            </a:extLst>
          </p:cNvPr>
          <p:cNvSpPr/>
          <p:nvPr/>
        </p:nvSpPr>
        <p:spPr bwMode="auto">
          <a:xfrm rot="1855731">
            <a:off x="6798304" y="2110712"/>
            <a:ext cx="1571060" cy="141649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414455"/>
            </a:solidFill>
            <a:prstDash val="sysDash"/>
            <a:miter lim="800000"/>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14455"/>
              </a:solidFill>
              <a:effectLst/>
              <a:uLnTx/>
              <a:uFillTx/>
              <a:latin typeface="Calibri"/>
              <a:ea typeface="宋体" panose="02010600030101010101" pitchFamily="2" charset="-122"/>
              <a:cs typeface="+mn-cs"/>
            </a:endParaRPr>
          </a:p>
        </p:txBody>
      </p:sp>
      <p:sp>
        <p:nvSpPr>
          <p:cNvPr id="2" name="文本框 1">
            <a:extLst>
              <a:ext uri="{FF2B5EF4-FFF2-40B4-BE49-F238E27FC236}">
                <a16:creationId xmlns:a16="http://schemas.microsoft.com/office/drawing/2014/main" id="{9118519B-2332-4769-B5A1-BFED534C9249}"/>
              </a:ext>
            </a:extLst>
          </p:cNvPr>
          <p:cNvSpPr txBox="1"/>
          <p:nvPr/>
        </p:nvSpPr>
        <p:spPr>
          <a:xfrm>
            <a:off x="3289275" y="2564904"/>
            <a:ext cx="1368152" cy="461665"/>
          </a:xfrm>
          <a:prstGeom prst="rect">
            <a:avLst/>
          </a:prstGeom>
          <a:noFill/>
        </p:spPr>
        <p:txBody>
          <a:bodyPr wrap="square" rtlCol="0">
            <a:spAutoFit/>
          </a:bodyPr>
          <a:lstStyle/>
          <a:p>
            <a:r>
              <a:rPr lang="zh-CN" altLang="en-US" sz="2400" b="1" dirty="0">
                <a:effectLst>
                  <a:outerShdw blurRad="38100" dist="38100" dir="2700000" algn="tl">
                    <a:srgbClr val="000000">
                      <a:alpha val="43137"/>
                    </a:srgbClr>
                  </a:outerShdw>
                </a:effectLst>
              </a:rPr>
              <a:t>效用化</a:t>
            </a:r>
          </a:p>
        </p:txBody>
      </p:sp>
      <p:sp>
        <p:nvSpPr>
          <p:cNvPr id="3" name="文本框 2">
            <a:extLst>
              <a:ext uri="{FF2B5EF4-FFF2-40B4-BE49-F238E27FC236}">
                <a16:creationId xmlns:a16="http://schemas.microsoft.com/office/drawing/2014/main" id="{B95B8823-C753-481C-A0AC-2755C960C0C1}"/>
              </a:ext>
            </a:extLst>
          </p:cNvPr>
          <p:cNvSpPr txBox="1"/>
          <p:nvPr/>
        </p:nvSpPr>
        <p:spPr>
          <a:xfrm flipH="1">
            <a:off x="7033691" y="2588124"/>
            <a:ext cx="1367371" cy="461665"/>
          </a:xfrm>
          <a:prstGeom prst="rect">
            <a:avLst/>
          </a:prstGeom>
          <a:noFill/>
        </p:spPr>
        <p:txBody>
          <a:bodyPr wrap="square" rtlCol="0">
            <a:spAutoFit/>
          </a:bodyPr>
          <a:lstStyle/>
          <a:p>
            <a:r>
              <a:rPr lang="zh-CN" altLang="en-US" sz="2400" b="1" dirty="0">
                <a:effectLst>
                  <a:outerShdw blurRad="38100" dist="38100" dir="2700000" algn="tl">
                    <a:srgbClr val="000000">
                      <a:alpha val="43137"/>
                    </a:srgbClr>
                  </a:outerShdw>
                </a:effectLst>
              </a:rPr>
              <a:t>极限化</a:t>
            </a:r>
          </a:p>
        </p:txBody>
      </p:sp>
      <p:cxnSp>
        <p:nvCxnSpPr>
          <p:cNvPr id="7" name="直接箭头连接符 6">
            <a:extLst>
              <a:ext uri="{FF2B5EF4-FFF2-40B4-BE49-F238E27FC236}">
                <a16:creationId xmlns:a16="http://schemas.microsoft.com/office/drawing/2014/main" id="{699DD247-A570-44B3-8732-273D83066729}"/>
              </a:ext>
            </a:extLst>
          </p:cNvPr>
          <p:cNvCxnSpPr/>
          <p:nvPr/>
        </p:nvCxnSpPr>
        <p:spPr>
          <a:xfrm>
            <a:off x="4585419" y="1982904"/>
            <a:ext cx="25922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868A649F-43FC-4202-A259-7B406AB8ECF4}"/>
              </a:ext>
            </a:extLst>
          </p:cNvPr>
          <p:cNvCxnSpPr/>
          <p:nvPr/>
        </p:nvCxnSpPr>
        <p:spPr>
          <a:xfrm flipH="1">
            <a:off x="4657427" y="3645024"/>
            <a:ext cx="23762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17DA3150-12EF-4BC9-AB74-D229E9899D2E}"/>
              </a:ext>
            </a:extLst>
          </p:cNvPr>
          <p:cNvSpPr txBox="1"/>
          <p:nvPr/>
        </p:nvSpPr>
        <p:spPr>
          <a:xfrm>
            <a:off x="4063778" y="1483691"/>
            <a:ext cx="5400600" cy="369332"/>
          </a:xfrm>
          <a:prstGeom prst="rect">
            <a:avLst/>
          </a:prstGeom>
          <a:noFill/>
        </p:spPr>
        <p:txBody>
          <a:bodyPr wrap="square" rtlCol="0">
            <a:spAutoFit/>
          </a:bodyPr>
          <a:lstStyle/>
          <a:p>
            <a:r>
              <a:rPr lang="zh-CN" altLang="en-US" dirty="0"/>
              <a:t>强调快速将科学成果应用到生产中去</a:t>
            </a:r>
          </a:p>
        </p:txBody>
      </p:sp>
      <p:sp>
        <p:nvSpPr>
          <p:cNvPr id="13" name="文本框 12">
            <a:extLst>
              <a:ext uri="{FF2B5EF4-FFF2-40B4-BE49-F238E27FC236}">
                <a16:creationId xmlns:a16="http://schemas.microsoft.com/office/drawing/2014/main" id="{8D652A88-6527-408E-B24B-E47E6FED4FB6}"/>
              </a:ext>
            </a:extLst>
          </p:cNvPr>
          <p:cNvSpPr txBox="1"/>
          <p:nvPr/>
        </p:nvSpPr>
        <p:spPr>
          <a:xfrm>
            <a:off x="3796875" y="3767372"/>
            <a:ext cx="4366552" cy="646331"/>
          </a:xfrm>
          <a:prstGeom prst="rect">
            <a:avLst/>
          </a:prstGeom>
          <a:noFill/>
        </p:spPr>
        <p:txBody>
          <a:bodyPr wrap="square" rtlCol="0">
            <a:spAutoFit/>
          </a:bodyPr>
          <a:lstStyle/>
          <a:p>
            <a:r>
              <a:rPr lang="zh-CN" altLang="en-US" dirty="0"/>
              <a:t>更高水平的科学研究需要财政和工业水平的支撑</a:t>
            </a:r>
          </a:p>
        </p:txBody>
      </p:sp>
    </p:spTree>
    <p:extLst>
      <p:ext uri="{BB962C8B-B14F-4D97-AF65-F5344CB8AC3E}">
        <p14:creationId xmlns:p14="http://schemas.microsoft.com/office/powerpoint/2010/main" val="34019736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0-#ppt_w/2"/>
                                          </p:val>
                                        </p:tav>
                                        <p:tav tm="100000">
                                          <p:val>
                                            <p:strVal val="#ppt_x"/>
                                          </p:val>
                                        </p:tav>
                                      </p:tavLst>
                                    </p:anim>
                                    <p:anim calcmode="lin" valueType="num">
                                      <p:cBhvr additive="base">
                                        <p:cTn id="16" dur="500" fill="hold"/>
                                        <p:tgtEl>
                                          <p:spTgt spid="4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0-#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childTnLst>
                          </p:cTn>
                        </p:par>
                        <p:par>
                          <p:cTn id="21" fill="hold">
                            <p:stCondLst>
                              <p:cond delay="1250"/>
                            </p:stCondLst>
                            <p:childTnLst>
                              <p:par>
                                <p:cTn id="22" presetID="21" presetClass="entr" presetSubtype="1"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heel(1)">
                                      <p:cBhvr>
                                        <p:cTn id="24" dur="2000"/>
                                        <p:tgtEl>
                                          <p:spTgt spid="48"/>
                                        </p:tgtEl>
                                      </p:cBhvr>
                                    </p:animEffect>
                                  </p:childTnLst>
                                </p:cTn>
                              </p:par>
                            </p:childTnLst>
                          </p:cTn>
                        </p:par>
                        <p:par>
                          <p:cTn id="25" fill="hold">
                            <p:stCondLst>
                              <p:cond delay="3250"/>
                            </p:stCondLst>
                            <p:childTnLst>
                              <p:par>
                                <p:cTn id="26" presetID="2" presetClass="entr" presetSubtype="8" fill="hold" nodeType="afterEffect">
                                  <p:stCondLst>
                                    <p:cond delay="0"/>
                                  </p:stCondLst>
                                  <p:childTnLst>
                                    <p:set>
                                      <p:cBhvr>
                                        <p:cTn id="27" dur="1" fill="hold">
                                          <p:stCondLst>
                                            <p:cond delay="0"/>
                                          </p:stCondLst>
                                        </p:cTn>
                                        <p:tgtEl>
                                          <p:spTgt spid="94"/>
                                        </p:tgtEl>
                                        <p:attrNameLst>
                                          <p:attrName>style.visibility</p:attrName>
                                        </p:attrNameLst>
                                      </p:cBhvr>
                                      <p:to>
                                        <p:strVal val="visible"/>
                                      </p:to>
                                    </p:set>
                                    <p:anim calcmode="lin" valueType="num">
                                      <p:cBhvr additive="base">
                                        <p:cTn id="28" dur="500" fill="hold"/>
                                        <p:tgtEl>
                                          <p:spTgt spid="94"/>
                                        </p:tgtEl>
                                        <p:attrNameLst>
                                          <p:attrName>ppt_x</p:attrName>
                                        </p:attrNameLst>
                                      </p:cBhvr>
                                      <p:tavLst>
                                        <p:tav tm="0">
                                          <p:val>
                                            <p:strVal val="0-#ppt_w/2"/>
                                          </p:val>
                                        </p:tav>
                                        <p:tav tm="100000">
                                          <p:val>
                                            <p:strVal val="#ppt_x"/>
                                          </p:val>
                                        </p:tav>
                                      </p:tavLst>
                                    </p:anim>
                                    <p:anim calcmode="lin" valueType="num">
                                      <p:cBhvr additive="base">
                                        <p:cTn id="29" dur="500" fill="hold"/>
                                        <p:tgtEl>
                                          <p:spTgt spid="94"/>
                                        </p:tgtEl>
                                        <p:attrNameLst>
                                          <p:attrName>ppt_y</p:attrName>
                                        </p:attrNameLst>
                                      </p:cBhvr>
                                      <p:tavLst>
                                        <p:tav tm="0">
                                          <p:val>
                                            <p:strVal val="#ppt_y"/>
                                          </p:val>
                                        </p:tav>
                                        <p:tav tm="100000">
                                          <p:val>
                                            <p:strVal val="#ppt_y"/>
                                          </p:val>
                                        </p:tav>
                                      </p:tavLst>
                                    </p:anim>
                                  </p:childTnLst>
                                </p:cTn>
                              </p:par>
                            </p:childTnLst>
                          </p:cTn>
                        </p:par>
                        <p:par>
                          <p:cTn id="30" fill="hold">
                            <p:stCondLst>
                              <p:cond delay="3750"/>
                            </p:stCondLst>
                            <p:childTnLst>
                              <p:par>
                                <p:cTn id="31" presetID="42" presetClass="entr" presetSubtype="0" fill="hold" grpId="0" nodeType="afterEffect">
                                  <p:stCondLst>
                                    <p:cond delay="0"/>
                                  </p:stCondLst>
                                  <p:childTnLst>
                                    <p:set>
                                      <p:cBhvr>
                                        <p:cTn id="32" dur="1" fill="hold">
                                          <p:stCondLst>
                                            <p:cond delay="0"/>
                                          </p:stCondLst>
                                        </p:cTn>
                                        <p:tgtEl>
                                          <p:spTgt spid="99"/>
                                        </p:tgtEl>
                                        <p:attrNameLst>
                                          <p:attrName>style.visibility</p:attrName>
                                        </p:attrNameLst>
                                      </p:cBhvr>
                                      <p:to>
                                        <p:strVal val="visible"/>
                                      </p:to>
                                    </p:set>
                                    <p:animEffect transition="in" filter="fade">
                                      <p:cBhvr>
                                        <p:cTn id="33" dur="1000"/>
                                        <p:tgtEl>
                                          <p:spTgt spid="99"/>
                                        </p:tgtEl>
                                      </p:cBhvr>
                                    </p:animEffect>
                                    <p:anim calcmode="lin" valueType="num">
                                      <p:cBhvr>
                                        <p:cTn id="34" dur="1000" fill="hold"/>
                                        <p:tgtEl>
                                          <p:spTgt spid="99"/>
                                        </p:tgtEl>
                                        <p:attrNameLst>
                                          <p:attrName>ppt_x</p:attrName>
                                        </p:attrNameLst>
                                      </p:cBhvr>
                                      <p:tavLst>
                                        <p:tav tm="0">
                                          <p:val>
                                            <p:strVal val="#ppt_x"/>
                                          </p:val>
                                        </p:tav>
                                        <p:tav tm="100000">
                                          <p:val>
                                            <p:strVal val="#ppt_x"/>
                                          </p:val>
                                        </p:tav>
                                      </p:tavLst>
                                    </p:anim>
                                    <p:anim calcmode="lin" valueType="num">
                                      <p:cBhvr>
                                        <p:cTn id="35" dur="1000" fill="hold"/>
                                        <p:tgtEl>
                                          <p:spTgt spid="99"/>
                                        </p:tgtEl>
                                        <p:attrNameLst>
                                          <p:attrName>ppt_y</p:attrName>
                                        </p:attrNameLst>
                                      </p:cBhvr>
                                      <p:tavLst>
                                        <p:tav tm="0">
                                          <p:val>
                                            <p:strVal val="#ppt_y+.1"/>
                                          </p:val>
                                        </p:tav>
                                        <p:tav tm="100000">
                                          <p:val>
                                            <p:strVal val="#ppt_y"/>
                                          </p:val>
                                        </p:tav>
                                      </p:tavLst>
                                    </p:anim>
                                  </p:childTnLst>
                                </p:cTn>
                              </p:par>
                            </p:childTnLst>
                          </p:cTn>
                        </p:par>
                        <p:par>
                          <p:cTn id="36" fill="hold">
                            <p:stCondLst>
                              <p:cond delay="4750"/>
                            </p:stCondLst>
                            <p:childTnLst>
                              <p:par>
                                <p:cTn id="37" presetID="22" presetClass="entr" presetSubtype="8" fill="hold" nodeType="afterEffect">
                                  <p:stCondLst>
                                    <p:cond delay="0"/>
                                  </p:stCondLst>
                                  <p:childTnLst>
                                    <p:set>
                                      <p:cBhvr>
                                        <p:cTn id="38" dur="1" fill="hold">
                                          <p:stCondLst>
                                            <p:cond delay="0"/>
                                          </p:stCondLst>
                                        </p:cTn>
                                        <p:tgtEl>
                                          <p:spTgt spid="100"/>
                                        </p:tgtEl>
                                        <p:attrNameLst>
                                          <p:attrName>style.visibility</p:attrName>
                                        </p:attrNameLst>
                                      </p:cBhvr>
                                      <p:to>
                                        <p:strVal val="visible"/>
                                      </p:to>
                                    </p:set>
                                    <p:animEffect transition="in" filter="wipe(left)">
                                      <p:cBhvr>
                                        <p:cTn id="39" dur="500"/>
                                        <p:tgtEl>
                                          <p:spTgt spid="100"/>
                                        </p:tgtEl>
                                      </p:cBhvr>
                                    </p:animEffect>
                                  </p:childTnLst>
                                </p:cTn>
                              </p:par>
                              <p:par>
                                <p:cTn id="40" presetID="2" presetClass="entr" presetSubtype="2" fill="hold" nodeType="withEffect">
                                  <p:stCondLst>
                                    <p:cond delay="250"/>
                                  </p:stCondLst>
                                  <p:childTnLst>
                                    <p:set>
                                      <p:cBhvr>
                                        <p:cTn id="41" dur="1" fill="hold">
                                          <p:stCondLst>
                                            <p:cond delay="0"/>
                                          </p:stCondLst>
                                        </p:cTn>
                                        <p:tgtEl>
                                          <p:spTgt spid="101"/>
                                        </p:tgtEl>
                                        <p:attrNameLst>
                                          <p:attrName>style.visibility</p:attrName>
                                        </p:attrNameLst>
                                      </p:cBhvr>
                                      <p:to>
                                        <p:strVal val="visible"/>
                                      </p:to>
                                    </p:set>
                                    <p:anim calcmode="lin" valueType="num">
                                      <p:cBhvr additive="base">
                                        <p:cTn id="42" dur="500" fill="hold"/>
                                        <p:tgtEl>
                                          <p:spTgt spid="101"/>
                                        </p:tgtEl>
                                        <p:attrNameLst>
                                          <p:attrName>ppt_x</p:attrName>
                                        </p:attrNameLst>
                                      </p:cBhvr>
                                      <p:tavLst>
                                        <p:tav tm="0">
                                          <p:val>
                                            <p:strVal val="1+#ppt_w/2"/>
                                          </p:val>
                                        </p:tav>
                                        <p:tav tm="100000">
                                          <p:val>
                                            <p:strVal val="#ppt_x"/>
                                          </p:val>
                                        </p:tav>
                                      </p:tavLst>
                                    </p:anim>
                                    <p:anim calcmode="lin" valueType="num">
                                      <p:cBhvr additive="base">
                                        <p:cTn id="43" dur="500" fill="hold"/>
                                        <p:tgtEl>
                                          <p:spTgt spid="101"/>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750"/>
                                  </p:stCondLst>
                                  <p:childTnLst>
                                    <p:set>
                                      <p:cBhvr>
                                        <p:cTn id="45" dur="1" fill="hold">
                                          <p:stCondLst>
                                            <p:cond delay="0"/>
                                          </p:stCondLst>
                                        </p:cTn>
                                        <p:tgtEl>
                                          <p:spTgt spid="108"/>
                                        </p:tgtEl>
                                        <p:attrNameLst>
                                          <p:attrName>style.visibility</p:attrName>
                                        </p:attrNameLst>
                                      </p:cBhvr>
                                      <p:to>
                                        <p:strVal val="visible"/>
                                      </p:to>
                                    </p:set>
                                    <p:anim calcmode="lin" valueType="num">
                                      <p:cBhvr additive="base">
                                        <p:cTn id="46" dur="500" fill="hold"/>
                                        <p:tgtEl>
                                          <p:spTgt spid="108"/>
                                        </p:tgtEl>
                                        <p:attrNameLst>
                                          <p:attrName>ppt_x</p:attrName>
                                        </p:attrNameLst>
                                      </p:cBhvr>
                                      <p:tavLst>
                                        <p:tav tm="0">
                                          <p:val>
                                            <p:strVal val="0-#ppt_w/2"/>
                                          </p:val>
                                        </p:tav>
                                        <p:tav tm="100000">
                                          <p:val>
                                            <p:strVal val="#ppt_x"/>
                                          </p:val>
                                        </p:tav>
                                      </p:tavLst>
                                    </p:anim>
                                    <p:anim calcmode="lin" valueType="num">
                                      <p:cBhvr additive="base">
                                        <p:cTn id="47" dur="500" fill="hold"/>
                                        <p:tgtEl>
                                          <p:spTgt spid="108"/>
                                        </p:tgtEl>
                                        <p:attrNameLst>
                                          <p:attrName>ppt_y</p:attrName>
                                        </p:attrNameLst>
                                      </p:cBhvr>
                                      <p:tavLst>
                                        <p:tav tm="0">
                                          <p:val>
                                            <p:strVal val="#ppt_y"/>
                                          </p:val>
                                        </p:tav>
                                        <p:tav tm="100000">
                                          <p:val>
                                            <p:strVal val="#ppt_y"/>
                                          </p:val>
                                        </p:tav>
                                      </p:tavLst>
                                    </p:anim>
                                  </p:childTnLst>
                                </p:cTn>
                              </p:par>
                            </p:childTnLst>
                          </p:cTn>
                        </p:par>
                        <p:par>
                          <p:cTn id="48" fill="hold">
                            <p:stCondLst>
                              <p:cond delay="6000"/>
                            </p:stCondLst>
                            <p:childTnLst>
                              <p:par>
                                <p:cTn id="49" presetID="21" presetClass="entr" presetSubtype="1" fill="hold" grpId="0" nodeType="after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wheel(1)">
                                      <p:cBhvr>
                                        <p:cTn id="51"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8" grpId="0" animBg="1"/>
      <p:bldP spid="99" grpId="0"/>
      <p:bldP spid="1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EEE754F-4253-4028-88E2-DF2C82DBAB64}"/>
              </a:ext>
            </a:extLst>
          </p:cNvPr>
          <p:cNvSpPr/>
          <p:nvPr/>
        </p:nvSpPr>
        <p:spPr>
          <a:xfrm>
            <a:off x="5309549" y="2967334"/>
            <a:ext cx="3452333" cy="1323439"/>
          </a:xfrm>
          <a:prstGeom prst="rect">
            <a:avLst/>
          </a:prstGeom>
          <a:noFill/>
        </p:spPr>
        <p:txBody>
          <a:bodyPr wrap="square" lIns="91440" tIns="45720" rIns="91440" bIns="45720">
            <a:spAutoFit/>
          </a:bodyPr>
          <a:lstStyle/>
          <a:p>
            <a:pPr algn="ctr"/>
            <a:r>
              <a:rPr lang="zh-CN" alt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谢谢</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183634784"/>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2889</TotalTime>
  <Words>319</Words>
  <Application>Microsoft Office PowerPoint</Application>
  <PresentationFormat>自定义</PresentationFormat>
  <Paragraphs>34</Paragraphs>
  <Slides>6</Slides>
  <Notes>4</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6</vt:i4>
      </vt:variant>
    </vt:vector>
  </HeadingPairs>
  <TitlesOfParts>
    <vt:vector size="12" baseType="lpstr">
      <vt:lpstr>方正兰亭黑简体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雾凇</dc:title>
  <dc:creator>第一PPT</dc:creator>
  <cp:keywords>www.1ppt.com</cp:keywords>
  <dc:description>www.1ppt.com</dc:description>
  <cp:lastModifiedBy>罗 俊勋</cp:lastModifiedBy>
  <cp:revision>318</cp:revision>
  <dcterms:created xsi:type="dcterms:W3CDTF">2015-11-26T04:19:00Z</dcterms:created>
  <dcterms:modified xsi:type="dcterms:W3CDTF">2021-11-02T10:53:38Z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2052-10.1.0.6028</vt:lpwstr>
  </property>
</Properties>
</file>