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98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396" r:id="rId5"/>
    <p:sldId id="399" r:id="rId6"/>
    <p:sldId id="397" r:id="rId7"/>
    <p:sldId id="556" r:id="rId8"/>
    <p:sldId id="530" r:id="rId9"/>
    <p:sldId id="531" r:id="rId10"/>
    <p:sldId id="560" r:id="rId11"/>
    <p:sldId id="561" r:id="rId12"/>
    <p:sldId id="563" r:id="rId13"/>
    <p:sldId id="564" r:id="rId14"/>
    <p:sldId id="565" r:id="rId15"/>
    <p:sldId id="566" r:id="rId16"/>
    <p:sldId id="421" r:id="rId17"/>
    <p:sldId id="532" r:id="rId18"/>
    <p:sldId id="533" r:id="rId19"/>
    <p:sldId id="534" r:id="rId20"/>
    <p:sldId id="535" r:id="rId21"/>
    <p:sldId id="559" r:id="rId22"/>
    <p:sldId id="451" r:id="rId23"/>
    <p:sldId id="536" r:id="rId24"/>
    <p:sldId id="310" r:id="rId25"/>
    <p:sldId id="537" r:id="rId26"/>
    <p:sldId id="538" r:id="rId27"/>
    <p:sldId id="540" r:id="rId28"/>
    <p:sldId id="541" r:id="rId29"/>
    <p:sldId id="542" r:id="rId30"/>
    <p:sldId id="557" r:id="rId31"/>
    <p:sldId id="558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4" autoAdjust="0"/>
    <p:restoredTop sz="94301" autoAdjust="0"/>
  </p:normalViewPr>
  <p:slideViewPr>
    <p:cSldViewPr>
      <p:cViewPr varScale="1">
        <p:scale>
          <a:sx n="68" d="100"/>
          <a:sy n="68" d="100"/>
        </p:scale>
        <p:origin x="2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9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3.xml"/><Relationship Id="rId7" Type="http://schemas.openxmlformats.org/officeDocument/2006/relationships/slide" Target="slides/slide21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B678-2FB0-42A8-BC6E-583D4811208F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B84B-7A21-4D96-BC3E-B38CE9E4F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7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2-27T13:13:5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 14163 0,'0'25'250,"0"0"-250,74 0 31,-49 0-31,0-25 31,24 0-15,-24 24-16,0-24 31,0 25-15,-1-25-1,26 25 32,-25-25-31,0 0-16,24 0 15,-24 25 1,25 0 0,-25-25-1,-1 0 1,1 0-16,0 0 31,0 0-15,0 0-16,24 0 15,-24 0 1,49 0 0,-49 0-16,25 0 15,-1 0-15,-24 0 16,0 25-16,25-25 16,-26 0 15,26 24-31,0-24 15,-26 0 1,26 0-16,0 0 16,-26 0-16,76 0 31,-1 0-31,50 25 31,-124-25-31,24 0 16,-24 0-16,25 0 0,-1 25 15,-24-25 1,0 0-16,24 0 0,-24 0 31,50 0-31,49 0 16,24 50 0,-24-26-1,-24 1 1,-26-25-1,-49 0-15,0 0 16,0 0 0,-1 0 15,1 0-31,0 0 16,0 0-16,24 0 0,-24 0 15,74 0 1,-74 0-16,0 0 15,25 0-15,-1 0 16,1 0 0,24 0-1,-49 0-15,99 0 16,-99 0 0,0 0-16,-1 0 0,26 0 15,25 0 1,-51 0-16,26 0 15,49 0-15,-49 0 16,24 0 0,-24-25-16,-1 1 15,1 24-15,0-25 16,-1 25-16,1 0 16,-1 0-1,1 0 1,49-50-16,-24 25 31,24 25-15,-50 0-1,1 0-15,0 0 16,-25 0 0,24 0-16,-24 0 0,0 0 31,24 0-31,-24 0 15,0 0-15,25 0 16,-26 0 0,1 0-16,0 0 0,25 0 31,-26 0-31,1 0 31,0 0-15,0 0-16,0 0 0,49 0 31,-49 0-31,0 0 16,24 0-16,-24 0 15,25 0-15,-26 0 0,26 0 16,49 0 0,-74 0-1,25 0 1,-25 0-16,24 0 0,50 0 15,-24 0 1,-50 0 0,-1 0-16,51 0 31,-50 0-31,-1 0 16,1 0-1,0 0-15,0 0 16,0 0-16,24 0 0,1 0 15,-1 0 1,51 0 0,-76 0-1,1 0 1,0-24 0,0 24-1,24-25-15,-24 0 16,0 25-1,25-25-15,-50 0 32,49 0 30,-49 1-46,25 24-1,-25-50 1,0 25 0,50-24-1,-50 24 17,0-25-17,0 25 1,0 1-1,0-1 17,0 0-32,0 0 31,0 0-15,0 1-1,0-1 1,0 0-16,0 0 31,0 0-15,0 1-16,0-1 62,-25 0 1,25 0-48,-25 25 1,0 0 0,-49 0-1,-25 0 1,-50-25-1,99 1-15,1 24 16,-26-25-16,50 25 0,1-25 16,-26 25-1,25 0-15,0 0 32,1-25-32,-26 25 31,0 0-16,1 0-15,24 0 32,0 0-32,0 0 0,1 0 31,-26 0-15,25 0 15,-24 0-16,24 0 1,-25 0 0,25 0-1,-24 0-15,24 0 32,-50 0-32,1 0 31,49 0-31,0 0 0,-74 0 15,74 0-15,-24 0 32,-1 0-32,25 0 0,-24 0 31,-1 0-15,25 0-16,1 0 15,-1 0-15,0 0 16,0 0-1,0 0 1,1 0-16,-1 0 16,0 0-16,0 0 15,-24 0-15,24 0 16,-25 0 0,25 0-16,0 0 0,1 0 31,-1 0-31,0 0 0,0 0 15,0 0-15,-24 0 32,24 0-32,0 0 0,-24 0 31,-1 0-31,0 0 31,1 0-31,-1 0 16,1 0-1,24 0 1,-25 0-16,25 0 16,1 0-1,-1 0-15,-25 0 16,25 0 0,-49 0-16,0 0 31,49 0-31,-25 0 0,-49 0 15,49 0 1,25 0 0,1 0-16,-26 0 31,25 0-31,-24 0 16,-1 25-1,0-25 1,1 0-1,-1 0 1,1 0-16,24 0 16,-25 25-1,25-25-15,-74 0 16,74 25 0,1-25-16,-1 0 31,-50 24-31,26-24 15,24 0-15,-25 0 32,26 0-32,-1 0 0,0 0 31,0 0-31,-25 0 31,26 0-15,-26 0-1,25 0-15,-24 0 16,24 0 0,-25 0-1,-49 25 1,74-25 0,0 0-16,-74 0 31,74 0-31,-24 0 0,-1 0 15,25 0-15,-24 0 16,-1 0 0,25 0-1,-24 0-15,-1 0 16,25 0 0,-24 0-1,24 0 1,0 0-16,0 0 15,0 0-15,1 0 16,-1 0 0,0 0-1,0 0 17,0 0-1,1 0-31,-1 0 15,-25 0-15,25 0 0,-49 0 32,49 0-32,0 0 15,-24 0 1,-1 0-16,25 0 16,-49 0-1,-25 0 1,49 0-16,25 0 15,1 0-15,-1 0 16,0 0-16,0 0 16,-24 0-1,-1 0 1,25 0 0,-24 0-16,24 0 31,-50-25-31,50 25 15,-24 0 1,24 0 0,0 0 93,0 0-31,1 0-62,-1 0-1,25 25 1,-25-25 0,0 25 15,25 0-31,-25-25 16,1 49-1,24-24 1,-25-25-1,25 25 17,-25 0-17,25 0 17,-25-1-32,25 1 46,0 0-30,0 0 31,0 0 0,0-1 0,0 1 46,0 0-93,0 0 79,0 0-17,0-1-31,0 1 16,0 0 16,0 0-32,25 0-31,0-25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8-12-10T03:30:56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11956 8533 0,'-25'0'62,"-24"0"-30,49-25-32,-25 0 15,0 25-15,-24 0 31,-51-49-15,76 49 0,24-25-16,-75 0 31,-24 0-31,74 0 16,0 25-16,-99-24 31,75-26-31,-51 50 31,51 0-31,-75-25 16,99 25-1,-25 0-15,-74 0 16,50 0 0,0 0-16,-50 0 15,0 0 1,-1 0-1,76 0-15,-1 0 16,-74 0 0,25 0 15,25 0-31,24 0 0,0 0 16,1 0-16,24 0 0,-49 0 31,24 0-31,0 0 15,1 0-15,-1 0 16,-74 0 0,99 0-16,-24 0 15,-51 0 1,26 0 0,24 0-1,1 0 1,-1 0-1,25 0-15,1 0 16,-1 0 0,0 0-16,0 0 0,-24 0 31,49 25-31,-50-25 16,0 0-16,-24 50 15,49-50 1,0 24-16,-24-24 31,-1 0-15,25 25-1,1-25-15,-1 25 0,0-25 32,25 25-32,-50-25 15,50 25 1,-24-1-1,-26 26 17,25 0-32,0-26 31,0 26-31,-24 0 16,24 24 15,0-49-31,25 0 31,0 24-31,0-24 16,0 0-1,0 0-15,0-1 16,0 1 0,0 0-16,0 0 15,0 0-15,0 0 16,0-1 15,0 1-15,0 0 15,25-25-15,-25 25-16,74 0 31,-74-1-31,25-24 15,0 0 1,0 25 0,0-25-1,0 0-15,24 0 32,-24 0-17,0 25 1,0 0-1,-1-25 17,1 0-32,0 0 31,25 25-31,-50-1 16,49 1 15,-24-25 0,0 0 0,0 0 1,-1 0-32,26 0 15,-25 25 1,0-25-16,24 0 15,-24 0 1,25 0 0,-1 0-16,50 0 31,-49 0-15,-25 0-16,74 0 31,-25 0-31,26 0 31,-51 0-15,-24 0-1,25 0-15,-25 0 16,-1 0 0,1 0-16,0 0 15,0 0-15,0 0 0,-1 0 31,26 0-31,24 0 32,26-25-32,-26 25 31,-24 0-31,24 0 16,75 0 15,-124 0-31,24 0 0,1 0 31,-25 0-31,0 0 16,49 0-1,-49 0-15,24 0 16,-24 0 0,25 0-16,24 0 15,-49 0 1,74 0-1,-49 0 1,-25 0 0,24-25-16,-24 25 31,0 0-31,0 0 16,-1 0-16,26-24 31,-25 24-16,0 0-15,-1 0 16,26 0 0,-25-25-1,0 25 1,-1 0 0,1 0-16,25-25 15,0 25 1,-26-50-1,1 50-15,0 0 32,0 0-32,0-24 31,-1 24-15,26-25-1,-25 0 1,0 0-1,24 25 32,-49-25-31,25 1 0,0 24-16,-25-25 15,25 25 1,-1-25-1,1-25 17,-25 25-17,25 25 1,0-24 15,-25-1-15,25 0-16,-25 0 31,0-24 0,0 24 1,0-25 14,0 25-14,0 1 77,0-1-109,0 0 31,0 0 110,0 0-125</inkml:trace>
  <inkml:trace contextRef="#ctx0" brushRef="#br0" timeOffset="5170.13">8111 14585 0,'-49'25'204,"-1"0"-204,50 24 15,-25-24 1,1 25-1,-1-50-15,0 25 32,25 24-32,0 1 31,-25-25 0,25 24-31,-25-49 0,25 25 16,0 0 15,0 0-31,0-1 16,0 1-1,-24 0 1,24 0 0,0 24 15,0-24-31,0 0 15,-25 25 1,25-1 0,0 26-1,-25-26 1,25-24 15,0 0-31,0 0 0,0 24 16,0 1-1,0 24 1,0-49 0,0 0-1,0 49 17,0-49-32,0 25 15,0 24 1,0-49 15,0 25-15,0 24 15,0-49-31,0 0 16,0-1-1,25 1 32,-25 0-47,0 0 16,25-25 140,24 25-125,1-25-31,-25 0 16,49 49-1,-24-49 1,-26 0 0,1 0-1,0 0 1,0 0 0,0 0-16,0 0 15,-1 0 1,1 0 31,0 0-16,0 0 31,0 0-46,-1 0 15,1 0 16,0 0-16,-25-25-15,25 25 0,0-24 15,-1-26 16,1 50-47,-25-25 15,25 25 1,-25-25 0,25-24 15,0-1-15,-1 1-1,1 49 16,0-25-31,0-25 32,-25 25-32,25 1 0,-25-1 15,0 0 1,24 0-16,-24 0 16,25 1-1,-25-1-15,25-25 16,-25 25 15,0-24-31,0 24 16,0 0-1,0 0-15,50 1 16,-50-26 0,0 25-1,0-24-15,24-1 31,1 0-31,-25 1 32,0-1-17,0 25 1,0-49 0,0 49-1,0-25 1,0 26-1,0-1 1,0 0 47,0 0-63,0 0 46,-25 1 1,25-1-31,-24 25-16,24-25 31,-25 25-31,0-25 16,25 0-1,-25 1 1,0-1 15,1 0 1,-1 0-32,0 0 46,0 25 64,0-24-110,1 24 125,-26-25-110,25 25 17,0 0-32,1 0 31,-1 0-31,0 0 16,0 0-1,0 0 1,-24 0-1,24 0 1,0 0 15,0 0-15,-24 0 15,24 0 0,-25 0 16,25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9-10T01:12:41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13494 0,'-49'0'156,"24"0"-156,-25 0 16,1 0-1,-26 25-15,26-1 0,-1 1 16,25 0 0,-99 0-16,75 24 31,-51 1-31,-73 24 15,24 1 17,-25 24-32,25 0 31,1-49-15,73-1-1,1-24 1,24 0-1,25 0 1,25 0-16,-49-25 16,24 0 62,0 0 47</inkml:trace>
  <inkml:trace contextRef="#ctx0" brushRef="#br0" timeOffset="2110.01">8831 14089 0,'-25'0'109,"0"0"-93,-24 25-16,-26 0 31,50-1-16,1-24-15,-1 25 0,0 0 63,0 0-16,25 0 31,-25-25 47,1 24-94,24 1-15,24 0 328,51-25-313,-50 0 0,-1 0 16,1 0-31,0 0-1,49 0 1,-24 0-16,-25 0 31,0 0 0,-1 0-15,1 0 0,50 0-16,-51 0 15,1 0 1,0 0-16,25 25 15,-26-25 17</inkml:trace>
  <inkml:trace contextRef="#ctx0" brushRef="#br0" timeOffset="4380.07">10939 13022 0,'-25'50'204,"1"-50"-204,-26 50 15,0-1 1,50-24-1,-99 25 1,74-1 0,1-24-1,24 0 1,-25 0 15,0-25-31,0 25 16,0-25 15</inkml:trace>
  <inkml:trace contextRef="#ctx0" brushRef="#br0" timeOffset="5770.11">10939 13221 0,'0'0'0,"25"0"16,0 0-1,0 25-15,-1-25 125,1 0-93,0 0 77,0 25 78</inkml:trace>
  <inkml:trace contextRef="#ctx0" brushRef="#br0" timeOffset="6720.13">10666 13419 0,'25'0'141,"25"0"-126,148 0 1,-123 0-16,-26 0 16,-24 0-16,0 0 15,0 0-15,-1 0 16,1 0 109,0 0-125</inkml:trace>
  <inkml:trace contextRef="#ctx0" brushRef="#br0" timeOffset="8310.17">10518 13568 0,'0'25'94,"24"25"-63,1-50-31,-25 24 15,0 51 1,0-50 47,0-1 15,25-24 125,-25-24-94,25-1-93,0 0-1,-1 0 48</inkml:trace>
  <inkml:trace contextRef="#ctx0" brushRef="#br0" timeOffset="10170.22">10642 13643 0,'49'0'203,"-24"0"-187,0 0-16,0 0 31,-1 0-31,51 0 16,-50 0 15,-1 0 78,1 0 32,-25 24-141,0 1 16,0 0-1,-25 0 1,1 24 0,-26-24-1,50 0 1,-25-25-1,25 25 1,-25-25 0,1 25-1,-1-1 17,-25-24 202,25-24-187,1 24 0,24-25-32</inkml:trace>
  <inkml:trace contextRef="#ctx0" brushRef="#br0" timeOffset="11510.3">10989 13667 0,'25'0'46,"-25"-24"-14,49 24-32,-24 0 31,25 0-31,-26 0 16,1 0-1,25 0 1,-1 0-1,-49 24 204,0 26-203,-49 0-1,24-50 1,0 0 0,0 0-1,-24 24 1,24 1 0</inkml:trace>
  <inkml:trace contextRef="#ctx0" brushRef="#br0" timeOffset="12540.29">11063 13692 0,'0'25'141,"0"0"-125,0 0-1,0-1-15,0 1 16,0 50 0,0-51 15,0 1-31,0 0 0,0 0 15,0 24 1,0 26 0,0-1 15,0-49-31,0 49 0,0-24 31,0-25-15,0 0-16,0 0 15,0-1 17</inkml:trace>
  <inkml:trace contextRef="#ctx0" brushRef="#br0" timeOffset="13790.32">11882 13122 0,'-25'24'125,"-25"26"-125,1 0 15,-1 24 1,1 1 0,-1-26-1,25-24-15,-24 49 16,24-49 0,0-25-1,0 25 1,0 0-1,1-25 1,-1 0 0</inkml:trace>
  <inkml:trace contextRef="#ctx0" brushRef="#br0" timeOffset="15210.34">11807 13419 0,'0'-24'203,"25"24"-203,0 24 16,25 1-16,-50 0 16,24-25-1,26 25 1,-50 0-16,25-25 15,-25 24 1,49-24 0,-49 25 46,0 0-46,25 0-16,0-25 78</inkml:trace>
  <inkml:trace contextRef="#ctx0" brushRef="#br0" timeOffset="16340.38">11659 13618 0,'0'25'250,"0"-1"-234,0 1 31</inkml:trace>
  <inkml:trace contextRef="#ctx0" brushRef="#br0" timeOffset="18630.48">11510 13915 0,'49'0'94,"1"0"-94,24 0 16,-49 0-1,50 0 1,-26 0 0,1 0-1,-25 0 1,-1-24 203,-48 73-63,24-24-156,-25-25 31,0 25-31,0 0 16,0 49-1,1-49 1,-1 0-16,25-1 16,-25 26-1,-25 0 17</inkml:trace>
  <inkml:trace contextRef="#ctx0" brushRef="#br0" timeOffset="20790.5">8409 7739 0,'0'-25'109,"-25"25"-109,-24 0 32,-50 0-17,-1 0 1,1 25-1,-50 49-15,75-49 0,-50 0 16,25 49 0,-1-49-1,1 25 1,-99 0 0,-50 74-1,124-50-15,49-49 16,-49 24-16,75-49 15,-1 50 1,0-25 15,26 0-31,-1-1 0,0-24 32,-49 50-32,49-25 31,-25-25 141</inkml:trace>
  <inkml:trace contextRef="#ctx0" brushRef="#br0" timeOffset="22620.59">6574 8136 0,'-25'0'78,"0"0"-62,-49 0-1,49 0 1,0 25 0,-74 24-16,74-24 31,-25 50-16,26-51-15,-26-24 32,25 25-17,0 0 1,25 25 15,0-26 63,0 1-63,0 0-31,-25-25 16,25 25-1,-24 24-15,24-24 47,-25 0-31,25 0 0,0 0-1,49-25 282,51 0-281,-1 24-1,99 26-15,100 0 32,-199-50-17,-49 24 1,-25-24 46,-25-24 126</inkml:trace>
  <inkml:trace contextRef="#ctx0" brushRef="#br0" timeOffset="26110.65">8955 6747 0,'0'25'125,"-25"49"-109,0 1-16,-24-1 15,-1-24-15,25-1 16,-49 1-16,49-25 15,-49 24-15,-1 26 32,50-75-1,25 49 188,149-49-204,50 25 1,98 25 0,-148-26-16,-74-24 15,-51 0 1</inkml:trace>
  <inkml:trace contextRef="#ctx0" brushRef="#br0" timeOffset="27220.67">9004 7119 0,'-24'50'78,"-1"49"-78,-25 25 16,1 99-1,-26-74 1,50 0 0,25-125-1,0 51 1,0-50-1,0 24-15,0-24 0,0 50 16,-49 49-16,24-75 31,25-24-31</inkml:trace>
  <inkml:trace contextRef="#ctx0" brushRef="#br0" timeOffset="28090.73">8806 7491 0,'0'50'63,"-50"-1"-47,1 1-16,-26-1 15,1 26 1,24-26-1,26-24 1,24 0 31</inkml:trace>
  <inkml:trace contextRef="#ctx0" brushRef="#br0" timeOffset="29100.72">8831 7565 0,'25'-24'47,"-1"24"-32,26 0 1,49 173-16,50 125 15,-50-149 1,-49-100 0,-25-24 156</inkml:trace>
  <inkml:trace contextRef="#ctx0" brushRef="#br0" timeOffset="30040.76">9228 6945 0,'0'100'94,"24"-100"-94,-24 24 15</inkml:trace>
  <inkml:trace contextRef="#ctx0" brushRef="#br0" timeOffset="31200.78">9277 7020 0,'25'-25'63,"0"25"-16,25 0-32,-26 0 1,1 0-16,25 0 15,24 0 1,-24 0 0,-25 0 15,24 0-15,-24 0-16,0 0 203,-25 25-188,0 24 1,0 1-16,0-25 31,0 0-31,0-1 31,-25 26-15,0-50 140</inkml:trace>
  <inkml:trace contextRef="#ctx0" brushRef="#br0" timeOffset="32460.8">9401 7045 0,'-24'0'79,"24"24"-79,0 1 15,0 0 1,0 25-16,-50-26 0,50 1 15,0 0 1,0 25 0,0-26 15,0 1 188,74-25-219,1 0 15,-50 0-15,24 0 16,1 0 15,-25 0-31,-1 0 31</inkml:trace>
  <inkml:trace contextRef="#ctx0" brushRef="#br0" timeOffset="33710.85">9377 7615 0,'24'0'125,"1"0"-125,50 0 0,-51 0 31,26 0-31,0 0 16,-1 0-1,1 0 1,24 0 0,-49 0-1</inkml:trace>
  <inkml:trace contextRef="#ctx0" brushRef="#br0" timeOffset="34990.91">9426 7913 0,'0'-25'219,"50"25"-203,148 0-1,-123 0 1,-26 0-16,-24 0 16,25 0-16,-26 0 15,1 0-15</inkml:trace>
  <inkml:trace contextRef="#ctx0" brushRef="#br0" timeOffset="35890.94">9749 7689 0,'-25'25'94,"25"50"-94,0-1 0,0 25 15,0-49 1,0-25 0,0 24-16,0-24 31,0 25-15,0-25-1</inkml:trace>
  <inkml:trace contextRef="#ctx0" brushRef="#br0" timeOffset="36610.94">9426 8210 0,'124'50'125,"-25"-25"-125,100-25 15,-100 0-15,124 25 32,-99-25-32,-49 49 0,49-49 0,-99 25 31,24-25-31</inkml:trace>
  <inkml:trace contextRef="#ctx0" brushRef="#br0" timeOffset="37980.95">11286 6499 0,'0'-25'47,"0"50"172,0 0-203,0-1 30,0 26-46,0 0 125,25-26-109</inkml:trace>
  <inkml:trace contextRef="#ctx0" brushRef="#br0" timeOffset="38668.53">10865 7094 0,'173'25'47,"26"49"-32,-1-74 1,50 25-1,-223-25 1,0 0 0,-25 25 109</inkml:trace>
  <inkml:trace contextRef="#ctx0" brushRef="#br0" timeOffset="39628.56">11113 7268 0,'-25'25'63,"25"74"-48,0-25-15,-25-49 16,25 124-1,-25-75 1,1 75 0,-1 25-1,-50 24 1,26-123-16,-1 24 16,50-74-1,0-1-15,-25 51 0,-24-26 31,24 1-15,0-25 0,-24-25-1,49 25 1,-25-1 0,0 1-1,25 0-15,-25-25 47,-24 0-16,24 25-31</inkml:trace>
  <inkml:trace contextRef="#ctx0" brushRef="#br0" timeOffset="40958.58">11187 7491 0,'50'0'109,"-1"0"-93,1 0-16,25 0 31,-51 0-31,1 0 16,0 0 15,0 0 0,0 0 1,24 0-17,-24 0 1,0 0 0,-50 25 202,-25 0-202,1-1-16,24 1 16,-25-25 15,50 25 31</inkml:trace>
  <inkml:trace contextRef="#ctx0" brushRef="#br0" timeOffset="41578.61">11411 7640 0,'0'49'125,"0"-24"-125</inkml:trace>
  <inkml:trace contextRef="#ctx0" brushRef="#br0" timeOffset="42668.64">11162 7764 0,'50'0'31,"24"0"-31,26 0 0,-26 0 31,-49 0-31,0 0 16,0 0 0,-1 0-1,26 0 1,0 0 0,198 0-1,-124 25 1,-100-1 156,-24 26-157,0-25 1,0 49-16,-24-24 16,-1-25-16,0 0 0,25-1 31,-25-24-16,25 25 1,-25-25-16,25 25 31,-24-25-31,-1 0 32,0 0 14,-25 0-14</inkml:trace>
  <inkml:trace contextRef="#ctx0" brushRef="#br0" timeOffset="44388.68">11460 7962 0,'0'25'93,"0"50"-77,0-51 0,0 26-1,0 0-15,0-1 31,0 1-15,0-25 0,0 49-1,25 0 1,-25-49-16,0 25 16,0-25-1,0 24 16,0-24 1,0 0 15,0 0-32,0-1-15,-25 1 125,25 0-109,-25-25 15,1 0-31,-1 0 31,-25 0 1,25 0 30,0 0-15,1 0-47,-1 0 31,0 0 0,0 0-15,0 0-16,1 0 16,-1 0-1,0 0-15,25-25 0,-25 25 47,0-25-31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9C2DBB-707D-46B6-9BDC-15AA3E75F82E}" type="datetimeFigureOut">
              <a:rPr lang="zh-CN" altLang="en-US"/>
              <a:pPr>
                <a:defRPr/>
              </a:pPr>
              <a:t>2022/1/22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B5C253-9A4B-4297-803C-9887A4F908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http://10.77.16.249/djsim</a:t>
            </a:r>
          </a:p>
        </p:txBody>
      </p:sp>
    </p:spTree>
    <p:extLst>
      <p:ext uri="{BB962C8B-B14F-4D97-AF65-F5344CB8AC3E}">
        <p14:creationId xmlns:p14="http://schemas.microsoft.com/office/powerpoint/2010/main" val="13284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32 w 5184"/>
                  <a:gd name="T3" fmla="*/ 3159 h 3159"/>
                  <a:gd name="T4" fmla="*/ 5232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2 w 556"/>
                  <a:gd name="T5" fmla="*/ 3159 h 3159"/>
                  <a:gd name="T6" fmla="*/ 562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4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4 w 251"/>
                <a:gd name="T7" fmla="*/ 12 h 12"/>
                <a:gd name="T8" fmla="*/ 254 w 251"/>
                <a:gd name="T9" fmla="*/ 0 h 12"/>
                <a:gd name="T10" fmla="*/ 254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687 w 251"/>
                <a:gd name="T5" fmla="*/ 12 h 12"/>
                <a:gd name="T6" fmla="*/ 687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9789-DF58-4F94-BBC9-483FEE735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E378F-8457-4D70-93C1-E9E793CD7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F89CA-5D6D-403C-8EBA-EE12F954B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7ABC-E730-4D0A-8B96-5D09C8938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995D-60F9-4816-BD48-C8AD8459D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8D5C-67B6-457B-AE29-28842A5CE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F3A-0B53-4CBE-9096-3264A752A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09789-DF58-4F94-BBC9-483FEE7359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A55E1-8E66-4871-AA31-C5A03FBE3C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CE81F-A34A-4F23-89A3-BB8AD7250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4D217D-E573-4F28-91B2-6572696BA5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10490-0674-428A-9AA3-9CDF2788B3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AA635736-52A6-4DD1-8A09-55CAA7D388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10DC9-B069-4112-9094-FFB877B4F9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55E1-8E66-4871-AA31-C5A03FBE3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D06BB-25CF-4F9F-8B8C-423177285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CD20-3569-49AA-9986-52898FC69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217D-E573-4F28-91B2-6572696BA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0490-0674-428A-9AA3-9CDF2788B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35736-52A6-4DD1-8A09-55CAA7D38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0DC9-B069-4112-9094-FFB877B4F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32 w 5184"/>
                <a:gd name="T3" fmla="*/ 3159 h 3159"/>
                <a:gd name="T4" fmla="*/ 5232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2 w 556"/>
                <a:gd name="T5" fmla="*/ 3159 h 3159"/>
                <a:gd name="T6" fmla="*/ 562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687 w 251"/>
                  <a:gd name="T5" fmla="*/ 12 h 12"/>
                  <a:gd name="T6" fmla="*/ 687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4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4 w 251"/>
                  <a:gd name="T7" fmla="*/ 12 h 12"/>
                  <a:gd name="T8" fmla="*/ 254 w 251"/>
                  <a:gd name="T9" fmla="*/ 0 h 12"/>
                  <a:gd name="T10" fmla="*/ 254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ke.com/wiki/%E7%A1%AC%E4%BB%B6" TargetMode="External"/><Relationship Id="rId2" Type="http://schemas.openxmlformats.org/officeDocument/2006/relationships/hyperlink" Target="http://www.baike.com/wiki/%E8%AE%A1%E7%AE%97%E6%9C%BA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baike.com/wiki/%E8%BD%AF%E4%BB%B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88021729/" TargetMode="External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8299" y="980728"/>
            <a:ext cx="6511381" cy="23012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  <a:effectLst/>
              </a:rPr>
              <a:t>Python</a:t>
            </a:r>
            <a:r>
              <a:rPr lang="zh-CN" altLang="zh-CN" dirty="0">
                <a:solidFill>
                  <a:schemeClr val="tx1"/>
                </a:solidFill>
                <a:effectLst/>
              </a:rPr>
              <a:t>语言概述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0" name="副标题 2"/>
          <p:cNvSpPr>
            <a:spLocks noGrp="1"/>
          </p:cNvSpPr>
          <p:nvPr>
            <p:ph type="subTitle" idx="1"/>
          </p:nvPr>
        </p:nvSpPr>
        <p:spPr>
          <a:xfrm>
            <a:off x="1691680" y="4437112"/>
            <a:ext cx="6480048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CS, ZJU</a:t>
            </a:r>
          </a:p>
          <a:p>
            <a:pPr eaLnBrk="1" hangingPunct="1">
              <a:defRPr/>
            </a:pP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660ED-CA7F-419D-AB8C-68E5795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进制转换和二进制运算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A716B-CC79-4C79-BEF9-BDB526E2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496944" cy="4525963"/>
          </a:xfrm>
        </p:spPr>
        <p:txBody>
          <a:bodyPr/>
          <a:lstStyle/>
          <a:p>
            <a:r>
              <a:rPr lang="zh-CN" altLang="en-US" dirty="0"/>
              <a:t>可以以二进制为中心，进行转换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effectLst/>
              <a:latin typeface="宋体" panose="02010600030101010101" pitchFamily="2" charset="-122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位八进制数等于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位二进制数，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位十六进制数等于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位二进制数。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266700"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34.71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(8)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=011100.111001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A02.D4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(16)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=101000000010.11010100</a:t>
            </a:r>
            <a:r>
              <a:rPr lang="zh-CN" altLang="zh-CN" sz="1800" baseline="-25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aseline="-25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aseline="-25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266700"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11.01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=011.010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=32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(8)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11000.01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=00011000.0100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=18.4</a:t>
            </a:r>
            <a:r>
              <a:rPr lang="en-US" altLang="zh-CN" sz="1800" baseline="-250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(16)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F464F-F5AD-4BA7-B994-EA00809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178B6-B814-4F48-A2BF-6621EF2C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197192-0B2B-4250-879F-06A6F793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5832647" cy="20882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00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E21D6-C5DF-490B-88AC-4E3B05CB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十进制转成二进制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6881D-03E0-4365-B7B7-832834099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3657600" cy="4708525"/>
          </a:xfrm>
        </p:spPr>
        <p:txBody>
          <a:bodyPr>
            <a:normAutofit/>
          </a:bodyPr>
          <a:lstStyle/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十进制数转二进制数需要整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数部分和小数部分分别处理。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整数部分不断除以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直到商为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。倒序收集每次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得到的余数就可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79</a:t>
            </a:r>
            <a:r>
              <a:rPr lang="en-US" altLang="zh-CN" sz="1800" baseline="-25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=1001111</a:t>
            </a:r>
            <a:r>
              <a:rPr lang="en-US" altLang="zh-CN" sz="1800" baseline="-25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79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2=39 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39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2=19 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19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2=9  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9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2=4   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4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2=2   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2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2=1   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1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2=0   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3CE3DF-CE7C-4729-9044-3E5CEDD0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417638"/>
            <a:ext cx="3657600" cy="4708525"/>
          </a:xfrm>
        </p:spPr>
        <p:txBody>
          <a:bodyPr>
            <a:normAutofit/>
          </a:bodyPr>
          <a:lstStyle/>
          <a:p>
            <a:pPr indent="266700"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小数部分不断乘以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，直到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小数部分为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。顺序收集</a:t>
            </a:r>
            <a:endParaRPr lang="en-US" altLang="zh-CN" sz="180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每次得到的整数部分就可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endParaRPr lang="en-US" altLang="zh-CN" sz="180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0.625</a:t>
            </a:r>
            <a:r>
              <a:rPr lang="en-US" altLang="zh-CN" sz="1800" baseline="-25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=0.101</a:t>
            </a:r>
            <a:r>
              <a:rPr lang="en-US" altLang="zh-CN" sz="1800" baseline="-25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  <a:p>
            <a:pPr indent="266700">
              <a:lnSpc>
                <a:spcPts val="13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533400"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0.625*2=1.25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533400"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0.25*2 =0.5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533400"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0.5*2  =1.0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788FE-A645-4C6E-9F43-849D0BD9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040C8-4296-461A-A22D-E76A4EC9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C99BA-230A-4922-9164-D2462175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5324D-6EF0-4163-A4E3-485CABDDE6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加法运算</a:t>
            </a:r>
            <a:endParaRPr lang="en-US" altLang="zh-CN" dirty="0"/>
          </a:p>
          <a:p>
            <a:r>
              <a:rPr lang="en-US" altLang="zh-CN" sz="36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0+0=0</a:t>
            </a:r>
          </a:p>
          <a:p>
            <a:r>
              <a:rPr lang="en-US" altLang="zh-CN" sz="36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0+1=1 </a:t>
            </a:r>
          </a:p>
          <a:p>
            <a:r>
              <a:rPr lang="en-US" altLang="zh-CN" sz="36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1+0=1</a:t>
            </a:r>
          </a:p>
          <a:p>
            <a:r>
              <a:rPr lang="en-US" altLang="zh-CN" sz="36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1+1=10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C61E1-5A01-4370-BF2A-B34B47F63F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乘法运算</a:t>
            </a:r>
            <a:endParaRPr lang="en-US" altLang="zh-CN" dirty="0"/>
          </a:p>
          <a:p>
            <a:r>
              <a:rPr lang="en-US" altLang="zh-CN" sz="36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0*0=0 </a:t>
            </a:r>
          </a:p>
          <a:p>
            <a:r>
              <a:rPr lang="en-US" altLang="zh-CN" sz="36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0*1=0</a:t>
            </a:r>
          </a:p>
          <a:p>
            <a:r>
              <a:rPr lang="en-US" altLang="zh-CN" sz="36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1*0=0</a:t>
            </a:r>
          </a:p>
          <a:p>
            <a:r>
              <a:rPr lang="en-US" altLang="zh-CN" sz="36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1*1=1</a:t>
            </a:r>
            <a:endParaRPr lang="zh-CN" altLang="en-US" sz="36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D3655-F426-4DE5-B34C-3F8DE922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D5AF7-B414-42D0-9457-7DD62981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09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4FE4-FD43-44FD-9E7A-ADDBADD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二进制减法运算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D74E7-699C-4FCF-8A7C-564B503C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83152" cy="4525963"/>
          </a:xfrm>
        </p:spPr>
        <p:txBody>
          <a:bodyPr/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可以把减法变成加上一个负数：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a-b=a+(-b)</a:t>
            </a:r>
          </a:p>
          <a:p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用最高位是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表示正数，用最高位是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表示负数。这称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为数的原码。如用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位二进制表示一个符号数，则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分别表示为：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36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3=00000011</a:t>
            </a: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36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-3 =10000011</a:t>
            </a:r>
            <a:endParaRPr lang="zh-CN" altLang="zh-CN" sz="3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0156D-3113-4099-8823-D433929A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A3F52-1445-4625-B288-EFF2B69B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20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70CA-DABB-4E49-B07F-896A1B42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585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原码、反码、补码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22A42-40E8-46A8-A525-AD06BD06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150460" cy="5674642"/>
          </a:xfrm>
        </p:spPr>
        <p:txBody>
          <a:bodyPr>
            <a:normAutofit/>
          </a:bodyPr>
          <a:lstStyle/>
          <a:p>
            <a:pPr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正数的原码，反码和补码都一样。负数的反码是用它的原码转化得到。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转化规则是符号位不变，其他位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1,1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。负数的补码是它的反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码加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计算机内部用补码进行运算，两个数相减变成两个数的补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zh-CN" altLang="en-US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 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14-23=14+(-23)=-9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运算过程如下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66750"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计算机内部用补码进行运算。用补码做加法运算，运算结果也是补码。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       00001110 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    +  11101001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   --------------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            11110111</a:t>
            </a: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11110111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是补码，要变成原码才能知道本来的值。补码的补码就是原码。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"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en-US" altLang="zh-CN" sz="1800" dirty="0"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11110111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的原码是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10001001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，变成十进制是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-9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</a:pPr>
            <a:endParaRPr lang="zh-CN" altLang="zh-C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5026EF-8B40-41CA-9567-CC6DD118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E7301D-38A3-410F-87AC-DD5493C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2AD42F-B5AA-4CB4-B7B9-51A0CEC0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77796"/>
              </p:ext>
            </p:extLst>
          </p:nvPr>
        </p:nvGraphicFramePr>
        <p:xfrm>
          <a:off x="899593" y="2852936"/>
          <a:ext cx="6912766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699">
                  <a:extLst>
                    <a:ext uri="{9D8B030D-6E8A-4147-A177-3AD203B41FA5}">
                      <a16:colId xmlns:a16="http://schemas.microsoft.com/office/drawing/2014/main" val="2149286807"/>
                    </a:ext>
                  </a:extLst>
                </a:gridCol>
                <a:gridCol w="2081985">
                  <a:extLst>
                    <a:ext uri="{9D8B030D-6E8A-4147-A177-3AD203B41FA5}">
                      <a16:colId xmlns:a16="http://schemas.microsoft.com/office/drawing/2014/main" val="936777491"/>
                    </a:ext>
                  </a:extLst>
                </a:gridCol>
                <a:gridCol w="2081985">
                  <a:extLst>
                    <a:ext uri="{9D8B030D-6E8A-4147-A177-3AD203B41FA5}">
                      <a16:colId xmlns:a16="http://schemas.microsoft.com/office/drawing/2014/main" val="4099938265"/>
                    </a:ext>
                  </a:extLst>
                </a:gridCol>
                <a:gridCol w="1547097">
                  <a:extLst>
                    <a:ext uri="{9D8B030D-6E8A-4147-A177-3AD203B41FA5}">
                      <a16:colId xmlns:a16="http://schemas.microsoft.com/office/drawing/2014/main" val="53107959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 </a:t>
                      </a:r>
                      <a:r>
                        <a:rPr lang="en-US" sz="1050">
                          <a:effectLst/>
                        </a:rPr>
                        <a:t>      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原码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反码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补码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0490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00001110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00001110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00001110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7465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-23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10010111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11101000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11101001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0208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C392646-3A40-4C8F-ABF3-8283DDEBC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40" y="3739277"/>
            <a:ext cx="115132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2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094" y="114647"/>
            <a:ext cx="7643812" cy="7794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1.1.4 </a:t>
            </a:r>
            <a:r>
              <a:rPr lang="zh-CN" altLang="en-US" dirty="0"/>
              <a:t>计算机系统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Data and Computation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06F2C-3E89-4EEA-BF35-482AC65DF36F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7" name="Picture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08912" cy="5297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8" name="Object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64679"/>
              </p:ext>
            </p:extLst>
          </p:nvPr>
        </p:nvGraphicFramePr>
        <p:xfrm>
          <a:off x="764380" y="1417638"/>
          <a:ext cx="7912075" cy="500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6853238" imgH="4044950" progId="SmartDraw.2">
                  <p:embed/>
                </p:oleObj>
              </mc:Choice>
              <mc:Fallback>
                <p:oleObj r:id="rId3" imgW="6853238" imgH="4044950" progId="SmartDraw.2">
                  <p:embed/>
                  <p:pic>
                    <p:nvPicPr>
                      <p:cNvPr id="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0" y="1417638"/>
                        <a:ext cx="7912075" cy="5004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80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存储单位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3236"/>
            <a:ext cx="7696200" cy="4279891"/>
          </a:xfrm>
        </p:spPr>
      </p:pic>
    </p:spTree>
    <p:extLst>
      <p:ext uri="{BB962C8B-B14F-4D97-AF65-F5344CB8AC3E}">
        <p14:creationId xmlns:p14="http://schemas.microsoft.com/office/powerpoint/2010/main" val="389066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1.1.5 </a:t>
            </a:r>
            <a:r>
              <a:rPr lang="en-US" altLang="zh-CN" dirty="0" err="1"/>
              <a:t>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操作系统（Operating</a:t>
            </a:r>
            <a:r>
              <a:rPr lang="en-US" altLang="zh-CN" dirty="0"/>
              <a:t> </a:t>
            </a:r>
            <a:r>
              <a:rPr lang="en-US" altLang="zh-CN" dirty="0" err="1"/>
              <a:t>System，简称OS）是管理和控制</a:t>
            </a:r>
            <a:r>
              <a:rPr lang="en-US" altLang="zh-CN" dirty="0" err="1">
                <a:hlinkClick r:id="rId2"/>
              </a:rPr>
              <a:t>计算机</a:t>
            </a:r>
            <a:r>
              <a:rPr lang="en-US" altLang="zh-CN" dirty="0" err="1">
                <a:hlinkClick r:id="rId3"/>
              </a:rPr>
              <a:t>硬件</a:t>
            </a:r>
            <a:r>
              <a:rPr lang="en-US" altLang="zh-CN" dirty="0" err="1"/>
              <a:t>与</a:t>
            </a:r>
            <a:r>
              <a:rPr lang="en-US" altLang="zh-CN" dirty="0" err="1">
                <a:hlinkClick r:id="rId4"/>
              </a:rPr>
              <a:t>软件</a:t>
            </a:r>
            <a:r>
              <a:rPr lang="en-US" altLang="zh-CN" dirty="0" err="1"/>
              <a:t>资源的计算机程序，是直接运行在“裸机”上的最基本的系统软件</a:t>
            </a:r>
            <a:endParaRPr lang="en-US" altLang="zh-CN" dirty="0"/>
          </a:p>
          <a:p>
            <a:r>
              <a:rPr lang="en-US" altLang="zh-CN" dirty="0"/>
              <a:t>Unix/Linux</a:t>
            </a:r>
          </a:p>
          <a:p>
            <a:r>
              <a:rPr lang="en-US" altLang="zh-CN" dirty="0"/>
              <a:t>Windows</a:t>
            </a:r>
          </a:p>
          <a:p>
            <a:r>
              <a:rPr lang="en-US" altLang="zh-CN" dirty="0"/>
              <a:t>Mac OS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58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1.1.6 </a:t>
            </a:r>
            <a:r>
              <a:rPr lang="zh-CN" altLang="zh-CN" dirty="0"/>
              <a:t>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机器语言</a:t>
            </a:r>
            <a:endParaRPr lang="en-US" altLang="zh-CN" dirty="0"/>
          </a:p>
          <a:p>
            <a:r>
              <a:rPr lang="zh-CN" altLang="en-US" dirty="0"/>
              <a:t>汇编语言</a:t>
            </a:r>
            <a:endParaRPr lang="en-US" altLang="zh-CN" dirty="0"/>
          </a:p>
          <a:p>
            <a:r>
              <a:rPr lang="zh-CN" altLang="en-US" dirty="0"/>
              <a:t>高级语言</a:t>
            </a:r>
            <a:endParaRPr lang="en-US" altLang="zh-CN" dirty="0"/>
          </a:p>
          <a:p>
            <a:r>
              <a:rPr lang="en-US" altLang="zh-CN" dirty="0"/>
              <a:t>     C/C++  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     Java 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     Python </a:t>
            </a:r>
            <a:r>
              <a:rPr lang="zh-CN" altLang="en-US" dirty="0"/>
              <a:t>语言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60127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3200" b="1" dirty="0"/>
              <a:t>计算机基础</a:t>
            </a:r>
          </a:p>
          <a:p>
            <a:pPr>
              <a:defRPr/>
            </a:pPr>
            <a:r>
              <a:rPr lang="en-US" altLang="zh-CN" sz="3200" dirty="0" err="1">
                <a:latin typeface="+mn-ea"/>
              </a:rPr>
              <a:t>Python语言简介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en-US" altLang="zh-CN" sz="3200" dirty="0">
                <a:latin typeface="+mn-ea"/>
              </a:rPr>
              <a:t>Python</a:t>
            </a:r>
            <a:r>
              <a:rPr lang="zh-CN" altLang="zh-CN" sz="3200" dirty="0">
                <a:latin typeface="+mn-ea"/>
              </a:rPr>
              <a:t>开发环境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zh-CN" sz="3200" dirty="0">
                <a:latin typeface="+mn-ea"/>
              </a:rPr>
              <a:t>标识符和变量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zh-CN" sz="3200" dirty="0"/>
              <a:t>输入及输出函数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882E9-A3ED-4FE4-B868-6B9119A1109F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9CD7-638C-4B69-BE6A-5C671E07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翻译程序</a:t>
            </a:r>
            <a:r>
              <a:rPr lang="en-US" altLang="zh-CN" dirty="0"/>
              <a:t>-</a:t>
            </a:r>
            <a:r>
              <a:rPr lang="zh-CN" altLang="en-US" dirty="0"/>
              <a:t>编译器和解释器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FF61758-99AD-481D-B0E8-32924C1CD2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39"/>
            <a:ext cx="3657600" cy="4412623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C19EEE5-3750-426E-9567-7946F3EAA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81" y="1713539"/>
            <a:ext cx="3651438" cy="4412623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BF3A3-9055-409D-BCBC-C0892A1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81ABD-BCDF-48F8-A98C-5B623399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69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dirty="0" err="1"/>
              <a:t>Python语言简介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5816"/>
            <a:ext cx="6048673" cy="48662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zh-CN" dirty="0"/>
              <a:t>是一种面向对象的解释型计算机程序设计语言，由荷兰人</a:t>
            </a:r>
            <a:r>
              <a:rPr lang="en-US" altLang="zh-CN" dirty="0"/>
              <a:t>Guido van Rossum</a:t>
            </a:r>
            <a:r>
              <a:rPr lang="zh-CN" altLang="zh-CN" dirty="0"/>
              <a:t>于</a:t>
            </a:r>
            <a:r>
              <a:rPr lang="en-US" altLang="zh-CN" dirty="0"/>
              <a:t>1989</a:t>
            </a:r>
            <a:r>
              <a:rPr lang="zh-CN" altLang="zh-CN" dirty="0"/>
              <a:t>年发明，第一个公开发行版发行于</a:t>
            </a:r>
            <a:r>
              <a:rPr lang="en-US" altLang="zh-CN" dirty="0"/>
              <a:t>1991</a:t>
            </a:r>
            <a:r>
              <a:rPr lang="zh-CN" altLang="zh-CN" dirty="0"/>
              <a:t>年。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的设计哲学是</a:t>
            </a:r>
            <a:r>
              <a:rPr lang="en-US" altLang="zh-CN" dirty="0"/>
              <a:t>“</a:t>
            </a:r>
            <a:r>
              <a:rPr lang="zh-CN" altLang="zh-CN" dirty="0"/>
              <a:t>优雅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明确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简单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Python</a:t>
            </a:r>
            <a:r>
              <a:rPr lang="zh-CN" altLang="zh-CN" dirty="0"/>
              <a:t>是自由软件之一</a:t>
            </a:r>
            <a:r>
              <a:rPr lang="zh-CN" altLang="en-US" dirty="0"/>
              <a:t>，</a:t>
            </a:r>
            <a:r>
              <a:rPr lang="zh-CN" altLang="zh-CN" dirty="0"/>
              <a:t>免费、开源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已经被移植到许多平台上。这些平台包括</a:t>
            </a:r>
            <a:r>
              <a:rPr lang="en-US" altLang="zh-CN" dirty="0"/>
              <a:t>Unix/Linux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1555816"/>
            <a:ext cx="2759224" cy="31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集</a:t>
            </a:r>
            <a:r>
              <a:rPr lang="zh-CN" altLang="zh-CN" dirty="0"/>
              <a:t>成开发环境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IDLE：Python</a:t>
            </a:r>
            <a:r>
              <a:rPr lang="zh-CN" altLang="en-US" dirty="0"/>
              <a:t>安装包</a:t>
            </a:r>
            <a:r>
              <a:rPr lang="en-US" altLang="zh-CN" dirty="0" err="1"/>
              <a:t>内置</a:t>
            </a:r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en-US" altLang="zh-CN" dirty="0" err="1"/>
              <a:t>Thonny</a:t>
            </a:r>
            <a:r>
              <a:rPr lang="zh-CN" altLang="zh-CN" dirty="0"/>
              <a:t>，</a:t>
            </a:r>
            <a:r>
              <a:rPr lang="en-US" altLang="zh-CN" dirty="0"/>
              <a:t>Python IDE for beginners</a:t>
            </a:r>
          </a:p>
          <a:p>
            <a:r>
              <a:rPr lang="zh-CN" altLang="zh-CN" dirty="0"/>
              <a:t>网址是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thonny.org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en-US" altLang="zh-CN" dirty="0"/>
              <a:t>:</a:t>
            </a:r>
            <a:r>
              <a:rPr lang="zh-CN" altLang="zh-CN" dirty="0"/>
              <a:t>安装</a:t>
            </a:r>
            <a:r>
              <a:rPr lang="en-US" altLang="zh-CN" dirty="0"/>
              <a:t>Anaconda</a:t>
            </a:r>
            <a:r>
              <a:rPr lang="zh-CN" altLang="zh-CN" dirty="0"/>
              <a:t>自带的高级</a:t>
            </a:r>
            <a:r>
              <a:rPr lang="en-US" altLang="zh-CN" dirty="0"/>
              <a:t>IDE</a:t>
            </a:r>
            <a:r>
              <a:rPr lang="zh-CN" altLang="zh-CN" dirty="0"/>
              <a:t>，数据科学家首选开发环境</a:t>
            </a:r>
          </a:p>
          <a:p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zh-CN" altLang="zh-CN" dirty="0"/>
              <a:t>：由著名的</a:t>
            </a:r>
            <a:r>
              <a:rPr lang="en-US" altLang="zh-CN" dirty="0" err="1"/>
              <a:t>JetBrains</a:t>
            </a:r>
            <a:r>
              <a:rPr lang="zh-CN" altLang="zh-CN" dirty="0"/>
              <a:t>公司开发，带有一整套可以帮助用户在使用</a:t>
            </a:r>
            <a:r>
              <a:rPr lang="en-US" altLang="zh-CN" dirty="0"/>
              <a:t>Python</a:t>
            </a:r>
            <a:r>
              <a:rPr lang="zh-CN" altLang="zh-CN" dirty="0"/>
              <a:t>语言开发时提高其效率的</a:t>
            </a:r>
            <a:r>
              <a:rPr lang="zh-CN" altLang="zh-CN"/>
              <a:t>工具</a:t>
            </a:r>
            <a:r>
              <a:rPr lang="zh-CN" altLang="en-US"/>
              <a:t>。程序员的开发环境</a:t>
            </a:r>
            <a:r>
              <a:rPr lang="zh-CN" altLang="zh-CN"/>
              <a:t> 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36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59588" y="34149"/>
            <a:ext cx="641905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1.3 Python IDLE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507413" cy="18734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Python 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www.python.org</a:t>
            </a:r>
            <a:r>
              <a:rPr lang="en-US" altLang="zh-CN" dirty="0">
                <a:hlinkClick r:id="rId2"/>
              </a:rPr>
              <a:t>/downloads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选择</a:t>
            </a:r>
            <a:r>
              <a:rPr lang="en-US" altLang="zh-CN" dirty="0"/>
              <a:t>Python</a:t>
            </a:r>
            <a:r>
              <a:rPr lang="zh-CN" altLang="en-US" dirty="0"/>
              <a:t>版本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选择操作系统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7F85A-D60B-4C4B-AE71-9E446321B153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Data and Computation</a:t>
            </a:r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" y="2564904"/>
            <a:ext cx="8244860" cy="385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509040" y="4884480"/>
              <a:ext cx="2491920" cy="36648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680" y="4875120"/>
                <a:ext cx="2510640" cy="38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安装选项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7" y="1556792"/>
            <a:ext cx="7488832" cy="453650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2804040" y="2964600"/>
              <a:ext cx="1500480" cy="292032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4680" y="2955240"/>
                <a:ext cx="1519200" cy="29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51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Python IDLE</a:t>
            </a:r>
            <a:r>
              <a:rPr lang="zh-CN" altLang="en-US" dirty="0"/>
              <a:t>开发环境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28800"/>
            <a:ext cx="7169224" cy="460851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02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运行程序</a:t>
            </a:r>
            <a:r>
              <a:rPr lang="en-US" altLang="zh-CN" dirty="0"/>
              <a:t>:</a:t>
            </a:r>
            <a:r>
              <a:rPr lang="zh-CN" altLang="zh-CN" dirty="0"/>
              <a:t>交互式解释器执行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&gt;&gt;&gt;3+5*6</a:t>
            </a:r>
          </a:p>
          <a:p>
            <a:r>
              <a:rPr lang="en-US" altLang="zh-CN" dirty="0"/>
              <a:t>33</a:t>
            </a:r>
          </a:p>
          <a:p>
            <a:r>
              <a:rPr lang="en-US" altLang="zh-CN" dirty="0"/>
              <a:t>&gt;&gt;&gt;print(“hello world”)</a:t>
            </a:r>
          </a:p>
          <a:p>
            <a:r>
              <a:rPr lang="en-US" altLang="zh-CN" dirty="0"/>
              <a:t>hello  world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48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运行程序</a:t>
            </a:r>
            <a:r>
              <a:rPr lang="en-US" altLang="zh-CN" dirty="0"/>
              <a:t>: </a:t>
            </a:r>
            <a:r>
              <a:rPr lang="en-US" altLang="zh-CN" dirty="0" err="1"/>
              <a:t>File|New,Save,Run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8800"/>
            <a:ext cx="8003232" cy="479326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065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运行程序</a:t>
            </a:r>
            <a:r>
              <a:rPr lang="en-US" altLang="zh-CN" dirty="0"/>
              <a:t>:</a:t>
            </a:r>
            <a:r>
              <a:rPr lang="zh-CN" altLang="zh-CN" dirty="0"/>
              <a:t>命令行环境运行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d:&gt;python </a:t>
            </a:r>
            <a:r>
              <a:rPr lang="en-US" altLang="zh-CN" dirty="0" err="1"/>
              <a:t>hello.py</a:t>
            </a:r>
            <a:endParaRPr lang="en-US" altLang="zh-CN" dirty="0"/>
          </a:p>
          <a:p>
            <a:r>
              <a:rPr lang="en-US" altLang="zh-CN" dirty="0" err="1"/>
              <a:t>hello.py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程序，放在</a:t>
            </a:r>
            <a:r>
              <a:rPr lang="en-US" altLang="zh-CN" dirty="0"/>
              <a:t>d</a:t>
            </a:r>
            <a:r>
              <a:rPr lang="zh-CN" altLang="en-US" dirty="0"/>
              <a:t>盘根目录</a:t>
            </a:r>
            <a:endParaRPr lang="en-US" altLang="zh-CN" dirty="0"/>
          </a:p>
          <a:p>
            <a:r>
              <a:rPr lang="en-US" altLang="zh-CN" dirty="0" err="1"/>
              <a:t>hello.py</a:t>
            </a:r>
            <a:r>
              <a:rPr lang="en-US" altLang="zh-CN" dirty="0"/>
              <a:t>:</a:t>
            </a:r>
          </a:p>
          <a:p>
            <a:pPr marL="36576" indent="0">
              <a:buNone/>
            </a:pPr>
            <a:r>
              <a:rPr lang="en-US" altLang="zh-CN" dirty="0"/>
              <a:t>         print(“hello world”)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30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Thonny</a:t>
            </a:r>
            <a:r>
              <a:rPr lang="zh-CN" altLang="en-US" dirty="0"/>
              <a:t>开发环境（推荐使用）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075240" cy="475252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2170080" y="2330640"/>
              <a:ext cx="2188080" cy="286668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720" y="2321280"/>
                <a:ext cx="2206800" cy="28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0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1.1 </a:t>
            </a:r>
            <a:r>
              <a:rPr lang="zh-CN" altLang="en-US" dirty="0"/>
              <a:t>计算机基础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575048" y="1628800"/>
            <a:ext cx="8568952" cy="45022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1.1.1 </a:t>
            </a:r>
            <a:r>
              <a:rPr lang="zh-CN" altLang="en-US" dirty="0"/>
              <a:t>计算机特点</a:t>
            </a:r>
            <a:endParaRPr lang="en-US" altLang="zh-CN" dirty="0">
              <a:latin typeface="华文中宋" pitchFamily="2" charset="-122"/>
            </a:endParaRPr>
          </a:p>
          <a:p>
            <a:pPr lvl="1">
              <a:defRPr/>
            </a:pPr>
            <a:r>
              <a:rPr lang="zh-CN" altLang="en-US" dirty="0"/>
              <a:t>运算速度快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计算精确度高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具有记忆和逻辑判断能力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人工智能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CD863-6AB7-4042-80E8-F04DEAD88D9F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Thonny</a:t>
            </a:r>
            <a:r>
              <a:rPr lang="zh-CN" altLang="en-US" dirty="0"/>
              <a:t>下载地址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thonny.org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r>
              <a:rPr lang="en-US" altLang="zh-CN" dirty="0"/>
              <a:t>Run</a:t>
            </a:r>
            <a:r>
              <a:rPr lang="zh-CN" altLang="en-US" dirty="0"/>
              <a:t>菜单运行程序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Thonny</a:t>
            </a:r>
            <a:r>
              <a:rPr lang="zh-CN" altLang="en-US" dirty="0">
                <a:hlinkClick r:id="rId3"/>
              </a:rPr>
              <a:t>视频教程</a:t>
            </a:r>
            <a:endParaRPr lang="en-US" altLang="zh-CN" dirty="0">
              <a:hlinkClick r:id="rId3"/>
            </a:endParaRPr>
          </a:p>
          <a:p>
            <a:pPr marL="36576" indent="0">
              <a:buNone/>
            </a:pPr>
            <a:r>
              <a:rPr lang="en-US" altLang="zh-CN">
                <a:hlinkClick r:id="rId3"/>
              </a:rPr>
              <a:t>     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www.bilibili.com</a:t>
            </a:r>
            <a:r>
              <a:rPr lang="en-US" altLang="zh-CN" dirty="0">
                <a:hlinkClick r:id="rId3"/>
              </a:rPr>
              <a:t>/video/</a:t>
            </a:r>
            <a:r>
              <a:rPr lang="en-US" altLang="zh-CN" dirty="0" err="1">
                <a:hlinkClick r:id="rId3"/>
              </a:rPr>
              <a:t>av88021729</a:t>
            </a:r>
            <a:r>
              <a:rPr lang="en-US" altLang="zh-CN" dirty="0">
                <a:hlinkClick r:id="rId3"/>
              </a:rPr>
              <a:t>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10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标识符和变量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标识符是指用来标识某个实体的一个符号</a:t>
            </a:r>
            <a:r>
              <a:rPr lang="zh-CN" altLang="en-US" dirty="0"/>
              <a:t>，</a:t>
            </a:r>
            <a:r>
              <a:rPr lang="zh-CN" altLang="zh-CN" dirty="0"/>
              <a:t>在不同的应用环境下有不同的含义</a:t>
            </a:r>
            <a:endParaRPr lang="en-US" altLang="zh-CN" dirty="0"/>
          </a:p>
          <a:p>
            <a:r>
              <a:rPr lang="zh-CN" altLang="zh-CN" dirty="0"/>
              <a:t>标识符由字母、下划线和数字组成，且不能以数字开头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中的标识符是区分大小写的，</a:t>
            </a:r>
            <a:r>
              <a:rPr lang="en-US" altLang="zh-CN" dirty="0"/>
              <a:t>Andy</a:t>
            </a:r>
            <a:r>
              <a:rPr lang="zh-CN" altLang="zh-CN" dirty="0"/>
              <a:t>与</a:t>
            </a:r>
            <a:r>
              <a:rPr lang="en-US" altLang="zh-CN" dirty="0" err="1"/>
              <a:t>andy</a:t>
            </a:r>
            <a:r>
              <a:rPr lang="zh-CN" altLang="zh-CN" dirty="0"/>
              <a:t>是不同的标识符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 err="1"/>
              <a:t>my_test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       _123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07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一些特殊的</a:t>
            </a:r>
            <a:r>
              <a:rPr lang="zh-CN" altLang="en-US" dirty="0"/>
              <a:t>组合</a:t>
            </a:r>
            <a:r>
              <a:rPr lang="zh-CN" altLang="zh-CN" dirty="0"/>
              <a:t>，是所谓的关键字。关键字不允许</a:t>
            </a:r>
            <a:r>
              <a:rPr lang="zh-CN" altLang="en-US" dirty="0"/>
              <a:t>作为</a:t>
            </a:r>
            <a:r>
              <a:rPr lang="zh-CN" altLang="zh-CN" dirty="0"/>
              <a:t>标识符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关键字：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49702"/>
              </p:ext>
            </p:extLst>
          </p:nvPr>
        </p:nvGraphicFramePr>
        <p:xfrm>
          <a:off x="457200" y="3212975"/>
          <a:ext cx="8003232" cy="338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428">
                  <a:extLst>
                    <a:ext uri="{9D8B030D-6E8A-4147-A177-3AD203B41FA5}">
                      <a16:colId xmlns:a16="http://schemas.microsoft.com/office/drawing/2014/main" val="1689818486"/>
                    </a:ext>
                  </a:extLst>
                </a:gridCol>
                <a:gridCol w="2292188">
                  <a:extLst>
                    <a:ext uri="{9D8B030D-6E8A-4147-A177-3AD203B41FA5}">
                      <a16:colId xmlns:a16="http://schemas.microsoft.com/office/drawing/2014/main" val="1800353754"/>
                    </a:ext>
                  </a:extLst>
                </a:gridCol>
                <a:gridCol w="2369890">
                  <a:extLst>
                    <a:ext uri="{9D8B030D-6E8A-4147-A177-3AD203B41FA5}">
                      <a16:colId xmlns:a16="http://schemas.microsoft.com/office/drawing/2014/main" val="1915997995"/>
                    </a:ext>
                  </a:extLst>
                </a:gridCol>
                <a:gridCol w="1631726">
                  <a:extLst>
                    <a:ext uri="{9D8B030D-6E8A-4147-A177-3AD203B41FA5}">
                      <a16:colId xmlns:a16="http://schemas.microsoft.com/office/drawing/2014/main" val="1849889821"/>
                    </a:ext>
                  </a:extLst>
                </a:gridCol>
              </a:tblGrid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False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effectLst/>
                        </a:rPr>
                        <a:t>def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if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raise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2179597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None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del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import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333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return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5543958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True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elif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in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try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8479423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and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else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79400" indent="666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while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7395485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except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lambda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333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with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2540746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assert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finally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nonlocal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1496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yield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1592638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break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for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9816979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class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from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or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928164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continue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global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719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30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常量和变量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5256584"/>
          </a:xfrm>
        </p:spPr>
        <p:txBody>
          <a:bodyPr>
            <a:normAutofit/>
          </a:bodyPr>
          <a:lstStyle/>
          <a:p>
            <a:r>
              <a:rPr lang="zh-CN" altLang="zh-CN" dirty="0"/>
              <a:t>常量就是不能改变的量，比如常用的数学常数</a:t>
            </a:r>
            <a:r>
              <a:rPr lang="en-US" altLang="zh-CN" dirty="0"/>
              <a:t>3.14159</a:t>
            </a:r>
            <a:r>
              <a:rPr lang="zh-CN" altLang="zh-CN" dirty="0"/>
              <a:t>就是一个常量</a:t>
            </a:r>
            <a:endParaRPr lang="en-US" altLang="zh-CN" dirty="0"/>
          </a:p>
          <a:p>
            <a:r>
              <a:rPr lang="zh-CN" altLang="zh-CN" dirty="0"/>
              <a:t>变量就是程序为了方便地引用内存中的值而为它取的名称。</a:t>
            </a:r>
            <a:r>
              <a:rPr lang="en-US" altLang="zh-CN" dirty="0"/>
              <a:t>Python</a:t>
            </a:r>
            <a:r>
              <a:rPr lang="zh-CN" altLang="zh-CN" dirty="0"/>
              <a:t>变量名是大小写敏感的</a:t>
            </a:r>
            <a:endParaRPr lang="en-US" altLang="zh-CN" dirty="0"/>
          </a:p>
          <a:p>
            <a:r>
              <a:rPr lang="en-US" altLang="zh-CN" dirty="0"/>
              <a:t>&gt;&gt;&gt;a=7   # “=“</a:t>
            </a:r>
            <a:r>
              <a:rPr lang="zh-CN" altLang="en-US" dirty="0"/>
              <a:t>是赋值号</a:t>
            </a:r>
            <a:endParaRPr lang="en-US" altLang="zh-CN" dirty="0"/>
          </a:p>
          <a:p>
            <a:r>
              <a:rPr lang="en-US" altLang="zh-CN" dirty="0"/>
              <a:t>&gt;&gt;&gt;a</a:t>
            </a:r>
          </a:p>
          <a:p>
            <a:r>
              <a:rPr lang="en-US" altLang="zh-CN" dirty="0"/>
              <a:t>7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是一个对象，可以通过变量</a:t>
            </a:r>
            <a:r>
              <a:rPr lang="en-US" altLang="zh-CN" dirty="0"/>
              <a:t>a</a:t>
            </a:r>
            <a:r>
              <a:rPr lang="zh-CN" altLang="zh-CN" dirty="0"/>
              <a:t>引用这个对象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770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id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变量有一个非常重要的性质：变量是将名字和对象关联起来。赋值操作并不会实际复制值，它只是为数据对象取个相关的名字。名字是对象的引用而不是对象本身</a:t>
            </a:r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zh-CN" dirty="0"/>
              <a:t>是</a:t>
            </a:r>
            <a:r>
              <a:rPr lang="en-US" altLang="zh-CN" dirty="0"/>
              <a:t>Python</a:t>
            </a:r>
            <a:r>
              <a:rPr lang="zh-CN" altLang="zh-CN" dirty="0"/>
              <a:t>的内置函数，</a:t>
            </a:r>
            <a:r>
              <a:rPr lang="zh-CN" altLang="en-US" dirty="0"/>
              <a:t>返回对象的标识</a:t>
            </a:r>
            <a:endParaRPr lang="en-US" altLang="zh-CN" dirty="0"/>
          </a:p>
          <a:p>
            <a:r>
              <a:rPr lang="zh-CN" altLang="en-US" dirty="0"/>
              <a:t>标识通常用</a:t>
            </a:r>
            <a:r>
              <a:rPr lang="zh-CN" altLang="zh-CN" dirty="0"/>
              <a:t>对象的地址</a:t>
            </a:r>
            <a:r>
              <a:rPr lang="zh-CN" altLang="en-US" dirty="0"/>
              <a:t>表示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946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en-US" altLang="zh-CN" dirty="0"/>
              <a:t> id</a:t>
            </a:r>
            <a:r>
              <a:rPr lang="zh-CN" altLang="en-US" dirty="0"/>
              <a:t>函数用法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7638"/>
            <a:ext cx="8458200" cy="186734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4984"/>
            <a:ext cx="8458200" cy="31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3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267544"/>
          </a:xfrm>
        </p:spPr>
        <p:txBody>
          <a:bodyPr>
            <a:normAutofit fontScale="90000"/>
          </a:bodyPr>
          <a:lstStyle/>
          <a:p>
            <a:r>
              <a:rPr lang="en-US" altLang="zh-CN" sz="5300" b="1" dirty="0"/>
              <a:t>1.5  </a:t>
            </a:r>
            <a:r>
              <a:rPr lang="zh-CN" altLang="zh-CN" sz="5300" b="1" dirty="0"/>
              <a:t>输入及输出函数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输入函数：</a:t>
            </a:r>
            <a:r>
              <a:rPr lang="en-US" altLang="zh-CN" dirty="0"/>
              <a:t>input() </a:t>
            </a:r>
          </a:p>
          <a:p>
            <a:r>
              <a:rPr lang="en-US" altLang="zh-CN" dirty="0"/>
              <a:t>input</a:t>
            </a:r>
            <a:r>
              <a:rPr lang="zh-CN" altLang="zh-CN" dirty="0"/>
              <a:t>从键盘输入一个字符串。</a:t>
            </a:r>
            <a:r>
              <a:rPr lang="en-US" altLang="zh-CN" dirty="0"/>
              <a:t>‘9’</a:t>
            </a:r>
            <a:r>
              <a:rPr lang="zh-CN" altLang="zh-CN" dirty="0"/>
              <a:t>表示是一个字符串</a:t>
            </a:r>
            <a:r>
              <a:rPr lang="en-US" altLang="zh-CN" dirty="0"/>
              <a:t>,</a:t>
            </a:r>
            <a:r>
              <a:rPr lang="zh-CN" altLang="en-US" dirty="0"/>
              <a:t>它的</a:t>
            </a:r>
            <a:r>
              <a:rPr lang="en-US" altLang="zh-CN" dirty="0"/>
              <a:t>ASCII</a:t>
            </a:r>
            <a:r>
              <a:rPr lang="zh-CN" altLang="en-US" dirty="0"/>
              <a:t>吗值是</a:t>
            </a:r>
            <a:r>
              <a:rPr lang="en-US" altLang="zh-CN" dirty="0"/>
              <a:t>57</a:t>
            </a:r>
          </a:p>
          <a:p>
            <a:r>
              <a:rPr lang="en-US" altLang="zh-CN" dirty="0"/>
              <a:t>&gt;&gt;&gt;a=input()</a:t>
            </a:r>
          </a:p>
          <a:p>
            <a:pPr marL="36576" indent="0">
              <a:buNone/>
            </a:pPr>
            <a:r>
              <a:rPr lang="en-US" altLang="zh-CN" dirty="0"/>
              <a:t>   9</a:t>
            </a:r>
          </a:p>
          <a:p>
            <a:pPr marL="36576" indent="0">
              <a:buNone/>
            </a:pPr>
            <a:r>
              <a:rPr lang="en-US" altLang="zh-CN" dirty="0"/>
              <a:t>   &gt;&gt;&gt;a</a:t>
            </a:r>
          </a:p>
          <a:p>
            <a:pPr marL="36576" indent="0">
              <a:buNone/>
            </a:pPr>
            <a:r>
              <a:rPr lang="en-US" altLang="zh-CN" dirty="0"/>
              <a:t>  ‘9’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597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r>
              <a:rPr lang="zh-CN" altLang="en-US" dirty="0"/>
              <a:t>函数输入数字</a:t>
            </a:r>
            <a:endParaRPr lang="en-US" altLang="zh-CN" dirty="0"/>
          </a:p>
          <a:p>
            <a:r>
              <a:rPr lang="en-US" altLang="zh-CN" dirty="0"/>
              <a:t>&gt;&gt;&gt;a=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</a:p>
          <a:p>
            <a:pPr marL="36576" indent="0">
              <a:buNone/>
            </a:pPr>
            <a:r>
              <a:rPr lang="en-US" altLang="zh-CN" dirty="0"/>
              <a:t>    9</a:t>
            </a:r>
          </a:p>
          <a:p>
            <a:pPr marL="36576" indent="0">
              <a:buNone/>
            </a:pPr>
            <a:r>
              <a:rPr lang="en-US" altLang="zh-CN" dirty="0"/>
              <a:t>    &gt;&gt;&gt;a</a:t>
            </a:r>
          </a:p>
          <a:p>
            <a:pPr marL="36576" indent="0">
              <a:buNone/>
            </a:pPr>
            <a:r>
              <a:rPr lang="en-US" altLang="zh-CN" dirty="0"/>
              <a:t>    9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5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一行输入多个值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lvl="0" indent="0"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m,n</a:t>
            </a:r>
            <a:r>
              <a:rPr lang="en-US" altLang="zh-CN" dirty="0"/>
              <a:t>=input("</a:t>
            </a:r>
            <a:r>
              <a:rPr lang="en-US" altLang="zh-CN" dirty="0" err="1"/>
              <a:t>请输入多个值</a:t>
            </a:r>
            <a:r>
              <a:rPr lang="en-US" altLang="zh-CN" dirty="0"/>
              <a:t>：").split()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请输入多个值：3</a:t>
            </a:r>
            <a:r>
              <a:rPr lang="en-US" altLang="zh-CN" dirty="0"/>
              <a:t> 5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 &gt;&gt;&gt;m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'3'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&gt;&gt;&gt;n 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'5'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input(“</a:t>
            </a:r>
            <a:r>
              <a:rPr lang="en-US" altLang="zh-CN" dirty="0" err="1">
                <a:solidFill>
                  <a:srgbClr val="FF0000"/>
                </a:solidFill>
              </a:rPr>
              <a:t>请输入多个值</a:t>
            </a:r>
            <a:r>
              <a:rPr lang="en-US" altLang="zh-CN" dirty="0">
                <a:solidFill>
                  <a:srgbClr val="FF0000"/>
                </a:solidFill>
              </a:rPr>
              <a:t>：”)</a:t>
            </a:r>
            <a:r>
              <a:rPr lang="zh-CN" altLang="en-US" dirty="0">
                <a:solidFill>
                  <a:srgbClr val="FF0000"/>
                </a:solidFill>
              </a:rPr>
              <a:t>函数中的参数是</a:t>
            </a:r>
            <a:endParaRPr lang="en-US" altLang="zh-CN" dirty="0">
              <a:solidFill>
                <a:srgbClr val="FF0000"/>
              </a:solidFill>
            </a:endParaRPr>
          </a:p>
          <a:p>
            <a:pPr marL="36576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输出提示字符串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908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输出函数：</a:t>
            </a:r>
            <a:r>
              <a:rPr lang="en-US" altLang="zh-CN" dirty="0"/>
              <a:t>print()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297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print</a:t>
            </a:r>
            <a:r>
              <a:rPr lang="zh-CN" altLang="zh-CN" dirty="0"/>
              <a:t>是输出函数，参数是输出值</a:t>
            </a:r>
            <a:endParaRPr lang="en-US" altLang="zh-CN" dirty="0"/>
          </a:p>
          <a:p>
            <a:r>
              <a:rPr lang="en-US" altLang="zh-CN" dirty="0"/>
              <a:t>&gt;&gt;&gt; print(3)	#</a:t>
            </a:r>
            <a:r>
              <a:rPr lang="en-US" altLang="zh-CN" dirty="0" err="1"/>
              <a:t>输出1个数字</a:t>
            </a:r>
            <a:endParaRPr lang="zh-CN" altLang="zh-CN" dirty="0"/>
          </a:p>
          <a:p>
            <a:r>
              <a:rPr lang="en-US" altLang="zh-CN" dirty="0"/>
              <a:t>3</a:t>
            </a:r>
            <a:endParaRPr lang="zh-CN" altLang="zh-CN" dirty="0"/>
          </a:p>
          <a:p>
            <a:pPr lvl="0"/>
            <a:r>
              <a:rPr lang="en-US" altLang="zh-CN" dirty="0"/>
              <a:t>&gt;&gt;&gt;print(3,7)  #</a:t>
            </a:r>
            <a:r>
              <a:rPr lang="en-US" altLang="zh-CN" dirty="0" err="1"/>
              <a:t>输出2个数字</a:t>
            </a:r>
            <a:endParaRPr lang="zh-CN" altLang="zh-CN" dirty="0"/>
          </a:p>
          <a:p>
            <a:r>
              <a:rPr lang="en-US" altLang="zh-CN" dirty="0"/>
              <a:t>3 7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b,c</a:t>
            </a:r>
            <a:r>
              <a:rPr lang="en-US" altLang="zh-CN" dirty="0"/>
              <a:t>=3,4	#</a:t>
            </a:r>
            <a:r>
              <a:rPr lang="zh-CN" altLang="zh-CN" dirty="0"/>
              <a:t>输出</a:t>
            </a:r>
            <a:r>
              <a:rPr lang="en-US" altLang="zh-CN" dirty="0"/>
              <a:t>1</a:t>
            </a:r>
            <a:r>
              <a:rPr lang="zh-CN" altLang="zh-CN" dirty="0"/>
              <a:t>个数字，两个变量</a:t>
            </a:r>
          </a:p>
          <a:p>
            <a:pPr lvl="0"/>
            <a:r>
              <a:rPr lang="en-US" altLang="zh-CN" dirty="0"/>
              <a:t>print(b, c, 5)</a:t>
            </a:r>
            <a:endParaRPr lang="zh-CN" altLang="zh-CN" dirty="0"/>
          </a:p>
          <a:p>
            <a:r>
              <a:rPr lang="en-US" altLang="zh-CN" dirty="0"/>
              <a:t>3 4 5</a:t>
            </a:r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井号“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”常被用作单行注释符号，在代码中使用“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”时，它右边的任何数据都会被忽略，当做是注释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1.1.2 </a:t>
            </a:r>
            <a:r>
              <a:rPr lang="zh-CN" altLang="zh-CN" dirty="0"/>
              <a:t>计算机常用的数制</a:t>
            </a:r>
            <a:r>
              <a:rPr lang="zh-CN" altLang="en-US" dirty="0"/>
              <a:t>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425631" cy="463693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二进制，十进制，八进制，十六进制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37228"/>
              </p:ext>
            </p:extLst>
          </p:nvPr>
        </p:nvGraphicFramePr>
        <p:xfrm>
          <a:off x="539550" y="2492898"/>
          <a:ext cx="8208916" cy="3929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0300">
                  <a:extLst>
                    <a:ext uri="{9D8B030D-6E8A-4147-A177-3AD203B41FA5}">
                      <a16:colId xmlns:a16="http://schemas.microsoft.com/office/drawing/2014/main" val="32841017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4012274640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3790909428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3587973233"/>
                    </a:ext>
                  </a:extLst>
                </a:gridCol>
                <a:gridCol w="1040300">
                  <a:extLst>
                    <a:ext uri="{9D8B030D-6E8A-4147-A177-3AD203B41FA5}">
                      <a16:colId xmlns:a16="http://schemas.microsoft.com/office/drawing/2014/main" val="1227132706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828888785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853635452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2578041924"/>
                    </a:ext>
                  </a:extLst>
                </a:gridCol>
              </a:tblGrid>
              <a:tr h="439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二进制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八进制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十六进制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二进制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八进制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十六进制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3469709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1000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5627066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9926040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0201634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0053247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2227758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4147243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375419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816816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不换行输出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每行输出一个值</a:t>
            </a:r>
          </a:p>
          <a:p>
            <a:r>
              <a:rPr lang="en-US" altLang="zh-CN" dirty="0"/>
              <a:t>&gt;&gt;&gt;print(3)</a:t>
            </a:r>
            <a:endParaRPr lang="zh-CN" altLang="zh-CN" dirty="0"/>
          </a:p>
          <a:p>
            <a:r>
              <a:rPr lang="en-US" altLang="zh-CN" dirty="0"/>
              <a:t>&gt;&gt;&gt;print(4)</a:t>
            </a:r>
            <a:endParaRPr lang="zh-CN" altLang="zh-CN" dirty="0"/>
          </a:p>
          <a:p>
            <a:r>
              <a:rPr lang="en-US" altLang="zh-CN" dirty="0"/>
              <a:t>&gt;&gt;&gt;print(5)</a:t>
            </a:r>
            <a:endParaRPr lang="zh-CN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end</a:t>
            </a:r>
            <a:r>
              <a:rPr lang="zh-CN" altLang="en-US" dirty="0"/>
              <a:t>参数，</a:t>
            </a:r>
            <a:r>
              <a:rPr lang="en-US" altLang="zh-CN" dirty="0" err="1"/>
              <a:t>一行输出三个值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3,end</a:t>
            </a:r>
            <a:r>
              <a:rPr lang="en-US" altLang="zh-CN" dirty="0"/>
              <a:t>=' ')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4,end</a:t>
            </a:r>
            <a:r>
              <a:rPr lang="en-US" altLang="zh-CN" dirty="0"/>
              <a:t>=' ')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5,end</a:t>
            </a:r>
            <a:r>
              <a:rPr lang="en-US" altLang="zh-CN" dirty="0"/>
              <a:t>=' ')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876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zh-CN" altLang="zh-CN" sz="2700" dirty="0"/>
              <a:t>输入三⻆形的三边长度</a:t>
            </a:r>
            <a:r>
              <a:rPr lang="en-US" altLang="zh-CN" sz="2700" dirty="0"/>
              <a:t>3,4,5</a:t>
            </a:r>
            <a:r>
              <a:rPr lang="zh-CN" altLang="zh-CN" sz="2700" dirty="0"/>
              <a:t>，求这个三⻆形的面积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91264" cy="5145435"/>
          </a:xfrm>
        </p:spPr>
        <p:txBody>
          <a:bodyPr>
            <a:normAutofit fontScale="62500" lnSpcReduction="20000"/>
          </a:bodyPr>
          <a:lstStyle/>
          <a:p>
            <a:pPr marL="36576" indent="0" algn="l">
              <a:buNone/>
            </a:pPr>
            <a:r>
              <a:rPr lang="zh-CN" altLang="en-US" dirty="0">
                <a:latin typeface="-apple-system"/>
              </a:rPr>
              <a:t>编程可以用</a:t>
            </a:r>
            <a:r>
              <a:rPr lang="en-US" altLang="zh-CN" b="0" i="0" dirty="0">
                <a:effectLst/>
                <a:latin typeface="-apple-system"/>
              </a:rPr>
              <a:t>IPO</a:t>
            </a:r>
            <a:r>
              <a:rPr lang="zh-CN" altLang="en-US" b="0" i="0" dirty="0">
                <a:effectLst/>
                <a:latin typeface="-apple-system"/>
              </a:rPr>
              <a:t>模式完成</a:t>
            </a:r>
          </a:p>
          <a:p>
            <a:pPr marL="36576" indent="0" algn="l">
              <a:buNone/>
            </a:pPr>
            <a:r>
              <a:rPr lang="zh-CN" altLang="en-US" b="0" i="0" dirty="0">
                <a:effectLst/>
                <a:latin typeface="-apple-system"/>
              </a:rPr>
              <a:t>     输入</a:t>
            </a:r>
            <a:r>
              <a:rPr lang="en-US" altLang="zh-CN" b="0" i="0" dirty="0">
                <a:effectLst/>
                <a:latin typeface="-apple-system"/>
              </a:rPr>
              <a:t>(input)—</a:t>
            </a:r>
            <a:r>
              <a:rPr lang="zh-CN" altLang="en-US" dirty="0">
                <a:latin typeface="-apple-system"/>
              </a:rPr>
              <a:t>处理</a:t>
            </a:r>
            <a:r>
              <a:rPr lang="en-US" altLang="zh-CN" dirty="0">
                <a:latin typeface="-apple-system"/>
              </a:rPr>
              <a:t>(</a:t>
            </a:r>
            <a:r>
              <a:rPr lang="en-US" altLang="zh-CN" b="0" i="0" dirty="0">
                <a:effectLst/>
                <a:latin typeface="-apple-system"/>
              </a:rPr>
              <a:t>process)—</a:t>
            </a:r>
            <a:r>
              <a:rPr lang="zh-CN" altLang="en-US" dirty="0">
                <a:latin typeface="-apple-system"/>
              </a:rPr>
              <a:t>输出</a:t>
            </a:r>
            <a:r>
              <a:rPr lang="en-US" altLang="zh-CN" dirty="0">
                <a:latin typeface="-apple-system"/>
              </a:rPr>
              <a:t>(</a:t>
            </a:r>
            <a:r>
              <a:rPr lang="en-US" altLang="zh-CN" b="0" i="0" dirty="0">
                <a:effectLst/>
                <a:latin typeface="-apple-system"/>
              </a:rPr>
              <a:t>output</a:t>
            </a:r>
            <a:r>
              <a:rPr lang="zh-CN" altLang="en-US" b="0" i="0" dirty="0">
                <a:effectLst/>
                <a:latin typeface="-apple-system"/>
              </a:rPr>
              <a:t>）</a:t>
            </a:r>
            <a:endParaRPr lang="en-US" altLang="zh-CN" b="0" i="0" dirty="0">
              <a:effectLst/>
              <a:latin typeface="-apple-system"/>
            </a:endParaRP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import math	#引入数学库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输入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a=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b=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c=int(input())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处理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s=(</a:t>
            </a:r>
            <a:r>
              <a:rPr lang="en-US" altLang="zh-CN" dirty="0" err="1"/>
              <a:t>a+b+c</a:t>
            </a:r>
            <a:r>
              <a:rPr lang="en-US" altLang="zh-CN" dirty="0"/>
              <a:t>)/2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area=</a:t>
            </a:r>
            <a:r>
              <a:rPr lang="en-US" altLang="zh-CN" dirty="0" err="1"/>
              <a:t>math.sqrt</a:t>
            </a:r>
            <a:r>
              <a:rPr lang="en-US" altLang="zh-CN" dirty="0"/>
              <a:t>(s*(s-a)*(s-b)*(s-c))    #  '*'</a:t>
            </a:r>
            <a:r>
              <a:rPr lang="en-US" altLang="zh-CN" dirty="0" err="1"/>
              <a:t>表示乘，math.sqrt表示开根号</a:t>
            </a:r>
            <a:endParaRPr lang="zh-CN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输出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print("</a:t>
            </a:r>
            <a:r>
              <a:rPr lang="en-US" altLang="zh-CN" dirty="0" err="1"/>
              <a:t>三⻆角形的边长</a:t>
            </a:r>
            <a:r>
              <a:rPr lang="en-US" altLang="zh-CN" dirty="0"/>
              <a:t>：",</a:t>
            </a:r>
            <a:r>
              <a:rPr lang="en-US" altLang="zh-CN" dirty="0" err="1"/>
              <a:t>a,b,c,end</a:t>
            </a:r>
            <a:r>
              <a:rPr lang="en-US" altLang="zh-CN" dirty="0"/>
              <a:t>=' ') 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print("</a:t>
            </a:r>
            <a:r>
              <a:rPr lang="en-US" altLang="zh-CN" dirty="0" err="1"/>
              <a:t>三⻆角形的面积</a:t>
            </a:r>
            <a:r>
              <a:rPr lang="en-US" altLang="zh-CN" dirty="0"/>
              <a:t>：",area)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67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画五⻆形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US" altLang="zh-CN" dirty="0"/>
              <a:t>import turtle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turtle.done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63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文本编码</a:t>
            </a:r>
            <a:r>
              <a:rPr lang="en-US" altLang="zh-CN" dirty="0"/>
              <a:t>---ASCII</a:t>
            </a:r>
            <a:r>
              <a:rPr lang="zh-CN" altLang="zh-CN" dirty="0"/>
              <a:t>码</a:t>
            </a:r>
            <a:endParaRPr lang="zh-CN" altLang="en-US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27583" y="1844824"/>
            <a:ext cx="8110041" cy="4536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/>
              <a:t>字符编码</a:t>
            </a:r>
            <a:r>
              <a:rPr lang="en-US" altLang="zh-CN" dirty="0"/>
              <a:t>(Character Code)</a:t>
            </a:r>
            <a:r>
              <a:rPr lang="zh-CN" altLang="zh-CN" dirty="0"/>
              <a:t>是用二进制编码来表示字母、数字以及专门符号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普遍采用是</a:t>
            </a:r>
            <a:r>
              <a:rPr lang="en-US" altLang="zh-CN" dirty="0"/>
              <a:t>ASCII(American Standard Code for Information Interchange)</a:t>
            </a:r>
            <a:r>
              <a:rPr lang="zh-CN" altLang="zh-CN" dirty="0"/>
              <a:t>码</a:t>
            </a:r>
            <a:r>
              <a:rPr lang="zh-CN" altLang="en-US" dirty="0"/>
              <a:t>，例如：</a:t>
            </a:r>
            <a:endParaRPr lang="en-US" altLang="zh-CN" dirty="0"/>
          </a:p>
          <a:p>
            <a:pPr>
              <a:defRPr/>
            </a:pPr>
            <a:endParaRPr lang="en-US" altLang="zh-CN" dirty="0">
              <a:latin typeface="华文中宋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03116"/>
              </p:ext>
            </p:extLst>
          </p:nvPr>
        </p:nvGraphicFramePr>
        <p:xfrm>
          <a:off x="827584" y="4005065"/>
          <a:ext cx="7920879" cy="2520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976">
                  <a:extLst>
                    <a:ext uri="{9D8B030D-6E8A-4147-A177-3AD203B41FA5}">
                      <a16:colId xmlns:a16="http://schemas.microsoft.com/office/drawing/2014/main" val="4203127522"/>
                    </a:ext>
                  </a:extLst>
                </a:gridCol>
                <a:gridCol w="1405509">
                  <a:extLst>
                    <a:ext uri="{9D8B030D-6E8A-4147-A177-3AD203B41FA5}">
                      <a16:colId xmlns:a16="http://schemas.microsoft.com/office/drawing/2014/main" val="1648958399"/>
                    </a:ext>
                  </a:extLst>
                </a:gridCol>
                <a:gridCol w="1500798">
                  <a:extLst>
                    <a:ext uri="{9D8B030D-6E8A-4147-A177-3AD203B41FA5}">
                      <a16:colId xmlns:a16="http://schemas.microsoft.com/office/drawing/2014/main" val="1675300255"/>
                    </a:ext>
                  </a:extLst>
                </a:gridCol>
                <a:gridCol w="1071999">
                  <a:extLst>
                    <a:ext uri="{9D8B030D-6E8A-4147-A177-3AD203B41FA5}">
                      <a16:colId xmlns:a16="http://schemas.microsoft.com/office/drawing/2014/main" val="2862356635"/>
                    </a:ext>
                  </a:extLst>
                </a:gridCol>
                <a:gridCol w="1393598">
                  <a:extLst>
                    <a:ext uri="{9D8B030D-6E8A-4147-A177-3AD203B41FA5}">
                      <a16:colId xmlns:a16="http://schemas.microsoft.com/office/drawing/2014/main" val="3846516568"/>
                    </a:ext>
                  </a:extLst>
                </a:gridCol>
                <a:gridCol w="1071999">
                  <a:extLst>
                    <a:ext uri="{9D8B030D-6E8A-4147-A177-3AD203B41FA5}">
                      <a16:colId xmlns:a16="http://schemas.microsoft.com/office/drawing/2014/main" val="3070613844"/>
                    </a:ext>
                  </a:extLst>
                </a:gridCol>
              </a:tblGrid>
              <a:tr h="635447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280428"/>
                  </a:ext>
                </a:extLst>
              </a:tr>
              <a:tr h="635447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(space)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@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、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36849"/>
                  </a:ext>
                </a:extLst>
              </a:tr>
              <a:tr h="624692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!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166625"/>
                  </a:ext>
                </a:extLst>
              </a:tr>
              <a:tr h="624692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66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33079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编码的要素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码字：                          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编码：                         </a:t>
            </a:r>
            <a:r>
              <a:rPr lang="en-US" altLang="zh-CN" dirty="0"/>
              <a:t>97</a:t>
            </a:r>
          </a:p>
          <a:p>
            <a:endParaRPr lang="en-US" altLang="zh-CN" dirty="0"/>
          </a:p>
          <a:p>
            <a:r>
              <a:rPr lang="zh-CN" altLang="en-US" dirty="0"/>
              <a:t>位和字节表示：      </a:t>
            </a:r>
            <a:r>
              <a:rPr lang="en-US" altLang="zh-CN" dirty="0"/>
              <a:t>01100001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9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zh-CN" dirty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Unicode</a:t>
            </a:r>
            <a:r>
              <a:rPr lang="zh-CN" altLang="zh-CN" dirty="0"/>
              <a:t>码是计算机科学领域里的一项业界标准</a:t>
            </a:r>
            <a:r>
              <a:rPr lang="en-US" altLang="zh-CN" dirty="0"/>
              <a:t>,</a:t>
            </a:r>
            <a:r>
              <a:rPr lang="zh-CN" altLang="zh-CN" dirty="0"/>
              <a:t>包括字符集、编码方案等。</a:t>
            </a:r>
            <a:endParaRPr lang="en-US" altLang="zh-CN" dirty="0"/>
          </a:p>
          <a:p>
            <a:r>
              <a:rPr lang="en-US" altLang="zh-CN" dirty="0"/>
              <a:t>Unicode</a:t>
            </a:r>
            <a:r>
              <a:rPr lang="zh-CN" altLang="zh-CN" dirty="0"/>
              <a:t>是为了解决传统的字符编码方案的局限而产生的，它为每种语言中的每个字符设定了统一并且唯一的二进制编码，以满足跨语言、跨平台进行文本转换、处理的要求。</a:t>
            </a:r>
            <a:endParaRPr lang="en-US" altLang="zh-CN" dirty="0"/>
          </a:p>
          <a:p>
            <a:r>
              <a:rPr lang="en-US" altLang="zh-CN" dirty="0"/>
              <a:t>‘\</a:t>
            </a:r>
            <a:r>
              <a:rPr lang="en-US" altLang="zh-CN" dirty="0" err="1"/>
              <a:t>u4e16</a:t>
            </a:r>
            <a:r>
              <a:rPr lang="en-US" altLang="zh-CN" dirty="0"/>
              <a:t>\</a:t>
            </a:r>
            <a:r>
              <a:rPr lang="en-US" altLang="zh-CN" dirty="0" err="1"/>
              <a:t>u754c</a:t>
            </a:r>
            <a:r>
              <a:rPr lang="en-US" altLang="zh-CN" dirty="0"/>
              <a:t>\</a:t>
            </a:r>
            <a:r>
              <a:rPr lang="en-US" altLang="zh-CN" dirty="0" err="1"/>
              <a:t>u60a8</a:t>
            </a:r>
            <a:r>
              <a:rPr lang="en-US" altLang="zh-CN" dirty="0"/>
              <a:t>\</a:t>
            </a:r>
            <a:r>
              <a:rPr lang="en-US" altLang="zh-CN" dirty="0" err="1"/>
              <a:t>u597d</a:t>
            </a:r>
            <a:r>
              <a:rPr lang="en-US" altLang="zh-CN" dirty="0"/>
              <a:t>’ </a:t>
            </a:r>
            <a:r>
              <a:rPr lang="zh-CN" altLang="en-US" dirty="0"/>
              <a:t>代表汉字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世界你好</a:t>
            </a:r>
            <a:r>
              <a:rPr lang="en-US" altLang="zh-CN" dirty="0"/>
              <a:t>，</a:t>
            </a:r>
          </a:p>
          <a:p>
            <a:pPr marL="36576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“</a:t>
            </a:r>
            <a:r>
              <a:rPr lang="en-US" altLang="zh-CN" dirty="0"/>
              <a:t>\</a:t>
            </a:r>
            <a:r>
              <a:rPr lang="en-US" altLang="zh-CN" dirty="0" err="1"/>
              <a:t>u”表示Unicode码</a:t>
            </a:r>
            <a:r>
              <a:rPr lang="en-US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码并不是存储器中的编码，使用时是把</a:t>
            </a:r>
            <a:r>
              <a:rPr lang="en-US" altLang="zh-CN" dirty="0"/>
              <a:t>Unicode</a:t>
            </a:r>
            <a:r>
              <a:rPr lang="zh-CN" altLang="en-US" dirty="0"/>
              <a:t>编码转换字节或位，</a:t>
            </a:r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编码就起这个作用。</a:t>
            </a:r>
            <a:endParaRPr lang="en-US" altLang="zh-CN" dirty="0"/>
          </a:p>
          <a:p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每一个</a:t>
            </a:r>
            <a:r>
              <a:rPr lang="en-US" altLang="zh-CN" dirty="0"/>
              <a:t>ASCII</a:t>
            </a:r>
            <a:r>
              <a:rPr lang="zh-CN" altLang="en-US" dirty="0"/>
              <a:t>字符都有一个</a:t>
            </a:r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编码，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该</a:t>
            </a:r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编码正好与</a:t>
            </a:r>
            <a:r>
              <a:rPr lang="en-US" altLang="zh-CN" dirty="0"/>
              <a:t>8</a:t>
            </a:r>
            <a:r>
              <a:rPr lang="zh-CN" altLang="en-US" dirty="0"/>
              <a:t>位的</a:t>
            </a:r>
            <a:r>
              <a:rPr lang="en-US" altLang="zh-CN" dirty="0"/>
              <a:t>ASCII</a:t>
            </a:r>
            <a:r>
              <a:rPr lang="zh-CN" altLang="en-US" dirty="0"/>
              <a:t>编码一样</a:t>
            </a:r>
            <a:endParaRPr lang="en-US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编写</a:t>
            </a:r>
            <a:r>
              <a:rPr lang="en-US" altLang="zh-CN" dirty="0" err="1"/>
              <a:t>Python3</a:t>
            </a:r>
            <a:r>
              <a:rPr lang="zh-CN" altLang="en-US" dirty="0"/>
              <a:t>程序，默认的是</a:t>
            </a:r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</a:t>
            </a:r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8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02D3F-4EE5-4048-B69D-4AECAF27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各种编码比较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C45C79-0870-48D2-8C78-E8564AE35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116709"/>
              </p:ext>
            </p:extLst>
          </p:nvPr>
        </p:nvGraphicFramePr>
        <p:xfrm>
          <a:off x="323528" y="1417638"/>
          <a:ext cx="8132315" cy="1749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84">
                  <a:extLst>
                    <a:ext uri="{9D8B030D-6E8A-4147-A177-3AD203B41FA5}">
                      <a16:colId xmlns:a16="http://schemas.microsoft.com/office/drawing/2014/main" val="3468328517"/>
                    </a:ext>
                  </a:extLst>
                </a:gridCol>
                <a:gridCol w="1247731">
                  <a:extLst>
                    <a:ext uri="{9D8B030D-6E8A-4147-A177-3AD203B41FA5}">
                      <a16:colId xmlns:a16="http://schemas.microsoft.com/office/drawing/2014/main" val="2700077826"/>
                    </a:ext>
                  </a:extLst>
                </a:gridCol>
                <a:gridCol w="2426144">
                  <a:extLst>
                    <a:ext uri="{9D8B030D-6E8A-4147-A177-3AD203B41FA5}">
                      <a16:colId xmlns:a16="http://schemas.microsoft.com/office/drawing/2014/main" val="3946940937"/>
                    </a:ext>
                  </a:extLst>
                </a:gridCol>
                <a:gridCol w="3765256">
                  <a:extLst>
                    <a:ext uri="{9D8B030D-6E8A-4147-A177-3AD203B41FA5}">
                      <a16:colId xmlns:a16="http://schemas.microsoft.com/office/drawing/2014/main" val="1316375008"/>
                    </a:ext>
                  </a:extLst>
                </a:gridCol>
              </a:tblGrid>
              <a:tr h="565739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ASCII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UTF-8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69745"/>
                  </a:ext>
                </a:extLst>
              </a:tr>
              <a:tr h="592014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01111010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00000000 01111010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01111010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67095"/>
                  </a:ext>
                </a:extLst>
              </a:tr>
              <a:tr h="592014"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01001110 00101101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11100100 10111000 10101101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83240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447CB-DC1F-404B-AD50-32614CD0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0A28F7-BB02-4CEB-AF92-4A0F70AA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F5734-301E-4A20-9314-0BA655B0AC59}"/>
              </a:ext>
            </a:extLst>
          </p:cNvPr>
          <p:cNvSpPr txBox="1"/>
          <p:nvPr/>
        </p:nvSpPr>
        <p:spPr>
          <a:xfrm>
            <a:off x="323528" y="3853205"/>
            <a:ext cx="778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ASCII </a:t>
            </a:r>
            <a:r>
              <a:rPr lang="zh-CN" altLang="en-US" dirty="0"/>
              <a:t>编码可以看成</a:t>
            </a:r>
            <a:r>
              <a:rPr lang="en-US" altLang="zh-CN" dirty="0"/>
              <a:t>UTF-8</a:t>
            </a:r>
            <a:r>
              <a:rPr lang="zh-CN" altLang="en-US" dirty="0"/>
              <a:t>编码的一部分，支持</a:t>
            </a:r>
            <a:r>
              <a:rPr lang="en-US" altLang="zh-CN" dirty="0"/>
              <a:t>ASCII</a:t>
            </a:r>
            <a:r>
              <a:rPr lang="zh-CN" altLang="en-US" dirty="0"/>
              <a:t>编码的软件可以在</a:t>
            </a:r>
            <a:r>
              <a:rPr lang="en-US" altLang="zh-CN" dirty="0"/>
              <a:t>UTF-8 </a:t>
            </a:r>
            <a:r>
              <a:rPr lang="zh-CN" altLang="en-US" dirty="0"/>
              <a:t>编码下正常运行。</a:t>
            </a:r>
            <a:endParaRPr lang="en-US" altLang="zh-CN" dirty="0"/>
          </a:p>
          <a:p>
            <a:r>
              <a:rPr lang="en-US" altLang="zh-CN" dirty="0"/>
              <a:t>Python3</a:t>
            </a:r>
            <a:r>
              <a:rPr lang="zh-CN" altLang="en-US" dirty="0"/>
              <a:t>语言里，在计算机内存中，缺省统一用</a:t>
            </a:r>
            <a:r>
              <a:rPr lang="en-US" altLang="zh-CN" dirty="0"/>
              <a:t>Unicode</a:t>
            </a:r>
            <a:r>
              <a:rPr lang="zh-CN" altLang="en-US" dirty="0"/>
              <a:t>编码。</a:t>
            </a:r>
            <a:endParaRPr lang="en-US" altLang="zh-CN" dirty="0"/>
          </a:p>
          <a:p>
            <a:r>
              <a:rPr lang="zh-CN" altLang="en-US" dirty="0"/>
              <a:t>当需要保存到硬盘或网络传输时，可以转换成</a:t>
            </a:r>
            <a:r>
              <a:rPr lang="en-US" altLang="zh-CN" dirty="0"/>
              <a:t>UTF-8</a:t>
            </a:r>
            <a:r>
              <a:rPr lang="zh-CN" altLang="en-US" dirty="0"/>
              <a:t>编码。</a:t>
            </a:r>
          </a:p>
        </p:txBody>
      </p:sp>
    </p:spTree>
    <p:extLst>
      <p:ext uri="{BB962C8B-B14F-4D97-AF65-F5344CB8AC3E}">
        <p14:creationId xmlns:p14="http://schemas.microsoft.com/office/powerpoint/2010/main" val="3046443136"/>
      </p:ext>
    </p:extLst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Verdana"/>
        <a:ea typeface="黑体"/>
        <a:cs typeface="宋体"/>
      </a:majorFont>
      <a:minorFont>
        <a:latin typeface="Verdana"/>
        <a:ea typeface="楷体_GB2312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6703</TotalTime>
  <Words>2021</Words>
  <Application>Microsoft Office PowerPoint</Application>
  <PresentationFormat>全屏显示(4:3)</PresentationFormat>
  <Paragraphs>502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-apple-system</vt:lpstr>
      <vt:lpstr>黑体</vt:lpstr>
      <vt:lpstr>华文中宋</vt:lpstr>
      <vt:lpstr>楷体</vt:lpstr>
      <vt:lpstr>宋体</vt:lpstr>
      <vt:lpstr>Arial</vt:lpstr>
      <vt:lpstr>Calibri</vt:lpstr>
      <vt:lpstr>Cambria</vt:lpstr>
      <vt:lpstr>Franklin Gothic Book</vt:lpstr>
      <vt:lpstr>Tahoma</vt:lpstr>
      <vt:lpstr>Verdana</vt:lpstr>
      <vt:lpstr>Wingdings</vt:lpstr>
      <vt:lpstr>Wingdings 2</vt:lpstr>
      <vt:lpstr>Shimmer</vt:lpstr>
      <vt:lpstr>技巧</vt:lpstr>
      <vt:lpstr>SmartDraw.2</vt:lpstr>
      <vt:lpstr>第1章 Python语言概述</vt:lpstr>
      <vt:lpstr>Overview</vt:lpstr>
      <vt:lpstr>1.1 计算机基础</vt:lpstr>
      <vt:lpstr>1.1.2 计算机常用的数制 </vt:lpstr>
      <vt:lpstr>文本编码---ASCII码</vt:lpstr>
      <vt:lpstr>编码的要素</vt:lpstr>
      <vt:lpstr>Unicode编码</vt:lpstr>
      <vt:lpstr>UTF-8编码</vt:lpstr>
      <vt:lpstr>各种编码比较</vt:lpstr>
      <vt:lpstr>1.1.3 进制转换和二进制运算</vt:lpstr>
      <vt:lpstr>十进制转成二进制</vt:lpstr>
      <vt:lpstr>二进制运算</vt:lpstr>
      <vt:lpstr>二进制减法运算</vt:lpstr>
      <vt:lpstr>原码、反码、补码</vt:lpstr>
      <vt:lpstr>1.1.4 计算机系统</vt:lpstr>
      <vt:lpstr>内存模型</vt:lpstr>
      <vt:lpstr>存储单位</vt:lpstr>
      <vt:lpstr>1.1.5 操作系统</vt:lpstr>
      <vt:lpstr>1.1.6 程序设计语言</vt:lpstr>
      <vt:lpstr>翻译程序-编译器和解释器</vt:lpstr>
      <vt:lpstr>1.2 Python语言简介</vt:lpstr>
      <vt:lpstr>Python集成开发环境</vt:lpstr>
      <vt:lpstr>1.3 Python IDLE开发环境</vt:lpstr>
      <vt:lpstr>安装选项</vt:lpstr>
      <vt:lpstr>运行Python IDLE开发环境</vt:lpstr>
      <vt:lpstr>运行程序:交互式解释器执行</vt:lpstr>
      <vt:lpstr>运行程序: File|New,Save,Run</vt:lpstr>
      <vt:lpstr>运行程序:命令行环境运行</vt:lpstr>
      <vt:lpstr>Thonny开发环境（推荐使用）</vt:lpstr>
      <vt:lpstr>Thonny下载地址</vt:lpstr>
      <vt:lpstr>1.4 标识符和变量</vt:lpstr>
      <vt:lpstr>Python关键字</vt:lpstr>
      <vt:lpstr>常量和变量</vt:lpstr>
      <vt:lpstr> id函数</vt:lpstr>
      <vt:lpstr> id函数用法</vt:lpstr>
      <vt:lpstr>1.5  输入及输出函数 </vt:lpstr>
      <vt:lpstr>输入数字</vt:lpstr>
      <vt:lpstr>一行输入多个值</vt:lpstr>
      <vt:lpstr>输出函数：print() </vt:lpstr>
      <vt:lpstr>不换行输出</vt:lpstr>
      <vt:lpstr> 输入三⻆形的三边长度3,4,5，求这个三⻆形的面积</vt:lpstr>
      <vt:lpstr>画五⻆形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zju-cch</dc:creator>
  <cp:lastModifiedBy>yujie1963@outlook.com</cp:lastModifiedBy>
  <cp:revision>497</cp:revision>
  <dcterms:created xsi:type="dcterms:W3CDTF">2011-08-23T14:23:45Z</dcterms:created>
  <dcterms:modified xsi:type="dcterms:W3CDTF">2022-01-22T06:38:22Z</dcterms:modified>
</cp:coreProperties>
</file>