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odecogs.com/latex/eqneditor.php"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5d1718fb9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5d1718fb9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5c0f9b98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5c0f9b98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5c0f9ba8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5c0f9ba8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5d1718fb9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5d1718fb9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5d1718fb9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5d1718fb9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5d1718fb9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5d1718fb9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5c0f9b98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5c0f9b98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5c0f9b98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5c0f9b98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fire and other hazards to see how people behave if one escape route is blocked</a:t>
            </a:r>
            <a:endParaRPr/>
          </a:p>
          <a:p>
            <a:pPr indent="0" lvl="0" marL="0" rtl="0" algn="l">
              <a:spcBef>
                <a:spcPts val="0"/>
              </a:spcBef>
              <a:spcAft>
                <a:spcPts val="0"/>
              </a:spcAft>
              <a:buNone/>
            </a:pPr>
            <a:r>
              <a:rPr lang="en"/>
              <a:t>-build model more around real world data from studies and around si units</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5d4fc966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5d4fc966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fire and other hazards to see how people behave if one escape route is blocked</a:t>
            </a:r>
            <a:endParaRPr/>
          </a:p>
          <a:p>
            <a:pPr indent="0" lvl="0" marL="0" rtl="0" algn="l">
              <a:spcBef>
                <a:spcPts val="0"/>
              </a:spcBef>
              <a:spcAft>
                <a:spcPts val="0"/>
              </a:spcAft>
              <a:buNone/>
            </a:pPr>
            <a:r>
              <a:rPr lang="en"/>
              <a:t>-build model more around real world data from studies and around si units</a:t>
            </a:r>
            <a:endParaRPr/>
          </a:p>
          <a:p>
            <a:pPr indent="0" lvl="0" marL="0" rtl="0" algn="l">
              <a:spcBef>
                <a:spcPts val="0"/>
              </a:spcBef>
              <a:spcAft>
                <a:spcPts val="0"/>
              </a:spcAft>
              <a:buNone/>
            </a:pPr>
            <a:r>
              <a:rPr lang="en"/>
              <a:t>-import building plans</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5d4fc966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5d4fc966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fire and other hazards to see how people behave if one escape route is blocked</a:t>
            </a:r>
            <a:endParaRPr/>
          </a:p>
          <a:p>
            <a:pPr indent="0" lvl="0" marL="0" rtl="0" algn="l">
              <a:spcBef>
                <a:spcPts val="0"/>
              </a:spcBef>
              <a:spcAft>
                <a:spcPts val="0"/>
              </a:spcAft>
              <a:buNone/>
            </a:pPr>
            <a:r>
              <a:rPr lang="en"/>
              <a:t>-build model more around real world data from studies and around si units</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5c0f9b9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5c0f9b9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{\color{Orange} </a:t>
            </a:r>
            <a:r>
              <a:rPr lang="en"/>
              <a:t>f_{a}} = c_1*e^ \frac{distance}{c_2}</a:t>
            </a:r>
            <a:endParaRPr/>
          </a:p>
          <a:p>
            <a:pPr indent="0" lvl="0" marL="0" rtl="0" algn="l">
              <a:spcBef>
                <a:spcPts val="0"/>
              </a:spcBef>
              <a:spcAft>
                <a:spcPts val="0"/>
              </a:spcAft>
              <a:buNone/>
            </a:pPr>
            <a:r>
              <a:rPr lang="en">
                <a:solidFill>
                  <a:schemeClr val="dk1"/>
                </a:solidFill>
              </a:rPr>
              <a:t>{\color{Blue} f_{w} }= c_3*e^ \frac{distance}{c_4}</a:t>
            </a:r>
            <a:endParaRPr/>
          </a:p>
          <a:p>
            <a:pPr indent="0" lvl="0" marL="0" rtl="0" algn="l">
              <a:spcBef>
                <a:spcPts val="0"/>
              </a:spcBef>
              <a:spcAft>
                <a:spcPts val="0"/>
              </a:spcAft>
              <a:buNone/>
            </a:pPr>
            <a:r>
              <a:rPr lang="en">
                <a:solidFill>
                  <a:schemeClr val="dk1"/>
                </a:solidFill>
              </a:rPr>
              <a:t>{\color{DarkGreen} f_{steer} }</a:t>
            </a:r>
            <a:r>
              <a:rPr lang="en"/>
              <a:t>= \frac{v_{desired}- v_{physical}}{c_5}</a:t>
            </a:r>
            <a:endParaRPr/>
          </a:p>
          <a:p>
            <a:pPr indent="0" lvl="0" marL="0" rtl="0" algn="l">
              <a:spcBef>
                <a:spcPts val="0"/>
              </a:spcBef>
              <a:spcAft>
                <a:spcPts val="0"/>
              </a:spcAft>
              <a:buNone/>
            </a:pPr>
            <a:r>
              <a:rPr lang="en" u="sng">
                <a:solidFill>
                  <a:schemeClr val="hlink"/>
                </a:solidFill>
                <a:hlinkClick r:id="rId2"/>
              </a:rPr>
              <a:t>https://www.codecogs.com/latex/eqneditor.php</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1)The model consists of agents, that behave like particles in Newtonian Mechanics. To get the particles to behave like humans, we just define a bunch of forces.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2) We define a repelling force between agents and between agents and walls. As humans like to have their personal space, they don't want to stand too close to a wall or to close to another human. If two agents stand very close to each other, then the repelling force should be much bigger. This is why we use e to the power of the distance.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3) Perhaps the most important force is the steering force. It lets the agents move in the direction they want. The force just tries to accelerate the agent to his desired velocity, which is in our case in the direction of the closest sign.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4) We came up with another force, that models the formation of groups.  To achieve this, we defined a linear attraction between agents. This way, we get the particles to form groups.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5) It also makes sense to define a sliding friction between agents and between agents and walls. Since the same thing happens in real life.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6) We can also define a friction between the ground and the agent. Such that the agents slow down if there is no force acting upon them. This is very important to get reasonable results.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7) </a:t>
            </a:r>
            <a:r>
              <a:rPr lang="en"/>
              <a:t>There are many other intricacies one could think of. For example s</a:t>
            </a:r>
            <a:r>
              <a:rPr lang="en"/>
              <a:t>ome papers propose a orientation dependent repulsion. This should model the fact, that the people want to have more space in the direction they walk.  But as our main goal was simulating a crowd in a building, we kept things as simple as possible.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5d4fc966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5d4fc966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fire and other hazards to see how people behave if one escape route is blocked</a:t>
            </a:r>
            <a:endParaRPr/>
          </a:p>
          <a:p>
            <a:pPr indent="0" lvl="0" marL="0" rtl="0" algn="l">
              <a:spcBef>
                <a:spcPts val="0"/>
              </a:spcBef>
              <a:spcAft>
                <a:spcPts val="0"/>
              </a:spcAft>
              <a:buNone/>
            </a:pPr>
            <a:r>
              <a:rPr lang="en"/>
              <a:t>-build model more around real world data from studies and around si units</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5c0f9b98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5c0f9b98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5d1718f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5d1718f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5d1718fb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5d1718fb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5d1718fb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5d1718fb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5d1718fb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5d1718fb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5c0f9b98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5c0f9b98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5c0f9ba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5c0f9ba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Burning Man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22"/>
          <p:cNvPicPr preferRelativeResize="0"/>
          <p:nvPr/>
        </p:nvPicPr>
        <p:blipFill>
          <a:blip r:embed="rId3">
            <a:alphaModFix/>
          </a:blip>
          <a:stretch>
            <a:fillRect/>
          </a:stretch>
        </p:blipFill>
        <p:spPr>
          <a:xfrm>
            <a:off x="1904375" y="407200"/>
            <a:ext cx="5276403" cy="3837402"/>
          </a:xfrm>
          <a:prstGeom prst="rect">
            <a:avLst/>
          </a:prstGeom>
          <a:noFill/>
          <a:ln>
            <a:noFill/>
          </a:ln>
        </p:spPr>
      </p:pic>
      <p:sp>
        <p:nvSpPr>
          <p:cNvPr id="148" name="Google Shape;148;p22"/>
          <p:cNvSpPr txBox="1"/>
          <p:nvPr>
            <p:ph idx="1" type="body"/>
          </p:nvPr>
        </p:nvSpPr>
        <p:spPr>
          <a:xfrm>
            <a:off x="2597213" y="4140856"/>
            <a:ext cx="3890700" cy="52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Statistical plot from the paper Simulating dynamical features of escape panic</a:t>
            </a:r>
            <a:r>
              <a:rPr baseline="30000" lang="en" sz="1000"/>
              <a:t>1</a:t>
            </a:r>
            <a:endParaRPr baseline="30000"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2: Polysnack</a:t>
            </a:r>
            <a:endParaRPr/>
          </a:p>
        </p:txBody>
      </p:sp>
      <p:pic>
        <p:nvPicPr>
          <p:cNvPr id="154" name="Google Shape;154;p23"/>
          <p:cNvPicPr preferRelativeResize="0"/>
          <p:nvPr/>
        </p:nvPicPr>
        <p:blipFill>
          <a:blip r:embed="rId3">
            <a:alphaModFix/>
          </a:blip>
          <a:stretch>
            <a:fillRect/>
          </a:stretch>
        </p:blipFill>
        <p:spPr>
          <a:xfrm>
            <a:off x="1590399" y="1152474"/>
            <a:ext cx="5963190" cy="34164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Google Shape;159;p24"/>
          <p:cNvPicPr preferRelativeResize="0"/>
          <p:nvPr/>
        </p:nvPicPr>
        <p:blipFill>
          <a:blip r:embed="rId3">
            <a:alphaModFix/>
          </a:blip>
          <a:stretch>
            <a:fillRect/>
          </a:stretch>
        </p:blipFill>
        <p:spPr>
          <a:xfrm>
            <a:off x="349125" y="152400"/>
            <a:ext cx="8445727" cy="48386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Google Shape;164;p25"/>
          <p:cNvPicPr preferRelativeResize="0"/>
          <p:nvPr/>
        </p:nvPicPr>
        <p:blipFill>
          <a:blip r:embed="rId3">
            <a:alphaModFix/>
          </a:blip>
          <a:stretch>
            <a:fillRect/>
          </a:stretch>
        </p:blipFill>
        <p:spPr>
          <a:xfrm>
            <a:off x="351863" y="152400"/>
            <a:ext cx="8440271" cy="48386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Google Shape;169;p26"/>
          <p:cNvPicPr preferRelativeResize="0"/>
          <p:nvPr/>
        </p:nvPicPr>
        <p:blipFill>
          <a:blip r:embed="rId3">
            <a:alphaModFix/>
          </a:blip>
          <a:stretch>
            <a:fillRect/>
          </a:stretch>
        </p:blipFill>
        <p:spPr>
          <a:xfrm>
            <a:off x="351863" y="152400"/>
            <a:ext cx="8440271" cy="4838698"/>
          </a:xfrm>
          <a:prstGeom prst="rect">
            <a:avLst/>
          </a:prstGeom>
          <a:noFill/>
          <a:ln>
            <a:noFill/>
          </a:ln>
        </p:spPr>
      </p:pic>
      <p:sp>
        <p:nvSpPr>
          <p:cNvPr id="170" name="Google Shape;170;p26"/>
          <p:cNvSpPr/>
          <p:nvPr/>
        </p:nvSpPr>
        <p:spPr>
          <a:xfrm>
            <a:off x="7011000" y="1138925"/>
            <a:ext cx="514200" cy="6522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Google Shape;175;p27"/>
          <p:cNvPicPr preferRelativeResize="0"/>
          <p:nvPr/>
        </p:nvPicPr>
        <p:blipFill>
          <a:blip r:embed="rId3">
            <a:alphaModFix/>
          </a:blip>
          <a:stretch>
            <a:fillRect/>
          </a:stretch>
        </p:blipFill>
        <p:spPr>
          <a:xfrm>
            <a:off x="351863" y="152400"/>
            <a:ext cx="8440271" cy="4838698"/>
          </a:xfrm>
          <a:prstGeom prst="rect">
            <a:avLst/>
          </a:prstGeom>
          <a:noFill/>
          <a:ln>
            <a:noFill/>
          </a:ln>
        </p:spPr>
      </p:pic>
      <p:sp>
        <p:nvSpPr>
          <p:cNvPr id="176" name="Google Shape;176;p27"/>
          <p:cNvSpPr/>
          <p:nvPr/>
        </p:nvSpPr>
        <p:spPr>
          <a:xfrm>
            <a:off x="221225" y="1941100"/>
            <a:ext cx="7226700" cy="12291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p28"/>
          <p:cNvPicPr preferRelativeResize="0"/>
          <p:nvPr/>
        </p:nvPicPr>
        <p:blipFill>
          <a:blip r:embed="rId3">
            <a:alphaModFix/>
          </a:blip>
          <a:stretch>
            <a:fillRect/>
          </a:stretch>
        </p:blipFill>
        <p:spPr>
          <a:xfrm>
            <a:off x="1972850" y="661263"/>
            <a:ext cx="5198303" cy="382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Development</a:t>
            </a:r>
            <a:endParaRPr/>
          </a:p>
        </p:txBody>
      </p:sp>
      <p:sp>
        <p:nvSpPr>
          <p:cNvPr id="187" name="Google Shape;18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Development</a:t>
            </a:r>
            <a:endParaRPr/>
          </a:p>
        </p:txBody>
      </p:sp>
      <p:sp>
        <p:nvSpPr>
          <p:cNvPr id="193" name="Google Shape;19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4" name="Google Shape;194;p30"/>
          <p:cNvPicPr preferRelativeResize="0"/>
          <p:nvPr/>
        </p:nvPicPr>
        <p:blipFill>
          <a:blip r:embed="rId3">
            <a:alphaModFix/>
          </a:blip>
          <a:stretch>
            <a:fillRect/>
          </a:stretch>
        </p:blipFill>
        <p:spPr>
          <a:xfrm>
            <a:off x="917250" y="2065875"/>
            <a:ext cx="1524000" cy="1524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Development</a:t>
            </a:r>
            <a:endParaRPr/>
          </a:p>
        </p:txBody>
      </p:sp>
      <p:sp>
        <p:nvSpPr>
          <p:cNvPr id="200" name="Google Shape;200;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1" name="Google Shape;201;p31"/>
          <p:cNvPicPr preferRelativeResize="0"/>
          <p:nvPr/>
        </p:nvPicPr>
        <p:blipFill>
          <a:blip r:embed="rId3">
            <a:alphaModFix/>
          </a:blip>
          <a:stretch>
            <a:fillRect/>
          </a:stretch>
        </p:blipFill>
        <p:spPr>
          <a:xfrm>
            <a:off x="917250" y="2065875"/>
            <a:ext cx="1524000" cy="1524000"/>
          </a:xfrm>
          <a:prstGeom prst="rect">
            <a:avLst/>
          </a:prstGeom>
          <a:noFill/>
          <a:ln>
            <a:noFill/>
          </a:ln>
        </p:spPr>
      </p:pic>
      <p:pic>
        <p:nvPicPr>
          <p:cNvPr id="202" name="Google Shape;202;p31"/>
          <p:cNvPicPr preferRelativeResize="0"/>
          <p:nvPr/>
        </p:nvPicPr>
        <p:blipFill>
          <a:blip r:embed="rId4">
            <a:alphaModFix/>
          </a:blip>
          <a:stretch>
            <a:fillRect/>
          </a:stretch>
        </p:blipFill>
        <p:spPr>
          <a:xfrm>
            <a:off x="3810000" y="2065875"/>
            <a:ext cx="1524000" cy="1524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Social Force Model</a:t>
            </a:r>
            <a:endParaRPr/>
          </a:p>
        </p:txBody>
      </p:sp>
      <p:sp>
        <p:nvSpPr>
          <p:cNvPr id="61" name="Google Shape;61;p14"/>
          <p:cNvSpPr/>
          <p:nvPr/>
        </p:nvSpPr>
        <p:spPr>
          <a:xfrm>
            <a:off x="311700" y="1152475"/>
            <a:ext cx="3314400" cy="34164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1652750" y="1688400"/>
            <a:ext cx="178200" cy="17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472850" y="4028550"/>
            <a:ext cx="178200" cy="17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1902200" y="1909325"/>
            <a:ext cx="178200" cy="17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 name="Google Shape;65;p14"/>
          <p:cNvCxnSpPr>
            <a:stCxn id="63" idx="6"/>
          </p:cNvCxnSpPr>
          <p:nvPr/>
        </p:nvCxnSpPr>
        <p:spPr>
          <a:xfrm>
            <a:off x="651050" y="4117650"/>
            <a:ext cx="773700" cy="7200"/>
          </a:xfrm>
          <a:prstGeom prst="straightConnector1">
            <a:avLst/>
          </a:prstGeom>
          <a:noFill/>
          <a:ln cap="flat" cmpd="sng" w="9525">
            <a:solidFill>
              <a:srgbClr val="0000FF"/>
            </a:solidFill>
            <a:prstDash val="solid"/>
            <a:round/>
            <a:headEnd len="med" w="med" type="none"/>
            <a:tailEnd len="med" w="med" type="triangle"/>
          </a:ln>
        </p:spPr>
      </p:cxnSp>
      <p:cxnSp>
        <p:nvCxnSpPr>
          <p:cNvPr id="66" name="Google Shape;66;p14"/>
          <p:cNvCxnSpPr>
            <a:stCxn id="64" idx="5"/>
          </p:cNvCxnSpPr>
          <p:nvPr/>
        </p:nvCxnSpPr>
        <p:spPr>
          <a:xfrm>
            <a:off x="2054303" y="2061428"/>
            <a:ext cx="289500" cy="300300"/>
          </a:xfrm>
          <a:prstGeom prst="straightConnector1">
            <a:avLst/>
          </a:prstGeom>
          <a:noFill/>
          <a:ln cap="flat" cmpd="sng" w="9525">
            <a:solidFill>
              <a:srgbClr val="CC0000"/>
            </a:solidFill>
            <a:prstDash val="solid"/>
            <a:round/>
            <a:headEnd len="med" w="med" type="none"/>
            <a:tailEnd len="med" w="med" type="triangle"/>
          </a:ln>
        </p:spPr>
      </p:cxnSp>
      <p:cxnSp>
        <p:nvCxnSpPr>
          <p:cNvPr id="67" name="Google Shape;67;p14"/>
          <p:cNvCxnSpPr>
            <a:stCxn id="62" idx="1"/>
          </p:cNvCxnSpPr>
          <p:nvPr/>
        </p:nvCxnSpPr>
        <p:spPr>
          <a:xfrm rot="10800000">
            <a:off x="1424747" y="1439097"/>
            <a:ext cx="254100" cy="275400"/>
          </a:xfrm>
          <a:prstGeom prst="straightConnector1">
            <a:avLst/>
          </a:prstGeom>
          <a:noFill/>
          <a:ln cap="flat" cmpd="sng" w="9525">
            <a:solidFill>
              <a:srgbClr val="CC0000"/>
            </a:solidFill>
            <a:prstDash val="solid"/>
            <a:round/>
            <a:headEnd len="med" w="med" type="none"/>
            <a:tailEnd len="med" w="med" type="triangle"/>
          </a:ln>
        </p:spPr>
      </p:cxnSp>
      <p:cxnSp>
        <p:nvCxnSpPr>
          <p:cNvPr id="68" name="Google Shape;68;p14"/>
          <p:cNvCxnSpPr>
            <a:stCxn id="62" idx="4"/>
          </p:cNvCxnSpPr>
          <p:nvPr/>
        </p:nvCxnSpPr>
        <p:spPr>
          <a:xfrm>
            <a:off x="1741850" y="1866600"/>
            <a:ext cx="10800" cy="370200"/>
          </a:xfrm>
          <a:prstGeom prst="straightConnector1">
            <a:avLst/>
          </a:prstGeom>
          <a:noFill/>
          <a:ln cap="flat" cmpd="sng" w="9525">
            <a:solidFill>
              <a:srgbClr val="0000FF"/>
            </a:solidFill>
            <a:prstDash val="solid"/>
            <a:round/>
            <a:headEnd len="med" w="med" type="none"/>
            <a:tailEnd len="med" w="med" type="triangle"/>
          </a:ln>
        </p:spPr>
      </p:cxnSp>
      <p:cxnSp>
        <p:nvCxnSpPr>
          <p:cNvPr id="69" name="Google Shape;69;p14"/>
          <p:cNvCxnSpPr>
            <a:stCxn id="64" idx="4"/>
          </p:cNvCxnSpPr>
          <p:nvPr/>
        </p:nvCxnSpPr>
        <p:spPr>
          <a:xfrm>
            <a:off x="1991300" y="2087525"/>
            <a:ext cx="3000" cy="259800"/>
          </a:xfrm>
          <a:prstGeom prst="straightConnector1">
            <a:avLst/>
          </a:prstGeom>
          <a:noFill/>
          <a:ln cap="flat" cmpd="sng" w="9525">
            <a:solidFill>
              <a:srgbClr val="0000FF"/>
            </a:solidFill>
            <a:prstDash val="solid"/>
            <a:round/>
            <a:headEnd len="med" w="med" type="none"/>
            <a:tailEnd len="med" w="med" type="triangle"/>
          </a:ln>
        </p:spPr>
      </p:cxnSp>
      <p:cxnSp>
        <p:nvCxnSpPr>
          <p:cNvPr id="70" name="Google Shape;70;p14"/>
          <p:cNvCxnSpPr/>
          <p:nvPr/>
        </p:nvCxnSpPr>
        <p:spPr>
          <a:xfrm flipH="1">
            <a:off x="458850" y="4192200"/>
            <a:ext cx="54300" cy="94800"/>
          </a:xfrm>
          <a:prstGeom prst="straightConnector1">
            <a:avLst/>
          </a:prstGeom>
          <a:noFill/>
          <a:ln cap="flat" cmpd="sng" w="9525">
            <a:solidFill>
              <a:srgbClr val="CC0000"/>
            </a:solidFill>
            <a:prstDash val="solid"/>
            <a:round/>
            <a:headEnd len="med" w="med" type="none"/>
            <a:tailEnd len="med" w="med" type="triangle"/>
          </a:ln>
        </p:spPr>
      </p:cxnSp>
      <p:cxnSp>
        <p:nvCxnSpPr>
          <p:cNvPr id="71" name="Google Shape;71;p14"/>
          <p:cNvCxnSpPr>
            <a:stCxn id="62" idx="7"/>
          </p:cNvCxnSpPr>
          <p:nvPr/>
        </p:nvCxnSpPr>
        <p:spPr>
          <a:xfrm flipH="1" rot="10800000">
            <a:off x="1804853" y="1617297"/>
            <a:ext cx="61500" cy="97200"/>
          </a:xfrm>
          <a:prstGeom prst="straightConnector1">
            <a:avLst/>
          </a:prstGeom>
          <a:noFill/>
          <a:ln cap="flat" cmpd="sng" w="9525">
            <a:solidFill>
              <a:srgbClr val="CC0000"/>
            </a:solidFill>
            <a:prstDash val="solid"/>
            <a:round/>
            <a:headEnd len="med" w="med" type="none"/>
            <a:tailEnd len="med" w="med" type="triangle"/>
          </a:ln>
        </p:spPr>
      </p:cxnSp>
      <p:cxnSp>
        <p:nvCxnSpPr>
          <p:cNvPr id="72" name="Google Shape;72;p14"/>
          <p:cNvCxnSpPr/>
          <p:nvPr/>
        </p:nvCxnSpPr>
        <p:spPr>
          <a:xfrm flipH="1" rot="10800000">
            <a:off x="2038228" y="1825647"/>
            <a:ext cx="61500" cy="97200"/>
          </a:xfrm>
          <a:prstGeom prst="straightConnector1">
            <a:avLst/>
          </a:prstGeom>
          <a:noFill/>
          <a:ln cap="flat" cmpd="sng" w="9525">
            <a:solidFill>
              <a:srgbClr val="CC0000"/>
            </a:solidFill>
            <a:prstDash val="solid"/>
            <a:round/>
            <a:headEnd len="med" w="med" type="none"/>
            <a:tailEnd len="med" w="med" type="triangle"/>
          </a:ln>
        </p:spPr>
      </p:cxnSp>
      <p:sp>
        <p:nvSpPr>
          <p:cNvPr id="73" name="Google Shape;73;p14"/>
          <p:cNvSpPr txBox="1"/>
          <p:nvPr/>
        </p:nvSpPr>
        <p:spPr>
          <a:xfrm>
            <a:off x="311700" y="2724150"/>
            <a:ext cx="588900" cy="3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38761D"/>
                </a:solidFill>
              </a:rPr>
              <a:t>Sign</a:t>
            </a:r>
            <a:endParaRPr b="1" sz="1200">
              <a:solidFill>
                <a:srgbClr val="38761D"/>
              </a:solidFill>
            </a:endParaRPr>
          </a:p>
        </p:txBody>
      </p:sp>
      <p:cxnSp>
        <p:nvCxnSpPr>
          <p:cNvPr id="74" name="Google Shape;74;p14"/>
          <p:cNvCxnSpPr>
            <a:stCxn id="62" idx="3"/>
          </p:cNvCxnSpPr>
          <p:nvPr/>
        </p:nvCxnSpPr>
        <p:spPr>
          <a:xfrm flipH="1">
            <a:off x="1332047" y="1840503"/>
            <a:ext cx="346800" cy="325200"/>
          </a:xfrm>
          <a:prstGeom prst="straightConnector1">
            <a:avLst/>
          </a:prstGeom>
          <a:noFill/>
          <a:ln cap="flat" cmpd="sng" w="9525">
            <a:solidFill>
              <a:srgbClr val="6AA84F"/>
            </a:solidFill>
            <a:prstDash val="solid"/>
            <a:round/>
            <a:headEnd len="med" w="med" type="none"/>
            <a:tailEnd len="med" w="med" type="triangle"/>
          </a:ln>
        </p:spPr>
      </p:cxnSp>
      <p:cxnSp>
        <p:nvCxnSpPr>
          <p:cNvPr id="75" name="Google Shape;75;p14"/>
          <p:cNvCxnSpPr>
            <a:stCxn id="64" idx="3"/>
          </p:cNvCxnSpPr>
          <p:nvPr/>
        </p:nvCxnSpPr>
        <p:spPr>
          <a:xfrm flipH="1">
            <a:off x="1545797" y="2061428"/>
            <a:ext cx="382500" cy="232500"/>
          </a:xfrm>
          <a:prstGeom prst="straightConnector1">
            <a:avLst/>
          </a:prstGeom>
          <a:noFill/>
          <a:ln cap="flat" cmpd="sng" w="9525">
            <a:solidFill>
              <a:srgbClr val="6AA84F"/>
            </a:solidFill>
            <a:prstDash val="solid"/>
            <a:round/>
            <a:headEnd len="med" w="med" type="none"/>
            <a:tailEnd len="med" w="med" type="triangle"/>
          </a:ln>
        </p:spPr>
      </p:cxnSp>
      <p:cxnSp>
        <p:nvCxnSpPr>
          <p:cNvPr id="76" name="Google Shape;76;p14"/>
          <p:cNvCxnSpPr>
            <a:stCxn id="63" idx="0"/>
          </p:cNvCxnSpPr>
          <p:nvPr/>
        </p:nvCxnSpPr>
        <p:spPr>
          <a:xfrm rot="10800000">
            <a:off x="541550" y="3668850"/>
            <a:ext cx="20400" cy="359700"/>
          </a:xfrm>
          <a:prstGeom prst="straightConnector1">
            <a:avLst/>
          </a:prstGeom>
          <a:noFill/>
          <a:ln cap="flat" cmpd="sng" w="9525">
            <a:solidFill>
              <a:srgbClr val="6AA84F"/>
            </a:solidFill>
            <a:prstDash val="solid"/>
            <a:round/>
            <a:headEnd len="med" w="med" type="none"/>
            <a:tailEnd len="med" w="med" type="triangle"/>
          </a:ln>
        </p:spPr>
      </p:cxnSp>
      <p:cxnSp>
        <p:nvCxnSpPr>
          <p:cNvPr id="77" name="Google Shape;77;p14"/>
          <p:cNvCxnSpPr>
            <a:stCxn id="63" idx="3"/>
          </p:cNvCxnSpPr>
          <p:nvPr/>
        </p:nvCxnSpPr>
        <p:spPr>
          <a:xfrm flipH="1">
            <a:off x="417947" y="4180653"/>
            <a:ext cx="81000" cy="85800"/>
          </a:xfrm>
          <a:prstGeom prst="straightConnector1">
            <a:avLst/>
          </a:prstGeom>
          <a:noFill/>
          <a:ln cap="flat" cmpd="sng" w="9525">
            <a:solidFill>
              <a:srgbClr val="CC0000"/>
            </a:solidFill>
            <a:prstDash val="solid"/>
            <a:round/>
            <a:headEnd len="med" w="med" type="none"/>
            <a:tailEnd len="med" w="med" type="triangle"/>
          </a:ln>
        </p:spPr>
      </p:cxnSp>
      <p:pic>
        <p:nvPicPr>
          <p:cNvPr id="78" name="Google Shape;78;p14"/>
          <p:cNvPicPr preferRelativeResize="0"/>
          <p:nvPr/>
        </p:nvPicPr>
        <p:blipFill>
          <a:blip r:embed="rId3">
            <a:alphaModFix/>
          </a:blip>
          <a:stretch>
            <a:fillRect/>
          </a:stretch>
        </p:blipFill>
        <p:spPr>
          <a:xfrm>
            <a:off x="4128000" y="2810600"/>
            <a:ext cx="4254025" cy="785550"/>
          </a:xfrm>
          <a:prstGeom prst="rect">
            <a:avLst/>
          </a:prstGeom>
          <a:noFill/>
          <a:ln>
            <a:noFill/>
          </a:ln>
        </p:spPr>
      </p:pic>
      <p:pic>
        <p:nvPicPr>
          <p:cNvPr id="79" name="Google Shape;79;p14"/>
          <p:cNvPicPr preferRelativeResize="0"/>
          <p:nvPr/>
        </p:nvPicPr>
        <p:blipFill>
          <a:blip r:embed="rId4">
            <a:alphaModFix/>
          </a:blip>
          <a:stretch>
            <a:fillRect/>
          </a:stretch>
        </p:blipFill>
        <p:spPr>
          <a:xfrm>
            <a:off x="4128012" y="2019000"/>
            <a:ext cx="2727963" cy="618150"/>
          </a:xfrm>
          <a:prstGeom prst="rect">
            <a:avLst/>
          </a:prstGeom>
          <a:noFill/>
          <a:ln>
            <a:noFill/>
          </a:ln>
        </p:spPr>
      </p:pic>
      <p:pic>
        <p:nvPicPr>
          <p:cNvPr id="80" name="Google Shape;80;p14"/>
          <p:cNvPicPr preferRelativeResize="0"/>
          <p:nvPr/>
        </p:nvPicPr>
        <p:blipFill>
          <a:blip r:embed="rId5">
            <a:alphaModFix/>
          </a:blip>
          <a:stretch>
            <a:fillRect/>
          </a:stretch>
        </p:blipFill>
        <p:spPr>
          <a:xfrm>
            <a:off x="4127988" y="1204100"/>
            <a:ext cx="2757851" cy="641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Development</a:t>
            </a:r>
            <a:endParaRPr/>
          </a:p>
        </p:txBody>
      </p:sp>
      <p:sp>
        <p:nvSpPr>
          <p:cNvPr id="208" name="Google Shape;20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9" name="Google Shape;209;p32"/>
          <p:cNvPicPr preferRelativeResize="0"/>
          <p:nvPr/>
        </p:nvPicPr>
        <p:blipFill>
          <a:blip r:embed="rId3">
            <a:alphaModFix/>
          </a:blip>
          <a:stretch>
            <a:fillRect/>
          </a:stretch>
        </p:blipFill>
        <p:spPr>
          <a:xfrm>
            <a:off x="917250" y="2065875"/>
            <a:ext cx="1524000" cy="1524000"/>
          </a:xfrm>
          <a:prstGeom prst="rect">
            <a:avLst/>
          </a:prstGeom>
          <a:noFill/>
          <a:ln>
            <a:noFill/>
          </a:ln>
        </p:spPr>
      </p:pic>
      <p:pic>
        <p:nvPicPr>
          <p:cNvPr id="210" name="Google Shape;210;p32"/>
          <p:cNvPicPr preferRelativeResize="0"/>
          <p:nvPr/>
        </p:nvPicPr>
        <p:blipFill>
          <a:blip r:embed="rId4">
            <a:alphaModFix/>
          </a:blip>
          <a:stretch>
            <a:fillRect/>
          </a:stretch>
        </p:blipFill>
        <p:spPr>
          <a:xfrm>
            <a:off x="3810000" y="2065875"/>
            <a:ext cx="1524000" cy="1524000"/>
          </a:xfrm>
          <a:prstGeom prst="rect">
            <a:avLst/>
          </a:prstGeom>
          <a:noFill/>
          <a:ln>
            <a:noFill/>
          </a:ln>
        </p:spPr>
      </p:pic>
      <p:pic>
        <p:nvPicPr>
          <p:cNvPr id="211" name="Google Shape;211;p32"/>
          <p:cNvPicPr preferRelativeResize="0"/>
          <p:nvPr/>
        </p:nvPicPr>
        <p:blipFill>
          <a:blip r:embed="rId5">
            <a:alphaModFix/>
          </a:blip>
          <a:stretch>
            <a:fillRect/>
          </a:stretch>
        </p:blipFill>
        <p:spPr>
          <a:xfrm>
            <a:off x="6702750" y="2065875"/>
            <a:ext cx="1524000" cy="1524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Raytracing</a:t>
            </a:r>
            <a:endParaRPr/>
          </a:p>
        </p:txBody>
      </p:sp>
      <p:pic>
        <p:nvPicPr>
          <p:cNvPr id="86" name="Google Shape;86;p15"/>
          <p:cNvPicPr preferRelativeResize="0"/>
          <p:nvPr/>
        </p:nvPicPr>
        <p:blipFill>
          <a:blip r:embed="rId3">
            <a:alphaModFix/>
          </a:blip>
          <a:stretch>
            <a:fillRect/>
          </a:stretch>
        </p:blipFill>
        <p:spPr>
          <a:xfrm>
            <a:off x="3234900" y="1291225"/>
            <a:ext cx="2674201" cy="2561050"/>
          </a:xfrm>
          <a:prstGeom prst="rect">
            <a:avLst/>
          </a:prstGeom>
          <a:noFill/>
          <a:ln>
            <a:noFill/>
          </a:ln>
        </p:spPr>
      </p:pic>
      <p:cxnSp>
        <p:nvCxnSpPr>
          <p:cNvPr id="87" name="Google Shape;87;p15"/>
          <p:cNvCxnSpPr/>
          <p:nvPr/>
        </p:nvCxnSpPr>
        <p:spPr>
          <a:xfrm flipH="1" rot="10800000">
            <a:off x="4516725" y="1681475"/>
            <a:ext cx="268500" cy="13131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Raytracing</a:t>
            </a:r>
            <a:endParaRPr/>
          </a:p>
        </p:txBody>
      </p:sp>
      <p:pic>
        <p:nvPicPr>
          <p:cNvPr id="93" name="Google Shape;93;p16"/>
          <p:cNvPicPr preferRelativeResize="0"/>
          <p:nvPr/>
        </p:nvPicPr>
        <p:blipFill>
          <a:blip r:embed="rId3">
            <a:alphaModFix/>
          </a:blip>
          <a:stretch>
            <a:fillRect/>
          </a:stretch>
        </p:blipFill>
        <p:spPr>
          <a:xfrm>
            <a:off x="3234900" y="1291200"/>
            <a:ext cx="2674201" cy="2561101"/>
          </a:xfrm>
          <a:prstGeom prst="rect">
            <a:avLst/>
          </a:prstGeom>
          <a:noFill/>
          <a:ln>
            <a:noFill/>
          </a:ln>
        </p:spPr>
      </p:pic>
      <p:cxnSp>
        <p:nvCxnSpPr>
          <p:cNvPr id="94" name="Google Shape;94;p16"/>
          <p:cNvCxnSpPr/>
          <p:nvPr/>
        </p:nvCxnSpPr>
        <p:spPr>
          <a:xfrm flipH="1" rot="10800000">
            <a:off x="4507300" y="1542000"/>
            <a:ext cx="323400" cy="14988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Raytracing</a:t>
            </a:r>
            <a:endParaRPr/>
          </a:p>
        </p:txBody>
      </p:sp>
      <p:pic>
        <p:nvPicPr>
          <p:cNvPr id="100" name="Google Shape;100;p17"/>
          <p:cNvPicPr preferRelativeResize="0"/>
          <p:nvPr/>
        </p:nvPicPr>
        <p:blipFill>
          <a:blip r:embed="rId3">
            <a:alphaModFix/>
          </a:blip>
          <a:stretch>
            <a:fillRect/>
          </a:stretch>
        </p:blipFill>
        <p:spPr>
          <a:xfrm>
            <a:off x="3234900" y="1291200"/>
            <a:ext cx="2674201" cy="2561101"/>
          </a:xfrm>
          <a:prstGeom prst="rect">
            <a:avLst/>
          </a:prstGeom>
          <a:noFill/>
          <a:ln>
            <a:noFill/>
          </a:ln>
        </p:spPr>
      </p:pic>
      <p:cxnSp>
        <p:nvCxnSpPr>
          <p:cNvPr id="101" name="Google Shape;101;p17"/>
          <p:cNvCxnSpPr/>
          <p:nvPr/>
        </p:nvCxnSpPr>
        <p:spPr>
          <a:xfrm flipH="1" rot="10800000">
            <a:off x="4507300" y="2027100"/>
            <a:ext cx="237300" cy="1013700"/>
          </a:xfrm>
          <a:prstGeom prst="straightConnector1">
            <a:avLst/>
          </a:prstGeom>
          <a:noFill/>
          <a:ln cap="flat" cmpd="sng" w="38100">
            <a:solidFill>
              <a:srgbClr val="6AA84F"/>
            </a:solidFill>
            <a:prstDash val="solid"/>
            <a:round/>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id="106" name="Google Shape;106;p18"/>
          <p:cNvPicPr preferRelativeResize="0"/>
          <p:nvPr/>
        </p:nvPicPr>
        <p:blipFill>
          <a:blip r:embed="rId3">
            <a:alphaModFix/>
          </a:blip>
          <a:stretch>
            <a:fillRect/>
          </a:stretch>
        </p:blipFill>
        <p:spPr>
          <a:xfrm>
            <a:off x="3278050" y="1256250"/>
            <a:ext cx="2587900" cy="263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19"/>
          <p:cNvPicPr preferRelativeResize="0"/>
          <p:nvPr/>
        </p:nvPicPr>
        <p:blipFill rotWithShape="1">
          <a:blip r:embed="rId3">
            <a:alphaModFix/>
          </a:blip>
          <a:srcRect b="0" l="0" r="0" t="0"/>
          <a:stretch/>
        </p:blipFill>
        <p:spPr>
          <a:xfrm>
            <a:off x="2225060" y="1156531"/>
            <a:ext cx="4693874" cy="3482900"/>
          </a:xfrm>
          <a:prstGeom prst="rect">
            <a:avLst/>
          </a:prstGeom>
          <a:noFill/>
          <a:ln>
            <a:noFill/>
          </a:ln>
        </p:spPr>
      </p:pic>
      <p:sp>
        <p:nvSpPr>
          <p:cNvPr id="112" name="Google Shape;112;p19"/>
          <p:cNvSpPr/>
          <p:nvPr/>
        </p:nvSpPr>
        <p:spPr>
          <a:xfrm>
            <a:off x="4308475" y="2803600"/>
            <a:ext cx="505500" cy="505500"/>
          </a:xfrm>
          <a:prstGeom prst="ellipse">
            <a:avLst/>
          </a:prstGeom>
          <a:solidFill>
            <a:srgbClr val="F1C4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 name="Google Shape;113;p19"/>
          <p:cNvCxnSpPr/>
          <p:nvPr/>
        </p:nvCxnSpPr>
        <p:spPr>
          <a:xfrm flipH="1" rot="10800000">
            <a:off x="4572000" y="1606700"/>
            <a:ext cx="312600" cy="1509600"/>
          </a:xfrm>
          <a:prstGeom prst="straightConnector1">
            <a:avLst/>
          </a:prstGeom>
          <a:noFill/>
          <a:ln cap="flat" cmpd="sng" w="38100">
            <a:solidFill>
              <a:srgbClr val="FF0000"/>
            </a:solidFill>
            <a:prstDash val="solid"/>
            <a:round/>
            <a:headEnd len="med" w="med" type="none"/>
            <a:tailEnd len="med" w="med" type="none"/>
          </a:ln>
        </p:spPr>
      </p:cxnSp>
      <p:cxnSp>
        <p:nvCxnSpPr>
          <p:cNvPr id="114" name="Google Shape;114;p19"/>
          <p:cNvCxnSpPr/>
          <p:nvPr/>
        </p:nvCxnSpPr>
        <p:spPr>
          <a:xfrm>
            <a:off x="4561225" y="3127075"/>
            <a:ext cx="0" cy="420600"/>
          </a:xfrm>
          <a:prstGeom prst="straightConnector1">
            <a:avLst/>
          </a:prstGeom>
          <a:noFill/>
          <a:ln cap="flat" cmpd="sng" w="38100">
            <a:solidFill>
              <a:srgbClr val="38761D"/>
            </a:solidFill>
            <a:prstDash val="solid"/>
            <a:round/>
            <a:headEnd len="med" w="med" type="none"/>
            <a:tailEnd len="med" w="med" type="stealth"/>
          </a:ln>
        </p:spPr>
      </p:cxnSp>
      <p:cxnSp>
        <p:nvCxnSpPr>
          <p:cNvPr id="115" name="Google Shape;115;p19"/>
          <p:cNvCxnSpPr/>
          <p:nvPr/>
        </p:nvCxnSpPr>
        <p:spPr>
          <a:xfrm>
            <a:off x="4572000" y="3590750"/>
            <a:ext cx="1261500" cy="571500"/>
          </a:xfrm>
          <a:prstGeom prst="straightConnector1">
            <a:avLst/>
          </a:prstGeom>
          <a:noFill/>
          <a:ln cap="flat" cmpd="sng" w="38100">
            <a:solidFill>
              <a:srgbClr val="38761D"/>
            </a:solidFill>
            <a:prstDash val="solid"/>
            <a:round/>
            <a:headEnd len="med" w="med" type="none"/>
            <a:tailEnd len="med" w="med" type="stealth"/>
          </a:ln>
        </p:spPr>
      </p:cxnSp>
      <p:cxnSp>
        <p:nvCxnSpPr>
          <p:cNvPr id="116" name="Google Shape;116;p19"/>
          <p:cNvCxnSpPr/>
          <p:nvPr/>
        </p:nvCxnSpPr>
        <p:spPr>
          <a:xfrm flipH="1" rot="10800000">
            <a:off x="5878200" y="3590750"/>
            <a:ext cx="505500" cy="571500"/>
          </a:xfrm>
          <a:prstGeom prst="straightConnector1">
            <a:avLst/>
          </a:prstGeom>
          <a:noFill/>
          <a:ln cap="flat" cmpd="sng" w="38100">
            <a:solidFill>
              <a:srgbClr val="38761D"/>
            </a:solidFill>
            <a:prstDash val="solid"/>
            <a:round/>
            <a:headEnd len="med" w="med" type="none"/>
            <a:tailEnd len="med" w="med" type="stealth"/>
          </a:ln>
        </p:spPr>
      </p:cxnSp>
      <p:cxnSp>
        <p:nvCxnSpPr>
          <p:cNvPr id="117" name="Google Shape;117;p19"/>
          <p:cNvCxnSpPr/>
          <p:nvPr/>
        </p:nvCxnSpPr>
        <p:spPr>
          <a:xfrm rot="10800000">
            <a:off x="6383700" y="2286125"/>
            <a:ext cx="0" cy="1209000"/>
          </a:xfrm>
          <a:prstGeom prst="straightConnector1">
            <a:avLst/>
          </a:prstGeom>
          <a:noFill/>
          <a:ln cap="flat" cmpd="sng" w="38100">
            <a:solidFill>
              <a:srgbClr val="38761D"/>
            </a:solidFill>
            <a:prstDash val="solid"/>
            <a:round/>
            <a:headEnd len="med" w="med" type="none"/>
            <a:tailEnd len="med" w="med" type="stealth"/>
          </a:ln>
        </p:spPr>
      </p:cxnSp>
      <p:cxnSp>
        <p:nvCxnSpPr>
          <p:cNvPr id="118" name="Google Shape;118;p19"/>
          <p:cNvCxnSpPr/>
          <p:nvPr/>
        </p:nvCxnSpPr>
        <p:spPr>
          <a:xfrm rot="10800000">
            <a:off x="5898300" y="1714575"/>
            <a:ext cx="485400" cy="434100"/>
          </a:xfrm>
          <a:prstGeom prst="straightConnector1">
            <a:avLst/>
          </a:prstGeom>
          <a:noFill/>
          <a:ln cap="flat" cmpd="sng" w="38100">
            <a:solidFill>
              <a:srgbClr val="38761D"/>
            </a:solidFill>
            <a:prstDash val="solid"/>
            <a:round/>
            <a:headEnd len="med" w="med" type="none"/>
            <a:tailEnd len="med" w="med" type="stealth"/>
          </a:ln>
        </p:spPr>
      </p:cxnSp>
      <p:cxnSp>
        <p:nvCxnSpPr>
          <p:cNvPr id="119" name="Google Shape;119;p19"/>
          <p:cNvCxnSpPr/>
          <p:nvPr/>
        </p:nvCxnSpPr>
        <p:spPr>
          <a:xfrm rot="10800000">
            <a:off x="5089500" y="1584975"/>
            <a:ext cx="744000" cy="129600"/>
          </a:xfrm>
          <a:prstGeom prst="straightConnector1">
            <a:avLst/>
          </a:prstGeom>
          <a:noFill/>
          <a:ln cap="flat" cmpd="sng" w="38100">
            <a:solidFill>
              <a:srgbClr val="38761D"/>
            </a:solidFill>
            <a:prstDash val="solid"/>
            <a:round/>
            <a:headEnd len="med" w="med" type="none"/>
            <a:tailEnd len="med" w="med" type="stealth"/>
          </a:ln>
        </p:spPr>
      </p:cxnSp>
      <p:sp>
        <p:nvSpPr>
          <p:cNvPr id="120" name="Google Shape;120;p19"/>
          <p:cNvSpPr/>
          <p:nvPr/>
        </p:nvSpPr>
        <p:spPr>
          <a:xfrm>
            <a:off x="4308475" y="3042175"/>
            <a:ext cx="505500" cy="505500"/>
          </a:xfrm>
          <a:prstGeom prst="ellipse">
            <a:avLst/>
          </a:prstGeom>
          <a:solidFill>
            <a:srgbClr val="F1C4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a:off x="5328000" y="3884700"/>
            <a:ext cx="505500" cy="505500"/>
          </a:xfrm>
          <a:prstGeom prst="ellipse">
            <a:avLst/>
          </a:prstGeom>
          <a:solidFill>
            <a:srgbClr val="F1C4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6130950" y="3547675"/>
            <a:ext cx="505500" cy="505500"/>
          </a:xfrm>
          <a:prstGeom prst="ellipse">
            <a:avLst/>
          </a:prstGeom>
          <a:solidFill>
            <a:srgbClr val="F1C4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p:nvPr/>
        </p:nvSpPr>
        <p:spPr>
          <a:xfrm>
            <a:off x="6130950" y="2233575"/>
            <a:ext cx="505500" cy="505500"/>
          </a:xfrm>
          <a:prstGeom prst="ellipse">
            <a:avLst/>
          </a:prstGeom>
          <a:solidFill>
            <a:srgbClr val="F1C4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a:off x="5878200" y="1490975"/>
            <a:ext cx="505500" cy="505500"/>
          </a:xfrm>
          <a:prstGeom prst="ellipse">
            <a:avLst/>
          </a:prstGeom>
          <a:solidFill>
            <a:srgbClr val="F1C4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1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2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
                                        <p:tgtEl>
                                          <p:spTgt spid="122"/>
                                        </p:tgtEl>
                                      </p:cBhvr>
                                    </p:animEffect>
                                  </p:childTnLst>
                                </p:cTn>
                              </p:par>
                              <p:par>
                                <p:cTn fill="hold" nodeType="withEffect" presetClass="exit" presetID="1" presetSubtype="0">
                                  <p:stCondLst>
                                    <p:cond delay="0"/>
                                  </p:stCondLst>
                                  <p:childTnLst>
                                    <p:set>
                                      <p:cBhvr>
                                        <p:cTn dur="1" fill="hold">
                                          <p:stCondLst>
                                            <p:cond delay="0"/>
                                          </p:stCondLst>
                                        </p:cTn>
                                        <p:tgtEl>
                                          <p:spTgt spid="12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
                                        <p:tgtEl>
                                          <p:spTgt spid="123"/>
                                        </p:tgtEl>
                                      </p:cBhvr>
                                    </p:animEffect>
                                  </p:childTnLst>
                                </p:cTn>
                              </p:par>
                              <p:par>
                                <p:cTn fill="hold" nodeType="withEffect" presetClass="exit" presetID="1" presetSubtype="0">
                                  <p:stCondLst>
                                    <p:cond delay="0"/>
                                  </p:stCondLst>
                                  <p:childTnLst>
                                    <p:set>
                                      <p:cBhvr>
                                        <p:cTn dur="1" fill="hold">
                                          <p:stCondLst>
                                            <p:cond delay="0"/>
                                          </p:stCondLst>
                                        </p:cTn>
                                        <p:tgtEl>
                                          <p:spTgt spid="12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
                                        <p:tgtEl>
                                          <p:spTgt spid="124"/>
                                        </p:tgtEl>
                                      </p:cBhvr>
                                    </p:animEffect>
                                  </p:childTnLst>
                                </p:cTn>
                              </p:par>
                              <p:par>
                                <p:cTn fill="hold" nodeType="withEffect" presetClass="exit" presetID="1" presetSubtype="0">
                                  <p:stCondLst>
                                    <p:cond delay="0"/>
                                  </p:stCondLst>
                                  <p:childTnLst>
                                    <p:set>
                                      <p:cBhvr>
                                        <p:cTn dur="1" fill="hold">
                                          <p:stCondLst>
                                            <p:cond delay="0"/>
                                          </p:stCondLst>
                                        </p:cTn>
                                        <p:tgtEl>
                                          <p:spTgt spid="12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1: small door</a:t>
            </a:r>
            <a:endParaRPr/>
          </a:p>
        </p:txBody>
      </p:sp>
      <p:sp>
        <p:nvSpPr>
          <p:cNvPr id="130" name="Google Shape;130;p20"/>
          <p:cNvSpPr txBox="1"/>
          <p:nvPr>
            <p:ph idx="1" type="body"/>
          </p:nvPr>
        </p:nvSpPr>
        <p:spPr>
          <a:xfrm>
            <a:off x="304563" y="3457531"/>
            <a:ext cx="3890700" cy="52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Experiment from the paper “Simulating dynamical features of escape panic” </a:t>
            </a:r>
            <a:r>
              <a:rPr baseline="30000" lang="en" sz="1000"/>
              <a:t>1</a:t>
            </a:r>
            <a:endParaRPr baseline="30000" sz="1000"/>
          </a:p>
        </p:txBody>
      </p:sp>
      <p:pic>
        <p:nvPicPr>
          <p:cNvPr id="131" name="Google Shape;131;p20"/>
          <p:cNvPicPr preferRelativeResize="0"/>
          <p:nvPr/>
        </p:nvPicPr>
        <p:blipFill>
          <a:blip r:embed="rId3">
            <a:alphaModFix/>
          </a:blip>
          <a:stretch>
            <a:fillRect/>
          </a:stretch>
        </p:blipFill>
        <p:spPr>
          <a:xfrm>
            <a:off x="304556" y="1114375"/>
            <a:ext cx="3890724" cy="2369350"/>
          </a:xfrm>
          <a:prstGeom prst="rect">
            <a:avLst/>
          </a:prstGeom>
          <a:noFill/>
          <a:ln>
            <a:noFill/>
          </a:ln>
        </p:spPr>
      </p:pic>
      <p:pic>
        <p:nvPicPr>
          <p:cNvPr id="132" name="Google Shape;132;p20"/>
          <p:cNvPicPr preferRelativeResize="0"/>
          <p:nvPr/>
        </p:nvPicPr>
        <p:blipFill rotWithShape="1">
          <a:blip r:embed="rId4">
            <a:alphaModFix/>
          </a:blip>
          <a:srcRect b="16687" l="6666" r="7972" t="0"/>
          <a:stretch/>
        </p:blipFill>
        <p:spPr>
          <a:xfrm>
            <a:off x="4474369" y="1151075"/>
            <a:ext cx="4329122" cy="2399377"/>
          </a:xfrm>
          <a:prstGeom prst="rect">
            <a:avLst/>
          </a:prstGeom>
          <a:noFill/>
          <a:ln>
            <a:noFill/>
          </a:ln>
        </p:spPr>
      </p:pic>
      <p:sp>
        <p:nvSpPr>
          <p:cNvPr id="133" name="Google Shape;133;p20"/>
          <p:cNvSpPr txBox="1"/>
          <p:nvPr>
            <p:ph idx="1" type="body"/>
          </p:nvPr>
        </p:nvSpPr>
        <p:spPr>
          <a:xfrm>
            <a:off x="4643450" y="3457525"/>
            <a:ext cx="3990900" cy="52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Experiment 1 from our Complex System Model</a:t>
            </a:r>
            <a:endParaRPr sz="1000"/>
          </a:p>
        </p:txBody>
      </p:sp>
      <p:sp>
        <p:nvSpPr>
          <p:cNvPr id="134" name="Google Shape;134;p20"/>
          <p:cNvSpPr txBox="1"/>
          <p:nvPr/>
        </p:nvSpPr>
        <p:spPr>
          <a:xfrm>
            <a:off x="311700" y="4483869"/>
            <a:ext cx="8520600" cy="45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rgbClr val="999999"/>
                </a:solidFill>
              </a:rPr>
              <a:t>[1] Dirk Helbing, Illes Farkas, and Tamas Vicsek. Simulating dynamic features of escape panic. Nature, 407:487-490, 09 2000</a:t>
            </a:r>
            <a:endParaRPr sz="700">
              <a:solidFill>
                <a:srgbClr val="99999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id="139" name="Google Shape;139;p21"/>
          <p:cNvPicPr preferRelativeResize="0"/>
          <p:nvPr/>
        </p:nvPicPr>
        <p:blipFill>
          <a:blip r:embed="rId3">
            <a:alphaModFix/>
          </a:blip>
          <a:stretch>
            <a:fillRect/>
          </a:stretch>
        </p:blipFill>
        <p:spPr>
          <a:xfrm>
            <a:off x="2390500" y="616431"/>
            <a:ext cx="4304151" cy="3108275"/>
          </a:xfrm>
          <a:prstGeom prst="rect">
            <a:avLst/>
          </a:prstGeom>
          <a:noFill/>
          <a:ln>
            <a:noFill/>
          </a:ln>
        </p:spPr>
      </p:pic>
      <p:sp>
        <p:nvSpPr>
          <p:cNvPr id="140" name="Google Shape;140;p21"/>
          <p:cNvSpPr txBox="1"/>
          <p:nvPr>
            <p:ph idx="1" type="body"/>
          </p:nvPr>
        </p:nvSpPr>
        <p:spPr>
          <a:xfrm>
            <a:off x="2597213" y="3781875"/>
            <a:ext cx="3890700" cy="52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Statistical plot </a:t>
            </a:r>
            <a:r>
              <a:rPr lang="en" sz="1000"/>
              <a:t>from the paper Simulating dynamical features of escape panic</a:t>
            </a:r>
            <a:r>
              <a:rPr baseline="30000" lang="en" sz="1000"/>
              <a:t>1</a:t>
            </a:r>
            <a:endParaRPr baseline="30000" sz="1000"/>
          </a:p>
        </p:txBody>
      </p:sp>
      <p:sp>
        <p:nvSpPr>
          <p:cNvPr id="141" name="Google Shape;141;p21"/>
          <p:cNvSpPr txBox="1"/>
          <p:nvPr/>
        </p:nvSpPr>
        <p:spPr>
          <a:xfrm>
            <a:off x="311700" y="4483869"/>
            <a:ext cx="8520600" cy="45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rgbClr val="999999"/>
                </a:solidFill>
              </a:rPr>
              <a:t>[1] Dirk Helbing, Illes Farkas, and Tamas Vicsek. Simulating dynamic features of escape panic. Nature, 407:487-490, 09 2000</a:t>
            </a:r>
            <a:endParaRPr sz="700">
              <a:solidFill>
                <a:srgbClr val="999999"/>
              </a:solidFill>
            </a:endParaRPr>
          </a:p>
        </p:txBody>
      </p:sp>
      <p:sp>
        <p:nvSpPr>
          <p:cNvPr id="142" name="Google Shape;142;p21"/>
          <p:cNvSpPr txBox="1"/>
          <p:nvPr/>
        </p:nvSpPr>
        <p:spPr>
          <a:xfrm>
            <a:off x="4779175" y="664375"/>
            <a:ext cx="3890700" cy="6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