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8" r:id="rId3"/>
    <p:sldId id="259" r:id="rId4"/>
    <p:sldId id="260" r:id="rId5"/>
    <p:sldId id="261" r:id="rId6"/>
    <p:sldId id="262" r:id="rId7"/>
    <p:sldId id="263" r:id="rId8"/>
    <p:sldId id="265"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276" y="-2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931FFA-9185-494F-9914-D66D86340F17}" type="datetimeFigureOut">
              <a:rPr lang="en-US" smtClean="0"/>
              <a:pPr/>
              <a:t>8/12/2023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5795D4-1321-44CC-B9D0-6FF981C3450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B6EDD2C-EAA2-4385-A03E-25C94F0717B7}" type="datetimeFigureOut">
              <a:rPr lang="en-US" smtClean="0"/>
              <a:pPr/>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97592-714D-4FBC-A4CB-B3A1B9ADA868}"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6EDD2C-EAA2-4385-A03E-25C94F0717B7}" type="datetimeFigureOut">
              <a:rPr lang="en-US" smtClean="0"/>
              <a:pPr/>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97592-714D-4FBC-A4CB-B3A1B9ADA8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6EDD2C-EAA2-4385-A03E-25C94F0717B7}" type="datetimeFigureOut">
              <a:rPr lang="en-US" smtClean="0"/>
              <a:pPr/>
              <a:t>8/12/2023</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E7E97592-714D-4FBC-A4CB-B3A1B9ADA8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6EDD2C-EAA2-4385-A03E-25C94F0717B7}" type="datetimeFigureOut">
              <a:rPr lang="en-US" smtClean="0"/>
              <a:pPr/>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97592-714D-4FBC-A4CB-B3A1B9ADA8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B6EDD2C-EAA2-4385-A03E-25C94F0717B7}" type="datetimeFigureOut">
              <a:rPr lang="en-US" smtClean="0"/>
              <a:pPr/>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97592-714D-4FBC-A4CB-B3A1B9ADA8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B6EDD2C-EAA2-4385-A03E-25C94F0717B7}" type="datetimeFigureOut">
              <a:rPr lang="en-US" smtClean="0"/>
              <a:pPr/>
              <a:t>8/12/2023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97592-714D-4FBC-A4CB-B3A1B9ADA8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B6EDD2C-EAA2-4385-A03E-25C94F0717B7}" type="datetimeFigureOut">
              <a:rPr lang="en-US" smtClean="0"/>
              <a:pPr/>
              <a:t>8/12/2023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E97592-714D-4FBC-A4CB-B3A1B9ADA8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B6EDD2C-EAA2-4385-A03E-25C94F0717B7}" type="datetimeFigureOut">
              <a:rPr lang="en-US" smtClean="0"/>
              <a:pPr/>
              <a:t>8/12/2023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E97592-714D-4FBC-A4CB-B3A1B9ADA8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EDD2C-EAA2-4385-A03E-25C94F0717B7}" type="datetimeFigureOut">
              <a:rPr lang="en-US" smtClean="0"/>
              <a:pPr/>
              <a:t>8/12/2023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E97592-714D-4FBC-A4CB-B3A1B9ADA8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B6EDD2C-EAA2-4385-A03E-25C94F0717B7}" type="datetimeFigureOut">
              <a:rPr lang="en-US" smtClean="0"/>
              <a:pPr/>
              <a:t>8/12/2023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97592-714D-4FBC-A4CB-B3A1B9ADA868}"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B6EDD2C-EAA2-4385-A03E-25C94F0717B7}" type="datetimeFigureOut">
              <a:rPr lang="en-US" smtClean="0"/>
              <a:pPr/>
              <a:t>8/12/2023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E7E97592-714D-4FBC-A4CB-B3A1B9ADA86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B6EDD2C-EAA2-4385-A03E-25C94F0717B7}" type="datetimeFigureOut">
              <a:rPr lang="en-US" smtClean="0"/>
              <a:pPr/>
              <a:t>8/12/2023</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E7E97592-714D-4FBC-A4CB-B3A1B9ADA8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2551837"/>
            <a:ext cx="4572000" cy="369332"/>
          </a:xfrm>
          <a:prstGeom prst="rect">
            <a:avLst/>
          </a:prstGeom>
        </p:spPr>
        <p:txBody>
          <a:bodyPr>
            <a:spAutoFit/>
          </a:bodyPr>
          <a:lstStyle/>
          <a:p>
            <a:endParaRPr lang="en-US" dirty="0"/>
          </a:p>
        </p:txBody>
      </p:sp>
      <p:sp>
        <p:nvSpPr>
          <p:cNvPr id="6" name="Title 5"/>
          <p:cNvSpPr>
            <a:spLocks noGrp="1"/>
          </p:cNvSpPr>
          <p:nvPr>
            <p:ph type="ctrTitle"/>
          </p:nvPr>
        </p:nvSpPr>
        <p:spPr>
          <a:xfrm>
            <a:off x="571472" y="1000108"/>
            <a:ext cx="8077200" cy="1673352"/>
          </a:xfrm>
        </p:spPr>
        <p:txBody>
          <a:bodyPr>
            <a:normAutofit fontScale="90000"/>
          </a:bodyPr>
          <a:lstStyle/>
          <a:p>
            <a:r>
              <a:rPr lang="en-US" b="0" dirty="0" smtClean="0">
                <a:solidFill>
                  <a:schemeClr val="accent2">
                    <a:lumMod val="60000"/>
                    <a:lumOff val="40000"/>
                  </a:schemeClr>
                </a:solidFill>
                <a:latin typeface="Times New Roman" pitchFamily="18" charset="0"/>
                <a:cs typeface="Times New Roman" pitchFamily="18" charset="0"/>
              </a:rPr>
              <a:t>Decoding Emotions: Analyzing Facial Expressions with Intell1Api</a:t>
            </a:r>
            <a:endParaRPr lang="en-US" dirty="0">
              <a:solidFill>
                <a:schemeClr val="accent2">
                  <a:lumMod val="60000"/>
                  <a:lumOff val="40000"/>
                </a:schemeClr>
              </a:solidFill>
              <a:latin typeface="Times New Roman" pitchFamily="18" charset="0"/>
              <a:cs typeface="Times New Roman" pitchFamily="18" charset="0"/>
            </a:endParaRPr>
          </a:p>
        </p:txBody>
      </p:sp>
      <p:sp>
        <p:nvSpPr>
          <p:cNvPr id="7" name="Subtitle 6"/>
          <p:cNvSpPr>
            <a:spLocks noGrp="1"/>
          </p:cNvSpPr>
          <p:nvPr>
            <p:ph type="subTitle" idx="1"/>
          </p:nvPr>
        </p:nvSpPr>
        <p:spPr>
          <a:xfrm>
            <a:off x="714348" y="3286124"/>
            <a:ext cx="8077200" cy="1499616"/>
          </a:xfrm>
        </p:spPr>
        <p:txBody>
          <a:bodyPr/>
          <a:lstStyle/>
          <a:p>
            <a:pPr algn="r"/>
            <a:r>
              <a:rPr lang="sv-SE" dirty="0" smtClean="0">
                <a:solidFill>
                  <a:schemeClr val="accent5">
                    <a:lumMod val="40000"/>
                    <a:lumOff val="60000"/>
                  </a:schemeClr>
                </a:solidFill>
                <a:latin typeface="Times New Roman" pitchFamily="18" charset="0"/>
                <a:cs typeface="Times New Roman" pitchFamily="18" charset="0"/>
              </a:rPr>
              <a:t>Mohit Mehta(2247267)</a:t>
            </a:r>
          </a:p>
          <a:p>
            <a:pPr algn="r"/>
            <a:r>
              <a:rPr lang="sv-SE" dirty="0" smtClean="0">
                <a:solidFill>
                  <a:schemeClr val="accent5">
                    <a:lumMod val="40000"/>
                    <a:lumOff val="60000"/>
                  </a:schemeClr>
                </a:solidFill>
                <a:latin typeface="Times New Roman" pitchFamily="18" charset="0"/>
                <a:cs typeface="Times New Roman" pitchFamily="18" charset="0"/>
              </a:rPr>
              <a:t>Tyrell Fernandes(2247237)</a:t>
            </a:r>
          </a:p>
          <a:p>
            <a:pPr algn="r"/>
            <a:r>
              <a:rPr lang="sv-SE" dirty="0" smtClean="0">
                <a:solidFill>
                  <a:schemeClr val="accent5">
                    <a:lumMod val="40000"/>
                    <a:lumOff val="60000"/>
                  </a:schemeClr>
                </a:solidFill>
                <a:latin typeface="Times New Roman" pitchFamily="18" charset="0"/>
                <a:cs typeface="Times New Roman" pitchFamily="18" charset="0"/>
              </a:rPr>
              <a:t>Devesh Bhandari(2247111)</a:t>
            </a:r>
          </a:p>
          <a:p>
            <a:pPr algn="r"/>
            <a:r>
              <a:rPr lang="sv-SE" dirty="0" smtClean="0">
                <a:solidFill>
                  <a:schemeClr val="accent5">
                    <a:lumMod val="40000"/>
                    <a:lumOff val="60000"/>
                  </a:schemeClr>
                </a:solidFill>
                <a:latin typeface="Times New Roman" pitchFamily="18" charset="0"/>
                <a:cs typeface="Times New Roman" pitchFamily="18" charset="0"/>
              </a:rPr>
              <a:t>Anjali Rai(2247257)</a:t>
            </a:r>
          </a:p>
          <a:p>
            <a:endParaRPr lang="en-US" dirty="0">
              <a:solidFill>
                <a:schemeClr val="accent5">
                  <a:lumMod val="40000"/>
                  <a:lumOff val="6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2551837"/>
            <a:ext cx="4572000" cy="369332"/>
          </a:xfrm>
          <a:prstGeom prst="rect">
            <a:avLst/>
          </a:prstGeom>
        </p:spPr>
        <p:txBody>
          <a:bodyPr>
            <a:spAutoFit/>
          </a:bodyPr>
          <a:lstStyle/>
          <a:p>
            <a:endParaRPr lang="en-US" dirty="0"/>
          </a:p>
        </p:txBody>
      </p:sp>
      <p:sp>
        <p:nvSpPr>
          <p:cNvPr id="7" name="Subtitle 6"/>
          <p:cNvSpPr>
            <a:spLocks noGrp="1"/>
          </p:cNvSpPr>
          <p:nvPr>
            <p:ph type="subTitle" idx="1"/>
          </p:nvPr>
        </p:nvSpPr>
        <p:spPr>
          <a:xfrm>
            <a:off x="500034" y="785794"/>
            <a:ext cx="8358246" cy="3143272"/>
          </a:xfrm>
        </p:spPr>
        <p:txBody>
          <a:bodyPr>
            <a:noAutofit/>
          </a:bodyPr>
          <a:lstStyle/>
          <a:p>
            <a:pPr algn="just">
              <a:buFont typeface="Arial" pitchFamily="34" charset="0"/>
              <a:buChar char="•"/>
            </a:pPr>
            <a:r>
              <a:rPr lang="en-US" sz="2800" dirty="0" smtClean="0">
                <a:solidFill>
                  <a:schemeClr val="accent5">
                    <a:lumMod val="40000"/>
                    <a:lumOff val="60000"/>
                  </a:schemeClr>
                </a:solidFill>
                <a:latin typeface="Times New Roman" pitchFamily="18" charset="0"/>
                <a:cs typeface="Times New Roman" pitchFamily="18" charset="0"/>
              </a:rPr>
              <a:t>Introduction </a:t>
            </a:r>
          </a:p>
          <a:p>
            <a:pPr algn="just">
              <a:buFont typeface="Arial" pitchFamily="34" charset="0"/>
              <a:buChar char="•"/>
            </a:pPr>
            <a:r>
              <a:rPr lang="en-US" sz="2800" dirty="0" smtClean="0">
                <a:solidFill>
                  <a:schemeClr val="accent5">
                    <a:lumMod val="40000"/>
                    <a:lumOff val="60000"/>
                  </a:schemeClr>
                </a:solidFill>
                <a:latin typeface="Times New Roman" pitchFamily="18" charset="0"/>
                <a:cs typeface="Times New Roman" pitchFamily="18" charset="0"/>
              </a:rPr>
              <a:t>What is </a:t>
            </a:r>
            <a:r>
              <a:rPr lang="en-US" sz="2800" dirty="0" smtClean="0">
                <a:solidFill>
                  <a:schemeClr val="accent5">
                    <a:lumMod val="40000"/>
                    <a:lumOff val="60000"/>
                  </a:schemeClr>
                </a:solidFill>
                <a:latin typeface="Times New Roman" pitchFamily="18" charset="0"/>
                <a:cs typeface="Times New Roman" pitchFamily="18" charset="0"/>
              </a:rPr>
              <a:t>Intel </a:t>
            </a:r>
            <a:r>
              <a:rPr lang="en-US" sz="2800" dirty="0" err="1" smtClean="0">
                <a:solidFill>
                  <a:schemeClr val="accent5">
                    <a:lumMod val="40000"/>
                    <a:lumOff val="60000"/>
                  </a:schemeClr>
                </a:solidFill>
                <a:latin typeface="Times New Roman" pitchFamily="18" charset="0"/>
                <a:cs typeface="Times New Roman" pitchFamily="18" charset="0"/>
              </a:rPr>
              <a:t>oneAPI</a:t>
            </a:r>
            <a:r>
              <a:rPr lang="en-US" sz="2800" dirty="0" smtClean="0">
                <a:solidFill>
                  <a:schemeClr val="accent5">
                    <a:lumMod val="40000"/>
                    <a:lumOff val="60000"/>
                  </a:schemeClr>
                </a:solidFill>
                <a:latin typeface="Times New Roman" pitchFamily="18" charset="0"/>
                <a:cs typeface="Times New Roman" pitchFamily="18" charset="0"/>
              </a:rPr>
              <a:t>? </a:t>
            </a:r>
            <a:endParaRPr lang="en-US" sz="2800" dirty="0" smtClean="0">
              <a:solidFill>
                <a:schemeClr val="accent5">
                  <a:lumMod val="40000"/>
                  <a:lumOff val="60000"/>
                </a:schemeClr>
              </a:solidFill>
              <a:latin typeface="Times New Roman" pitchFamily="18" charset="0"/>
              <a:cs typeface="Times New Roman" pitchFamily="18" charset="0"/>
            </a:endParaRPr>
          </a:p>
          <a:p>
            <a:pPr algn="just">
              <a:buFont typeface="Arial" pitchFamily="34" charset="0"/>
              <a:buChar char="•"/>
            </a:pPr>
            <a:r>
              <a:rPr lang="en-US" sz="2800" dirty="0" smtClean="0">
                <a:solidFill>
                  <a:schemeClr val="accent5">
                    <a:lumMod val="40000"/>
                    <a:lumOff val="60000"/>
                  </a:schemeClr>
                </a:solidFill>
                <a:latin typeface="Times New Roman" pitchFamily="18" charset="0"/>
                <a:cs typeface="Times New Roman" pitchFamily="18" charset="0"/>
              </a:rPr>
              <a:t>Why use </a:t>
            </a:r>
            <a:r>
              <a:rPr lang="en-US" sz="2800" dirty="0" smtClean="0">
                <a:solidFill>
                  <a:schemeClr val="accent5">
                    <a:lumMod val="40000"/>
                    <a:lumOff val="60000"/>
                  </a:schemeClr>
                </a:solidFill>
                <a:latin typeface="Times New Roman" pitchFamily="18" charset="0"/>
                <a:cs typeface="Times New Roman" pitchFamily="18" charset="0"/>
              </a:rPr>
              <a:t>Intel </a:t>
            </a:r>
            <a:r>
              <a:rPr lang="en-US" sz="2800" dirty="0" err="1" smtClean="0">
                <a:solidFill>
                  <a:schemeClr val="accent5">
                    <a:lumMod val="40000"/>
                    <a:lumOff val="60000"/>
                  </a:schemeClr>
                </a:solidFill>
                <a:latin typeface="Times New Roman" pitchFamily="18" charset="0"/>
                <a:cs typeface="Times New Roman" pitchFamily="18" charset="0"/>
              </a:rPr>
              <a:t>oneAPI</a:t>
            </a:r>
            <a:r>
              <a:rPr lang="en-US" sz="2800" dirty="0" smtClean="0">
                <a:solidFill>
                  <a:schemeClr val="accent5">
                    <a:lumMod val="40000"/>
                    <a:lumOff val="60000"/>
                  </a:schemeClr>
                </a:solidFill>
                <a:latin typeface="Times New Roman" pitchFamily="18" charset="0"/>
                <a:cs typeface="Times New Roman" pitchFamily="18" charset="0"/>
              </a:rPr>
              <a:t> for </a:t>
            </a:r>
            <a:r>
              <a:rPr lang="en-US" sz="2800" dirty="0" smtClean="0">
                <a:solidFill>
                  <a:schemeClr val="accent5">
                    <a:lumMod val="40000"/>
                    <a:lumOff val="60000"/>
                  </a:schemeClr>
                </a:solidFill>
                <a:latin typeface="Times New Roman" pitchFamily="18" charset="0"/>
                <a:cs typeface="Times New Roman" pitchFamily="18" charset="0"/>
              </a:rPr>
              <a:t>Decoding Emotions</a:t>
            </a:r>
            <a:r>
              <a:rPr lang="en-US" sz="2800" dirty="0" smtClean="0">
                <a:solidFill>
                  <a:schemeClr val="accent5">
                    <a:lumMod val="40000"/>
                    <a:lumOff val="60000"/>
                  </a:schemeClr>
                </a:solidFill>
                <a:latin typeface="Times New Roman" pitchFamily="18" charset="0"/>
                <a:cs typeface="Times New Roman" pitchFamily="18" charset="0"/>
              </a:rPr>
              <a:t>?</a:t>
            </a:r>
            <a:endParaRPr lang="en-US" sz="2800" dirty="0" smtClean="0">
              <a:solidFill>
                <a:schemeClr val="accent5">
                  <a:lumMod val="40000"/>
                  <a:lumOff val="60000"/>
                </a:schemeClr>
              </a:solidFill>
              <a:latin typeface="Times New Roman" pitchFamily="18" charset="0"/>
              <a:cs typeface="Times New Roman" pitchFamily="18" charset="0"/>
            </a:endParaRPr>
          </a:p>
          <a:p>
            <a:pPr algn="just">
              <a:buFont typeface="Arial" pitchFamily="34" charset="0"/>
              <a:buChar char="•"/>
            </a:pPr>
            <a:r>
              <a:rPr lang="en-US" sz="2800" dirty="0" smtClean="0">
                <a:solidFill>
                  <a:schemeClr val="accent5">
                    <a:lumMod val="40000"/>
                    <a:lumOff val="60000"/>
                  </a:schemeClr>
                </a:solidFill>
                <a:latin typeface="Times New Roman" pitchFamily="18" charset="0"/>
                <a:cs typeface="Times New Roman" pitchFamily="18" charset="0"/>
              </a:rPr>
              <a:t> Problem Statement </a:t>
            </a:r>
            <a:endParaRPr lang="en-US" sz="2800" dirty="0" smtClean="0">
              <a:solidFill>
                <a:schemeClr val="accent5">
                  <a:lumMod val="40000"/>
                  <a:lumOff val="60000"/>
                </a:schemeClr>
              </a:solidFill>
              <a:latin typeface="Times New Roman" pitchFamily="18" charset="0"/>
              <a:cs typeface="Times New Roman" pitchFamily="18" charset="0"/>
            </a:endParaRPr>
          </a:p>
          <a:p>
            <a:pPr algn="just">
              <a:buFont typeface="Arial" pitchFamily="34" charset="0"/>
              <a:buChar char="•"/>
            </a:pPr>
            <a:r>
              <a:rPr lang="en-IN" sz="2800" dirty="0" smtClean="0">
                <a:solidFill>
                  <a:schemeClr val="accent5">
                    <a:lumMod val="40000"/>
                    <a:lumOff val="60000"/>
                  </a:schemeClr>
                </a:solidFill>
                <a:latin typeface="Times New Roman" pitchFamily="18" charset="0"/>
                <a:cs typeface="Times New Roman" pitchFamily="18" charset="0"/>
              </a:rPr>
              <a:t>How we built</a:t>
            </a:r>
          </a:p>
          <a:p>
            <a:pPr algn="just">
              <a:buFont typeface="Arial" pitchFamily="34" charset="0"/>
              <a:buChar char="•"/>
            </a:pPr>
            <a:r>
              <a:rPr lang="en-IN" sz="2800" dirty="0" smtClean="0">
                <a:solidFill>
                  <a:schemeClr val="accent5">
                    <a:lumMod val="40000"/>
                    <a:lumOff val="60000"/>
                  </a:schemeClr>
                </a:solidFill>
                <a:latin typeface="Times New Roman" pitchFamily="18" charset="0"/>
                <a:cs typeface="Times New Roman" pitchFamily="18" charset="0"/>
              </a:rPr>
              <a:t>Screenshots</a:t>
            </a:r>
            <a:endParaRPr lang="en-US" sz="2800" dirty="0" smtClean="0">
              <a:solidFill>
                <a:schemeClr val="accent5">
                  <a:lumMod val="40000"/>
                  <a:lumOff val="60000"/>
                </a:schemeClr>
              </a:solidFill>
              <a:latin typeface="Times New Roman" pitchFamily="18" charset="0"/>
              <a:cs typeface="Times New Roman" pitchFamily="18" charset="0"/>
            </a:endParaRPr>
          </a:p>
          <a:p>
            <a:pPr algn="just">
              <a:buFont typeface="Arial" pitchFamily="34" charset="0"/>
              <a:buChar char="•"/>
            </a:pPr>
            <a:r>
              <a:rPr lang="en-US" sz="2800" dirty="0" smtClean="0">
                <a:solidFill>
                  <a:schemeClr val="accent5">
                    <a:lumMod val="40000"/>
                    <a:lumOff val="60000"/>
                  </a:schemeClr>
                </a:solidFill>
                <a:latin typeface="Times New Roman" pitchFamily="18" charset="0"/>
                <a:cs typeface="Times New Roman" pitchFamily="18" charset="0"/>
              </a:rPr>
              <a:t>Conclusion</a:t>
            </a:r>
            <a:endParaRPr lang="en-US" sz="2800" dirty="0">
              <a:solidFill>
                <a:schemeClr val="accent5">
                  <a:lumMod val="40000"/>
                  <a:lumOff val="60000"/>
                </a:schemeClr>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2551837"/>
            <a:ext cx="4572000" cy="369332"/>
          </a:xfrm>
          <a:prstGeom prst="rect">
            <a:avLst/>
          </a:prstGeom>
        </p:spPr>
        <p:txBody>
          <a:bodyPr>
            <a:spAutoFit/>
          </a:bodyPr>
          <a:lstStyle/>
          <a:p>
            <a:endParaRPr lang="en-US" dirty="0"/>
          </a:p>
        </p:txBody>
      </p:sp>
      <p:sp>
        <p:nvSpPr>
          <p:cNvPr id="7" name="Subtitle 6"/>
          <p:cNvSpPr>
            <a:spLocks noGrp="1"/>
          </p:cNvSpPr>
          <p:nvPr>
            <p:ph type="subTitle" idx="1"/>
          </p:nvPr>
        </p:nvSpPr>
        <p:spPr>
          <a:xfrm>
            <a:off x="214282" y="1285860"/>
            <a:ext cx="5572164" cy="3143272"/>
          </a:xfrm>
        </p:spPr>
        <p:txBody>
          <a:bodyPr>
            <a:normAutofit fontScale="92500" lnSpcReduction="10000"/>
          </a:bodyPr>
          <a:lstStyle/>
          <a:p>
            <a:pPr algn="just"/>
            <a:r>
              <a:rPr lang="en-US" dirty="0" smtClean="0">
                <a:latin typeface="Times New Roman" pitchFamily="18" charset="0"/>
                <a:cs typeface="Times New Roman" pitchFamily="18" charset="0"/>
              </a:rPr>
              <a:t>Greetings and welcome to our presentation on Intell1Api for face expression sentimental analysis! Today, we'll be exploring the exciting world of sentiment analysis and how it can be used to gain insights into human emotions and behaviors. Have you ever wondered what someone is really thinking or feeling? With Intell1Api, we can analyze facial expressions to determine emotional states such as happiness, sadness, anger, and more. This cutting-edge technology has countless applications in fields such as marketing, psychology, and even law enforcement.</a:t>
            </a:r>
          </a:p>
          <a:p>
            <a:pPr algn="just"/>
            <a:endParaRPr lang="en-US" dirty="0">
              <a:latin typeface="Times New Roman" pitchFamily="18" charset="0"/>
              <a:cs typeface="Times New Roman" pitchFamily="18" charset="0"/>
            </a:endParaRPr>
          </a:p>
        </p:txBody>
      </p:sp>
      <p:sp>
        <p:nvSpPr>
          <p:cNvPr id="5" name="Rectangle 4"/>
          <p:cNvSpPr/>
          <p:nvPr/>
        </p:nvSpPr>
        <p:spPr>
          <a:xfrm>
            <a:off x="428596" y="548326"/>
            <a:ext cx="4572000" cy="523220"/>
          </a:xfrm>
          <a:prstGeom prst="rect">
            <a:avLst/>
          </a:prstGeom>
        </p:spPr>
        <p:txBody>
          <a:bodyPr>
            <a:spAutoFit/>
          </a:bodyPr>
          <a:lstStyle/>
          <a:p>
            <a:r>
              <a:rPr lang="en-IN" sz="2800" b="1" u="sng" dirty="0" smtClean="0">
                <a:solidFill>
                  <a:schemeClr val="accent5">
                    <a:lumMod val="75000"/>
                  </a:schemeClr>
                </a:solidFill>
              </a:rPr>
              <a:t>INTRODUCTION</a:t>
            </a:r>
            <a:endParaRPr lang="en-US" sz="2800" b="1" u="sng" dirty="0">
              <a:solidFill>
                <a:schemeClr val="accent5">
                  <a:lumMod val="75000"/>
                </a:schemeClr>
              </a:solidFill>
            </a:endParaRPr>
          </a:p>
        </p:txBody>
      </p:sp>
      <p:pic>
        <p:nvPicPr>
          <p:cNvPr id="1026" name="Picture 2"/>
          <p:cNvPicPr>
            <a:picLocks noChangeAspect="1" noChangeArrowheads="1"/>
          </p:cNvPicPr>
          <p:nvPr/>
        </p:nvPicPr>
        <p:blipFill>
          <a:blip r:embed="rId2"/>
          <a:srcRect/>
          <a:stretch>
            <a:fillRect/>
          </a:stretch>
        </p:blipFill>
        <p:spPr bwMode="auto">
          <a:xfrm>
            <a:off x="5977124" y="857232"/>
            <a:ext cx="2792722" cy="3143272"/>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2551837"/>
            <a:ext cx="4572000" cy="369332"/>
          </a:xfrm>
          <a:prstGeom prst="rect">
            <a:avLst/>
          </a:prstGeom>
        </p:spPr>
        <p:txBody>
          <a:bodyPr>
            <a:spAutoFit/>
          </a:bodyPr>
          <a:lstStyle/>
          <a:p>
            <a:endParaRPr lang="en-US" dirty="0"/>
          </a:p>
        </p:txBody>
      </p:sp>
      <p:sp>
        <p:nvSpPr>
          <p:cNvPr id="7" name="Subtitle 6"/>
          <p:cNvSpPr>
            <a:spLocks noGrp="1"/>
          </p:cNvSpPr>
          <p:nvPr>
            <p:ph type="subTitle" idx="1"/>
          </p:nvPr>
        </p:nvSpPr>
        <p:spPr>
          <a:xfrm>
            <a:off x="142844" y="1285860"/>
            <a:ext cx="5572164" cy="3143272"/>
          </a:xfrm>
        </p:spPr>
        <p:txBody>
          <a:bodyPr>
            <a:normAutofit fontScale="92500" lnSpcReduction="20000"/>
          </a:bodyPr>
          <a:lstStyle/>
          <a:p>
            <a:pPr algn="just"/>
            <a:r>
              <a:rPr lang="en-US" dirty="0" smtClean="0">
                <a:latin typeface="Times New Roman" pitchFamily="18" charset="0"/>
                <a:cs typeface="Times New Roman" pitchFamily="18" charset="0"/>
              </a:rPr>
              <a:t>Intell1Api is a cutting-edge technology that uses artificial intelligence and machine learning to analyze facial expressions and determine the emotions behind them. By analyzing the way a person's face moves, Intell1Api can accurately identify whether they are happy, sad, angry, or any other emotion. One of the most exciting applications of Intell1Api is in the field of sentiment analysis. With this technology, businesses can analyze customer feedback and social media posts to gain insights into how their customers feel about their products or services. This allows them to make data-driven decisions and improve their offerings to better meet customer needs.</a:t>
            </a:r>
          </a:p>
          <a:p>
            <a:pPr algn="just"/>
            <a:endParaRPr lang="en-US" dirty="0">
              <a:latin typeface="Times New Roman" pitchFamily="18" charset="0"/>
              <a:cs typeface="Times New Roman" pitchFamily="18" charset="0"/>
            </a:endParaRPr>
          </a:p>
        </p:txBody>
      </p:sp>
      <p:sp>
        <p:nvSpPr>
          <p:cNvPr id="6" name="Rectangle 5"/>
          <p:cNvSpPr/>
          <p:nvPr/>
        </p:nvSpPr>
        <p:spPr>
          <a:xfrm>
            <a:off x="214282" y="428604"/>
            <a:ext cx="4143404" cy="584775"/>
          </a:xfrm>
          <a:prstGeom prst="rect">
            <a:avLst/>
          </a:prstGeom>
        </p:spPr>
        <p:txBody>
          <a:bodyPr wrap="square">
            <a:spAutoFit/>
          </a:bodyPr>
          <a:lstStyle/>
          <a:p>
            <a:r>
              <a:rPr lang="en-US" sz="3200" b="1" dirty="0" smtClean="0">
                <a:solidFill>
                  <a:schemeClr val="accent5">
                    <a:lumMod val="75000"/>
                  </a:schemeClr>
                </a:solidFill>
                <a:latin typeface="Times New Roman" pitchFamily="18" charset="0"/>
                <a:cs typeface="Times New Roman" pitchFamily="18" charset="0"/>
              </a:rPr>
              <a:t>What is Intell1Api?</a:t>
            </a:r>
          </a:p>
        </p:txBody>
      </p:sp>
      <p:pic>
        <p:nvPicPr>
          <p:cNvPr id="2050" name="Picture 2"/>
          <p:cNvPicPr>
            <a:picLocks noChangeAspect="1" noChangeArrowheads="1"/>
          </p:cNvPicPr>
          <p:nvPr/>
        </p:nvPicPr>
        <p:blipFill>
          <a:blip r:embed="rId2"/>
          <a:srcRect/>
          <a:stretch>
            <a:fillRect/>
          </a:stretch>
        </p:blipFill>
        <p:spPr bwMode="auto">
          <a:xfrm>
            <a:off x="5558487" y="714356"/>
            <a:ext cx="3210696" cy="35719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2551837"/>
            <a:ext cx="4572000" cy="369332"/>
          </a:xfrm>
          <a:prstGeom prst="rect">
            <a:avLst/>
          </a:prstGeom>
        </p:spPr>
        <p:txBody>
          <a:bodyPr>
            <a:spAutoFit/>
          </a:bodyPr>
          <a:lstStyle/>
          <a:p>
            <a:endParaRPr lang="en-US" dirty="0"/>
          </a:p>
        </p:txBody>
      </p:sp>
      <p:sp>
        <p:nvSpPr>
          <p:cNvPr id="7" name="Subtitle 6"/>
          <p:cNvSpPr>
            <a:spLocks noGrp="1"/>
          </p:cNvSpPr>
          <p:nvPr>
            <p:ph type="subTitle" idx="1"/>
          </p:nvPr>
        </p:nvSpPr>
        <p:spPr>
          <a:xfrm>
            <a:off x="571472" y="1714488"/>
            <a:ext cx="7786742" cy="2928958"/>
          </a:xfrm>
        </p:spPr>
        <p:txBody>
          <a:bodyPr>
            <a:noAutofit/>
          </a:bodyPr>
          <a:lstStyle/>
          <a:p>
            <a:pPr algn="just"/>
            <a:r>
              <a:rPr lang="en-US" sz="1800" dirty="0" smtClean="0"/>
              <a:t>Intell1Api offers a range of benefits for face expression sentimental analysis. One of the key advantages is its ability to accurately detect and analyze even the subtlest expressions, providing insights that might otherwise be missed. This can be especially useful in situations where people are trying to conceal their emotions or when the sentiment being expressed is complex or ambiguous. Another benefit of using Intell1Api is its speed and efficiency. With the ability to analyze large volumes of data quickly and accurately, it can significantly reduce the time and resources required for sentiment analysis. This can be particularly important in industries where real-time analysis is critical, such as finance or marketing.</a:t>
            </a:r>
          </a:p>
        </p:txBody>
      </p:sp>
      <p:sp>
        <p:nvSpPr>
          <p:cNvPr id="5" name="Rectangle 4"/>
          <p:cNvSpPr/>
          <p:nvPr/>
        </p:nvSpPr>
        <p:spPr>
          <a:xfrm>
            <a:off x="642910" y="642918"/>
            <a:ext cx="6572296" cy="954107"/>
          </a:xfrm>
          <a:prstGeom prst="rect">
            <a:avLst/>
          </a:prstGeom>
        </p:spPr>
        <p:txBody>
          <a:bodyPr wrap="square">
            <a:spAutoFit/>
          </a:bodyPr>
          <a:lstStyle/>
          <a:p>
            <a:r>
              <a:rPr lang="en-US" sz="2800" b="1" dirty="0" smtClean="0">
                <a:solidFill>
                  <a:schemeClr val="accent5">
                    <a:lumMod val="75000"/>
                  </a:schemeClr>
                </a:solidFill>
                <a:latin typeface="Times New Roman" pitchFamily="18" charset="0"/>
                <a:cs typeface="Times New Roman" pitchFamily="18" charset="0"/>
              </a:rPr>
              <a:t>Why use Intell1Api for face expression sentimental analysis?</a:t>
            </a:r>
            <a:endParaRPr lang="en-US" sz="2800" b="1" dirty="0">
              <a:solidFill>
                <a:schemeClr val="accent5">
                  <a:lumMod val="75000"/>
                </a:schemeClr>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2551837"/>
            <a:ext cx="4572000" cy="369332"/>
          </a:xfrm>
          <a:prstGeom prst="rect">
            <a:avLst/>
          </a:prstGeom>
        </p:spPr>
        <p:txBody>
          <a:bodyPr>
            <a:spAutoFit/>
          </a:bodyPr>
          <a:lstStyle/>
          <a:p>
            <a:endParaRPr lang="en-US" dirty="0"/>
          </a:p>
        </p:txBody>
      </p:sp>
      <p:sp>
        <p:nvSpPr>
          <p:cNvPr id="7" name="Subtitle 6"/>
          <p:cNvSpPr>
            <a:spLocks noGrp="1"/>
          </p:cNvSpPr>
          <p:nvPr>
            <p:ph type="subTitle" idx="1"/>
          </p:nvPr>
        </p:nvSpPr>
        <p:spPr>
          <a:xfrm>
            <a:off x="571472" y="1928802"/>
            <a:ext cx="7000924" cy="2714644"/>
          </a:xfrm>
        </p:spPr>
        <p:txBody>
          <a:bodyPr>
            <a:normAutofit/>
          </a:bodyPr>
          <a:lstStyle/>
          <a:p>
            <a:pPr algn="just"/>
            <a:r>
              <a:rPr lang="en-US" dirty="0" smtClean="0">
                <a:latin typeface="Times New Roman" pitchFamily="18" charset="0"/>
                <a:cs typeface="Times New Roman" pitchFamily="18" charset="0"/>
              </a:rPr>
              <a:t>In the realm of human-computer interaction and emotional understanding, accurately deciphering and interpreting emotions from facial expressions remains a complex challenge. Traditional methods of emotion recognition often fall short in capturing the intricate nuances and cross-cultural variations inherent in human expressions. Furthermore, the demand for real-time analysis in various applications necessitates a robust and efficient solution.</a:t>
            </a:r>
          </a:p>
          <a:p>
            <a:pPr algn="just"/>
            <a:endParaRPr lang="en-US" dirty="0" smtClean="0">
              <a:latin typeface="Times New Roman" pitchFamily="18" charset="0"/>
              <a:cs typeface="Times New Roman" pitchFamily="18" charset="0"/>
            </a:endParaRPr>
          </a:p>
        </p:txBody>
      </p:sp>
      <p:sp>
        <p:nvSpPr>
          <p:cNvPr id="6" name="Rectangle 5"/>
          <p:cNvSpPr/>
          <p:nvPr/>
        </p:nvSpPr>
        <p:spPr>
          <a:xfrm>
            <a:off x="857224" y="1142984"/>
            <a:ext cx="3683637" cy="584775"/>
          </a:xfrm>
          <a:prstGeom prst="rect">
            <a:avLst/>
          </a:prstGeom>
        </p:spPr>
        <p:txBody>
          <a:bodyPr wrap="none">
            <a:spAutoFit/>
          </a:bodyPr>
          <a:lstStyle/>
          <a:p>
            <a:r>
              <a:rPr lang="en-US" sz="3200" b="1" u="sng" dirty="0" smtClean="0">
                <a:solidFill>
                  <a:schemeClr val="accent5">
                    <a:lumMod val="75000"/>
                  </a:schemeClr>
                </a:solidFill>
                <a:latin typeface="Times New Roman" pitchFamily="18" charset="0"/>
                <a:cs typeface="Times New Roman" pitchFamily="18" charset="0"/>
              </a:rPr>
              <a:t>Problem Statement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2551837"/>
            <a:ext cx="4572000" cy="369332"/>
          </a:xfrm>
          <a:prstGeom prst="rect">
            <a:avLst/>
          </a:prstGeom>
        </p:spPr>
        <p:txBody>
          <a:bodyPr>
            <a:spAutoFit/>
          </a:bodyPr>
          <a:lstStyle/>
          <a:p>
            <a:endParaRPr lang="en-US" dirty="0">
              <a:latin typeface="Times New Roman" pitchFamily="18" charset="0"/>
              <a:cs typeface="Times New Roman" pitchFamily="18" charset="0"/>
            </a:endParaRPr>
          </a:p>
        </p:txBody>
      </p:sp>
      <p:sp>
        <p:nvSpPr>
          <p:cNvPr id="7" name="Subtitle 6"/>
          <p:cNvSpPr>
            <a:spLocks noGrp="1"/>
          </p:cNvSpPr>
          <p:nvPr>
            <p:ph type="subTitle" idx="1"/>
          </p:nvPr>
        </p:nvSpPr>
        <p:spPr>
          <a:xfrm>
            <a:off x="500034" y="1714488"/>
            <a:ext cx="8429684" cy="3143272"/>
          </a:xfrm>
        </p:spPr>
        <p:txBody>
          <a:bodyPr>
            <a:noAutofit/>
          </a:bodyPr>
          <a:lstStyle/>
          <a:p>
            <a:pPr>
              <a:buFont typeface="Arial" pitchFamily="34" charset="0"/>
              <a:buChar char="•"/>
            </a:pPr>
            <a:r>
              <a:rPr lang="en-IN" sz="2400" dirty="0" smtClean="0">
                <a:latin typeface="Times New Roman" pitchFamily="18" charset="0"/>
                <a:cs typeface="Times New Roman" pitchFamily="18" charset="0"/>
              </a:rPr>
              <a:t> Data collection</a:t>
            </a:r>
          </a:p>
          <a:p>
            <a:pPr>
              <a:buFont typeface="Arial" pitchFamily="34" charset="0"/>
              <a:buChar char="•"/>
            </a:pPr>
            <a:r>
              <a:rPr lang="en-IN" sz="2400" dirty="0" smtClean="0">
                <a:latin typeface="Times New Roman" pitchFamily="18" charset="0"/>
                <a:cs typeface="Times New Roman" pitchFamily="18" charset="0"/>
              </a:rPr>
              <a:t> Importing </a:t>
            </a:r>
            <a:r>
              <a:rPr lang="en-IN" sz="2400" dirty="0" err="1" smtClean="0">
                <a:latin typeface="Times New Roman" pitchFamily="18" charset="0"/>
                <a:cs typeface="Times New Roman" pitchFamily="18" charset="0"/>
              </a:rPr>
              <a:t>o</a:t>
            </a:r>
            <a:r>
              <a:rPr lang="en-IN" sz="2400" dirty="0" err="1" smtClean="0">
                <a:latin typeface="Times New Roman" pitchFamily="18" charset="0"/>
                <a:cs typeface="Times New Roman" pitchFamily="18" charset="0"/>
              </a:rPr>
              <a:t>neAPI</a:t>
            </a:r>
            <a:r>
              <a:rPr lang="en-IN" sz="2400" dirty="0" smtClean="0">
                <a:latin typeface="Times New Roman" pitchFamily="18" charset="0"/>
                <a:cs typeface="Times New Roman" pitchFamily="18" charset="0"/>
              </a:rPr>
              <a:t> Packages-(</a:t>
            </a:r>
            <a:r>
              <a:rPr lang="en-US" sz="2400" dirty="0" err="1" smtClean="0"/>
              <a:t>intel-tensorflow,intel-numpy</a:t>
            </a:r>
            <a:r>
              <a:rPr lang="en-US" sz="2400" dirty="0" smtClean="0"/>
              <a:t>,     </a:t>
            </a:r>
            <a:r>
              <a:rPr lang="en-US" sz="2400" dirty="0" err="1" smtClean="0"/>
              <a:t>opencv</a:t>
            </a:r>
            <a:r>
              <a:rPr lang="en-US" sz="2400" dirty="0" smtClean="0"/>
              <a:t>-python-headless</a:t>
            </a:r>
            <a:r>
              <a:rPr lang="en-IN" sz="2400" dirty="0" smtClean="0">
                <a:latin typeface="Times New Roman" pitchFamily="18" charset="0"/>
                <a:cs typeface="Times New Roman" pitchFamily="18" charset="0"/>
              </a:rPr>
              <a:t>)</a:t>
            </a:r>
          </a:p>
          <a:p>
            <a:pPr>
              <a:buFont typeface="Arial" pitchFamily="34" charset="0"/>
              <a:buChar char="•"/>
            </a:pPr>
            <a:r>
              <a:rPr lang="en-IN" sz="2400" dirty="0" smtClean="0">
                <a:latin typeface="Times New Roman" pitchFamily="18" charset="0"/>
                <a:cs typeface="Times New Roman" pitchFamily="18" charset="0"/>
              </a:rPr>
              <a:t> Feature Extraction</a:t>
            </a:r>
          </a:p>
          <a:p>
            <a:pPr>
              <a:buFont typeface="Arial" pitchFamily="34" charset="0"/>
              <a:buChar char="•"/>
            </a:pPr>
            <a:r>
              <a:rPr lang="en-IN" sz="2400" dirty="0" smtClean="0">
                <a:latin typeface="Times New Roman" pitchFamily="18" charset="0"/>
                <a:cs typeface="Times New Roman" pitchFamily="18" charset="0"/>
              </a:rPr>
              <a:t> Model Training</a:t>
            </a:r>
          </a:p>
          <a:p>
            <a:pPr>
              <a:buFont typeface="Arial" pitchFamily="34" charset="0"/>
              <a:buChar char="•"/>
            </a:pPr>
            <a:r>
              <a:rPr lang="en-IN" sz="2400" dirty="0" smtClean="0">
                <a:latin typeface="Times New Roman" pitchFamily="18" charset="0"/>
                <a:cs typeface="Times New Roman" pitchFamily="18" charset="0"/>
              </a:rPr>
              <a:t> Model Testing</a:t>
            </a:r>
          </a:p>
          <a:p>
            <a:pPr>
              <a:buFont typeface="Arial" pitchFamily="34" charset="0"/>
              <a:buChar char="•"/>
            </a:pP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RealTime</a:t>
            </a:r>
            <a:r>
              <a:rPr lang="en-IN" sz="2400" dirty="0" smtClean="0">
                <a:latin typeface="Times New Roman" pitchFamily="18" charset="0"/>
                <a:cs typeface="Times New Roman" pitchFamily="18" charset="0"/>
              </a:rPr>
              <a:t> emotion detection</a:t>
            </a:r>
          </a:p>
          <a:p>
            <a:pPr>
              <a:buFont typeface="Arial" pitchFamily="34" charset="0"/>
              <a:buChar char="•"/>
            </a:pPr>
            <a:endParaRPr lang="en-US" sz="2400" dirty="0" smtClean="0">
              <a:latin typeface="Times New Roman" pitchFamily="18" charset="0"/>
              <a:cs typeface="Times New Roman" pitchFamily="18" charset="0"/>
            </a:endParaRPr>
          </a:p>
        </p:txBody>
      </p:sp>
      <p:sp>
        <p:nvSpPr>
          <p:cNvPr id="6" name="Rectangle 5"/>
          <p:cNvSpPr/>
          <p:nvPr/>
        </p:nvSpPr>
        <p:spPr>
          <a:xfrm>
            <a:off x="857224" y="500042"/>
            <a:ext cx="3643338" cy="584775"/>
          </a:xfrm>
          <a:prstGeom prst="rect">
            <a:avLst/>
          </a:prstGeom>
        </p:spPr>
        <p:txBody>
          <a:bodyPr wrap="square">
            <a:spAutoFit/>
          </a:bodyPr>
          <a:lstStyle/>
          <a:p>
            <a:r>
              <a:rPr lang="en-IN" sz="3200" b="1" u="sng" dirty="0" smtClean="0">
                <a:solidFill>
                  <a:schemeClr val="accent5">
                    <a:lumMod val="75000"/>
                  </a:schemeClr>
                </a:solidFill>
                <a:latin typeface="Times New Roman" pitchFamily="18" charset="0"/>
                <a:cs typeface="Times New Roman" pitchFamily="18" charset="0"/>
              </a:rPr>
              <a:t>How we built..</a:t>
            </a:r>
            <a:endParaRPr lang="en-US" sz="3200" b="1" u="sng" dirty="0" smtClean="0">
              <a:solidFill>
                <a:schemeClr val="accent5">
                  <a:lumMod val="75000"/>
                </a:schemeClr>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2551837"/>
            <a:ext cx="4572000" cy="369332"/>
          </a:xfrm>
          <a:prstGeom prst="rect">
            <a:avLst/>
          </a:prstGeom>
        </p:spPr>
        <p:txBody>
          <a:bodyPr>
            <a:spAutoFit/>
          </a:bodyPr>
          <a:lstStyle/>
          <a:p>
            <a:endParaRPr lang="en-US" dirty="0">
              <a:latin typeface="Times New Roman" pitchFamily="18" charset="0"/>
              <a:cs typeface="Times New Roman" pitchFamily="18" charset="0"/>
            </a:endParaRPr>
          </a:p>
        </p:txBody>
      </p:sp>
      <p:sp>
        <p:nvSpPr>
          <p:cNvPr id="6" name="Rectangle 5"/>
          <p:cNvSpPr/>
          <p:nvPr/>
        </p:nvSpPr>
        <p:spPr>
          <a:xfrm>
            <a:off x="857224" y="500042"/>
            <a:ext cx="3643338" cy="584775"/>
          </a:xfrm>
          <a:prstGeom prst="rect">
            <a:avLst/>
          </a:prstGeom>
        </p:spPr>
        <p:txBody>
          <a:bodyPr wrap="square">
            <a:spAutoFit/>
          </a:bodyPr>
          <a:lstStyle/>
          <a:p>
            <a:r>
              <a:rPr lang="en-IN" sz="3200" b="1" u="sng" dirty="0" smtClean="0">
                <a:solidFill>
                  <a:schemeClr val="accent5">
                    <a:lumMod val="75000"/>
                  </a:schemeClr>
                </a:solidFill>
                <a:latin typeface="Times New Roman" pitchFamily="18" charset="0"/>
                <a:cs typeface="Times New Roman" pitchFamily="18" charset="0"/>
              </a:rPr>
              <a:t>Screenshots</a:t>
            </a:r>
            <a:endParaRPr lang="en-US" sz="3200" b="1" u="sng" dirty="0" smtClean="0">
              <a:solidFill>
                <a:schemeClr val="accent5">
                  <a:lumMod val="75000"/>
                </a:schemeClr>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4929190" y="3143248"/>
            <a:ext cx="3643338" cy="179460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1000100" y="1132116"/>
            <a:ext cx="4071966" cy="195075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2551837"/>
            <a:ext cx="4572000" cy="369332"/>
          </a:xfrm>
          <a:prstGeom prst="rect">
            <a:avLst/>
          </a:prstGeom>
        </p:spPr>
        <p:txBody>
          <a:bodyPr>
            <a:spAutoFit/>
          </a:bodyPr>
          <a:lstStyle/>
          <a:p>
            <a:endParaRPr lang="en-US" dirty="0"/>
          </a:p>
        </p:txBody>
      </p:sp>
      <p:sp>
        <p:nvSpPr>
          <p:cNvPr id="7" name="Subtitle 6"/>
          <p:cNvSpPr>
            <a:spLocks noGrp="1"/>
          </p:cNvSpPr>
          <p:nvPr>
            <p:ph type="subTitle" idx="1"/>
          </p:nvPr>
        </p:nvSpPr>
        <p:spPr>
          <a:xfrm>
            <a:off x="357158" y="1071546"/>
            <a:ext cx="8429684" cy="3429024"/>
          </a:xfrm>
        </p:spPr>
        <p:txBody>
          <a:bodyPr>
            <a:noAutofit/>
          </a:bodyPr>
          <a:lstStyle/>
          <a:p>
            <a:pPr algn="just"/>
            <a:r>
              <a:rPr lang="en-US" dirty="0" smtClean="0">
                <a:latin typeface="Times New Roman" pitchFamily="18" charset="0"/>
                <a:cs typeface="Times New Roman" pitchFamily="18" charset="0"/>
              </a:rPr>
              <a:t>In conclusion, the application of emotion detection using facial expressions has shown promising results with a trained model achieving an accuracy of 0.6202. While this accuracy may not be at the highest level, it signifies a significant step forward in the field of emotion recognition </a:t>
            </a:r>
            <a:r>
              <a:rPr lang="en-US" dirty="0" smtClean="0">
                <a:latin typeface="Times New Roman" pitchFamily="18" charset="0"/>
                <a:cs typeface="Times New Roman" pitchFamily="18" charset="0"/>
              </a:rPr>
              <a:t>technology.</a:t>
            </a:r>
            <a:r>
              <a:rPr lang="en-US" dirty="0" smtClean="0">
                <a:latin typeface="Times New Roman" pitchFamily="18" charset="0"/>
                <a:cs typeface="Times New Roman" pitchFamily="18" charset="0"/>
              </a:rPr>
              <a:t> The achieved accuracy suggests that the model is capable of identifying emotions from facial expressions with a moderate degree of reliability. However, it's important to acknowledge the existing limitations, including variations in lighting conditions, facial angles, and individual differences in expressing emotions. Continued research and development in this area can address these challenges and enhance the model's performance, leading to more accurate emotion detection systems.</a:t>
            </a:r>
            <a:endParaRPr lang="en-US" dirty="0" smtClean="0">
              <a:latin typeface="Times New Roman" pitchFamily="18" charset="0"/>
              <a:cs typeface="Times New Roman" pitchFamily="18" charset="0"/>
            </a:endParaRPr>
          </a:p>
        </p:txBody>
      </p:sp>
      <p:sp>
        <p:nvSpPr>
          <p:cNvPr id="6" name="Rectangle 5"/>
          <p:cNvSpPr/>
          <p:nvPr/>
        </p:nvSpPr>
        <p:spPr>
          <a:xfrm>
            <a:off x="428596" y="285728"/>
            <a:ext cx="3643338" cy="1077218"/>
          </a:xfrm>
          <a:prstGeom prst="rect">
            <a:avLst/>
          </a:prstGeom>
        </p:spPr>
        <p:txBody>
          <a:bodyPr wrap="square">
            <a:spAutoFit/>
          </a:bodyPr>
          <a:lstStyle/>
          <a:p>
            <a:r>
              <a:rPr lang="en-US" sz="3200" b="1" u="sng" dirty="0" smtClean="0">
                <a:solidFill>
                  <a:schemeClr val="accent5">
                    <a:lumMod val="75000"/>
                  </a:schemeClr>
                </a:solidFill>
                <a:latin typeface="Times New Roman" pitchFamily="18" charset="0"/>
                <a:cs typeface="Times New Roman" pitchFamily="18" charset="0"/>
              </a:rPr>
              <a:t>Conclusion</a:t>
            </a:r>
          </a:p>
          <a:p>
            <a:endParaRPr lang="en-US" sz="3200" b="1" u="sng" dirty="0" smtClean="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50</TotalTime>
  <Words>597</Words>
  <Application>Microsoft Office PowerPoint</Application>
  <PresentationFormat>On-screen Show (4:3)</PresentationFormat>
  <Paragraphs>30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Module</vt:lpstr>
      <vt:lpstr>Decoding Emotions: Analyzing Facial Expressions with Intell1Api</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Decoding Emotions: Analyzing Facial Expressions with Intell1Api</dc:title>
  <dc:creator>Anjali Rai</dc:creator>
  <cp:lastModifiedBy>Anjali Rai</cp:lastModifiedBy>
  <cp:revision>6</cp:revision>
  <dcterms:created xsi:type="dcterms:W3CDTF">2023-08-08T16:47:59Z</dcterms:created>
  <dcterms:modified xsi:type="dcterms:W3CDTF">2023-08-12T05:11:31Z</dcterms:modified>
</cp:coreProperties>
</file>