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Arvo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Quicksand 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Quicksand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Arv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de745794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de745794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23b52d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23b52d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7e51a1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7e51a1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004014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e004014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23b52df0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523b52df0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de74579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de74579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e745794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e745794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004014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e004014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e004014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e004014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981FA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1856275"/>
            <a:ext cx="91440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b="0"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Font typeface="Montserrat ExtraBold"/>
              <a:buNone/>
              <a:defRPr sz="6000">
                <a:solidFill>
                  <a:srgbClr val="EFEFE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967800" y="639438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3813000" y="4124513"/>
            <a:ext cx="1518000" cy="0"/>
          </a:xfrm>
          <a:prstGeom prst="straightConnector1">
            <a:avLst/>
          </a:prstGeom>
          <a:noFill/>
          <a:ln cap="flat" cmpd="sng" w="228600">
            <a:solidFill>
              <a:srgbClr val="448A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/>
        </p:nvSpPr>
        <p:spPr>
          <a:xfrm>
            <a:off x="-1212000" y="1368300"/>
            <a:ext cx="2406900" cy="24069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0475" y="-497850"/>
            <a:ext cx="1588800" cy="1588800"/>
          </a:xfrm>
          <a:prstGeom prst="ellipse">
            <a:avLst/>
          </a:prstGeom>
          <a:noFill/>
          <a:ln cap="flat" cmpd="sng" w="228600">
            <a:solidFill>
              <a:srgbClr val="FF00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14700" y="3012900"/>
            <a:ext cx="67146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slide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3199800" y="1199550"/>
            <a:ext cx="2744400" cy="27444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3813000" y="3161381"/>
            <a:ext cx="1518000" cy="0"/>
          </a:xfrm>
          <a:prstGeom prst="straightConnector1">
            <a:avLst/>
          </a:prstGeom>
          <a:noFill/>
          <a:ln cap="flat" cmpd="sng" w="228600">
            <a:solidFill>
              <a:srgbClr val="448A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1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3071900" y="2303300"/>
            <a:ext cx="3000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/ Content">
  <p:cSld name="CUSTOM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0"/>
            <a:ext cx="4671900" cy="5161200"/>
          </a:xfrm>
          <a:prstGeom prst="flowChartDelay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6689935" y="1170975"/>
            <a:ext cx="20946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6983042" y="1492550"/>
            <a:ext cx="18015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4761525" y="1170975"/>
            <a:ext cx="2153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3" name="Google Shape;103;p12"/>
          <p:cNvSpPr txBox="1"/>
          <p:nvPr>
            <p:ph idx="4" type="subTitle"/>
          </p:nvPr>
        </p:nvSpPr>
        <p:spPr>
          <a:xfrm>
            <a:off x="5062872" y="1492550"/>
            <a:ext cx="18522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5" type="subTitle"/>
          </p:nvPr>
        </p:nvSpPr>
        <p:spPr>
          <a:xfrm>
            <a:off x="6631050" y="3645775"/>
            <a:ext cx="2153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5" name="Google Shape;105;p12"/>
          <p:cNvSpPr txBox="1"/>
          <p:nvPr>
            <p:ph idx="6" type="subTitle"/>
          </p:nvPr>
        </p:nvSpPr>
        <p:spPr>
          <a:xfrm>
            <a:off x="6983042" y="3967350"/>
            <a:ext cx="18015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7" type="subTitle"/>
          </p:nvPr>
        </p:nvSpPr>
        <p:spPr>
          <a:xfrm>
            <a:off x="4761525" y="3645775"/>
            <a:ext cx="2153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7" name="Google Shape;107;p12"/>
          <p:cNvSpPr txBox="1"/>
          <p:nvPr>
            <p:ph idx="8" type="subTitle"/>
          </p:nvPr>
        </p:nvSpPr>
        <p:spPr>
          <a:xfrm>
            <a:off x="5062872" y="3967350"/>
            <a:ext cx="18522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hasCustomPrompt="1" type="title"/>
          </p:nvPr>
        </p:nvSpPr>
        <p:spPr>
          <a:xfrm>
            <a:off x="4951125" y="409893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b="1" sz="6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2"/>
          <p:cNvSpPr txBox="1"/>
          <p:nvPr>
            <p:ph hasCustomPrompt="1" idx="9" type="title"/>
          </p:nvPr>
        </p:nvSpPr>
        <p:spPr>
          <a:xfrm>
            <a:off x="6820648" y="409893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b="1" sz="6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2"/>
          <p:cNvSpPr txBox="1"/>
          <p:nvPr>
            <p:ph hasCustomPrompt="1" idx="13" type="title"/>
          </p:nvPr>
        </p:nvSpPr>
        <p:spPr>
          <a:xfrm>
            <a:off x="4951125" y="2879561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b="1" sz="6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2"/>
          <p:cNvSpPr txBox="1"/>
          <p:nvPr>
            <p:ph hasCustomPrompt="1" idx="14" type="title"/>
          </p:nvPr>
        </p:nvSpPr>
        <p:spPr>
          <a:xfrm>
            <a:off x="6820648" y="2879561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6000"/>
              <a:buFont typeface="Montserrat"/>
              <a:buNone/>
              <a:defRPr b="1" sz="6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2000"/>
              <a:buFont typeface="Montserrat"/>
              <a:buNone/>
              <a:defRPr b="1" sz="12000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2"/>
          <p:cNvSpPr txBox="1"/>
          <p:nvPr>
            <p:ph idx="15" type="title"/>
          </p:nvPr>
        </p:nvSpPr>
        <p:spPr>
          <a:xfrm>
            <a:off x="510275" y="1373100"/>
            <a:ext cx="3174900" cy="23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E9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">
  <p:cSld name="BIG_NUMBER">
    <p:bg>
      <p:bgPr>
        <a:solidFill>
          <a:srgbClr val="FF006A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 rot="10800000">
            <a:off x="3967800" y="3433275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981F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 rot="10800000">
            <a:off x="3813000" y="1156600"/>
            <a:ext cx="1518000" cy="0"/>
          </a:xfrm>
          <a:prstGeom prst="straightConnector1">
            <a:avLst/>
          </a:prstGeom>
          <a:noFill/>
          <a:ln cap="flat" cmpd="sng" w="228600">
            <a:solidFill>
              <a:srgbClr val="FE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7" name="Google Shape;117;p13"/>
          <p:cNvSpPr txBox="1"/>
          <p:nvPr>
            <p:ph type="title"/>
          </p:nvPr>
        </p:nvSpPr>
        <p:spPr>
          <a:xfrm>
            <a:off x="335550" y="2197925"/>
            <a:ext cx="84729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1280875" y="2551975"/>
            <a:ext cx="658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1">
  <p:cSld name="BIG_NUMBER_1">
    <p:bg>
      <p:bgPr>
        <a:solidFill>
          <a:srgbClr val="512DA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hasCustomPrompt="1" type="title"/>
          </p:nvPr>
        </p:nvSpPr>
        <p:spPr>
          <a:xfrm>
            <a:off x="707250" y="1959850"/>
            <a:ext cx="77295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ontserrat"/>
              <a:buNone/>
              <a:defRPr b="1" sz="1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-792825" y="1777350"/>
            <a:ext cx="1588800" cy="1588800"/>
          </a:xfrm>
          <a:prstGeom prst="ellipse">
            <a:avLst/>
          </a:prstGeom>
          <a:noFill/>
          <a:ln cap="flat" cmpd="sng" w="2286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4198500" y="1391988"/>
            <a:ext cx="747000" cy="0"/>
          </a:xfrm>
          <a:prstGeom prst="straightConnector1">
            <a:avLst/>
          </a:prstGeom>
          <a:noFill/>
          <a:ln cap="flat" cmpd="sng" w="228600">
            <a:solidFill>
              <a:srgbClr val="FE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4198500" y="3751513"/>
            <a:ext cx="747000" cy="0"/>
          </a:xfrm>
          <a:prstGeom prst="straightConnector1">
            <a:avLst/>
          </a:prstGeom>
          <a:noFill/>
          <a:ln cap="flat" cmpd="sng" w="228600">
            <a:solidFill>
              <a:srgbClr val="FE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1280875" y="2795650"/>
            <a:ext cx="658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Abstract Shapes">
  <p:cSld name="CUSTOM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348800" y="100025"/>
            <a:ext cx="2619000" cy="26190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4934550" y="2437825"/>
            <a:ext cx="2619000" cy="2619000"/>
          </a:xfrm>
          <a:prstGeom prst="ellipse">
            <a:avLst/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2810100" y="809850"/>
            <a:ext cx="3523800" cy="3523800"/>
          </a:xfrm>
          <a:prstGeom prst="ellipse">
            <a:avLst/>
          </a:prstGeom>
          <a:solidFill>
            <a:srgbClr val="981F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2521500" y="3101425"/>
            <a:ext cx="1291800" cy="12918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10800000">
            <a:off x="3967800" y="1967550"/>
            <a:ext cx="1208400" cy="1208400"/>
          </a:xfrm>
          <a:prstGeom prst="mathMultiply">
            <a:avLst>
              <a:gd fmla="val 18967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5341100" y="406625"/>
            <a:ext cx="32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472069" y="3093164"/>
            <a:ext cx="1892100" cy="17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nk Slide">
  <p:cSld name="CUSTOM_3">
    <p:bg>
      <p:bgPr>
        <a:solidFill>
          <a:srgbClr val="FF006A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 rot="5400000">
            <a:off x="4220450" y="349350"/>
            <a:ext cx="4444800" cy="44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2206250" y="2915775"/>
            <a:ext cx="84729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5121650" y="3493725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>
            <a:off x="5838650" y="815463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981F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3">
  <p:cSld name="BLANK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531050" y="4130850"/>
            <a:ext cx="1291800" cy="12918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671100" y="590000"/>
            <a:ext cx="77850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2">
  <p:cSld name="BLANK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6869450" y="1262250"/>
            <a:ext cx="2619000" cy="26190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4452000" y="406625"/>
            <a:ext cx="41067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rot="-1949626">
            <a:off x="6835838" y="1205979"/>
            <a:ext cx="2861462" cy="2861462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-181850" y="2926900"/>
            <a:ext cx="2991900" cy="29919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978477" y="3770050"/>
            <a:ext cx="1892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6768119" y="1791589"/>
            <a:ext cx="1892100" cy="17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" type="secHead">
  <p:cSld name="SECTION_HEADER">
    <p:bg>
      <p:bgPr>
        <a:noFill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3272"/>
            <a:ext cx="4596300" cy="5143500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27350" y="1024000"/>
            <a:ext cx="4106100" cy="10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11125" y="2774325"/>
            <a:ext cx="2738100" cy="18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75975" y="2033838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981F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935738" y="2650325"/>
            <a:ext cx="564600" cy="564600"/>
          </a:xfrm>
          <a:prstGeom prst="ellipse">
            <a:avLst/>
          </a:prstGeom>
          <a:solidFill>
            <a:srgbClr val="981F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935738" y="1811887"/>
            <a:ext cx="564600" cy="5646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5935738" y="973425"/>
            <a:ext cx="564600" cy="5646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5935725" y="3488775"/>
            <a:ext cx="564600" cy="564600"/>
          </a:xfrm>
          <a:prstGeom prst="ellipse">
            <a:avLst/>
          </a:prstGeom>
          <a:solidFill>
            <a:srgbClr val="448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675975" y="1967538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6187850" y="1024950"/>
            <a:ext cx="2738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6187850" y="1312150"/>
            <a:ext cx="23607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187850" y="1837650"/>
            <a:ext cx="2738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5" type="subTitle"/>
          </p:nvPr>
        </p:nvSpPr>
        <p:spPr>
          <a:xfrm>
            <a:off x="6187850" y="2124850"/>
            <a:ext cx="23607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6" type="subTitle"/>
          </p:nvPr>
        </p:nvSpPr>
        <p:spPr>
          <a:xfrm>
            <a:off x="6187850" y="2650325"/>
            <a:ext cx="2738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7" type="subTitle"/>
          </p:nvPr>
        </p:nvSpPr>
        <p:spPr>
          <a:xfrm>
            <a:off x="6187850" y="2937525"/>
            <a:ext cx="23607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8" type="subTitle"/>
          </p:nvPr>
        </p:nvSpPr>
        <p:spPr>
          <a:xfrm>
            <a:off x="6187850" y="3463025"/>
            <a:ext cx="2738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9" type="subTitle"/>
          </p:nvPr>
        </p:nvSpPr>
        <p:spPr>
          <a:xfrm>
            <a:off x="6187850" y="3750225"/>
            <a:ext cx="23607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1">
  <p:cSld name="CUSTOM_4">
    <p:bg>
      <p:bgPr>
        <a:solidFill>
          <a:srgbClr val="981FA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3967800" y="612763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671100" y="486250"/>
            <a:ext cx="32967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b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2">
  <p:cSld name="CUSTOM_6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5792863" y="3220900"/>
            <a:ext cx="564600" cy="564600"/>
          </a:xfrm>
          <a:prstGeom prst="ellipse">
            <a:avLst/>
          </a:prstGeom>
          <a:solidFill>
            <a:srgbClr val="828C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325888" y="3206125"/>
            <a:ext cx="564600" cy="564600"/>
          </a:xfrm>
          <a:prstGeom prst="ellipse">
            <a:avLst/>
          </a:prstGeom>
          <a:solidFill>
            <a:srgbClr val="448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763663" y="3190100"/>
            <a:ext cx="564600" cy="5646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792863" y="1951000"/>
            <a:ext cx="564600" cy="564600"/>
          </a:xfrm>
          <a:prstGeom prst="ellipse">
            <a:avLst/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63663" y="1951000"/>
            <a:ext cx="564600" cy="5646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8028525" y="3674800"/>
            <a:ext cx="1645800" cy="16458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061275" y="-369300"/>
            <a:ext cx="1645800" cy="1645800"/>
          </a:xfrm>
          <a:prstGeom prst="ellipse">
            <a:avLst/>
          </a:prstGeom>
          <a:solidFill>
            <a:srgbClr val="448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3325888" y="1951000"/>
            <a:ext cx="564600" cy="564600"/>
          </a:xfrm>
          <a:prstGeom prst="ellipse">
            <a:avLst/>
          </a:prstGeom>
          <a:solidFill>
            <a:srgbClr val="981F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856150" y="406625"/>
            <a:ext cx="7702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985075" y="2060993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22"/>
          <p:cNvSpPr txBox="1"/>
          <p:nvPr>
            <p:ph idx="2" type="subTitle"/>
          </p:nvPr>
        </p:nvSpPr>
        <p:spPr>
          <a:xfrm>
            <a:off x="985075" y="2514300"/>
            <a:ext cx="2189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3" type="subTitle"/>
          </p:nvPr>
        </p:nvSpPr>
        <p:spPr>
          <a:xfrm>
            <a:off x="985075" y="3373293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7" name="Google Shape;167;p22"/>
          <p:cNvSpPr txBox="1"/>
          <p:nvPr>
            <p:ph idx="4" type="subTitle"/>
          </p:nvPr>
        </p:nvSpPr>
        <p:spPr>
          <a:xfrm>
            <a:off x="985075" y="3826600"/>
            <a:ext cx="21894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5" type="subTitle"/>
          </p:nvPr>
        </p:nvSpPr>
        <p:spPr>
          <a:xfrm>
            <a:off x="3546018" y="2060993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9" name="Google Shape;169;p22"/>
          <p:cNvSpPr txBox="1"/>
          <p:nvPr>
            <p:ph idx="6" type="subTitle"/>
          </p:nvPr>
        </p:nvSpPr>
        <p:spPr>
          <a:xfrm>
            <a:off x="3546026" y="2514300"/>
            <a:ext cx="2189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7" type="subTitle"/>
          </p:nvPr>
        </p:nvSpPr>
        <p:spPr>
          <a:xfrm>
            <a:off x="3546018" y="3373293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1" name="Google Shape;171;p22"/>
          <p:cNvSpPr txBox="1"/>
          <p:nvPr>
            <p:ph idx="8" type="subTitle"/>
          </p:nvPr>
        </p:nvSpPr>
        <p:spPr>
          <a:xfrm>
            <a:off x="3546026" y="3826600"/>
            <a:ext cx="21894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idx="9" type="subTitle"/>
          </p:nvPr>
        </p:nvSpPr>
        <p:spPr>
          <a:xfrm>
            <a:off x="6004418" y="2060993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3" name="Google Shape;173;p22"/>
          <p:cNvSpPr txBox="1"/>
          <p:nvPr>
            <p:ph idx="13" type="subTitle"/>
          </p:nvPr>
        </p:nvSpPr>
        <p:spPr>
          <a:xfrm>
            <a:off x="6004425" y="2514300"/>
            <a:ext cx="2189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4" name="Google Shape;174;p22"/>
          <p:cNvSpPr txBox="1"/>
          <p:nvPr>
            <p:ph idx="14" type="subTitle"/>
          </p:nvPr>
        </p:nvSpPr>
        <p:spPr>
          <a:xfrm>
            <a:off x="6004418" y="3373293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5" name="Google Shape;175;p22"/>
          <p:cNvSpPr txBox="1"/>
          <p:nvPr>
            <p:ph idx="15" type="subTitle"/>
          </p:nvPr>
        </p:nvSpPr>
        <p:spPr>
          <a:xfrm>
            <a:off x="6004425" y="3826600"/>
            <a:ext cx="21894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4">
  <p:cSld name="CUSTOM_8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flipH="1">
            <a:off x="0" y="0"/>
            <a:ext cx="4596300" cy="51435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flipH="1">
            <a:off x="6283925" y="1977438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4835075" y="1024000"/>
            <a:ext cx="4106100" cy="10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5518850" y="3347275"/>
            <a:ext cx="27381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4 1">
  <p:cSld name="CUSTOM_8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 rot="10800000">
            <a:off x="4472100" y="0"/>
            <a:ext cx="4671900" cy="5161200"/>
          </a:xfrm>
          <a:prstGeom prst="flowChartDelay">
            <a:avLst/>
          </a:prstGeom>
          <a:solidFill>
            <a:srgbClr val="448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7531050" y="4130850"/>
            <a:ext cx="1291800" cy="12918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 rot="-1949464">
            <a:off x="7836180" y="559315"/>
            <a:ext cx="1658140" cy="1658140"/>
          </a:xfrm>
          <a:prstGeom prst="rect">
            <a:avLst/>
          </a:prstGeom>
          <a:noFill/>
          <a:ln cap="flat" cmpd="sng" w="228600">
            <a:solidFill>
              <a:srgbClr val="FE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1" type="subTitle"/>
          </p:nvPr>
        </p:nvSpPr>
        <p:spPr>
          <a:xfrm>
            <a:off x="5608400" y="1139225"/>
            <a:ext cx="24330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2" type="subTitle"/>
          </p:nvPr>
        </p:nvSpPr>
        <p:spPr>
          <a:xfrm>
            <a:off x="5608399" y="2563425"/>
            <a:ext cx="273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 1">
  <p:cSld name="SECTION_HEADER_1"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4572000" y="3272"/>
            <a:ext cx="4596300" cy="5143500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007400" y="1368300"/>
            <a:ext cx="2406900" cy="24069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57800" y="2053650"/>
            <a:ext cx="4106100" cy="10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970700" y="1523700"/>
            <a:ext cx="37989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479300" y="396000"/>
            <a:ext cx="4092600" cy="4351500"/>
          </a:xfrm>
          <a:prstGeom prst="rect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375600" y="1777350"/>
            <a:ext cx="1588800" cy="1588800"/>
          </a:xfrm>
          <a:prstGeom prst="ellipse">
            <a:avLst/>
          </a:prstGeom>
          <a:noFill/>
          <a:ln cap="flat" cmpd="sng" w="228600">
            <a:solidFill>
              <a:srgbClr val="981F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3813000" y="4124513"/>
            <a:ext cx="1518000" cy="0"/>
          </a:xfrm>
          <a:prstGeom prst="straightConnector1">
            <a:avLst/>
          </a:prstGeom>
          <a:noFill/>
          <a:ln cap="flat" cmpd="sng" w="228600">
            <a:solidFill>
              <a:srgbClr val="981F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804525" y="1417250"/>
            <a:ext cx="3705600" cy="21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804525" y="3715925"/>
            <a:ext cx="27381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 1">
  <p:cSld name="CUSTOM_5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479300" y="396000"/>
            <a:ext cx="4092600" cy="4351500"/>
          </a:xfrm>
          <a:prstGeom prst="rect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375600" y="1777350"/>
            <a:ext cx="1588800" cy="1588800"/>
          </a:xfrm>
          <a:prstGeom prst="ellipse">
            <a:avLst/>
          </a:prstGeom>
          <a:noFill/>
          <a:ln cap="flat" cmpd="sng" w="228600">
            <a:solidFill>
              <a:srgbClr val="981F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13000" y="4124513"/>
            <a:ext cx="1518000" cy="0"/>
          </a:xfrm>
          <a:prstGeom prst="straightConnector1">
            <a:avLst/>
          </a:prstGeom>
          <a:noFill/>
          <a:ln cap="flat" cmpd="sng" w="228600">
            <a:solidFill>
              <a:srgbClr val="981FA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6"/>
          <p:cNvSpPr txBox="1"/>
          <p:nvPr>
            <p:ph hasCustomPrompt="1" type="title"/>
          </p:nvPr>
        </p:nvSpPr>
        <p:spPr>
          <a:xfrm>
            <a:off x="-92200" y="669050"/>
            <a:ext cx="52356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-765700" y="1352450"/>
            <a:ext cx="658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hasCustomPrompt="1" idx="2" type="title"/>
          </p:nvPr>
        </p:nvSpPr>
        <p:spPr>
          <a:xfrm>
            <a:off x="-92200" y="1746050"/>
            <a:ext cx="52356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6"/>
          <p:cNvSpPr txBox="1"/>
          <p:nvPr>
            <p:ph idx="3" type="subTitle"/>
          </p:nvPr>
        </p:nvSpPr>
        <p:spPr>
          <a:xfrm>
            <a:off x="-765700" y="2429450"/>
            <a:ext cx="658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hasCustomPrompt="1" idx="4" type="title"/>
          </p:nvPr>
        </p:nvSpPr>
        <p:spPr>
          <a:xfrm>
            <a:off x="-92200" y="2757250"/>
            <a:ext cx="52356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6"/>
          <p:cNvSpPr txBox="1"/>
          <p:nvPr>
            <p:ph idx="5" type="subTitle"/>
          </p:nvPr>
        </p:nvSpPr>
        <p:spPr>
          <a:xfrm>
            <a:off x="-765700" y="3440650"/>
            <a:ext cx="658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bg>
      <p:bgPr>
        <a:solidFill>
          <a:srgbClr val="512DA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 rot="10800000">
            <a:off x="4472100" y="0"/>
            <a:ext cx="4671900" cy="5161200"/>
          </a:xfrm>
          <a:prstGeom prst="flowChartDelay">
            <a:avLst/>
          </a:prstGeom>
          <a:solidFill>
            <a:srgbClr val="448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531050" y="4130850"/>
            <a:ext cx="1291800" cy="12918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rot="-1949464">
            <a:off x="7836180" y="971890"/>
            <a:ext cx="1658140" cy="1658140"/>
          </a:xfrm>
          <a:prstGeom prst="rect">
            <a:avLst/>
          </a:prstGeom>
          <a:noFill/>
          <a:ln cap="flat" cmpd="sng" w="228600">
            <a:solidFill>
              <a:srgbClr val="FE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479300" y="1021025"/>
            <a:ext cx="47367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79300" y="2108225"/>
            <a:ext cx="37989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⏷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6262975" y="3699175"/>
            <a:ext cx="1645800" cy="1645800"/>
          </a:xfrm>
          <a:prstGeom prst="ellipse">
            <a:avLst/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1257650" y="2148775"/>
            <a:ext cx="1645800" cy="16458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4340044" y="1771879"/>
            <a:ext cx="43389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1977750" y="2678200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2" type="subTitle"/>
          </p:nvPr>
        </p:nvSpPr>
        <p:spPr>
          <a:xfrm>
            <a:off x="4944350" y="2678200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3" type="subTitle"/>
          </p:nvPr>
        </p:nvSpPr>
        <p:spPr>
          <a:xfrm>
            <a:off x="1977750" y="3131500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4" type="subTitle"/>
          </p:nvPr>
        </p:nvSpPr>
        <p:spPr>
          <a:xfrm>
            <a:off x="4944350" y="3131500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1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bg>
      <p:bgPr>
        <a:solidFill>
          <a:srgbClr val="FF572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 rot="9000000">
            <a:off x="1094275" y="107020"/>
            <a:ext cx="2557200" cy="2211512"/>
          </a:xfrm>
          <a:prstGeom prst="triangle">
            <a:avLst>
              <a:gd fmla="val 50000" name="adj"/>
            </a:avLst>
          </a:prstGeom>
          <a:noFill/>
          <a:ln cap="flat" cmpd="sng" w="228600">
            <a:solidFill>
              <a:srgbClr val="FE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941450" y="2678200"/>
            <a:ext cx="26280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subTitle"/>
          </p:nvPr>
        </p:nvSpPr>
        <p:spPr>
          <a:xfrm>
            <a:off x="3469200" y="2678200"/>
            <a:ext cx="25896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3" type="subTitle"/>
          </p:nvPr>
        </p:nvSpPr>
        <p:spPr>
          <a:xfrm>
            <a:off x="5967550" y="2678200"/>
            <a:ext cx="25896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4484250" y="1639647"/>
            <a:ext cx="4206300" cy="652200"/>
          </a:xfrm>
          <a:prstGeom prst="rect">
            <a:avLst/>
          </a:prstGeom>
        </p:spPr>
        <p:txBody>
          <a:bodyPr anchorCtr="0" anchor="b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4" type="subTitle"/>
          </p:nvPr>
        </p:nvSpPr>
        <p:spPr>
          <a:xfrm>
            <a:off x="934250" y="3131500"/>
            <a:ext cx="22731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5" type="subTitle"/>
          </p:nvPr>
        </p:nvSpPr>
        <p:spPr>
          <a:xfrm>
            <a:off x="3469200" y="3131500"/>
            <a:ext cx="22731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6" type="subTitle"/>
          </p:nvPr>
        </p:nvSpPr>
        <p:spPr>
          <a:xfrm>
            <a:off x="5967550" y="3131500"/>
            <a:ext cx="22731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4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Only">
  <p:cSld name="TITLE_ONLY">
    <p:bg>
      <p:bgPr>
        <a:solidFill>
          <a:srgbClr val="981FA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 rot="5400000">
            <a:off x="4220450" y="349350"/>
            <a:ext cx="4444800" cy="44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859025" y="1368300"/>
            <a:ext cx="2406900" cy="24069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2206250" y="2915775"/>
            <a:ext cx="84729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600"/>
              <a:buFont typeface="Montserrat"/>
              <a:buNone/>
              <a:defRPr b="1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subTitle"/>
          </p:nvPr>
        </p:nvSpPr>
        <p:spPr>
          <a:xfrm>
            <a:off x="5121650" y="3493725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91" name="Google Shape;91;p10"/>
          <p:cNvSpPr/>
          <p:nvPr/>
        </p:nvSpPr>
        <p:spPr>
          <a:xfrm>
            <a:off x="5838650" y="815463"/>
            <a:ext cx="1208400" cy="1208400"/>
          </a:xfrm>
          <a:prstGeom prst="mathMultiply">
            <a:avLst>
              <a:gd fmla="val 18967" name="adj1"/>
            </a:avLst>
          </a:prstGeom>
          <a:solidFill>
            <a:srgbClr val="981F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"/>
              <a:buNone/>
              <a:defRPr b="1"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vo"/>
              <a:buNone/>
              <a:defRPr sz="36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70230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●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○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■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●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○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■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●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○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Light"/>
              <a:buChar char="■"/>
              <a:defRPr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1FA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ctrTitle"/>
          </p:nvPr>
        </p:nvSpPr>
        <p:spPr>
          <a:xfrm>
            <a:off x="0" y="1856275"/>
            <a:ext cx="9144000" cy="143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GDAI</a:t>
            </a:r>
            <a:endParaRPr sz="7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2" name="Google Shape;192;p25"/>
          <p:cNvSpPr txBox="1"/>
          <p:nvPr>
            <p:ph idx="1" type="subTitle"/>
          </p:nvPr>
        </p:nvSpPr>
        <p:spPr>
          <a:xfrm>
            <a:off x="1214700" y="3012900"/>
            <a:ext cx="67146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lt1"/>
                </a:solidFill>
              </a:rPr>
              <a:t>Playing Geometry Dash with Deep Q Reinforcement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" type="subTitle"/>
          </p:nvPr>
        </p:nvSpPr>
        <p:spPr>
          <a:xfrm>
            <a:off x="926000" y="2818600"/>
            <a:ext cx="2273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Object Recognition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4484250" y="1639647"/>
            <a:ext cx="4206300" cy="652200"/>
          </a:xfrm>
          <a:prstGeom prst="rect">
            <a:avLst/>
          </a:prstGeom>
        </p:spPr>
        <p:txBody>
          <a:bodyPr anchorCtr="0" anchor="b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 Light"/>
                <a:ea typeface="Montserrat Light"/>
                <a:cs typeface="Montserrat Light"/>
                <a:sym typeface="Montserrat Light"/>
              </a:rPr>
              <a:t>Possible </a:t>
            </a:r>
            <a:r>
              <a:rPr b="1" lang="es"/>
              <a:t>Future</a:t>
            </a:r>
            <a:r>
              <a:rPr lang="es">
                <a:latin typeface="Montserrat Light"/>
                <a:ea typeface="Montserrat Light"/>
                <a:cs typeface="Montserrat Light"/>
                <a:sym typeface="Montserrat Light"/>
              </a:rPr>
              <a:t> Features to Implement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2" name="Google Shape;272;p34"/>
          <p:cNvSpPr txBox="1"/>
          <p:nvPr>
            <p:ph idx="3" type="subTitle"/>
          </p:nvPr>
        </p:nvSpPr>
        <p:spPr>
          <a:xfrm>
            <a:off x="5952100" y="2818600"/>
            <a:ext cx="2273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Randomized Levels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 txBox="1"/>
          <p:nvPr>
            <p:ph idx="2" type="subTitle"/>
          </p:nvPr>
        </p:nvSpPr>
        <p:spPr>
          <a:xfrm>
            <a:off x="3453750" y="2818600"/>
            <a:ext cx="2273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Better Jumping</a:t>
            </a:r>
            <a:endParaRPr sz="2400"/>
          </a:p>
        </p:txBody>
      </p:sp>
      <p:sp>
        <p:nvSpPr>
          <p:cNvPr id="274" name="Google Shape;274;p34"/>
          <p:cNvSpPr txBox="1"/>
          <p:nvPr>
            <p:ph idx="4" type="subTitle"/>
          </p:nvPr>
        </p:nvSpPr>
        <p:spPr>
          <a:xfrm>
            <a:off x="918800" y="3271900"/>
            <a:ext cx="22731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Instead of giving the neural network the display I could give it the sizes and position of objects relative to itself.</a:t>
            </a:r>
            <a:endParaRPr/>
          </a:p>
        </p:txBody>
      </p:sp>
      <p:sp>
        <p:nvSpPr>
          <p:cNvPr id="275" name="Google Shape;275;p34"/>
          <p:cNvSpPr txBox="1"/>
          <p:nvPr>
            <p:ph idx="5" type="subTitle"/>
          </p:nvPr>
        </p:nvSpPr>
        <p:spPr>
          <a:xfrm>
            <a:off x="3453750" y="3271900"/>
            <a:ext cx="22731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Only possible with object recognition, but I could make sure the neural network does not make any decisions that are not used (when player is in the air)</a:t>
            </a:r>
            <a:endParaRPr/>
          </a:p>
        </p:txBody>
      </p:sp>
      <p:sp>
        <p:nvSpPr>
          <p:cNvPr id="276" name="Google Shape;276;p34"/>
          <p:cNvSpPr txBox="1"/>
          <p:nvPr>
            <p:ph idx="6" type="subTitle"/>
          </p:nvPr>
        </p:nvSpPr>
        <p:spPr>
          <a:xfrm>
            <a:off x="5952100" y="3271900"/>
            <a:ext cx="22731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To prevent overfitting on just Stereo Madness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5" type="title"/>
          </p:nvPr>
        </p:nvSpPr>
        <p:spPr>
          <a:xfrm>
            <a:off x="510275" y="1373100"/>
            <a:ext cx="2890800" cy="23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6689935" y="1170975"/>
            <a:ext cx="20946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Detecting death</a:t>
            </a:r>
            <a:endParaRPr/>
          </a:p>
        </p:txBody>
      </p:sp>
      <p:sp>
        <p:nvSpPr>
          <p:cNvPr id="199" name="Google Shape;199;p26"/>
          <p:cNvSpPr txBox="1"/>
          <p:nvPr>
            <p:ph idx="2" type="subTitle"/>
          </p:nvPr>
        </p:nvSpPr>
        <p:spPr>
          <a:xfrm>
            <a:off x="6983042" y="1492550"/>
            <a:ext cx="18015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Without an environment, I had to find a way to detect when the AI dies to know when to move on to the next episode.</a:t>
            </a:r>
            <a:endParaRPr/>
          </a:p>
        </p:txBody>
      </p:sp>
      <p:sp>
        <p:nvSpPr>
          <p:cNvPr id="200" name="Google Shape;200;p26"/>
          <p:cNvSpPr txBox="1"/>
          <p:nvPr>
            <p:ph idx="3" type="subTitle"/>
          </p:nvPr>
        </p:nvSpPr>
        <p:spPr>
          <a:xfrm>
            <a:off x="4761525" y="1170975"/>
            <a:ext cx="2153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Reading in the screen</a:t>
            </a:r>
            <a:endParaRPr/>
          </a:p>
        </p:txBody>
      </p:sp>
      <p:sp>
        <p:nvSpPr>
          <p:cNvPr id="201" name="Google Shape;201;p26"/>
          <p:cNvSpPr txBox="1"/>
          <p:nvPr>
            <p:ph idx="4" type="subTitle"/>
          </p:nvPr>
        </p:nvSpPr>
        <p:spPr>
          <a:xfrm>
            <a:off x="5062872" y="1492550"/>
            <a:ext cx="18522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model needed something to interpret and other than reading in the memory, reading in the display is the only way.</a:t>
            </a:r>
            <a:endParaRPr/>
          </a:p>
        </p:txBody>
      </p:sp>
      <p:sp>
        <p:nvSpPr>
          <p:cNvPr id="202" name="Google Shape;202;p26"/>
          <p:cNvSpPr txBox="1"/>
          <p:nvPr>
            <p:ph idx="5" type="subTitle"/>
          </p:nvPr>
        </p:nvSpPr>
        <p:spPr>
          <a:xfrm>
            <a:off x="6631050" y="3645775"/>
            <a:ext cx="2153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Reward Metric</a:t>
            </a:r>
            <a:endParaRPr/>
          </a:p>
        </p:txBody>
      </p:sp>
      <p:sp>
        <p:nvSpPr>
          <p:cNvPr id="203" name="Google Shape;203;p26"/>
          <p:cNvSpPr txBox="1"/>
          <p:nvPr>
            <p:ph idx="6" type="subTitle"/>
          </p:nvPr>
        </p:nvSpPr>
        <p:spPr>
          <a:xfrm>
            <a:off x="6983042" y="3967350"/>
            <a:ext cx="18015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main goal of the game is to go as far as possible in one level.</a:t>
            </a:r>
            <a:endParaRPr/>
          </a:p>
        </p:txBody>
      </p:sp>
      <p:sp>
        <p:nvSpPr>
          <p:cNvPr id="204" name="Google Shape;204;p26"/>
          <p:cNvSpPr txBox="1"/>
          <p:nvPr>
            <p:ph idx="7" type="subTitle"/>
          </p:nvPr>
        </p:nvSpPr>
        <p:spPr>
          <a:xfrm>
            <a:off x="4761525" y="3645775"/>
            <a:ext cx="2153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(Jumping)</a:t>
            </a:r>
            <a:endParaRPr/>
          </a:p>
        </p:txBody>
      </p:sp>
      <p:sp>
        <p:nvSpPr>
          <p:cNvPr id="205" name="Google Shape;205;p26"/>
          <p:cNvSpPr txBox="1"/>
          <p:nvPr>
            <p:ph idx="8" type="subTitle"/>
          </p:nvPr>
        </p:nvSpPr>
        <p:spPr>
          <a:xfrm>
            <a:off x="5062872" y="3967350"/>
            <a:ext cx="18522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There is only one input in GD which is pressing the mouse button to jump. You can also hold to continuously jump.</a:t>
            </a:r>
            <a:endParaRPr/>
          </a:p>
        </p:txBody>
      </p:sp>
      <p:sp>
        <p:nvSpPr>
          <p:cNvPr id="206" name="Google Shape;206;p26"/>
          <p:cNvSpPr txBox="1"/>
          <p:nvPr>
            <p:ph idx="9" type="title"/>
          </p:nvPr>
        </p:nvSpPr>
        <p:spPr>
          <a:xfrm>
            <a:off x="6820648" y="409893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07" name="Google Shape;207;p26"/>
          <p:cNvSpPr txBox="1"/>
          <p:nvPr>
            <p:ph idx="13" type="title"/>
          </p:nvPr>
        </p:nvSpPr>
        <p:spPr>
          <a:xfrm>
            <a:off x="4951125" y="2879561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08" name="Google Shape;208;p26"/>
          <p:cNvSpPr txBox="1"/>
          <p:nvPr>
            <p:ph idx="14" type="title"/>
          </p:nvPr>
        </p:nvSpPr>
        <p:spPr>
          <a:xfrm>
            <a:off x="6820648" y="2879561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4951125" y="409893"/>
            <a:ext cx="19638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6262975" y="3699175"/>
            <a:ext cx="1645800" cy="1645800"/>
          </a:xfrm>
          <a:prstGeom prst="ellipse">
            <a:avLst/>
          </a:prstGeom>
          <a:solidFill>
            <a:srgbClr val="FE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1257650" y="2148775"/>
            <a:ext cx="1645800" cy="1645800"/>
          </a:xfrm>
          <a:prstGeom prst="ellipse">
            <a:avLst/>
          </a:prstGeom>
          <a:solidFill>
            <a:srgbClr val="FF00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type="title"/>
          </p:nvPr>
        </p:nvSpPr>
        <p:spPr>
          <a:xfrm>
            <a:off x="4340044" y="1771879"/>
            <a:ext cx="43389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Reading in the Screen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1" type="subTitle"/>
          </p:nvPr>
        </p:nvSpPr>
        <p:spPr>
          <a:xfrm>
            <a:off x="1977750" y="2678200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PIL: ImageGrab</a:t>
            </a:r>
            <a:endParaRPr/>
          </a:p>
        </p:txBody>
      </p:sp>
      <p:sp>
        <p:nvSpPr>
          <p:cNvPr id="218" name="Google Shape;218;p27"/>
          <p:cNvSpPr txBox="1"/>
          <p:nvPr>
            <p:ph idx="2" type="subTitle"/>
          </p:nvPr>
        </p:nvSpPr>
        <p:spPr>
          <a:xfrm>
            <a:off x="4944350" y="2678200"/>
            <a:ext cx="2823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mss</a:t>
            </a:r>
            <a:endParaRPr/>
          </a:p>
        </p:txBody>
      </p:sp>
      <p:sp>
        <p:nvSpPr>
          <p:cNvPr id="219" name="Google Shape;219;p27"/>
          <p:cNvSpPr txBox="1"/>
          <p:nvPr>
            <p:ph idx="4" type="subTitle"/>
          </p:nvPr>
        </p:nvSpPr>
        <p:spPr>
          <a:xfrm>
            <a:off x="4944350" y="3131500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solve the low fps problem, I looked for a faster display grabbing library. One user on stack overflow claimed he could get a stable 60 fps with mss. In my experience, it is more around ~15 fps but it was </a:t>
            </a:r>
            <a:r>
              <a:rPr lang="es"/>
              <a:t>definitely</a:t>
            </a:r>
            <a:r>
              <a:rPr lang="es"/>
              <a:t> an upgrade from 3</a:t>
            </a:r>
            <a:endParaRPr/>
          </a:p>
        </p:txBody>
      </p:sp>
      <p:sp>
        <p:nvSpPr>
          <p:cNvPr id="220" name="Google Shape;220;p27"/>
          <p:cNvSpPr txBox="1"/>
          <p:nvPr>
            <p:ph idx="3" type="subTitle"/>
          </p:nvPr>
        </p:nvSpPr>
        <p:spPr>
          <a:xfrm>
            <a:off x="1977750" y="3131500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ImageGrab is the first display reading library I tried. It worked after a little tuning, but when I tried to run the AI with it, I realized it took a long time to read in the display. This resulted in an fps of about 3 because GD runs at the same speed.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671100" y="486250"/>
            <a:ext cx="3296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solidFill>
                  <a:schemeClr val="lt1"/>
                </a:solidFill>
              </a:rPr>
              <a:t>To make the image easier to read in for the CNN, I cropped it to only include useful information, changed it to grayscale, and did edge detection.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922513"/>
            <a:ext cx="5886450" cy="1628775"/>
          </a:xfrm>
          <a:prstGeom prst="rect">
            <a:avLst/>
          </a:prstGeom>
          <a:noFill/>
          <a:ln cap="flat" cmpd="sng" w="38100">
            <a:solidFill>
              <a:srgbClr val="FF00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8"/>
          <p:cNvSpPr txBox="1"/>
          <p:nvPr>
            <p:ph type="title"/>
          </p:nvPr>
        </p:nvSpPr>
        <p:spPr>
          <a:xfrm rot="488381">
            <a:off x="5605270" y="572324"/>
            <a:ext cx="3296914" cy="69579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solidFill>
                  <a:schemeClr val="lt1"/>
                </a:solidFill>
              </a:rPr>
              <a:t>(I’m still not sure if edge detection actually helps)</a:t>
            </a:r>
            <a:endParaRPr b="0" sz="1800">
              <a:solidFill>
                <a:schemeClr val="lt1"/>
              </a:solidFill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900" y="1572475"/>
            <a:ext cx="2620150" cy="873375"/>
          </a:xfrm>
          <a:prstGeom prst="rect">
            <a:avLst/>
          </a:prstGeom>
          <a:noFill/>
          <a:ln cap="flat" cmpd="sng" w="38100">
            <a:solidFill>
              <a:srgbClr val="FF00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5341100" y="406625"/>
            <a:ext cx="32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3947"/>
                </a:solidFill>
              </a:rPr>
              <a:t>Detecting Death</a:t>
            </a:r>
            <a:endParaRPr>
              <a:solidFill>
                <a:srgbClr val="2239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3947"/>
              </a:solidFill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17756" r="37267" t="20044"/>
          <a:stretch/>
        </p:blipFill>
        <p:spPr>
          <a:xfrm>
            <a:off x="2810100" y="809850"/>
            <a:ext cx="3523800" cy="352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2521500" y="3101425"/>
            <a:ext cx="1291800" cy="1291800"/>
          </a:xfrm>
          <a:prstGeom prst="ellipse">
            <a:avLst/>
          </a:prstGeom>
          <a:solidFill>
            <a:srgbClr val="512D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2563200" y="3401700"/>
            <a:ext cx="12084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Dead</a:t>
            </a:r>
            <a:endParaRPr sz="3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7" name="Google Shape;237;p29"/>
          <p:cNvSpPr txBox="1"/>
          <p:nvPr>
            <p:ph idx="1" type="subTitle"/>
          </p:nvPr>
        </p:nvSpPr>
        <p:spPr>
          <a:xfrm>
            <a:off x="472069" y="3093164"/>
            <a:ext cx="1892100" cy="17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 detected images by continuously comparing the previous frame to the current frame and seeing if their similarity was &lt; 99.9% using compare_ssim from sklearn.image. If the similarity was below 99.9% the the bot is still alive. I also used a frame queue to make sure it was checking older frames.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1FA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282450" y="2915775"/>
            <a:ext cx="43206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Input (Jumping)</a:t>
            </a:r>
            <a:endParaRPr b="1" sz="3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5121650" y="3493725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Used the pynput library to click with a mouse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0" y="275638"/>
            <a:ext cx="3493875" cy="4592225"/>
          </a:xfrm>
          <a:prstGeom prst="rect">
            <a:avLst/>
          </a:prstGeom>
          <a:noFill/>
          <a:ln cap="flat" cmpd="sng" w="38100">
            <a:solidFill>
              <a:srgbClr val="FF00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12DA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79300" y="1021025"/>
            <a:ext cx="47367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Reward Metric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479300" y="2108225"/>
            <a:ext cx="37989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There were three possible reward metrics I tried</a:t>
            </a:r>
            <a:br>
              <a:rPr lang="es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6A"/>
              </a:buClr>
              <a:buSzPts val="1200"/>
              <a:buFont typeface="Montserrat Light"/>
              <a:buChar char="●"/>
            </a:pPr>
            <a:r>
              <a:rPr lang="es"/>
              <a:t>Number of rounds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6A"/>
              </a:buClr>
              <a:buSzPts val="1200"/>
              <a:buFont typeface="Montserrat Light"/>
              <a:buChar char="●"/>
            </a:pPr>
            <a:r>
              <a:rPr lang="es"/>
              <a:t>Penalize whenever you jump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6A"/>
              </a:buClr>
              <a:buSzPts val="1200"/>
              <a:buFont typeface="Montserrat Light"/>
              <a:buChar char="●"/>
            </a:pPr>
            <a:r>
              <a:rPr lang="es"/>
              <a:t>Penalize whenever you change input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wanted to penalize jumping to make the bot learn to play like an actual player that only jumps when necessary. For changing inputs, geometry dash has a low click challenge for every level. (I ended up just using the time alive)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905400" y="1970213"/>
            <a:ext cx="1333200" cy="6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CNN</a:t>
            </a:r>
            <a:endParaRPr/>
          </a:p>
        </p:txBody>
      </p:sp>
      <p:sp>
        <p:nvSpPr>
          <p:cNvPr id="256" name="Google Shape;256;p32"/>
          <p:cNvSpPr txBox="1"/>
          <p:nvPr>
            <p:ph idx="1" type="subTitle"/>
          </p:nvPr>
        </p:nvSpPr>
        <p:spPr>
          <a:xfrm>
            <a:off x="3674850" y="2569738"/>
            <a:ext cx="179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(With mostly arbitrary parameters)</a:t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00" y="597738"/>
            <a:ext cx="2868192" cy="3948025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575" y="713512"/>
            <a:ext cx="3111751" cy="3716499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4985300" y="2572475"/>
            <a:ext cx="29151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subTitle"/>
          </p:nvPr>
        </p:nvSpPr>
        <p:spPr>
          <a:xfrm>
            <a:off x="5121650" y="3054875"/>
            <a:ext cx="26424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original goal was to reach the first ship part in Stereo Madness. My best score was 12% through which was about a third of the way to the ship part.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7595"/>
          <a:stretch/>
        </p:blipFill>
        <p:spPr>
          <a:xfrm>
            <a:off x="505775" y="1359400"/>
            <a:ext cx="3245925" cy="2424701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ol Sty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