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f290646e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f290646e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f290646e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f290646e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f290646e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f290646e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f290646e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f290646e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f290646e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f290646e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f290646e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f290646e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f290646e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f290646e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f290646e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f290646e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f290646e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f290646e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f290646e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f290646e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f290646e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f290646e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f290646e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f290646e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f290646e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f290646e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kelvinmwaura.edu@gmail.com" TargetMode="External"/><Relationship Id="rId4" Type="http://schemas.openxmlformats.org/officeDocument/2006/relationships/hyperlink" Target="mailto:nyabagaabby@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Personalized Movie Recommendation System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 Collaborative Filtering Approach</a:t>
            </a:r>
            <a:endParaRPr>
              <a:latin typeface="Times New Roman"/>
              <a:ea typeface="Times New Roman"/>
              <a:cs typeface="Times New Roman"/>
              <a:sym typeface="Times New Roman"/>
            </a:endParaRPr>
          </a:p>
        </p:txBody>
      </p:sp>
      <p:sp>
        <p:nvSpPr>
          <p:cNvPr id="88" name="Google Shape;88;p13"/>
          <p:cNvSpPr txBox="1"/>
          <p:nvPr>
            <p:ph idx="1" type="subTitle"/>
          </p:nvPr>
        </p:nvSpPr>
        <p:spPr>
          <a:xfrm>
            <a:off x="707450" y="3664625"/>
            <a:ext cx="5028000" cy="940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Mwaura Njung'e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Abigael Nyabaga</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Prossy Nansubuga</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 Cont:</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visualization highlights that the SVD model achieved the lowest RMSE, aligning perfectly with our objective to implement and compare various algorithms to find the most accurate model for movie recommendations. </a:t>
            </a:r>
            <a:endParaRPr sz="13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Performance Comparison: SVD outperforms KNN and NMF in terms of RMSE, indicating it provides more accurate and personalized recommendations. This supports our goal of using the best-performing model to suggest the top movies as </a:t>
            </a:r>
            <a:r>
              <a:rPr lang="en">
                <a:solidFill>
                  <a:srgbClr val="000000"/>
                </a:solidFill>
                <a:latin typeface="Times New Roman"/>
                <a:ea typeface="Times New Roman"/>
                <a:cs typeface="Times New Roman"/>
                <a:sym typeface="Times New Roman"/>
              </a:rPr>
              <a:t>per user preference.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lnSpc>
                <a:spcPct val="105000"/>
              </a:lnSpc>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project has successfully addressed the core challenge of users dissatisfaction with movie recommendations, as previously noted in Google Play Store feedback</a:t>
            </a:r>
            <a:endParaRPr b="1">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system now provides more personalized  movie recommendations for users .</a:t>
            </a:r>
            <a:endParaRPr>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suggestions are now well aligned with users’ preference and viewing history.</a:t>
            </a:r>
            <a:endParaRPr sz="1107">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11150" lvl="0" marL="457200" rtl="0" algn="l">
              <a:spcBef>
                <a:spcPts val="120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For effectiveness of our movie recommendation system, we recommend implementing a feedback mechanism where users can rate the relevance of the recommendations they receive.</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Finally, it is crucial to ensure that the recommendation system is scalable to accommodate an increasing number of users and movie entries, potentially leveraging cloud-based solutions or distributed computing as necessary.</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WORKS</a:t>
            </a:r>
            <a:endParaRPr/>
          </a:p>
        </p:txBody>
      </p:sp>
      <p:sp>
        <p:nvSpPr>
          <p:cNvPr id="164" name="Google Shape;164;p25"/>
          <p:cNvSpPr txBox="1"/>
          <p:nvPr>
            <p:ph idx="1" type="body"/>
          </p:nvPr>
        </p:nvSpPr>
        <p:spPr>
          <a:xfrm>
            <a:off x="311700" y="1853850"/>
            <a:ext cx="8520600" cy="2715000"/>
          </a:xfrm>
          <a:prstGeom prst="rect">
            <a:avLst/>
          </a:prstGeom>
        </p:spPr>
        <p:txBody>
          <a:bodyPr anchorCtr="0" anchor="t" bIns="91425" lIns="91425" spcFirstLastPara="1" rIns="91425" wrap="square" tIns="91425">
            <a:noAutofit/>
          </a:bodyPr>
          <a:lstStyle/>
          <a:p>
            <a:pPr indent="-317380" lvl="0" marL="457200" rtl="0" algn="l">
              <a:spcBef>
                <a:spcPts val="1200"/>
              </a:spcBef>
              <a:spcAft>
                <a:spcPts val="0"/>
              </a:spcAft>
              <a:buClr>
                <a:srgbClr val="000000"/>
              </a:buClr>
              <a:buSzPts val="1398"/>
              <a:buFont typeface="Times New Roman"/>
              <a:buChar char="●"/>
            </a:pPr>
            <a:r>
              <a:rPr lang="en" sz="1398">
                <a:solidFill>
                  <a:srgbClr val="000000"/>
                </a:solidFill>
                <a:latin typeface="Times New Roman"/>
                <a:ea typeface="Times New Roman"/>
                <a:cs typeface="Times New Roman"/>
                <a:sym typeface="Times New Roman"/>
              </a:rPr>
              <a:t>Incorporate user behavior data such as watch history, search patterns, and time spent on different genres to further refine recommendations.</a:t>
            </a:r>
            <a:endParaRPr sz="1398">
              <a:solidFill>
                <a:srgbClr val="000000"/>
              </a:solidFill>
              <a:latin typeface="Times New Roman"/>
              <a:ea typeface="Times New Roman"/>
              <a:cs typeface="Times New Roman"/>
              <a:sym typeface="Times New Roman"/>
            </a:endParaRPr>
          </a:p>
          <a:p>
            <a:pPr indent="-317380" lvl="0" marL="457200" rtl="0" algn="l">
              <a:spcBef>
                <a:spcPts val="0"/>
              </a:spcBef>
              <a:spcAft>
                <a:spcPts val="0"/>
              </a:spcAft>
              <a:buClr>
                <a:srgbClr val="000000"/>
              </a:buClr>
              <a:buSzPts val="1398"/>
              <a:buFont typeface="Times New Roman"/>
              <a:buChar char="●"/>
            </a:pPr>
            <a:r>
              <a:rPr lang="en" sz="1398">
                <a:solidFill>
                  <a:srgbClr val="000000"/>
                </a:solidFill>
                <a:latin typeface="Times New Roman"/>
                <a:ea typeface="Times New Roman"/>
                <a:cs typeface="Times New Roman"/>
                <a:sym typeface="Times New Roman"/>
              </a:rPr>
              <a:t>Combine collaborative filtering with content-based filtering. By leveraging both user behavior and movie attributes, we can enhance recommendation accuracy and overcome the limitations of using just one method.</a:t>
            </a:r>
            <a:endParaRPr sz="1398">
              <a:solidFill>
                <a:srgbClr val="000000"/>
              </a:solidFill>
              <a:latin typeface="Times New Roman"/>
              <a:ea typeface="Times New Roman"/>
              <a:cs typeface="Times New Roman"/>
              <a:sym typeface="Times New Roman"/>
            </a:endParaRPr>
          </a:p>
          <a:p>
            <a:pPr indent="0" lvl="0" marL="0" rtl="0" algn="l">
              <a:spcBef>
                <a:spcPts val="1200"/>
              </a:spcBef>
              <a:spcAft>
                <a:spcPts val="1200"/>
              </a:spcAft>
              <a:buSzPts val="440"/>
              <a:buNone/>
            </a:pPr>
            <a:r>
              <a:t/>
            </a:r>
            <a:endParaRPr sz="7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Emails</a:t>
            </a:r>
            <a:endParaRPr/>
          </a:p>
          <a:p>
            <a:pPr indent="0" lvl="0" marL="0" rtl="0" algn="l">
              <a:spcBef>
                <a:spcPts val="1200"/>
              </a:spcBef>
              <a:spcAft>
                <a:spcPts val="0"/>
              </a:spcAft>
              <a:buNone/>
            </a:pPr>
            <a:r>
              <a:rPr lang="en" u="sng">
                <a:solidFill>
                  <a:schemeClr val="hlink"/>
                </a:solidFill>
                <a:hlinkClick r:id="rId3"/>
              </a:rPr>
              <a:t>kelvinmwaura.edu@gmail.com</a:t>
            </a:r>
            <a:endParaRPr/>
          </a:p>
          <a:p>
            <a:pPr indent="0" lvl="0" marL="0" rtl="0" algn="l">
              <a:spcBef>
                <a:spcPts val="1200"/>
              </a:spcBef>
              <a:spcAft>
                <a:spcPts val="0"/>
              </a:spcAft>
              <a:buNone/>
            </a:pPr>
            <a:r>
              <a:rPr lang="en" u="sng">
                <a:solidFill>
                  <a:schemeClr val="hlink"/>
                </a:solidFill>
                <a:hlinkClick r:id="rId4"/>
              </a:rPr>
              <a:t>nyabagaabby@gmail.com</a:t>
            </a:r>
            <a:endParaRPr/>
          </a:p>
          <a:p>
            <a:pPr indent="0" lvl="0" marL="0" rtl="0" algn="l">
              <a:spcBef>
                <a:spcPts val="1200"/>
              </a:spcBef>
              <a:spcAft>
                <a:spcPts val="1200"/>
              </a:spcAft>
              <a:buNone/>
            </a:pPr>
            <a:r>
              <a:rPr lang="en"/>
              <a:t>prossykamau@gmail.com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14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FlickFlare offers a wide range of films, from classic cinema to indie gems and the latest blockbusters. </a:t>
            </a:r>
            <a:endParaRPr>
              <a:solidFill>
                <a:srgbClr val="000000"/>
              </a:solidFill>
              <a:latin typeface="Times New Roman"/>
              <a:ea typeface="Times New Roman"/>
              <a:cs typeface="Times New Roman"/>
              <a:sym typeface="Times New Roman"/>
            </a:endParaRPr>
          </a:p>
          <a:p>
            <a:pPr indent="-311150" lvl="0" marL="457200" rtl="0" algn="l">
              <a:lnSpc>
                <a:spcPct val="2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new recommender system improves user satisfaction by providing movie suggestions that align with individual interests. </a:t>
            </a:r>
            <a:endParaRPr>
              <a:solidFill>
                <a:srgbClr val="000000"/>
              </a:solidFill>
              <a:latin typeface="Times New Roman"/>
              <a:ea typeface="Times New Roman"/>
              <a:cs typeface="Times New Roman"/>
              <a:sym typeface="Times New Roman"/>
            </a:endParaRPr>
          </a:p>
          <a:p>
            <a:pPr indent="-311150" lvl="0" marL="457200" rtl="0" algn="l">
              <a:lnSpc>
                <a:spcPct val="2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Leverages user ratings to recommend the top 5 movies tailored to each user's tastes.</a:t>
            </a:r>
            <a:endParaRPr>
              <a:solidFill>
                <a:srgbClr val="000000"/>
              </a:solidFill>
              <a:latin typeface="Times New Roman"/>
              <a:ea typeface="Times New Roman"/>
              <a:cs typeface="Times New Roman"/>
              <a:sym typeface="Times New Roman"/>
            </a:endParaRPr>
          </a:p>
          <a:p>
            <a:pPr indent="0" lvl="0" marL="0" rtl="0" algn="l">
              <a:spcBef>
                <a:spcPts val="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Main Objective:</a:t>
            </a:r>
            <a:r>
              <a:rPr lang="en">
                <a:solidFill>
                  <a:srgbClr val="000000"/>
                </a:solidFill>
                <a:latin typeface="Times New Roman"/>
                <a:ea typeface="Times New Roman"/>
                <a:cs typeface="Times New Roman"/>
                <a:sym typeface="Times New Roman"/>
              </a:rPr>
              <a:t> To build a movie recommender system that suggests top movies to streaming users based on movie ratings</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Business Problem: </a:t>
            </a:r>
            <a:r>
              <a:rPr lang="en">
                <a:solidFill>
                  <a:srgbClr val="000000"/>
                </a:solidFill>
                <a:latin typeface="Times New Roman"/>
                <a:ea typeface="Times New Roman"/>
                <a:cs typeface="Times New Roman"/>
                <a:sym typeface="Times New Roman"/>
              </a:rPr>
              <a:t>Users reported dissatisfaction with movie recommendations not matching their interests.</a:t>
            </a:r>
            <a:endParaRPr>
              <a:solidFill>
                <a:srgbClr val="000000"/>
              </a:solidFill>
              <a:latin typeface="Times New Roman"/>
              <a:ea typeface="Times New Roman"/>
              <a:cs typeface="Times New Roman"/>
              <a:sym typeface="Times New Roman"/>
            </a:endParaRPr>
          </a:p>
          <a:p>
            <a:pPr indent="0" lvl="0" marL="0" rtl="0" algn="l">
              <a:spcBef>
                <a:spcPts val="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UNDERSTANDING</a:t>
            </a:r>
            <a:endParaRPr/>
          </a:p>
        </p:txBody>
      </p:sp>
      <p:sp>
        <p:nvSpPr>
          <p:cNvPr id="106" name="Google Shape;106;p16"/>
          <p:cNvSpPr txBox="1"/>
          <p:nvPr>
            <p:ph idx="1" type="body"/>
          </p:nvPr>
        </p:nvSpPr>
        <p:spPr>
          <a:xfrm>
            <a:off x="729450" y="2078875"/>
            <a:ext cx="7688700" cy="2472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358"/>
              <a:buNone/>
            </a:pPr>
            <a:r>
              <a:rPr b="1" lang="en" sz="1384">
                <a:solidFill>
                  <a:srgbClr val="000000"/>
                </a:solidFill>
                <a:latin typeface="Times New Roman"/>
                <a:ea typeface="Times New Roman"/>
                <a:cs typeface="Times New Roman"/>
                <a:sym typeface="Times New Roman"/>
              </a:rPr>
              <a:t>Dataset Overview</a:t>
            </a:r>
            <a:endParaRPr b="1" sz="1384">
              <a:solidFill>
                <a:srgbClr val="000000"/>
              </a:solidFill>
              <a:latin typeface="Times New Roman"/>
              <a:ea typeface="Times New Roman"/>
              <a:cs typeface="Times New Roman"/>
              <a:sym typeface="Times New Roman"/>
            </a:endParaRPr>
          </a:p>
          <a:p>
            <a:pPr indent="-316498" lvl="0" marL="457200" rtl="0" algn="l">
              <a:lnSpc>
                <a:spcPct val="115000"/>
              </a:lnSpc>
              <a:spcBef>
                <a:spcPts val="120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Source:</a:t>
            </a:r>
            <a:r>
              <a:rPr lang="en" sz="1384">
                <a:solidFill>
                  <a:srgbClr val="000000"/>
                </a:solidFill>
                <a:latin typeface="Times New Roman"/>
                <a:ea typeface="Times New Roman"/>
                <a:cs typeface="Times New Roman"/>
                <a:sym typeface="Times New Roman"/>
              </a:rPr>
              <a:t> MovieLens dataset</a:t>
            </a:r>
            <a:endParaRPr sz="1384">
              <a:solidFill>
                <a:srgbClr val="000000"/>
              </a:solidFill>
              <a:latin typeface="Times New Roman"/>
              <a:ea typeface="Times New Roman"/>
              <a:cs typeface="Times New Roman"/>
              <a:sym typeface="Times New Roman"/>
            </a:endParaRPr>
          </a:p>
          <a:p>
            <a:pPr indent="-316498" lvl="0" marL="457200" rtl="0" algn="l">
              <a:lnSpc>
                <a:spcPct val="115000"/>
              </a:lnSpc>
              <a:spcBef>
                <a:spcPts val="0"/>
              </a:spcBef>
              <a:spcAft>
                <a:spcPts val="0"/>
              </a:spcAft>
              <a:buClr>
                <a:srgbClr val="000000"/>
              </a:buClr>
              <a:buSzPts val="1384"/>
              <a:buFont typeface="Times New Roman"/>
              <a:buChar char="●"/>
            </a:pPr>
            <a:r>
              <a:rPr b="1" lang="en" sz="1384">
                <a:solidFill>
                  <a:srgbClr val="000000"/>
                </a:solidFill>
                <a:latin typeface="Times New Roman"/>
                <a:ea typeface="Times New Roman"/>
                <a:cs typeface="Times New Roman"/>
                <a:sym typeface="Times New Roman"/>
              </a:rPr>
              <a:t>Key Components:</a:t>
            </a:r>
            <a:endParaRPr b="1"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movieId:</a:t>
            </a:r>
            <a:r>
              <a:rPr lang="en" sz="1384">
                <a:solidFill>
                  <a:srgbClr val="000000"/>
                </a:solidFill>
                <a:latin typeface="Times New Roman"/>
                <a:ea typeface="Times New Roman"/>
                <a:cs typeface="Times New Roman"/>
                <a:sym typeface="Times New Roman"/>
              </a:rPr>
              <a:t> Unique identifier for each movie.</a:t>
            </a:r>
            <a:endParaRPr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title:</a:t>
            </a:r>
            <a:r>
              <a:rPr lang="en" sz="1384">
                <a:solidFill>
                  <a:srgbClr val="000000"/>
                </a:solidFill>
                <a:latin typeface="Times New Roman"/>
                <a:ea typeface="Times New Roman"/>
                <a:cs typeface="Times New Roman"/>
                <a:sym typeface="Times New Roman"/>
              </a:rPr>
              <a:t> Title of the movie.</a:t>
            </a:r>
            <a:endParaRPr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genres:</a:t>
            </a:r>
            <a:r>
              <a:rPr lang="en" sz="1384">
                <a:solidFill>
                  <a:srgbClr val="000000"/>
                </a:solidFill>
                <a:latin typeface="Times New Roman"/>
                <a:ea typeface="Times New Roman"/>
                <a:cs typeface="Times New Roman"/>
                <a:sym typeface="Times New Roman"/>
              </a:rPr>
              <a:t> Genres associated with the movie (e.g., Comedy, Drama, Action).</a:t>
            </a:r>
            <a:endParaRPr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userId:</a:t>
            </a:r>
            <a:r>
              <a:rPr lang="en" sz="1384">
                <a:solidFill>
                  <a:srgbClr val="000000"/>
                </a:solidFill>
                <a:latin typeface="Times New Roman"/>
                <a:ea typeface="Times New Roman"/>
                <a:cs typeface="Times New Roman"/>
                <a:sym typeface="Times New Roman"/>
              </a:rPr>
              <a:t> Unique identifier for each user.</a:t>
            </a:r>
            <a:endParaRPr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rating:</a:t>
            </a:r>
            <a:r>
              <a:rPr lang="en" sz="1384">
                <a:solidFill>
                  <a:srgbClr val="000000"/>
                </a:solidFill>
                <a:latin typeface="Times New Roman"/>
                <a:ea typeface="Times New Roman"/>
                <a:cs typeface="Times New Roman"/>
                <a:sym typeface="Times New Roman"/>
              </a:rPr>
              <a:t> Rating given by the user to a movie.</a:t>
            </a:r>
            <a:endParaRPr sz="1384">
              <a:solidFill>
                <a:srgbClr val="000000"/>
              </a:solidFill>
              <a:latin typeface="Times New Roman"/>
              <a:ea typeface="Times New Roman"/>
              <a:cs typeface="Times New Roman"/>
              <a:sym typeface="Times New Roman"/>
            </a:endParaRPr>
          </a:p>
          <a:p>
            <a:pPr indent="-316498" lvl="1" marL="914400" rtl="0" algn="l">
              <a:lnSpc>
                <a:spcPct val="115000"/>
              </a:lnSpc>
              <a:spcBef>
                <a:spcPts val="0"/>
              </a:spcBef>
              <a:spcAft>
                <a:spcPts val="0"/>
              </a:spcAft>
              <a:buClr>
                <a:srgbClr val="000000"/>
              </a:buClr>
              <a:buSzPts val="1384"/>
              <a:buFont typeface="Arial"/>
              <a:buChar char="○"/>
            </a:pPr>
            <a:r>
              <a:rPr b="1" lang="en" sz="1384">
                <a:solidFill>
                  <a:srgbClr val="000000"/>
                </a:solidFill>
                <a:latin typeface="Times New Roman"/>
                <a:ea typeface="Times New Roman"/>
                <a:cs typeface="Times New Roman"/>
                <a:sym typeface="Times New Roman"/>
              </a:rPr>
              <a:t>timestamp:</a:t>
            </a:r>
            <a:r>
              <a:rPr lang="en" sz="1384">
                <a:solidFill>
                  <a:srgbClr val="000000"/>
                </a:solidFill>
                <a:latin typeface="Times New Roman"/>
                <a:ea typeface="Times New Roman"/>
                <a:cs typeface="Times New Roman"/>
                <a:sym typeface="Times New Roman"/>
              </a:rPr>
              <a:t> Time when the rating was given.</a:t>
            </a:r>
            <a:endParaRPr sz="1384">
              <a:solidFill>
                <a:srgbClr val="000000"/>
              </a:solidFill>
              <a:latin typeface="Times New Roman"/>
              <a:ea typeface="Times New Roman"/>
              <a:cs typeface="Times New Roman"/>
              <a:sym typeface="Times New Roman"/>
            </a:endParaRPr>
          </a:p>
          <a:p>
            <a:pPr indent="0" lvl="0" marL="0" rtl="0" algn="l">
              <a:spcBef>
                <a:spcPts val="1200"/>
              </a:spcBef>
              <a:spcAft>
                <a:spcPts val="1200"/>
              </a:spcAft>
              <a:buSzPts val="358"/>
              <a:buNone/>
            </a:pPr>
            <a:r>
              <a:t/>
            </a:r>
            <a:endParaRPr sz="4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DATA</a:t>
            </a:r>
            <a:endParaRPr/>
          </a:p>
        </p:txBody>
      </p:sp>
      <p:sp>
        <p:nvSpPr>
          <p:cNvPr id="112" name="Google Shape;112;p17"/>
          <p:cNvSpPr txBox="1"/>
          <p:nvPr>
            <p:ph idx="1" type="body"/>
          </p:nvPr>
        </p:nvSpPr>
        <p:spPr>
          <a:xfrm>
            <a:off x="4572000" y="2078875"/>
            <a:ext cx="3846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311700" y="2078875"/>
            <a:ext cx="3669675" cy="2490001"/>
          </a:xfrm>
          <a:prstGeom prst="rect">
            <a:avLst/>
          </a:prstGeom>
          <a:noFill/>
          <a:ln>
            <a:noFill/>
          </a:ln>
        </p:spPr>
      </p:pic>
      <p:pic>
        <p:nvPicPr>
          <p:cNvPr id="114" name="Google Shape;114;p17"/>
          <p:cNvPicPr preferRelativeResize="0"/>
          <p:nvPr/>
        </p:nvPicPr>
        <p:blipFill>
          <a:blip r:embed="rId4">
            <a:alphaModFix/>
          </a:blip>
          <a:stretch>
            <a:fillRect/>
          </a:stretch>
        </p:blipFill>
        <p:spPr>
          <a:xfrm>
            <a:off x="4314950" y="2078875"/>
            <a:ext cx="4517350" cy="249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 AND RESULTS</a:t>
            </a:r>
            <a:endParaRPr/>
          </a:p>
        </p:txBody>
      </p:sp>
      <p:pic>
        <p:nvPicPr>
          <p:cNvPr id="120" name="Google Shape;120;p18"/>
          <p:cNvPicPr preferRelativeResize="0"/>
          <p:nvPr/>
        </p:nvPicPr>
        <p:blipFill>
          <a:blip r:embed="rId3">
            <a:alphaModFix/>
          </a:blip>
          <a:stretch>
            <a:fillRect/>
          </a:stretch>
        </p:blipFill>
        <p:spPr>
          <a:xfrm>
            <a:off x="712975" y="1990675"/>
            <a:ext cx="7292801" cy="257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 AND RESULTS</a:t>
            </a:r>
            <a:endParaRPr/>
          </a:p>
        </p:txBody>
      </p:sp>
      <p:sp>
        <p:nvSpPr>
          <p:cNvPr id="126" name="Google Shape;126;p19"/>
          <p:cNvSpPr txBox="1"/>
          <p:nvPr>
            <p:ph idx="1" type="body"/>
          </p:nvPr>
        </p:nvSpPr>
        <p:spPr>
          <a:xfrm>
            <a:off x="5595450" y="1119100"/>
            <a:ext cx="3183300" cy="34068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Arial"/>
              <a:buChar char="●"/>
            </a:pPr>
            <a:r>
              <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1076050" y="2049300"/>
            <a:ext cx="6413225" cy="286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EDA</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55000" lnSpcReduction="10000"/>
          </a:bodyPr>
          <a:lstStyle/>
          <a:p>
            <a:pPr indent="-322897" lvl="0" marL="457200" rtl="0" algn="l">
              <a:spcBef>
                <a:spcPts val="0"/>
              </a:spcBef>
              <a:spcAft>
                <a:spcPts val="0"/>
              </a:spcAft>
              <a:buSzPct val="100000"/>
              <a:buFont typeface="Times New Roman"/>
              <a:buChar char="●"/>
            </a:pPr>
            <a:r>
              <a:rPr lang="en" sz="2700">
                <a:latin typeface="Times New Roman"/>
                <a:ea typeface="Times New Roman"/>
                <a:cs typeface="Times New Roman"/>
                <a:sym typeface="Times New Roman"/>
              </a:rPr>
              <a:t>The top three entries in both charts remain consistent, indicating that certain movies or genres are universally well-received by users. This supports our objective of accurately identifying and recommending popular content.</a:t>
            </a:r>
            <a:endParaRPr sz="2518">
              <a:latin typeface="Times New Roman"/>
              <a:ea typeface="Times New Roman"/>
              <a:cs typeface="Times New Roman"/>
              <a:sym typeface="Times New Roman"/>
            </a:endParaRPr>
          </a:p>
          <a:p>
            <a:pPr indent="-322897" lvl="0" marL="457200" rtl="0" algn="l">
              <a:spcBef>
                <a:spcPts val="0"/>
              </a:spcBef>
              <a:spcAft>
                <a:spcPts val="0"/>
              </a:spcAft>
              <a:buSzPct val="100000"/>
              <a:buFont typeface="Times New Roman"/>
              <a:buChar char="●"/>
            </a:pPr>
            <a:r>
              <a:rPr lang="en" sz="2700">
                <a:latin typeface="Times New Roman"/>
                <a:ea typeface="Times New Roman"/>
                <a:cs typeface="Times New Roman"/>
                <a:sym typeface="Times New Roman"/>
              </a:rPr>
              <a:t>The gradual decline in rankings suggests a clear differentiation in user preferences. This aligns with our goal of generating personalized recommendations, ensuring that users are guided towards the most relevant movies based on collective behavior.</a:t>
            </a:r>
            <a:endParaRPr sz="2700">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a:t>
            </a:r>
            <a:endParaRPr/>
          </a:p>
        </p:txBody>
      </p:sp>
      <p:sp>
        <p:nvSpPr>
          <p:cNvPr id="139" name="Google Shape;139;p21"/>
          <p:cNvSpPr txBox="1"/>
          <p:nvPr>
            <p:ph idx="1" type="body"/>
          </p:nvPr>
        </p:nvSpPr>
        <p:spPr>
          <a:xfrm>
            <a:off x="729450" y="2078875"/>
            <a:ext cx="62325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554">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1549450" y="1998175"/>
            <a:ext cx="5412500" cy="242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