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23508" y="1460822"/>
            <a:ext cx="2711912" cy="5781207"/>
          </a:xfrm>
          <a:custGeom>
            <a:avLst/>
            <a:gdLst/>
            <a:ahLst/>
            <a:cxnLst/>
            <a:rect r="r" b="b" t="t" l="l"/>
            <a:pathLst>
              <a:path h="5781207" w="2711912">
                <a:moveTo>
                  <a:pt x="0" y="0"/>
                </a:moveTo>
                <a:lnTo>
                  <a:pt x="2711911" y="0"/>
                </a:lnTo>
                <a:lnTo>
                  <a:pt x="2711911" y="5781207"/>
                </a:lnTo>
                <a:lnTo>
                  <a:pt x="0" y="5781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18442" y="2379496"/>
            <a:ext cx="3598274" cy="4862533"/>
          </a:xfrm>
          <a:custGeom>
            <a:avLst/>
            <a:gdLst/>
            <a:ahLst/>
            <a:cxnLst/>
            <a:rect r="r" b="b" t="t" l="l"/>
            <a:pathLst>
              <a:path h="4862533" w="3598274">
                <a:moveTo>
                  <a:pt x="0" y="0"/>
                </a:moveTo>
                <a:lnTo>
                  <a:pt x="3598275" y="0"/>
                </a:lnTo>
                <a:lnTo>
                  <a:pt x="3598275" y="4862533"/>
                </a:lnTo>
                <a:lnTo>
                  <a:pt x="0" y="4862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5100" y="8134987"/>
            <a:ext cx="12711795" cy="863135"/>
            <a:chOff x="0" y="0"/>
            <a:chExt cx="16949060" cy="115084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16949060" cy="556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08"/>
                </a:lnSpc>
              </a:pPr>
              <a:r>
                <a:rPr lang="en-US" sz="2506" spc="125">
                  <a:solidFill>
                    <a:srgbClr val="0061FF"/>
                  </a:solidFill>
                  <a:latin typeface="DM Sans Bold"/>
                </a:rPr>
                <a:t>PROJECT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01672"/>
              <a:ext cx="16949060" cy="5491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08"/>
                </a:lnSpc>
              </a:pPr>
              <a:r>
                <a:rPr lang="en-US" sz="2506">
                  <a:solidFill>
                    <a:srgbClr val="000000"/>
                  </a:solidFill>
                  <a:latin typeface="DM Sans"/>
                </a:rPr>
                <a:t>JetStreamBackend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65100" y="1756880"/>
            <a:ext cx="7881585" cy="2153266"/>
            <a:chOff x="0" y="0"/>
            <a:chExt cx="10508780" cy="287102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497872"/>
              <a:ext cx="10508780" cy="373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9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1450"/>
              <a:ext cx="10508780" cy="2318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13"/>
                </a:lnSpc>
              </a:pPr>
              <a:r>
                <a:rPr lang="en-US" sz="6856" spc="-342">
                  <a:solidFill>
                    <a:srgbClr val="000000"/>
                  </a:solidFill>
                  <a:latin typeface="DM Sans Bold"/>
                </a:rPr>
                <a:t>JetStream NoSql Datenbank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84250" y="1100174"/>
            <a:ext cx="11909733" cy="2882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239"/>
              </a:lnSpc>
            </a:pPr>
            <a:r>
              <a:rPr lang="en-US" sz="20217" spc="-1010">
                <a:solidFill>
                  <a:srgbClr val="000000"/>
                </a:solidFill>
                <a:latin typeface="DM Sans Bold"/>
              </a:rPr>
              <a:t>Inhalt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17640" y="4033153"/>
            <a:ext cx="3605670" cy="2321273"/>
            <a:chOff x="0" y="0"/>
            <a:chExt cx="4807560" cy="309503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28600"/>
              <a:ext cx="3298722" cy="2750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7381"/>
                </a:lnSpc>
              </a:pPr>
              <a:r>
                <a:rPr lang="en-US" sz="12415" spc="620">
                  <a:solidFill>
                    <a:srgbClr val="0061FF"/>
                  </a:solidFill>
                  <a:latin typeface="DM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481869"/>
              <a:ext cx="4807560" cy="613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97"/>
                </a:lnSpc>
              </a:pPr>
              <a:r>
                <a:rPr lang="en-US" sz="2855" spc="-57">
                  <a:solidFill>
                    <a:srgbClr val="000000"/>
                  </a:solidFill>
                  <a:latin typeface="DM Sans Bold"/>
                </a:rPr>
                <a:t>Ausgangssituation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23310" y="4101889"/>
            <a:ext cx="3431612" cy="2202247"/>
            <a:chOff x="0" y="0"/>
            <a:chExt cx="4575483" cy="293632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28600"/>
              <a:ext cx="3139482" cy="2619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6542"/>
                </a:lnSpc>
              </a:pPr>
              <a:r>
                <a:rPr lang="en-US" sz="11816" spc="590">
                  <a:solidFill>
                    <a:srgbClr val="0061FF"/>
                  </a:solidFill>
                  <a:latin typeface="DM Sans"/>
                </a:rPr>
                <a:t>02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40943"/>
              <a:ext cx="4575483" cy="595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4"/>
                </a:lnSpc>
              </a:pPr>
              <a:r>
                <a:rPr lang="en-US" sz="2717" spc="-54">
                  <a:solidFill>
                    <a:srgbClr val="000000"/>
                  </a:solidFill>
                  <a:latin typeface="DM Sans Bold"/>
                </a:rPr>
                <a:t>Anforderungen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954922" y="3982863"/>
            <a:ext cx="3617082" cy="2321273"/>
            <a:chOff x="0" y="0"/>
            <a:chExt cx="4822777" cy="309503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38125"/>
              <a:ext cx="3309163" cy="2758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7436"/>
                </a:lnSpc>
              </a:pPr>
              <a:r>
                <a:rPr lang="en-US" sz="12454" spc="622">
                  <a:solidFill>
                    <a:srgbClr val="0061FF"/>
                  </a:solidFill>
                  <a:latin typeface="DM Sans"/>
                </a:rPr>
                <a:t>03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470554"/>
              <a:ext cx="4822777" cy="624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0"/>
                </a:lnSpc>
              </a:pPr>
              <a:r>
                <a:rPr lang="en-US" sz="2864" spc="-57">
                  <a:solidFill>
                    <a:srgbClr val="000000"/>
                  </a:solidFill>
                  <a:latin typeface="DM Sans Bold"/>
                </a:rPr>
                <a:t>Umsetzung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262846" y="3911153"/>
            <a:ext cx="3868715" cy="2310271"/>
            <a:chOff x="0" y="0"/>
            <a:chExt cx="5158286" cy="3080361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238125"/>
              <a:ext cx="3539374" cy="2746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7354"/>
                </a:lnSpc>
              </a:pPr>
              <a:r>
                <a:rPr lang="en-US" sz="12395" spc="619">
                  <a:solidFill>
                    <a:srgbClr val="0061FF"/>
                  </a:solidFill>
                  <a:latin typeface="DM Sans"/>
                </a:rPr>
                <a:t>04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468098"/>
              <a:ext cx="5158286" cy="612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91"/>
                </a:lnSpc>
              </a:pPr>
              <a:r>
                <a:rPr lang="en-US" sz="2851" spc="-57">
                  <a:solidFill>
                    <a:srgbClr val="000000"/>
                  </a:solidFill>
                  <a:latin typeface="DM Sans Bold"/>
                </a:rPr>
                <a:t>Live Demo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441852" y="3982863"/>
            <a:ext cx="3846148" cy="2296794"/>
            <a:chOff x="0" y="0"/>
            <a:chExt cx="5128197" cy="306239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28600"/>
              <a:ext cx="3518728" cy="2722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7252"/>
                </a:lnSpc>
              </a:pPr>
              <a:r>
                <a:rPr lang="en-US" sz="12323" spc="616">
                  <a:solidFill>
                    <a:srgbClr val="0061FF"/>
                  </a:solidFill>
                  <a:latin typeface="DM Sans"/>
                </a:rPr>
                <a:t>05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453423"/>
              <a:ext cx="5128197" cy="608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8"/>
                </a:lnSpc>
              </a:pPr>
              <a:r>
                <a:rPr lang="en-US" sz="2834" spc="-56">
                  <a:solidFill>
                    <a:srgbClr val="000000"/>
                  </a:solidFill>
                  <a:latin typeface="DM Sans Bold"/>
                </a:rPr>
                <a:t>Fazit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22971" y="3451516"/>
            <a:ext cx="3945691" cy="2962675"/>
            <a:chOff x="0" y="0"/>
            <a:chExt cx="845693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C5D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0061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0061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0061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blipFill>
              <a:blip r:embed="rId2"/>
              <a:stretch>
                <a:fillRect l="0" t="-39579" r="0" b="-39579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6810608" y="3260959"/>
            <a:ext cx="2333392" cy="3153232"/>
          </a:xfrm>
          <a:custGeom>
            <a:avLst/>
            <a:gdLst/>
            <a:ahLst/>
            <a:cxnLst/>
            <a:rect r="r" b="b" t="t" l="l"/>
            <a:pathLst>
              <a:path h="3153232" w="2333392">
                <a:moveTo>
                  <a:pt x="0" y="0"/>
                </a:moveTo>
                <a:lnTo>
                  <a:pt x="2333392" y="0"/>
                </a:lnTo>
                <a:lnTo>
                  <a:pt x="2333392" y="3153232"/>
                </a:lnTo>
                <a:lnTo>
                  <a:pt x="0" y="31532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65300" y="3260959"/>
            <a:ext cx="1436951" cy="3063267"/>
          </a:xfrm>
          <a:custGeom>
            <a:avLst/>
            <a:gdLst/>
            <a:ahLst/>
            <a:cxnLst/>
            <a:rect r="r" b="b" t="t" l="l"/>
            <a:pathLst>
              <a:path h="3063267" w="1436951">
                <a:moveTo>
                  <a:pt x="0" y="0"/>
                </a:moveTo>
                <a:lnTo>
                  <a:pt x="1436951" y="0"/>
                </a:lnTo>
                <a:lnTo>
                  <a:pt x="1436951" y="3063267"/>
                </a:lnTo>
                <a:lnTo>
                  <a:pt x="0" y="30632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6855086"/>
            <a:ext cx="4934233" cy="1869439"/>
            <a:chOff x="0" y="0"/>
            <a:chExt cx="6578977" cy="249258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6578977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Jetstream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34881"/>
              <a:ext cx="6578977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Aufgrund guter Auftragslage hat sich die Geschäftsführung für eine Diversifizierung mit Neu?eröffnungen an verschiedenen Standorten entschieden.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1578209"/>
            <a:ext cx="1623060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Ausgangssituation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676884" y="6855086"/>
            <a:ext cx="4934233" cy="1869439"/>
            <a:chOff x="0" y="0"/>
            <a:chExt cx="6578977" cy="249258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6578977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SQL Datenbank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534881"/>
              <a:ext cx="6578977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Eine relationale Datenbank genügt den damit verbundenen Ansprüchen an Datenverteilung und Skalierung nicht mehr.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875298" y="6645911"/>
            <a:ext cx="4934233" cy="2612389"/>
            <a:chOff x="0" y="0"/>
            <a:chExt cx="6578977" cy="348318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6578977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NO SQL Datenbank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534881"/>
              <a:ext cx="6578977" cy="2948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Um den neuen Anforderungen gerecht zu werden sowie anderseits Lizenzkosten einzusparen, soll im Backend der Anwendung die Datenbank auf ein NoSQL Datenbanksystem migriert werden.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143807" y="4961260"/>
            <a:ext cx="2957149" cy="2220415"/>
            <a:chOff x="0" y="0"/>
            <a:chExt cx="845693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C5D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0061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0061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0061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EEEEEE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143807" y="1410350"/>
            <a:ext cx="2957149" cy="2220415"/>
            <a:chOff x="0" y="0"/>
            <a:chExt cx="845693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C5DE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0061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0061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0061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blipFill>
              <a:blip r:embed="rId2"/>
              <a:stretch>
                <a:fillRect l="0" t="-39579" r="0" b="-39579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7898926" y="5348013"/>
            <a:ext cx="1446910" cy="1446910"/>
          </a:xfrm>
          <a:custGeom>
            <a:avLst/>
            <a:gdLst/>
            <a:ahLst/>
            <a:cxnLst/>
            <a:rect r="r" b="b" t="t" l="l"/>
            <a:pathLst>
              <a:path h="1446910" w="1446910">
                <a:moveTo>
                  <a:pt x="0" y="0"/>
                </a:moveTo>
                <a:lnTo>
                  <a:pt x="1446910" y="0"/>
                </a:lnTo>
                <a:lnTo>
                  <a:pt x="1446910" y="1446909"/>
                </a:lnTo>
                <a:lnTo>
                  <a:pt x="0" y="1446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459288" y="1644036"/>
            <a:ext cx="6800012" cy="1480828"/>
            <a:chOff x="0" y="0"/>
            <a:chExt cx="9066683" cy="1974437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424827"/>
              <a:ext cx="9066683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Mitarbeiter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007332"/>
              <a:ext cx="9066683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Login mit Benutzername und Passwort</a:t>
              </a:r>
            </a:p>
            <a:p>
              <a:pPr>
                <a:lnSpc>
                  <a:spcPts val="2940"/>
                </a:lnSpc>
              </a:pP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28575"/>
              <a:ext cx="2969964" cy="374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80"/>
                </a:lnSpc>
              </a:pPr>
              <a:r>
                <a:rPr lang="en-US" sz="1700" spc="85">
                  <a:solidFill>
                    <a:srgbClr val="FF66C4"/>
                  </a:solidFill>
                  <a:latin typeface="DM Sans"/>
                </a:rPr>
                <a:t>01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459288" y="4224343"/>
            <a:ext cx="6800012" cy="2588258"/>
            <a:chOff x="0" y="0"/>
            <a:chExt cx="9066683" cy="3451011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415500"/>
              <a:ext cx="9066683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Service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998006"/>
              <a:ext cx="9066683" cy="245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Anstehende Serviceaufträge anzeigen (Liste)</a:t>
              </a:r>
            </a:p>
            <a:p>
              <a:pPr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Bestehende Serviceaufträge mutieren. Dazu stehen folgende Stati zu Verfügung: Offen, InArbeit und abgeschlossen</a:t>
              </a:r>
            </a:p>
            <a:p>
              <a:pPr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Aufträge löschen (ggf. bei Stornierung)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2969964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80"/>
                </a:lnSpc>
              </a:pPr>
              <a:r>
                <a:rPr lang="en-US" sz="1700" spc="85">
                  <a:solidFill>
                    <a:srgbClr val="FF66C4"/>
                  </a:solidFill>
                  <a:latin typeface="DM Sans"/>
                </a:rPr>
                <a:t>02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850879" y="4703133"/>
            <a:ext cx="5712780" cy="93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546" spc="-327">
                <a:solidFill>
                  <a:srgbClr val="000000"/>
                </a:solidFill>
                <a:latin typeface="DM Sans Bold"/>
              </a:rPr>
              <a:t>Anforderungen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99903" y="2838108"/>
            <a:ext cx="3600952" cy="3600952"/>
          </a:xfrm>
          <a:custGeom>
            <a:avLst/>
            <a:gdLst/>
            <a:ahLst/>
            <a:cxnLst/>
            <a:rect r="r" b="b" t="t" l="l"/>
            <a:pathLst>
              <a:path h="3600952" w="3600952">
                <a:moveTo>
                  <a:pt x="0" y="0"/>
                </a:moveTo>
                <a:lnTo>
                  <a:pt x="3600952" y="0"/>
                </a:lnTo>
                <a:lnTo>
                  <a:pt x="3600952" y="3600953"/>
                </a:lnTo>
                <a:lnTo>
                  <a:pt x="0" y="3600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74166" y="2838108"/>
            <a:ext cx="1436951" cy="3063267"/>
          </a:xfrm>
          <a:custGeom>
            <a:avLst/>
            <a:gdLst/>
            <a:ahLst/>
            <a:cxnLst/>
            <a:rect r="r" b="b" t="t" l="l"/>
            <a:pathLst>
              <a:path h="3063267" w="1436951">
                <a:moveTo>
                  <a:pt x="0" y="0"/>
                </a:moveTo>
                <a:lnTo>
                  <a:pt x="1436950" y="0"/>
                </a:lnTo>
                <a:lnTo>
                  <a:pt x="1436950" y="3063268"/>
                </a:lnTo>
                <a:lnTo>
                  <a:pt x="0" y="30632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38157" y="6586022"/>
            <a:ext cx="8563766" cy="1013087"/>
            <a:chOff x="0" y="0"/>
            <a:chExt cx="11418355" cy="135078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11418355" cy="447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5"/>
                </a:lnSpc>
              </a:pPr>
              <a:r>
                <a:rPr lang="en-US" sz="2068" spc="-41">
                  <a:solidFill>
                    <a:srgbClr val="000000"/>
                  </a:solidFill>
                  <a:latin typeface="DM Sans Bold"/>
                </a:rPr>
                <a:t>Einrichtung des Entwicklungswerkzeugs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85765"/>
              <a:ext cx="11418355" cy="865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4"/>
                </a:lnSpc>
              </a:pPr>
              <a:r>
                <a:rPr lang="en-US" sz="1888">
                  <a:solidFill>
                    <a:srgbClr val="737373"/>
                  </a:solidFill>
                  <a:latin typeface="DM Sans Bold"/>
                </a:rPr>
                <a:t>Verwendung von Visual Studio und Git für die Entwicklung und Versionskontrolle.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400855" y="831311"/>
            <a:ext cx="1623060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Umsetzung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144000" y="6664389"/>
            <a:ext cx="4934233" cy="1869439"/>
            <a:chOff x="0" y="0"/>
            <a:chExt cx="6578977" cy="249258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6578977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Datenbasis Umstellung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34881"/>
              <a:ext cx="6578977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Migration der Datenbasis von SQL zu NoSQL, einschließlich Schema-Anpassungen und Anpassungen in der WebAPI.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990205" y="3829701"/>
            <a:ext cx="18769225" cy="281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63"/>
              </a:lnSpc>
            </a:pPr>
            <a:r>
              <a:rPr lang="en-US" sz="19784" spc="-989">
                <a:solidFill>
                  <a:srgbClr val="000000"/>
                </a:solidFill>
                <a:latin typeface="DM Sans Bold"/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-2625279" y="4272919"/>
            <a:ext cx="23189719" cy="1499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1"/>
              </a:lnSpc>
            </a:pPr>
            <a:r>
              <a:rPr lang="en-US" sz="10464" spc="-523">
                <a:solidFill>
                  <a:srgbClr val="000000"/>
                </a:solidFill>
                <a:latin typeface="DM Sans Bold"/>
              </a:rPr>
              <a:t>Fazit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DAFtMHy7yJA</dc:identifier>
  <dcterms:modified xsi:type="dcterms:W3CDTF">2011-08-01T06:04:30Z</dcterms:modified>
  <cp:revision>1</cp:revision>
  <dc:title>Interaktive Webanwendung für Jetstream-Service</dc:title>
</cp:coreProperties>
</file>