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481" r:id="rId2"/>
    <p:sldId id="482" r:id="rId3"/>
    <p:sldId id="483" r:id="rId4"/>
    <p:sldId id="618" r:id="rId5"/>
    <p:sldId id="626" r:id="rId6"/>
    <p:sldId id="627" r:id="rId7"/>
    <p:sldId id="628" r:id="rId8"/>
    <p:sldId id="624" r:id="rId9"/>
    <p:sldId id="629" r:id="rId10"/>
    <p:sldId id="630" r:id="rId11"/>
    <p:sldId id="631" r:id="rId12"/>
    <p:sldId id="634" r:id="rId13"/>
    <p:sldId id="632" r:id="rId14"/>
    <p:sldId id="633" r:id="rId15"/>
    <p:sldId id="635" r:id="rId16"/>
    <p:sldId id="636" r:id="rId17"/>
    <p:sldId id="637" r:id="rId18"/>
    <p:sldId id="638" r:id="rId19"/>
    <p:sldId id="640" r:id="rId20"/>
    <p:sldId id="639" r:id="rId21"/>
    <p:sldId id="625" r:id="rId22"/>
    <p:sldId id="641" r:id="rId23"/>
    <p:sldId id="643" r:id="rId24"/>
    <p:sldId id="644" r:id="rId25"/>
    <p:sldId id="642" r:id="rId26"/>
    <p:sldId id="645" r:id="rId27"/>
    <p:sldId id="646" r:id="rId28"/>
    <p:sldId id="647" r:id="rId29"/>
    <p:sldId id="648" r:id="rId30"/>
    <p:sldId id="649" r:id="rId31"/>
    <p:sldId id="650" r:id="rId32"/>
    <p:sldId id="651" r:id="rId33"/>
    <p:sldId id="65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02" autoAdjust="0"/>
    <p:restoredTop sz="88534" autoAdjust="0"/>
  </p:normalViewPr>
  <p:slideViewPr>
    <p:cSldViewPr>
      <p:cViewPr>
        <p:scale>
          <a:sx n="66" d="100"/>
          <a:sy n="66" d="100"/>
        </p:scale>
        <p:origin x="2184" y="606"/>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25/08/2017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dirty="0"/>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25/08/2017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25/08/2017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25/08/2017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25/08/2017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25/08/2017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25/08/2017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25/08/2017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25/08/2017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25/08/2017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25/08/2017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25/08/2017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25/08/2017</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s>
</file>

<file path=ppt/slides/_rels/slide1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5" Type="http://schemas.openxmlformats.org/officeDocument/2006/relationships/image" Target="../media/image79.png"/><Relationship Id="rId4" Type="http://schemas.openxmlformats.org/officeDocument/2006/relationships/image" Target="../media/image78.png"/></Relationships>
</file>

<file path=ppt/slides/_rels/slide1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4" Type="http://schemas.openxmlformats.org/officeDocument/2006/relationships/image" Target="../media/image82.png"/></Relationships>
</file>

<file path=ppt/slides/_rels/slide1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www.drfrostmaths.com/homework"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image" Target="../media/image86.png"/><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64.png"/><Relationship Id="rId10" Type="http://schemas.openxmlformats.org/officeDocument/2006/relationships/image" Target="../media/image91.png"/><Relationship Id="rId4" Type="http://schemas.openxmlformats.org/officeDocument/2006/relationships/image" Target="../media/image68.png"/><Relationship Id="rId9" Type="http://schemas.openxmlformats.org/officeDocument/2006/relationships/image" Target="../media/image90.png"/><Relationship Id="rId14" Type="http://schemas.openxmlformats.org/officeDocument/2006/relationships/image" Target="../media/image95.png"/></Relationships>
</file>

<file path=ppt/slides/_rels/slide21.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jpeg"/><Relationship Id="rId1" Type="http://schemas.openxmlformats.org/officeDocument/2006/relationships/slideLayout" Target="../slideLayouts/slideLayout7.xml"/><Relationship Id="rId6" Type="http://schemas.openxmlformats.org/officeDocument/2006/relationships/image" Target="../media/image100.png"/><Relationship Id="rId5" Type="http://schemas.openxmlformats.org/officeDocument/2006/relationships/image" Target="../media/image9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s>
</file>

<file path=ppt/slides/_rels/slide22.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png"/><Relationship Id="rId3" Type="http://schemas.openxmlformats.org/officeDocument/2006/relationships/image" Target="../media/image106.png"/><Relationship Id="rId7" Type="http://schemas.openxmlformats.org/officeDocument/2006/relationships/image" Target="../media/image109.png"/><Relationship Id="rId12" Type="http://schemas.openxmlformats.org/officeDocument/2006/relationships/image" Target="../media/image114.png"/><Relationship Id="rId2" Type="http://schemas.openxmlformats.org/officeDocument/2006/relationships/image" Target="../media/image105.png"/><Relationship Id="rId1" Type="http://schemas.openxmlformats.org/officeDocument/2006/relationships/slideLayout" Target="../slideLayouts/slideLayout7.xml"/><Relationship Id="rId6" Type="http://schemas.openxmlformats.org/officeDocument/2006/relationships/image" Target="../media/image108.png"/><Relationship Id="rId11" Type="http://schemas.openxmlformats.org/officeDocument/2006/relationships/image" Target="../media/image113.png"/><Relationship Id="rId5" Type="http://schemas.openxmlformats.org/officeDocument/2006/relationships/image" Target="../media/image107.png"/><Relationship Id="rId15" Type="http://schemas.openxmlformats.org/officeDocument/2006/relationships/image" Target="../media/image117.png"/><Relationship Id="rId10" Type="http://schemas.openxmlformats.org/officeDocument/2006/relationships/image" Target="../media/image112.png"/><Relationship Id="rId4" Type="http://schemas.openxmlformats.org/officeDocument/2006/relationships/image" Target="../media/image99.png"/><Relationship Id="rId9" Type="http://schemas.openxmlformats.org/officeDocument/2006/relationships/image" Target="../media/image111.png"/><Relationship Id="rId14" Type="http://schemas.openxmlformats.org/officeDocument/2006/relationships/image" Target="../media/image116.png"/></Relationships>
</file>

<file path=ppt/slides/_rels/slide2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25.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23.png"/><Relationship Id="rId7" Type="http://schemas.openxmlformats.org/officeDocument/2006/relationships/image" Target="../media/image127.png"/><Relationship Id="rId2" Type="http://schemas.openxmlformats.org/officeDocument/2006/relationships/image" Target="../media/image122.png"/><Relationship Id="rId1" Type="http://schemas.openxmlformats.org/officeDocument/2006/relationships/slideLayout" Target="../slideLayouts/slideLayout7.xml"/><Relationship Id="rId6" Type="http://schemas.openxmlformats.org/officeDocument/2006/relationships/image" Target="../media/image126.png"/><Relationship Id="rId11" Type="http://schemas.openxmlformats.org/officeDocument/2006/relationships/image" Target="../media/image131.png"/><Relationship Id="rId5" Type="http://schemas.openxmlformats.org/officeDocument/2006/relationships/image" Target="../media/image125.png"/><Relationship Id="rId10" Type="http://schemas.openxmlformats.org/officeDocument/2006/relationships/image" Target="../media/image130.png"/><Relationship Id="rId4" Type="http://schemas.openxmlformats.org/officeDocument/2006/relationships/image" Target="../media/image124.png"/><Relationship Id="rId9" Type="http://schemas.openxmlformats.org/officeDocument/2006/relationships/image" Target="../media/image129.png"/></Relationships>
</file>

<file path=ppt/slides/_rels/slide26.xml.rels><?xml version="1.0" encoding="UTF-8" standalone="yes"?>
<Relationships xmlns="http://schemas.openxmlformats.org/package/2006/relationships"><Relationship Id="rId8" Type="http://schemas.openxmlformats.org/officeDocument/2006/relationships/image" Target="../media/image138.png"/><Relationship Id="rId3" Type="http://schemas.openxmlformats.org/officeDocument/2006/relationships/image" Target="../media/image133.png"/><Relationship Id="rId7" Type="http://schemas.openxmlformats.org/officeDocument/2006/relationships/image" Target="../media/image137.png"/><Relationship Id="rId2" Type="http://schemas.openxmlformats.org/officeDocument/2006/relationships/image" Target="../media/image132.png"/><Relationship Id="rId1" Type="http://schemas.openxmlformats.org/officeDocument/2006/relationships/slideLayout" Target="../slideLayouts/slideLayout7.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134.png"/></Relationships>
</file>

<file path=ppt/slides/_rels/slide2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142.png"/><Relationship Id="rId7" Type="http://schemas.openxmlformats.org/officeDocument/2006/relationships/image" Target="../media/image146.png"/><Relationship Id="rId2" Type="http://schemas.openxmlformats.org/officeDocument/2006/relationships/image" Target="../media/image141.png"/><Relationship Id="rId1" Type="http://schemas.openxmlformats.org/officeDocument/2006/relationships/slideLayout" Target="../slideLayouts/slideLayout7.xml"/><Relationship Id="rId6" Type="http://schemas.openxmlformats.org/officeDocument/2006/relationships/image" Target="../media/image145.png"/><Relationship Id="rId11" Type="http://schemas.openxmlformats.org/officeDocument/2006/relationships/image" Target="../media/image150.png"/><Relationship Id="rId5" Type="http://schemas.openxmlformats.org/officeDocument/2006/relationships/image" Target="../media/image144.png"/><Relationship Id="rId10" Type="http://schemas.openxmlformats.org/officeDocument/2006/relationships/image" Target="../media/image149.png"/><Relationship Id="rId4" Type="http://schemas.openxmlformats.org/officeDocument/2006/relationships/image" Target="../media/image143.png"/><Relationship Id="rId9" Type="http://schemas.openxmlformats.org/officeDocument/2006/relationships/image" Target="../media/image148.png"/></Relationships>
</file>

<file path=ppt/slides/_rels/slide29.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image" Target="../media/image154.png"/><Relationship Id="rId7" Type="http://schemas.openxmlformats.org/officeDocument/2006/relationships/image" Target="../media/image158.png"/><Relationship Id="rId2" Type="http://schemas.openxmlformats.org/officeDocument/2006/relationships/image" Target="../media/image153.png"/><Relationship Id="rId1" Type="http://schemas.openxmlformats.org/officeDocument/2006/relationships/slideLayout" Target="../slideLayouts/slideLayout7.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s>
</file>

<file path=ppt/slides/_rels/slide31.xml.rels><?xml version="1.0" encoding="UTF-8" standalone="yes"?>
<Relationships xmlns="http://schemas.openxmlformats.org/package/2006/relationships"><Relationship Id="rId8" Type="http://schemas.openxmlformats.org/officeDocument/2006/relationships/image" Target="../media/image166.png"/><Relationship Id="rId3" Type="http://schemas.openxmlformats.org/officeDocument/2006/relationships/image" Target="../media/image161.png"/><Relationship Id="rId7" Type="http://schemas.openxmlformats.org/officeDocument/2006/relationships/image" Target="../media/image165.png"/><Relationship Id="rId2" Type="http://schemas.openxmlformats.org/officeDocument/2006/relationships/image" Target="../media/image160.png"/><Relationship Id="rId1" Type="http://schemas.openxmlformats.org/officeDocument/2006/relationships/slideLayout" Target="../slideLayouts/slideLayout7.xml"/><Relationship Id="rId6" Type="http://schemas.openxmlformats.org/officeDocument/2006/relationships/image" Target="../media/image164.png"/><Relationship Id="rId5" Type="http://schemas.openxmlformats.org/officeDocument/2006/relationships/image" Target="../media/image163.png"/><Relationship Id="rId10" Type="http://schemas.openxmlformats.org/officeDocument/2006/relationships/image" Target="../media/image168.png"/><Relationship Id="rId4" Type="http://schemas.openxmlformats.org/officeDocument/2006/relationships/image" Target="../media/image162.png"/><Relationship Id="rId9" Type="http://schemas.openxmlformats.org/officeDocument/2006/relationships/image" Target="../media/image167.png"/></Relationships>
</file>

<file path=ppt/slides/_rels/slide3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 Id="rId5" Type="http://schemas.openxmlformats.org/officeDocument/2006/relationships/image" Target="../media/image172.png"/><Relationship Id="rId4" Type="http://schemas.openxmlformats.org/officeDocument/2006/relationships/image" Target="../media/image171.png"/></Relationships>
</file>

<file path=ppt/slides/_rels/slide33.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688" y="2130425"/>
            <a:ext cx="8001000" cy="1470025"/>
          </a:xfrm>
        </p:spPr>
        <p:txBody>
          <a:bodyPr/>
          <a:lstStyle/>
          <a:p>
            <a:r>
              <a:rPr lang="en-GB" b="1" dirty="0">
                <a:solidFill>
                  <a:srgbClr val="92D050"/>
                </a:solidFill>
              </a:rPr>
              <a:t>P1 Chapter 13 :: </a:t>
            </a:r>
            <a:r>
              <a:rPr lang="en-GB" dirty="0"/>
              <a:t>Integration</a:t>
            </a:r>
          </a:p>
        </p:txBody>
      </p:sp>
      <p:sp>
        <p:nvSpPr>
          <p:cNvPr id="3" name="Subtitle 2"/>
          <p:cNvSpPr>
            <a:spLocks noGrp="1"/>
          </p:cNvSpPr>
          <p:nvPr>
            <p:ph type="subTitle" idx="1"/>
          </p:nvPr>
        </p:nvSpPr>
        <p:spPr>
          <a:xfrm>
            <a:off x="1079612" y="3645024"/>
            <a:ext cx="6984776" cy="1417712"/>
          </a:xfrm>
        </p:spPr>
        <p:txBody>
          <a:bodyPr>
            <a:normAutofit/>
          </a:bodyPr>
          <a:lstStyle/>
          <a:p>
            <a:r>
              <a:rPr lang="en-GB" sz="2800" dirty="0"/>
              <a:t>jfrost@tiffin.kingston.sch.uk</a:t>
            </a:r>
          </a:p>
          <a:p>
            <a:r>
              <a:rPr lang="en-GB" sz="2000" b="1" dirty="0"/>
              <a:t>www.drfrostmaths.com</a:t>
            </a:r>
            <a:br>
              <a:rPr lang="en-GB" sz="2000" b="1" dirty="0"/>
            </a:br>
            <a:r>
              <a:rPr lang="en-GB" sz="2000" b="1" dirty="0"/>
              <a:t>@DrFrostMaths</a:t>
            </a:r>
            <a:r>
              <a:rPr lang="en-GB" sz="2000" dirty="0"/>
              <a:t>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Picture 2" descr="E:\TiffinSchoolLogoSm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12" y="111910"/>
            <a:ext cx="1008112" cy="10133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504" y="6461720"/>
            <a:ext cx="4104456" cy="369332"/>
          </a:xfrm>
          <a:prstGeom prst="rect">
            <a:avLst/>
          </a:prstGeom>
          <a:noFill/>
        </p:spPr>
        <p:txBody>
          <a:bodyPr wrap="square" rtlCol="0">
            <a:spAutoFit/>
          </a:bodyPr>
          <a:lstStyle/>
          <a:p>
            <a:r>
              <a:rPr lang="en-GB" dirty="0"/>
              <a:t>Last modified: 26</a:t>
            </a:r>
            <a:r>
              <a:rPr lang="en-GB" baseline="30000" dirty="0"/>
              <a:t>th</a:t>
            </a:r>
            <a:r>
              <a:rPr lang="en-GB" dirty="0"/>
              <a:t> August 2017</a:t>
            </a:r>
          </a:p>
        </p:txBody>
      </p:sp>
    </p:spTree>
    <p:extLst>
      <p:ext uri="{BB962C8B-B14F-4D97-AF65-F5344CB8AC3E}">
        <p14:creationId xmlns:p14="http://schemas.microsoft.com/office/powerpoint/2010/main" val="291301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Examples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mc:Choice xmlns:a14="http://schemas.microsoft.com/office/drawing/2010/main" Requires="a14">
          <p:sp>
            <p:nvSpPr>
              <p:cNvPr id="5" name="TextBox 4"/>
              <p:cNvSpPr txBox="1"/>
              <p:nvPr/>
            </p:nvSpPr>
            <p:spPr>
              <a:xfrm>
                <a:off x="467544" y="1772816"/>
                <a:ext cx="3024336" cy="65620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400" dirty="0"/>
                  <a:t>Find </a:t>
                </a:r>
                <a14:m>
                  <m:oMath xmlns:m="http://schemas.openxmlformats.org/officeDocument/2006/math">
                    <m:nary>
                      <m:naryPr>
                        <m:subHide m:val="on"/>
                        <m:supHide m:val="on"/>
                        <m:ctrlPr>
                          <a:rPr lang="en-GB" sz="2400" b="0" i="1" smtClean="0">
                            <a:latin typeface="Cambria Math" panose="02040503050406030204" pitchFamily="18" charset="0"/>
                          </a:rPr>
                        </m:ctrlPr>
                      </m:naryPr>
                      <m:sub/>
                      <m:sup/>
                      <m:e>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3</m:t>
                                </m:r>
                              </m:num>
                              <m:den>
                                <m:r>
                                  <a:rPr lang="en-GB" sz="2400" b="0" i="1" smtClean="0">
                                    <a:latin typeface="Cambria Math" panose="02040503050406030204" pitchFamily="18" charset="0"/>
                                  </a:rPr>
                                  <m:t>2</m:t>
                                </m:r>
                              </m:den>
                            </m:f>
                          </m:sup>
                        </m:sSup>
                        <m:r>
                          <a:rPr lang="en-GB" sz="2400" b="0" i="1" smtClean="0">
                            <a:latin typeface="Cambria Math" panose="02040503050406030204" pitchFamily="18" charset="0"/>
                          </a:rPr>
                          <m:t>+2) </m:t>
                        </m:r>
                        <m:r>
                          <a:rPr lang="en-GB" sz="2400" b="0" i="1" smtClean="0">
                            <a:latin typeface="Cambria Math" panose="02040503050406030204" pitchFamily="18" charset="0"/>
                          </a:rPr>
                          <m:t>𝑑𝑥</m:t>
                        </m:r>
                      </m:e>
                    </m:nary>
                  </m:oMath>
                </a14:m>
                <a:endParaRPr lang="en-GB" dirty="0"/>
              </a:p>
            </p:txBody>
          </p:sp>
        </mc:Choice>
        <mc:Fallback>
          <p:sp>
            <p:nvSpPr>
              <p:cNvPr id="5" name="TextBox 4"/>
              <p:cNvSpPr txBox="1">
                <a:spLocks noRot="1" noChangeAspect="1" noMove="1" noResize="1" noEditPoints="1" noAdjustHandles="1" noChangeArrowheads="1" noChangeShapeType="1" noTextEdit="1"/>
              </p:cNvSpPr>
              <p:nvPr/>
            </p:nvSpPr>
            <p:spPr>
              <a:xfrm>
                <a:off x="467544" y="1772816"/>
                <a:ext cx="3024336" cy="656205"/>
              </a:xfrm>
              <a:prstGeom prst="rect">
                <a:avLst/>
              </a:prstGeom>
              <a:blipFill>
                <a:blip r:embed="rId2"/>
                <a:stretch>
                  <a:fillRect b="-2290"/>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6" name="TextBox 5"/>
          <p:cNvSpPr txBox="1"/>
          <p:nvPr/>
        </p:nvSpPr>
        <p:spPr>
          <a:xfrm>
            <a:off x="4510991" y="919573"/>
            <a:ext cx="4176464"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Fro Note</a:t>
            </a:r>
            <a:r>
              <a:rPr lang="en-GB" dirty="0"/>
              <a:t>: The brackets are required if there’s multiple terms.</a:t>
            </a:r>
          </a:p>
        </p:txBody>
      </p:sp>
      <mc:AlternateContent xmlns:mc="http://schemas.openxmlformats.org/markup-compatibility/2006">
        <mc:Choice xmlns:a14="http://schemas.microsoft.com/office/drawing/2010/main" Requires="a14">
          <p:sp>
            <p:nvSpPr>
              <p:cNvPr id="7" name="TextBox 6"/>
              <p:cNvSpPr txBox="1"/>
              <p:nvPr/>
            </p:nvSpPr>
            <p:spPr>
              <a:xfrm>
                <a:off x="1850774" y="2429021"/>
                <a:ext cx="4608512" cy="62735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=−2</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sup>
                      </m:sSup>
                      <m:r>
                        <a:rPr lang="en-GB" sz="2400" b="0" i="1" smtClean="0">
                          <a:latin typeface="Cambria Math" panose="02040503050406030204" pitchFamily="18" charset="0"/>
                        </a:rPr>
                        <m:t>+2</m:t>
                      </m:r>
                      <m:r>
                        <a:rPr lang="en-GB" sz="2400" b="0" i="1" smtClean="0">
                          <a:latin typeface="Cambria Math" panose="02040503050406030204" pitchFamily="18" charset="0"/>
                        </a:rPr>
                        <m:t>𝑥</m:t>
                      </m:r>
                      <m:r>
                        <a:rPr lang="en-GB" sz="2400" b="0" i="1" smtClean="0">
                          <a:latin typeface="Cambria Math" panose="02040503050406030204" pitchFamily="18" charset="0"/>
                        </a:rPr>
                        <m:t>+</m:t>
                      </m:r>
                      <m:r>
                        <a:rPr lang="en-GB" sz="2400" b="0" i="1" smtClean="0">
                          <a:latin typeface="Cambria Math" panose="02040503050406030204" pitchFamily="18" charset="0"/>
                        </a:rPr>
                        <m:t>𝑐</m:t>
                      </m:r>
                    </m:oMath>
                  </m:oMathPara>
                </a14:m>
                <a:endParaRPr lang="en-GB" sz="2400" dirty="0"/>
              </a:p>
            </p:txBody>
          </p:sp>
        </mc:Choice>
        <mc:Fallback>
          <p:sp>
            <p:nvSpPr>
              <p:cNvPr id="7" name="TextBox 6"/>
              <p:cNvSpPr txBox="1">
                <a:spLocks noRot="1" noChangeAspect="1" noMove="1" noResize="1" noEditPoints="1" noAdjustHandles="1" noChangeArrowheads="1" noChangeShapeType="1" noTextEdit="1"/>
              </p:cNvSpPr>
              <p:nvPr/>
            </p:nvSpPr>
            <p:spPr>
              <a:xfrm>
                <a:off x="1850774" y="2429021"/>
                <a:ext cx="4608512" cy="627351"/>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67544" y="3274607"/>
                <a:ext cx="3024336" cy="518796"/>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400" dirty="0"/>
                  <a:t>Find </a:t>
                </a:r>
                <a14:m>
                  <m:oMath xmlns:m="http://schemas.openxmlformats.org/officeDocument/2006/math">
                    <m:nary>
                      <m:naryPr>
                        <m:subHide m:val="on"/>
                        <m:supHide m:val="on"/>
                        <m:ctrlPr>
                          <a:rPr lang="en-GB" sz="2400" b="0" i="1" smtClean="0">
                            <a:latin typeface="Cambria Math" panose="02040503050406030204" pitchFamily="18" charset="0"/>
                          </a:rPr>
                        </m:ctrlPr>
                      </m:naryPr>
                      <m:sub/>
                      <m:sup/>
                      <m:e>
                        <m:r>
                          <a:rPr lang="en-GB" sz="2400" b="0" i="1" smtClean="0">
                            <a:latin typeface="Cambria Math" panose="02040503050406030204" pitchFamily="18" charset="0"/>
                          </a:rPr>
                          <m:t>(6</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𝑡</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−1) </m:t>
                        </m:r>
                        <m:r>
                          <a:rPr lang="en-GB" sz="2400" b="0" i="1" smtClean="0">
                            <a:latin typeface="Cambria Math" panose="02040503050406030204" pitchFamily="18" charset="0"/>
                          </a:rPr>
                          <m:t>𝑑𝑡</m:t>
                        </m:r>
                      </m:e>
                    </m:nary>
                  </m:oMath>
                </a14:m>
                <a:endParaRPr lang="en-GB" dirty="0"/>
              </a:p>
            </p:txBody>
          </p:sp>
        </mc:Choice>
        <mc:Fallback>
          <p:sp>
            <p:nvSpPr>
              <p:cNvPr id="8" name="TextBox 7"/>
              <p:cNvSpPr txBox="1">
                <a:spLocks noRot="1" noChangeAspect="1" noMove="1" noResize="1" noEditPoints="1" noAdjustHandles="1" noChangeArrowheads="1" noChangeShapeType="1" noTextEdit="1"/>
              </p:cNvSpPr>
              <p:nvPr/>
            </p:nvSpPr>
            <p:spPr>
              <a:xfrm>
                <a:off x="467544" y="3274607"/>
                <a:ext cx="3024336" cy="518796"/>
              </a:xfrm>
              <a:prstGeom prst="rect">
                <a:avLst/>
              </a:prstGeom>
              <a:blipFill>
                <a:blip r:embed="rId4"/>
                <a:stretch>
                  <a:fillRect t="-100000" b="-147706"/>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907704" y="3828877"/>
                <a:ext cx="460851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=2</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𝑡</m:t>
                          </m:r>
                        </m:e>
                        <m:sup>
                          <m:r>
                            <a:rPr lang="en-GB" sz="2400" b="0" i="1" smtClean="0">
                              <a:latin typeface="Cambria Math" panose="02040503050406030204" pitchFamily="18" charset="0"/>
                            </a:rPr>
                            <m:t>3</m:t>
                          </m:r>
                        </m:sup>
                      </m:sSup>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m:t>
                      </m:r>
                      <m:r>
                        <a:rPr lang="en-GB" sz="2400" b="0" i="1" smtClean="0">
                          <a:latin typeface="Cambria Math" panose="02040503050406030204" pitchFamily="18" charset="0"/>
                        </a:rPr>
                        <m:t>𝑐</m:t>
                      </m:r>
                    </m:oMath>
                  </m:oMathPara>
                </a14:m>
                <a:endParaRPr lang="en-GB" sz="2400" dirty="0"/>
              </a:p>
            </p:txBody>
          </p:sp>
        </mc:Choice>
        <mc:Fallback>
          <p:sp>
            <p:nvSpPr>
              <p:cNvPr id="9" name="TextBox 8"/>
              <p:cNvSpPr txBox="1">
                <a:spLocks noRot="1" noChangeAspect="1" noMove="1" noResize="1" noEditPoints="1" noAdjustHandles="1" noChangeArrowheads="1" noChangeShapeType="1" noTextEdit="1"/>
              </p:cNvSpPr>
              <p:nvPr/>
            </p:nvSpPr>
            <p:spPr>
              <a:xfrm>
                <a:off x="1907704" y="3828877"/>
                <a:ext cx="4608512" cy="46166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5841487" y="3388200"/>
                <a:ext cx="287075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Note the </a:t>
                </a:r>
                <a14:m>
                  <m:oMath xmlns:m="http://schemas.openxmlformats.org/officeDocument/2006/math">
                    <m:r>
                      <a:rPr lang="en-GB" b="0" i="1" smtClean="0">
                        <a:latin typeface="Cambria Math" panose="02040503050406030204" pitchFamily="18" charset="0"/>
                      </a:rPr>
                      <m:t>𝑑𝑡</m:t>
                    </m:r>
                  </m:oMath>
                </a14:m>
                <a:r>
                  <a:rPr lang="en-GB" dirty="0"/>
                  <a:t> instead of </a:t>
                </a:r>
                <a14:m>
                  <m:oMath xmlns:m="http://schemas.openxmlformats.org/officeDocument/2006/math">
                    <m:r>
                      <a:rPr lang="en-GB" b="0" i="1" smtClean="0">
                        <a:latin typeface="Cambria Math" panose="02040503050406030204" pitchFamily="18" charset="0"/>
                      </a:rPr>
                      <m:t>𝑑𝑥</m:t>
                    </m:r>
                  </m:oMath>
                </a14:m>
                <a:r>
                  <a:rPr lang="en-GB" dirty="0"/>
                  <a:t>.</a:t>
                </a:r>
              </a:p>
            </p:txBody>
          </p:sp>
        </mc:Choice>
        <mc:Fallback>
          <p:sp>
            <p:nvSpPr>
              <p:cNvPr id="10" name="TextBox 9"/>
              <p:cNvSpPr txBox="1">
                <a:spLocks noRot="1" noChangeAspect="1" noMove="1" noResize="1" noEditPoints="1" noAdjustHandles="1" noChangeArrowheads="1" noChangeShapeType="1" noTextEdit="1"/>
              </p:cNvSpPr>
              <p:nvPr/>
            </p:nvSpPr>
            <p:spPr>
              <a:xfrm>
                <a:off x="5841487" y="3388200"/>
                <a:ext cx="2870759" cy="369332"/>
              </a:xfrm>
              <a:prstGeom prst="rect">
                <a:avLst/>
              </a:prstGeom>
              <a:blipFill>
                <a:blip r:embed="rId6"/>
                <a:stretch>
                  <a:fillRect l="-1263" t="-6250" b="-21875"/>
                </a:stretch>
              </a:blipFill>
            </p:spPr>
            <p:txBody>
              <a:bodyPr/>
              <a:lstStyle/>
              <a:p>
                <a:r>
                  <a:rPr lang="en-GB">
                    <a:noFill/>
                  </a:rPr>
                  <a:t> </a:t>
                </a:r>
              </a:p>
            </p:txBody>
          </p:sp>
        </mc:Fallback>
      </mc:AlternateContent>
      <p:cxnSp>
        <p:nvCxnSpPr>
          <p:cNvPr id="12" name="Straight Arrow Connector 11"/>
          <p:cNvCxnSpPr>
            <a:stCxn id="6" idx="1"/>
          </p:cNvCxnSpPr>
          <p:nvPr/>
        </p:nvCxnSpPr>
        <p:spPr>
          <a:xfrm flipH="1">
            <a:off x="3707904" y="1242739"/>
            <a:ext cx="803087" cy="697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flipV="1">
            <a:off x="4383314" y="3497943"/>
            <a:ext cx="1458174" cy="95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467544" y="4642156"/>
                <a:ext cx="6552728" cy="519116"/>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400" dirty="0"/>
                  <a:t>Find </a:t>
                </a:r>
                <a14:m>
                  <m:oMath xmlns:m="http://schemas.openxmlformats.org/officeDocument/2006/math">
                    <m:nary>
                      <m:naryPr>
                        <m:subHide m:val="on"/>
                        <m:supHide m:val="on"/>
                        <m:ctrlPr>
                          <a:rPr lang="en-GB" sz="2400" b="0" i="1" smtClean="0">
                            <a:latin typeface="Cambria Math" panose="02040503050406030204" pitchFamily="18" charset="0"/>
                          </a:rPr>
                        </m:ctrlPr>
                      </m:naryPr>
                      <m:sub/>
                      <m:sup/>
                      <m:e>
                        <m:r>
                          <a:rPr lang="en-GB" sz="2400" b="0" i="1" smtClean="0">
                            <a:latin typeface="Cambria Math" panose="02040503050406030204" pitchFamily="18" charset="0"/>
                          </a:rPr>
                          <m:t>(</m:t>
                        </m:r>
                        <m:r>
                          <a:rPr lang="en-GB" sz="2400" b="0" i="1" smtClean="0">
                            <a:latin typeface="Cambria Math" panose="02040503050406030204" pitchFamily="18" charset="0"/>
                          </a:rPr>
                          <m:t>𝑝</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3</m:t>
                            </m:r>
                          </m:sup>
                        </m:sSup>
                        <m:r>
                          <a:rPr lang="en-GB" sz="2400" b="0" i="1" smtClean="0">
                            <a:latin typeface="Cambria Math" panose="02040503050406030204" pitchFamily="18" charset="0"/>
                          </a:rPr>
                          <m:t>+</m:t>
                        </m:r>
                        <m:r>
                          <a:rPr lang="en-GB" sz="2400" b="0" i="1" smtClean="0">
                            <a:latin typeface="Cambria Math" panose="02040503050406030204" pitchFamily="18" charset="0"/>
                          </a:rPr>
                          <m:t>𝑞</m:t>
                        </m:r>
                        <m:r>
                          <a:rPr lang="en-GB" sz="2400" b="0" i="1" smtClean="0">
                            <a:latin typeface="Cambria Math" panose="02040503050406030204" pitchFamily="18" charset="0"/>
                          </a:rPr>
                          <m:t>) </m:t>
                        </m:r>
                        <m:r>
                          <a:rPr lang="en-GB" sz="2400" b="0" i="1" smtClean="0">
                            <a:latin typeface="Cambria Math" panose="02040503050406030204" pitchFamily="18" charset="0"/>
                          </a:rPr>
                          <m:t>𝑑𝑥</m:t>
                        </m:r>
                      </m:e>
                    </m:nary>
                  </m:oMath>
                </a14:m>
                <a:r>
                  <a:rPr lang="en-GB" sz="2400" dirty="0"/>
                  <a:t> where </a:t>
                </a:r>
                <a14:m>
                  <m:oMath xmlns:m="http://schemas.openxmlformats.org/officeDocument/2006/math">
                    <m:r>
                      <a:rPr lang="en-GB" sz="2400" b="0" i="1" smtClean="0">
                        <a:latin typeface="Cambria Math" panose="02040503050406030204" pitchFamily="18" charset="0"/>
                      </a:rPr>
                      <m:t>𝑝</m:t>
                    </m:r>
                  </m:oMath>
                </a14:m>
                <a:r>
                  <a:rPr lang="en-GB" sz="2400" dirty="0"/>
                  <a:t> and </a:t>
                </a:r>
                <a14:m>
                  <m:oMath xmlns:m="http://schemas.openxmlformats.org/officeDocument/2006/math">
                    <m:r>
                      <a:rPr lang="en-GB" sz="2400" b="0" i="1" smtClean="0">
                        <a:latin typeface="Cambria Math" panose="02040503050406030204" pitchFamily="18" charset="0"/>
                      </a:rPr>
                      <m:t>𝑞</m:t>
                    </m:r>
                  </m:oMath>
                </a14:m>
                <a:r>
                  <a:rPr lang="en-GB" sz="2400" dirty="0"/>
                  <a:t> are constants.</a:t>
                </a:r>
              </a:p>
            </p:txBody>
          </p:sp>
        </mc:Choice>
        <mc:Fallback>
          <p:sp>
            <p:nvSpPr>
              <p:cNvPr id="15" name="TextBox 14"/>
              <p:cNvSpPr txBox="1">
                <a:spLocks noRot="1" noChangeAspect="1" noMove="1" noResize="1" noEditPoints="1" noAdjustHandles="1" noChangeArrowheads="1" noChangeShapeType="1" noTextEdit="1"/>
              </p:cNvSpPr>
              <p:nvPr/>
            </p:nvSpPr>
            <p:spPr>
              <a:xfrm>
                <a:off x="467544" y="4642156"/>
                <a:ext cx="6552728" cy="519116"/>
              </a:xfrm>
              <a:prstGeom prst="rect">
                <a:avLst/>
              </a:prstGeom>
              <a:blipFill>
                <a:blip r:embed="rId7"/>
                <a:stretch>
                  <a:fillRect t="-100000" b="-147706"/>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184447" y="5253152"/>
                <a:ext cx="3240924" cy="7861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4</m:t>
                          </m:r>
                        </m:den>
                      </m:f>
                      <m:r>
                        <a:rPr lang="en-GB" sz="2400" b="0" i="1" smtClean="0">
                          <a:latin typeface="Cambria Math" panose="02040503050406030204" pitchFamily="18" charset="0"/>
                        </a:rPr>
                        <m:t>𝑝</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4</m:t>
                          </m:r>
                        </m:sup>
                      </m:sSup>
                      <m:r>
                        <a:rPr lang="en-GB" sz="2400" b="0" i="1" smtClean="0">
                          <a:latin typeface="Cambria Math" panose="02040503050406030204" pitchFamily="18" charset="0"/>
                        </a:rPr>
                        <m:t>+</m:t>
                      </m:r>
                      <m:r>
                        <a:rPr lang="en-GB" sz="2400" b="0" i="1" smtClean="0">
                          <a:latin typeface="Cambria Math" panose="02040503050406030204" pitchFamily="18" charset="0"/>
                        </a:rPr>
                        <m:t>𝑞𝑥</m:t>
                      </m:r>
                      <m:r>
                        <a:rPr lang="en-GB" sz="2400" b="0" i="1" smtClean="0">
                          <a:latin typeface="Cambria Math" panose="02040503050406030204" pitchFamily="18" charset="0"/>
                        </a:rPr>
                        <m:t>+</m:t>
                      </m:r>
                      <m:r>
                        <a:rPr lang="en-GB" sz="2400" b="0" i="1" smtClean="0">
                          <a:latin typeface="Cambria Math" panose="02040503050406030204" pitchFamily="18" charset="0"/>
                        </a:rPr>
                        <m:t>𝑐</m:t>
                      </m:r>
                    </m:oMath>
                  </m:oMathPara>
                </a14:m>
                <a:endParaRPr lang="en-GB" sz="2400" dirty="0"/>
              </a:p>
            </p:txBody>
          </p:sp>
        </mc:Choice>
        <mc:Fallback>
          <p:sp>
            <p:nvSpPr>
              <p:cNvPr id="16" name="TextBox 15"/>
              <p:cNvSpPr txBox="1">
                <a:spLocks noRot="1" noChangeAspect="1" noMove="1" noResize="1" noEditPoints="1" noAdjustHandles="1" noChangeArrowheads="1" noChangeShapeType="1" noTextEdit="1"/>
              </p:cNvSpPr>
              <p:nvPr/>
            </p:nvSpPr>
            <p:spPr>
              <a:xfrm>
                <a:off x="184447" y="5253152"/>
                <a:ext cx="3240924" cy="786177"/>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327401" y="5233510"/>
                <a:ext cx="5762172" cy="160774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b="1" dirty="0"/>
                  <a:t>Textbook (Minor) Error</a:t>
                </a:r>
                <a:r>
                  <a:rPr lang="en-GB" sz="1600" dirty="0"/>
                  <a:t>: “</a:t>
                </a:r>
                <a:r>
                  <a:rPr lang="en-GB" sz="1600" i="1" dirty="0"/>
                  <a:t>any other letters must be treated as constants</a:t>
                </a:r>
                <a:r>
                  <a:rPr lang="en-GB" sz="1600" dirty="0"/>
                  <a:t>”.  Similar to the error in the differentiation chapter, it should read “</a:t>
                </a:r>
                <a:r>
                  <a:rPr lang="en-GB" sz="1600" i="1" dirty="0"/>
                  <a:t>any other letters, which are either constants or variables independent of </a:t>
                </a:r>
                <a14:m>
                  <m:oMath xmlns:m="http://schemas.openxmlformats.org/officeDocument/2006/math">
                    <m:r>
                      <a:rPr lang="en-GB" sz="1600" b="0" i="1" smtClean="0">
                        <a:latin typeface="Cambria Math" panose="02040503050406030204" pitchFamily="18" charset="0"/>
                      </a:rPr>
                      <m:t>𝑥</m:t>
                    </m:r>
                  </m:oMath>
                </a14:m>
                <a:r>
                  <a:rPr lang="en-GB" sz="1600" i="1" dirty="0"/>
                  <a:t>, can be treated as numbers</a:t>
                </a:r>
                <a:r>
                  <a:rPr lang="en-GB" sz="1600" dirty="0"/>
                  <a:t>”. In </a:t>
                </a:r>
                <a14:m>
                  <m:oMath xmlns:m="http://schemas.openxmlformats.org/officeDocument/2006/math">
                    <m:nary>
                      <m:naryPr>
                        <m:subHide m:val="on"/>
                        <m:supHide m:val="on"/>
                        <m:ctrlPr>
                          <a:rPr lang="en-GB" sz="1600" b="0" i="1" smtClean="0">
                            <a:latin typeface="Cambria Math" panose="02040503050406030204" pitchFamily="18" charset="0"/>
                          </a:rPr>
                        </m:ctrlPr>
                      </m:naryPr>
                      <m:sub/>
                      <m:sup/>
                      <m:e>
                        <m:r>
                          <a:rPr lang="en-GB" sz="1600" b="0" i="1" smtClean="0">
                            <a:latin typeface="Cambria Math" panose="02040503050406030204" pitchFamily="18" charset="0"/>
                          </a:rPr>
                          <m:t>𝑥𝑦</m:t>
                        </m:r>
                        <m:r>
                          <a:rPr lang="en-GB" sz="1600" b="0" i="1" smtClean="0">
                            <a:latin typeface="Cambria Math" panose="02040503050406030204" pitchFamily="18" charset="0"/>
                          </a:rPr>
                          <m:t> </m:t>
                        </m:r>
                        <m:r>
                          <a:rPr lang="en-GB" sz="1600" b="0" i="1" smtClean="0">
                            <a:latin typeface="Cambria Math" panose="02040503050406030204" pitchFamily="18" charset="0"/>
                          </a:rPr>
                          <m:t>𝑑𝑥</m:t>
                        </m:r>
                      </m:e>
                    </m:nary>
                  </m:oMath>
                </a14:m>
                <a:r>
                  <a:rPr lang="en-GB" sz="1600" dirty="0"/>
                  <a:t>, if </a:t>
                </a:r>
                <a14:m>
                  <m:oMath xmlns:m="http://schemas.openxmlformats.org/officeDocument/2006/math">
                    <m:r>
                      <a:rPr lang="en-GB" sz="1600" b="0" i="1" smtClean="0">
                        <a:latin typeface="Cambria Math" panose="02040503050406030204" pitchFamily="18" charset="0"/>
                      </a:rPr>
                      <m:t>𝑦</m:t>
                    </m:r>
                  </m:oMath>
                </a14:m>
                <a:r>
                  <a:rPr lang="en-GB" sz="1600" dirty="0"/>
                  <a:t> is a variable, we can only treat </a:t>
                </a:r>
                <a14:m>
                  <m:oMath xmlns:m="http://schemas.openxmlformats.org/officeDocument/2006/math">
                    <m:r>
                      <a:rPr lang="en-GB" sz="1600" b="0" i="1" smtClean="0">
                        <a:latin typeface="Cambria Math" panose="02040503050406030204" pitchFamily="18" charset="0"/>
                      </a:rPr>
                      <m:t>𝑦</m:t>
                    </m:r>
                  </m:oMath>
                </a14:m>
                <a:r>
                  <a:rPr lang="en-GB" sz="1600" dirty="0"/>
                  <a:t> as a constant if it is not dependent on </a:t>
                </a:r>
                <a14:m>
                  <m:oMath xmlns:m="http://schemas.openxmlformats.org/officeDocument/2006/math">
                    <m:r>
                      <a:rPr lang="en-GB" sz="1600" b="0" i="1" smtClean="0">
                        <a:latin typeface="Cambria Math" panose="02040503050406030204" pitchFamily="18" charset="0"/>
                      </a:rPr>
                      <m:t>𝑥</m:t>
                    </m:r>
                  </m:oMath>
                </a14:m>
                <a:r>
                  <a:rPr lang="en-GB" sz="1600" dirty="0"/>
                  <a:t>, i.e. there is not some equation relating </a:t>
                </a:r>
                <a14:m>
                  <m:oMath xmlns:m="http://schemas.openxmlformats.org/officeDocument/2006/math">
                    <m:r>
                      <a:rPr lang="en-GB" sz="1600" b="0" i="1" smtClean="0">
                        <a:latin typeface="Cambria Math" panose="02040503050406030204" pitchFamily="18" charset="0"/>
                      </a:rPr>
                      <m:t>𝑦</m:t>
                    </m:r>
                  </m:oMath>
                </a14:m>
                <a:r>
                  <a:rPr lang="en-GB" sz="1600" dirty="0"/>
                  <a:t> to </a:t>
                </a:r>
                <a14:m>
                  <m:oMath xmlns:m="http://schemas.openxmlformats.org/officeDocument/2006/math">
                    <m:r>
                      <a:rPr lang="en-GB" sz="1600" b="0" i="1" smtClean="0">
                        <a:latin typeface="Cambria Math" panose="02040503050406030204" pitchFamily="18" charset="0"/>
                      </a:rPr>
                      <m:t>𝑥</m:t>
                    </m:r>
                  </m:oMath>
                </a14:m>
                <a:r>
                  <a:rPr lang="en-GB" sz="1600" dirty="0"/>
                  <a:t>.</a:t>
                </a:r>
              </a:p>
            </p:txBody>
          </p:sp>
        </mc:Choice>
        <mc:Fallback>
          <p:sp>
            <p:nvSpPr>
              <p:cNvPr id="17" name="TextBox 16"/>
              <p:cNvSpPr txBox="1">
                <a:spLocks noRot="1" noChangeAspect="1" noMove="1" noResize="1" noEditPoints="1" noAdjustHandles="1" noChangeArrowheads="1" noChangeShapeType="1" noTextEdit="1"/>
              </p:cNvSpPr>
              <p:nvPr/>
            </p:nvSpPr>
            <p:spPr>
              <a:xfrm>
                <a:off x="3327401" y="5233510"/>
                <a:ext cx="5762172" cy="1607748"/>
              </a:xfrm>
              <a:prstGeom prst="rect">
                <a:avLst/>
              </a:prstGeom>
              <a:blipFill>
                <a:blip r:embed="rId9"/>
                <a:stretch>
                  <a:fillRect l="-421" t="-375" r="-632" b="-11236"/>
                </a:stretch>
              </a:blipFill>
            </p:spPr>
            <p:txBody>
              <a:bodyPr/>
              <a:lstStyle/>
              <a:p>
                <a:r>
                  <a:rPr lang="en-GB">
                    <a:noFill/>
                  </a:rPr>
                  <a:t> </a:t>
                </a:r>
              </a:p>
            </p:txBody>
          </p:sp>
        </mc:Fallback>
      </mc:AlternateContent>
      <p:sp>
        <p:nvSpPr>
          <p:cNvPr id="18" name="Rectangle 17"/>
          <p:cNvSpPr/>
          <p:nvPr/>
        </p:nvSpPr>
        <p:spPr>
          <a:xfrm>
            <a:off x="603547" y="5269585"/>
            <a:ext cx="2517023" cy="11312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9" name="Rectangle 18"/>
          <p:cNvSpPr/>
          <p:nvPr/>
        </p:nvSpPr>
        <p:spPr>
          <a:xfrm>
            <a:off x="2960914" y="3862435"/>
            <a:ext cx="2351316" cy="6805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20" name="Rectangle 19"/>
          <p:cNvSpPr/>
          <p:nvPr/>
        </p:nvSpPr>
        <p:spPr>
          <a:xfrm>
            <a:off x="2960914" y="2425854"/>
            <a:ext cx="2398231" cy="6805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Tree>
    <p:extLst>
      <p:ext uri="{BB962C8B-B14F-4D97-AF65-F5344CB8AC3E}">
        <p14:creationId xmlns:p14="http://schemas.microsoft.com/office/powerpoint/2010/main" val="35177640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nextCondLst>
                <p:cond evt="onClick" delay="0">
                  <p:tgtEl>
                    <p:spTgt spid="18"/>
                  </p:tgtEl>
                </p:cond>
              </p:nextCondLst>
            </p:seq>
            <p:seq concurrent="1" nextAc="seek">
              <p:cTn id="12" restart="whenNotActive" fill="hold" evtFilter="cancelBubble" nodeType="interactiveSeq">
                <p:stCondLst>
                  <p:cond evt="onClick" delay="0">
                    <p:tgtEl>
                      <p:spTgt spid="19"/>
                    </p:tgtEl>
                  </p:cond>
                </p:stCondLst>
                <p:endSync evt="end" delay="0">
                  <p:rtn val="all"/>
                </p:endSync>
                <p:childTnLst>
                  <p:par>
                    <p:cTn id="13" fill="hold">
                      <p:stCondLst>
                        <p:cond delay="0"/>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9"/>
                                        </p:tgtEl>
                                      </p:cBhvr>
                                    </p:animEffect>
                                    <p:set>
                                      <p:cBhvr>
                                        <p:cTn id="17"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18" restart="whenNotActive" fill="hold" evtFilter="cancelBubble" nodeType="interactiveSeq">
                <p:stCondLst>
                  <p:cond evt="onClick" delay="0">
                    <p:tgtEl>
                      <p:spTgt spid="20"/>
                    </p:tgtEl>
                  </p:cond>
                </p:stCondLst>
                <p:endSync evt="end" delay="0">
                  <p:rtn val="all"/>
                </p:endSync>
                <p:childTnLst>
                  <p:par>
                    <p:cTn id="19" fill="hold">
                      <p:stCondLst>
                        <p:cond delay="0"/>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20"/>
                                        </p:tgtEl>
                                      </p:cBhvr>
                                    </p:animEffect>
                                    <p:set>
                                      <p:cBhvr>
                                        <p:cTn id="23"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17" grpId="0" animBg="1"/>
      <p:bldP spid="18"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p:cNvPicPr>
            <a:picLocks noChangeAspect="1"/>
          </p:cNvPicPr>
          <p:nvPr/>
        </p:nvPicPr>
        <p:blipFill>
          <a:blip r:embed="rId2"/>
          <a:stretch>
            <a:fillRect/>
          </a:stretch>
        </p:blipFill>
        <p:spPr>
          <a:xfrm>
            <a:off x="539552" y="1206044"/>
            <a:ext cx="6215481" cy="1214844"/>
          </a:xfrm>
          <a:prstGeom prst="rect">
            <a:avLst/>
          </a:prstGeom>
          <a:effectLst>
            <a:outerShdw blurRad="63500" sx="102000" sy="102000" algn="ctr" rotWithShape="0">
              <a:prstClr val="black">
                <a:alpha val="40000"/>
              </a:prstClr>
            </a:outerShdw>
          </a:effectLst>
        </p:spPr>
      </p:pic>
      <p:sp>
        <p:nvSpPr>
          <p:cNvPr id="6" name="TextBox 5"/>
          <p:cNvSpPr txBox="1"/>
          <p:nvPr/>
        </p:nvSpPr>
        <p:spPr>
          <a:xfrm>
            <a:off x="539552" y="836712"/>
            <a:ext cx="302433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C1 May 2014(R) Q4b</a:t>
            </a:r>
          </a:p>
        </p:txBody>
      </p:sp>
      <mc:AlternateContent xmlns:mc="http://schemas.openxmlformats.org/markup-compatibility/2006">
        <mc:Choice xmlns:a14="http://schemas.microsoft.com/office/drawing/2010/main" Requires="a14">
          <p:sp>
            <p:nvSpPr>
              <p:cNvPr id="7" name="TextBox 6"/>
              <p:cNvSpPr txBox="1"/>
              <p:nvPr/>
            </p:nvSpPr>
            <p:spPr>
              <a:xfrm>
                <a:off x="899592" y="2708920"/>
                <a:ext cx="5184576" cy="1076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5</m:t>
                          </m:r>
                        </m:sup>
                      </m:sSup>
                      <m:r>
                        <a:rPr lang="en-GB" b="0" i="1" smtClean="0">
                          <a:latin typeface="Cambria Math" panose="02040503050406030204" pitchFamily="18" charset="0"/>
                        </a:rPr>
                        <m:t>+6</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up>
                      </m:sSup>
                    </m:oMath>
                    <m:oMath xmlns:m="http://schemas.openxmlformats.org/officeDocument/2006/math">
                      <m:nary>
                        <m:naryPr>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𝑦</m:t>
                          </m:r>
                          <m:r>
                            <a:rPr lang="en-GB" b="0" i="1" smtClean="0">
                              <a:latin typeface="Cambria Math" panose="02040503050406030204" pitchFamily="18" charset="0"/>
                            </a:rPr>
                            <m:t> </m:t>
                          </m:r>
                          <m:r>
                            <a:rPr lang="en-GB" b="0" i="1" smtClean="0">
                              <a:latin typeface="Cambria Math" panose="02040503050406030204" pitchFamily="18" charset="0"/>
                            </a:rPr>
                            <m:t>𝑑𝑥</m:t>
                          </m:r>
                        </m:e>
                      </m:nary>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6</m:t>
                          </m:r>
                        </m:sup>
                      </m:sSup>
                      <m:r>
                        <a:rPr lang="en-GB" b="0" i="1" smtClean="0">
                          <a:latin typeface="Cambria Math" panose="02040503050406030204" pitchFamily="18" charset="0"/>
                        </a:rPr>
                        <m:t>+12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up>
                      </m:sSup>
                      <m:r>
                        <a:rPr lang="en-GB" b="0" i="1" smtClean="0">
                          <a:latin typeface="Cambria Math" panose="02040503050406030204" pitchFamily="18" charset="0"/>
                        </a:rPr>
                        <m:t>+</m:t>
                      </m:r>
                      <m:r>
                        <a:rPr lang="en-GB" b="0" i="1" smtClean="0">
                          <a:latin typeface="Cambria Math" panose="02040503050406030204" pitchFamily="18" charset="0"/>
                        </a:rPr>
                        <m:t>𝑐</m:t>
                      </m:r>
                    </m:oMath>
                  </m:oMathPara>
                </a14:m>
                <a:endParaRPr lang="en-GB" dirty="0"/>
              </a:p>
            </p:txBody>
          </p:sp>
        </mc:Choice>
        <mc:Fallback>
          <p:sp>
            <p:nvSpPr>
              <p:cNvPr id="7" name="TextBox 6"/>
              <p:cNvSpPr txBox="1">
                <a:spLocks noRot="1" noChangeAspect="1" noMove="1" noResize="1" noEditPoints="1" noAdjustHandles="1" noChangeArrowheads="1" noChangeShapeType="1" noTextEdit="1"/>
              </p:cNvSpPr>
              <p:nvPr/>
            </p:nvSpPr>
            <p:spPr>
              <a:xfrm>
                <a:off x="899592" y="2708920"/>
                <a:ext cx="5184576" cy="1076000"/>
              </a:xfrm>
              <a:prstGeom prst="rect">
                <a:avLst/>
              </a:prstGeom>
              <a:blipFill>
                <a:blip r:embed="rId3"/>
                <a:stretch>
                  <a:fillRect/>
                </a:stretch>
              </a:blipFill>
            </p:spPr>
            <p:txBody>
              <a:bodyPr/>
              <a:lstStyle/>
              <a:p>
                <a:r>
                  <a:rPr lang="en-GB">
                    <a:noFill/>
                  </a:rPr>
                  <a:t> </a:t>
                </a:r>
              </a:p>
            </p:txBody>
          </p:sp>
        </mc:Fallback>
      </mc:AlternateContent>
      <p:sp>
        <p:nvSpPr>
          <p:cNvPr id="8" name="Rectangle 7"/>
          <p:cNvSpPr/>
          <p:nvPr/>
        </p:nvSpPr>
        <p:spPr>
          <a:xfrm>
            <a:off x="1907704" y="2687536"/>
            <a:ext cx="3744416" cy="12455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Tree>
    <p:extLst>
      <p:ext uri="{BB962C8B-B14F-4D97-AF65-F5344CB8AC3E}">
        <p14:creationId xmlns:p14="http://schemas.microsoft.com/office/powerpoint/2010/main" val="41143808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13B</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Pure Mathematics Year 1/AS</a:t>
            </a:r>
          </a:p>
          <a:p>
            <a:r>
              <a:rPr lang="en-GB" sz="2400" dirty="0"/>
              <a:t>Pages 291-293</a:t>
            </a:r>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44108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Finding constant of integration</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539552" y="908720"/>
            <a:ext cx="7632848" cy="646331"/>
          </a:xfrm>
          <a:prstGeom prst="rect">
            <a:avLst/>
          </a:prstGeom>
          <a:noFill/>
        </p:spPr>
        <p:txBody>
          <a:bodyPr wrap="square" rtlCol="0">
            <a:spAutoFit/>
          </a:bodyPr>
          <a:lstStyle/>
          <a:p>
            <a:r>
              <a:rPr lang="en-GB" dirty="0"/>
              <a:t>Recall that when we integrate, we get a constant of integration, which could be any real value. This means </a:t>
            </a:r>
            <a:r>
              <a:rPr lang="en-GB" b="1" dirty="0"/>
              <a:t>we don’t know what the exact original function was</a:t>
            </a:r>
            <a:r>
              <a:rPr lang="en-GB" dirty="0"/>
              <a:t>.</a:t>
            </a:r>
          </a:p>
        </p:txBody>
      </p:sp>
      <p:cxnSp>
        <p:nvCxnSpPr>
          <p:cNvPr id="7" name="Straight Arrow Connector 6"/>
          <p:cNvCxnSpPr/>
          <p:nvPr/>
        </p:nvCxnSpPr>
        <p:spPr>
          <a:xfrm flipV="1">
            <a:off x="2339752" y="2060848"/>
            <a:ext cx="0" cy="2088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1166359" y="3240034"/>
            <a:ext cx="25202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 name="TextBox 10"/>
              <p:cNvSpPr txBox="1"/>
              <p:nvPr/>
            </p:nvSpPr>
            <p:spPr>
              <a:xfrm>
                <a:off x="3612211" y="3068960"/>
                <a:ext cx="43204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p:sp>
            <p:nvSpPr>
              <p:cNvPr id="11" name="TextBox 10"/>
              <p:cNvSpPr txBox="1">
                <a:spLocks noRot="1" noChangeAspect="1" noMove="1" noResize="1" noEditPoints="1" noAdjustHandles="1" noChangeArrowheads="1" noChangeShapeType="1" noTextEdit="1"/>
              </p:cNvSpPr>
              <p:nvPr/>
            </p:nvSpPr>
            <p:spPr>
              <a:xfrm>
                <a:off x="3612211" y="3068960"/>
                <a:ext cx="432048" cy="369332"/>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123728" y="1720809"/>
                <a:ext cx="43204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p:sp>
            <p:nvSpPr>
              <p:cNvPr id="12" name="TextBox 11"/>
              <p:cNvSpPr txBox="1">
                <a:spLocks noRot="1" noChangeAspect="1" noMove="1" noResize="1" noEditPoints="1" noAdjustHandles="1" noChangeArrowheads="1" noChangeShapeType="1" noTextEdit="1"/>
              </p:cNvSpPr>
              <p:nvPr/>
            </p:nvSpPr>
            <p:spPr>
              <a:xfrm>
                <a:off x="2123728" y="1720809"/>
                <a:ext cx="432048" cy="369332"/>
              </a:xfrm>
              <a:prstGeom prst="rect">
                <a:avLst/>
              </a:prstGeom>
              <a:blipFill>
                <a:blip r:embed="rId3"/>
                <a:stretch>
                  <a:fillRect b="-6557"/>
                </a:stretch>
              </a:blipFill>
            </p:spPr>
            <p:txBody>
              <a:bodyPr/>
              <a:lstStyle/>
              <a:p>
                <a:r>
                  <a:rPr lang="en-GB">
                    <a:noFill/>
                  </a:rPr>
                  <a:t> </a:t>
                </a:r>
              </a:p>
            </p:txBody>
          </p:sp>
        </mc:Fallback>
      </mc:AlternateContent>
      <p:sp>
        <p:nvSpPr>
          <p:cNvPr id="13" name="Freeform: Shape 12"/>
          <p:cNvSpPr/>
          <p:nvPr/>
        </p:nvSpPr>
        <p:spPr>
          <a:xfrm>
            <a:off x="1414130" y="2264735"/>
            <a:ext cx="2020186" cy="978250"/>
          </a:xfrm>
          <a:custGeom>
            <a:avLst/>
            <a:gdLst>
              <a:gd name="connsiteX0" fmla="*/ 0 w 2009553"/>
              <a:gd name="connsiteY0" fmla="*/ 1828800 h 1828800"/>
              <a:gd name="connsiteX1" fmla="*/ 925032 w 2009553"/>
              <a:gd name="connsiteY1" fmla="*/ 978195 h 1828800"/>
              <a:gd name="connsiteX2" fmla="*/ 2009553 w 2009553"/>
              <a:gd name="connsiteY2" fmla="*/ 0 h 1828800"/>
              <a:gd name="connsiteX0" fmla="*/ 0 w 2009553"/>
              <a:gd name="connsiteY0" fmla="*/ 1828800 h 1828800"/>
              <a:gd name="connsiteX1" fmla="*/ 925032 w 2009553"/>
              <a:gd name="connsiteY1" fmla="*/ 978195 h 1828800"/>
              <a:gd name="connsiteX2" fmla="*/ 2009553 w 2009553"/>
              <a:gd name="connsiteY2" fmla="*/ 0 h 1828800"/>
              <a:gd name="connsiteX0" fmla="*/ 0 w 2009553"/>
              <a:gd name="connsiteY0" fmla="*/ 1828800 h 1828800"/>
              <a:gd name="connsiteX1" fmla="*/ 925032 w 2009553"/>
              <a:gd name="connsiteY1" fmla="*/ 978195 h 1828800"/>
              <a:gd name="connsiteX2" fmla="*/ 2009553 w 2009553"/>
              <a:gd name="connsiteY2" fmla="*/ 0 h 1828800"/>
              <a:gd name="connsiteX0" fmla="*/ 0 w 2009553"/>
              <a:gd name="connsiteY0" fmla="*/ 1828800 h 1828800"/>
              <a:gd name="connsiteX1" fmla="*/ 925032 w 2009553"/>
              <a:gd name="connsiteY1" fmla="*/ 978195 h 1828800"/>
              <a:gd name="connsiteX2" fmla="*/ 2009553 w 2009553"/>
              <a:gd name="connsiteY2" fmla="*/ 0 h 1828800"/>
              <a:gd name="connsiteX0" fmla="*/ 0 w 2020186"/>
              <a:gd name="connsiteY0" fmla="*/ 77311 h 1023623"/>
              <a:gd name="connsiteX1" fmla="*/ 935665 w 2020186"/>
              <a:gd name="connsiteY1" fmla="*/ 1023608 h 1023623"/>
              <a:gd name="connsiteX2" fmla="*/ 2020186 w 2020186"/>
              <a:gd name="connsiteY2" fmla="*/ 45413 h 1023623"/>
              <a:gd name="connsiteX0" fmla="*/ 0 w 2020186"/>
              <a:gd name="connsiteY0" fmla="*/ 31898 h 978250"/>
              <a:gd name="connsiteX1" fmla="*/ 935665 w 2020186"/>
              <a:gd name="connsiteY1" fmla="*/ 978195 h 978250"/>
              <a:gd name="connsiteX2" fmla="*/ 2020186 w 2020186"/>
              <a:gd name="connsiteY2" fmla="*/ 0 h 978250"/>
            </a:gdLst>
            <a:ahLst/>
            <a:cxnLst>
              <a:cxn ang="0">
                <a:pos x="connsiteX0" y="connsiteY0"/>
              </a:cxn>
              <a:cxn ang="0">
                <a:pos x="connsiteX1" y="connsiteY1"/>
              </a:cxn>
              <a:cxn ang="0">
                <a:pos x="connsiteX2" y="connsiteY2"/>
              </a:cxn>
            </a:cxnLst>
            <a:rect l="l" t="t" r="r" b="b"/>
            <a:pathLst>
              <a:path w="2020186" h="978250">
                <a:moveTo>
                  <a:pt x="0" y="31898"/>
                </a:moveTo>
                <a:cubicBezTo>
                  <a:pt x="202019" y="609601"/>
                  <a:pt x="598967" y="983511"/>
                  <a:pt x="935665" y="978195"/>
                </a:cubicBezTo>
                <a:cubicBezTo>
                  <a:pt x="1272363" y="972879"/>
                  <a:pt x="1828800" y="464288"/>
                  <a:pt x="202018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4" name="TextBox 13"/>
              <p:cNvSpPr txBox="1"/>
              <p:nvPr/>
            </p:nvSpPr>
            <p:spPr>
              <a:xfrm>
                <a:off x="2726848" y="1975787"/>
                <a:ext cx="1228464"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GB" sz="1400" b="0" i="1" smtClean="0">
                              <a:solidFill>
                                <a:schemeClr val="tx2"/>
                              </a:solidFill>
                              <a:latin typeface="Cambria Math" panose="02040503050406030204" pitchFamily="18" charset="0"/>
                            </a:rPr>
                          </m:ctrlPr>
                        </m:sSupPr>
                        <m:e>
                          <m:r>
                            <a:rPr lang="en-GB" sz="1400" b="0" i="1" smtClean="0">
                              <a:solidFill>
                                <a:schemeClr val="tx2"/>
                              </a:solidFill>
                              <a:latin typeface="Cambria Math" panose="02040503050406030204" pitchFamily="18" charset="0"/>
                            </a:rPr>
                            <m:t>𝑓</m:t>
                          </m:r>
                        </m:e>
                        <m:sup>
                          <m:r>
                            <a:rPr lang="en-GB" sz="1400" b="0" i="1" smtClean="0">
                              <a:solidFill>
                                <a:schemeClr val="tx2"/>
                              </a:solidFill>
                              <a:latin typeface="Cambria Math" panose="02040503050406030204" pitchFamily="18" charset="0"/>
                            </a:rPr>
                            <m:t>′</m:t>
                          </m:r>
                        </m:sup>
                      </m:sSup>
                      <m:d>
                        <m:dPr>
                          <m:ctrlPr>
                            <a:rPr lang="en-GB" sz="1400" b="0" i="1" smtClean="0">
                              <a:solidFill>
                                <a:schemeClr val="tx2"/>
                              </a:solidFill>
                              <a:latin typeface="Cambria Math" panose="02040503050406030204" pitchFamily="18" charset="0"/>
                            </a:rPr>
                          </m:ctrlPr>
                        </m:dPr>
                        <m:e>
                          <m:r>
                            <a:rPr lang="en-GB" sz="1400" b="0" i="1" smtClean="0">
                              <a:solidFill>
                                <a:schemeClr val="tx2"/>
                              </a:solidFill>
                              <a:latin typeface="Cambria Math" panose="02040503050406030204" pitchFamily="18" charset="0"/>
                            </a:rPr>
                            <m:t>𝑥</m:t>
                          </m:r>
                        </m:e>
                      </m:d>
                      <m:r>
                        <a:rPr lang="en-GB" sz="1400" b="0" i="1" smtClean="0">
                          <a:solidFill>
                            <a:schemeClr val="tx2"/>
                          </a:solidFill>
                          <a:latin typeface="Cambria Math" panose="02040503050406030204" pitchFamily="18" charset="0"/>
                        </a:rPr>
                        <m:t>=3</m:t>
                      </m:r>
                      <m:sSup>
                        <m:sSupPr>
                          <m:ctrlPr>
                            <a:rPr lang="en-GB" sz="1400" b="0" i="1" smtClean="0">
                              <a:solidFill>
                                <a:schemeClr val="tx2"/>
                              </a:solidFill>
                              <a:latin typeface="Cambria Math" panose="02040503050406030204" pitchFamily="18" charset="0"/>
                            </a:rPr>
                          </m:ctrlPr>
                        </m:sSupPr>
                        <m:e>
                          <m:r>
                            <a:rPr lang="en-GB" sz="1400" b="0" i="1" smtClean="0">
                              <a:solidFill>
                                <a:schemeClr val="tx2"/>
                              </a:solidFill>
                              <a:latin typeface="Cambria Math" panose="02040503050406030204" pitchFamily="18" charset="0"/>
                            </a:rPr>
                            <m:t>𝑥</m:t>
                          </m:r>
                        </m:e>
                        <m:sup>
                          <m:r>
                            <a:rPr lang="en-GB" sz="1400" b="0" i="1" smtClean="0">
                              <a:solidFill>
                                <a:schemeClr val="tx2"/>
                              </a:solidFill>
                              <a:latin typeface="Cambria Math" panose="02040503050406030204" pitchFamily="18" charset="0"/>
                            </a:rPr>
                            <m:t>2</m:t>
                          </m:r>
                        </m:sup>
                      </m:sSup>
                    </m:oMath>
                  </m:oMathPara>
                </a14:m>
                <a:endParaRPr lang="en-GB" dirty="0"/>
              </a:p>
            </p:txBody>
          </p:sp>
        </mc:Choice>
        <mc:Fallback>
          <p:sp>
            <p:nvSpPr>
              <p:cNvPr id="14" name="TextBox 13"/>
              <p:cNvSpPr txBox="1">
                <a:spLocks noRot="1" noChangeAspect="1" noMove="1" noResize="1" noEditPoints="1" noAdjustHandles="1" noChangeArrowheads="1" noChangeShapeType="1" noTextEdit="1"/>
              </p:cNvSpPr>
              <p:nvPr/>
            </p:nvSpPr>
            <p:spPr>
              <a:xfrm>
                <a:off x="2726848" y="1975787"/>
                <a:ext cx="1228464" cy="307777"/>
              </a:xfrm>
              <a:prstGeom prst="rect">
                <a:avLst/>
              </a:prstGeom>
              <a:blipFill>
                <a:blip r:embed="rId4"/>
                <a:stretch>
                  <a:fillRect b="-7843"/>
                </a:stretch>
              </a:blipFill>
            </p:spPr>
            <p:txBody>
              <a:bodyPr/>
              <a:lstStyle/>
              <a:p>
                <a:r>
                  <a:rPr lang="en-GB">
                    <a:noFill/>
                  </a:rPr>
                  <a:t> </a:t>
                </a:r>
              </a:p>
            </p:txBody>
          </p:sp>
        </mc:Fallback>
      </mc:AlternateContent>
      <p:cxnSp>
        <p:nvCxnSpPr>
          <p:cNvPr id="15" name="Straight Arrow Connector 14"/>
          <p:cNvCxnSpPr/>
          <p:nvPr/>
        </p:nvCxnSpPr>
        <p:spPr>
          <a:xfrm flipV="1">
            <a:off x="5884719" y="2079677"/>
            <a:ext cx="0" cy="2088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4711326" y="3258863"/>
            <a:ext cx="25202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7157178" y="3087789"/>
                <a:ext cx="43204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p:sp>
            <p:nvSpPr>
              <p:cNvPr id="17" name="TextBox 16"/>
              <p:cNvSpPr txBox="1">
                <a:spLocks noRot="1" noChangeAspect="1" noMove="1" noResize="1" noEditPoints="1" noAdjustHandles="1" noChangeArrowheads="1" noChangeShapeType="1" noTextEdit="1"/>
              </p:cNvSpPr>
              <p:nvPr/>
            </p:nvSpPr>
            <p:spPr>
              <a:xfrm>
                <a:off x="7157178" y="3087789"/>
                <a:ext cx="432048"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668695" y="1739638"/>
                <a:ext cx="43204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p:sp>
            <p:nvSpPr>
              <p:cNvPr id="18" name="TextBox 17"/>
              <p:cNvSpPr txBox="1">
                <a:spLocks noRot="1" noChangeAspect="1" noMove="1" noResize="1" noEditPoints="1" noAdjustHandles="1" noChangeArrowheads="1" noChangeShapeType="1" noTextEdit="1"/>
              </p:cNvSpPr>
              <p:nvPr/>
            </p:nvSpPr>
            <p:spPr>
              <a:xfrm>
                <a:off x="5668695" y="1739638"/>
                <a:ext cx="432048" cy="369332"/>
              </a:xfrm>
              <a:prstGeom prst="rect">
                <a:avLst/>
              </a:prstGeom>
              <a:blipFill>
                <a:blip r:embed="rId6"/>
                <a:stretch>
                  <a:fillRect b="-6557"/>
                </a:stretch>
              </a:blipFill>
            </p:spPr>
            <p:txBody>
              <a:bodyPr/>
              <a:lstStyle/>
              <a:p>
                <a:r>
                  <a:rPr lang="en-GB">
                    <a:noFill/>
                  </a:rPr>
                  <a:t> </a:t>
                </a:r>
              </a:p>
            </p:txBody>
          </p:sp>
        </mc:Fallback>
      </mc:AlternateContent>
      <p:sp>
        <p:nvSpPr>
          <p:cNvPr id="19" name="Freeform: Shape 18"/>
          <p:cNvSpPr/>
          <p:nvPr/>
        </p:nvSpPr>
        <p:spPr>
          <a:xfrm>
            <a:off x="4874035" y="2283563"/>
            <a:ext cx="2105247" cy="1775637"/>
          </a:xfrm>
          <a:custGeom>
            <a:avLst/>
            <a:gdLst>
              <a:gd name="connsiteX0" fmla="*/ 0 w 2009553"/>
              <a:gd name="connsiteY0" fmla="*/ 1828800 h 1828800"/>
              <a:gd name="connsiteX1" fmla="*/ 925032 w 2009553"/>
              <a:gd name="connsiteY1" fmla="*/ 978195 h 1828800"/>
              <a:gd name="connsiteX2" fmla="*/ 2009553 w 2009553"/>
              <a:gd name="connsiteY2" fmla="*/ 0 h 1828800"/>
              <a:gd name="connsiteX0" fmla="*/ 0 w 2009553"/>
              <a:gd name="connsiteY0" fmla="*/ 1828800 h 1828800"/>
              <a:gd name="connsiteX1" fmla="*/ 925032 w 2009553"/>
              <a:gd name="connsiteY1" fmla="*/ 978195 h 1828800"/>
              <a:gd name="connsiteX2" fmla="*/ 2009553 w 2009553"/>
              <a:gd name="connsiteY2" fmla="*/ 0 h 1828800"/>
              <a:gd name="connsiteX0" fmla="*/ 0 w 2009553"/>
              <a:gd name="connsiteY0" fmla="*/ 1828800 h 1828800"/>
              <a:gd name="connsiteX1" fmla="*/ 925032 w 2009553"/>
              <a:gd name="connsiteY1" fmla="*/ 978195 h 1828800"/>
              <a:gd name="connsiteX2" fmla="*/ 2009553 w 2009553"/>
              <a:gd name="connsiteY2" fmla="*/ 0 h 1828800"/>
              <a:gd name="connsiteX0" fmla="*/ 0 w 2009553"/>
              <a:gd name="connsiteY0" fmla="*/ 1828800 h 1828800"/>
              <a:gd name="connsiteX1" fmla="*/ 925032 w 2009553"/>
              <a:gd name="connsiteY1" fmla="*/ 978195 h 1828800"/>
              <a:gd name="connsiteX2" fmla="*/ 2009553 w 2009553"/>
              <a:gd name="connsiteY2" fmla="*/ 0 h 1828800"/>
              <a:gd name="connsiteX0" fmla="*/ 0 w 2020186"/>
              <a:gd name="connsiteY0" fmla="*/ 77311 h 1023623"/>
              <a:gd name="connsiteX1" fmla="*/ 935665 w 2020186"/>
              <a:gd name="connsiteY1" fmla="*/ 1023608 h 1023623"/>
              <a:gd name="connsiteX2" fmla="*/ 2020186 w 2020186"/>
              <a:gd name="connsiteY2" fmla="*/ 45413 h 1023623"/>
              <a:gd name="connsiteX0" fmla="*/ 0 w 2020186"/>
              <a:gd name="connsiteY0" fmla="*/ 31898 h 978250"/>
              <a:gd name="connsiteX1" fmla="*/ 935665 w 2020186"/>
              <a:gd name="connsiteY1" fmla="*/ 978195 h 978250"/>
              <a:gd name="connsiteX2" fmla="*/ 2020186 w 2020186"/>
              <a:gd name="connsiteY2" fmla="*/ 0 h 978250"/>
              <a:gd name="connsiteX0" fmla="*/ 0 w 2105247"/>
              <a:gd name="connsiteY0" fmla="*/ 1775637 h 1943052"/>
              <a:gd name="connsiteX1" fmla="*/ 1020726 w 2105247"/>
              <a:gd name="connsiteY1" fmla="*/ 978195 h 1943052"/>
              <a:gd name="connsiteX2" fmla="*/ 2105247 w 2105247"/>
              <a:gd name="connsiteY2" fmla="*/ 0 h 1943052"/>
              <a:gd name="connsiteX0" fmla="*/ 0 w 2105247"/>
              <a:gd name="connsiteY0" fmla="*/ 1775637 h 1775637"/>
              <a:gd name="connsiteX1" fmla="*/ 1020726 w 2105247"/>
              <a:gd name="connsiteY1" fmla="*/ 978195 h 1775637"/>
              <a:gd name="connsiteX2" fmla="*/ 2105247 w 2105247"/>
              <a:gd name="connsiteY2" fmla="*/ 0 h 1775637"/>
              <a:gd name="connsiteX0" fmla="*/ 0 w 2105247"/>
              <a:gd name="connsiteY0" fmla="*/ 1775637 h 1775637"/>
              <a:gd name="connsiteX1" fmla="*/ 1020726 w 2105247"/>
              <a:gd name="connsiteY1" fmla="*/ 978195 h 1775637"/>
              <a:gd name="connsiteX2" fmla="*/ 2105247 w 2105247"/>
              <a:gd name="connsiteY2" fmla="*/ 0 h 1775637"/>
            </a:gdLst>
            <a:ahLst/>
            <a:cxnLst>
              <a:cxn ang="0">
                <a:pos x="connsiteX0" y="connsiteY0"/>
              </a:cxn>
              <a:cxn ang="0">
                <a:pos x="connsiteX1" y="connsiteY1"/>
              </a:cxn>
              <a:cxn ang="0">
                <a:pos x="connsiteX2" y="connsiteY2"/>
              </a:cxn>
            </a:cxnLst>
            <a:rect l="l" t="t" r="r" b="b"/>
            <a:pathLst>
              <a:path w="2105247" h="1775637">
                <a:moveTo>
                  <a:pt x="0" y="1775637"/>
                </a:moveTo>
                <a:cubicBezTo>
                  <a:pt x="42530" y="1300717"/>
                  <a:pt x="404038" y="997688"/>
                  <a:pt x="1020726" y="978195"/>
                </a:cubicBezTo>
                <a:cubicBezTo>
                  <a:pt x="1479510" y="963693"/>
                  <a:pt x="1913861" y="464288"/>
                  <a:pt x="210524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0" name="TextBox 19"/>
              <p:cNvSpPr txBox="1"/>
              <p:nvPr/>
            </p:nvSpPr>
            <p:spPr>
              <a:xfrm>
                <a:off x="6526997" y="2334858"/>
                <a:ext cx="1681338"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400" b="0" i="1" smtClean="0">
                          <a:solidFill>
                            <a:schemeClr val="tx2"/>
                          </a:solidFill>
                          <a:latin typeface="Cambria Math" panose="02040503050406030204" pitchFamily="18" charset="0"/>
                        </a:rPr>
                        <m:t>𝑓</m:t>
                      </m:r>
                      <m:d>
                        <m:dPr>
                          <m:ctrlPr>
                            <a:rPr lang="en-GB" sz="1400" b="0" i="1" smtClean="0">
                              <a:solidFill>
                                <a:schemeClr val="tx2"/>
                              </a:solidFill>
                              <a:latin typeface="Cambria Math" panose="02040503050406030204" pitchFamily="18" charset="0"/>
                            </a:rPr>
                          </m:ctrlPr>
                        </m:dPr>
                        <m:e>
                          <m:r>
                            <a:rPr lang="en-GB" sz="1400" b="0" i="1" smtClean="0">
                              <a:solidFill>
                                <a:schemeClr val="tx2"/>
                              </a:solidFill>
                              <a:latin typeface="Cambria Math" panose="02040503050406030204" pitchFamily="18" charset="0"/>
                            </a:rPr>
                            <m:t>𝑥</m:t>
                          </m:r>
                        </m:e>
                      </m:d>
                      <m:r>
                        <a:rPr lang="en-GB" sz="1400" b="0" i="1" smtClean="0">
                          <a:solidFill>
                            <a:schemeClr val="tx2"/>
                          </a:solidFill>
                          <a:latin typeface="Cambria Math" panose="02040503050406030204" pitchFamily="18" charset="0"/>
                        </a:rPr>
                        <m:t>=</m:t>
                      </m:r>
                      <m:sSup>
                        <m:sSupPr>
                          <m:ctrlPr>
                            <a:rPr lang="en-GB" sz="1400" b="0" i="1" smtClean="0">
                              <a:solidFill>
                                <a:schemeClr val="tx2"/>
                              </a:solidFill>
                              <a:latin typeface="Cambria Math" panose="02040503050406030204" pitchFamily="18" charset="0"/>
                            </a:rPr>
                          </m:ctrlPr>
                        </m:sSupPr>
                        <m:e>
                          <m:r>
                            <a:rPr lang="en-GB" sz="1400" b="0" i="1" smtClean="0">
                              <a:solidFill>
                                <a:schemeClr val="tx2"/>
                              </a:solidFill>
                              <a:latin typeface="Cambria Math" panose="02040503050406030204" pitchFamily="18" charset="0"/>
                            </a:rPr>
                            <m:t>𝑥</m:t>
                          </m:r>
                        </m:e>
                        <m:sup>
                          <m:r>
                            <a:rPr lang="en-GB" sz="1400" b="0" i="1" smtClean="0">
                              <a:solidFill>
                                <a:schemeClr val="tx2"/>
                              </a:solidFill>
                              <a:latin typeface="Cambria Math" panose="02040503050406030204" pitchFamily="18" charset="0"/>
                            </a:rPr>
                            <m:t>3</m:t>
                          </m:r>
                        </m:sup>
                      </m:sSup>
                    </m:oMath>
                  </m:oMathPara>
                </a14:m>
                <a:endParaRPr lang="en-GB" dirty="0"/>
              </a:p>
            </p:txBody>
          </p:sp>
        </mc:Choice>
        <mc:Fallback>
          <p:sp>
            <p:nvSpPr>
              <p:cNvPr id="20" name="TextBox 19"/>
              <p:cNvSpPr txBox="1">
                <a:spLocks noRot="1" noChangeAspect="1" noMove="1" noResize="1" noEditPoints="1" noAdjustHandles="1" noChangeArrowheads="1" noChangeShapeType="1" noTextEdit="1"/>
              </p:cNvSpPr>
              <p:nvPr/>
            </p:nvSpPr>
            <p:spPr>
              <a:xfrm>
                <a:off x="6526997" y="2334858"/>
                <a:ext cx="1681338" cy="307777"/>
              </a:xfrm>
              <a:prstGeom prst="rect">
                <a:avLst/>
              </a:prstGeom>
              <a:blipFill>
                <a:blip r:embed="rId7"/>
                <a:stretch>
                  <a:fillRect b="-7843"/>
                </a:stretch>
              </a:blipFill>
            </p:spPr>
            <p:txBody>
              <a:bodyPr/>
              <a:lstStyle/>
              <a:p>
                <a:r>
                  <a:rPr lang="en-GB">
                    <a:noFill/>
                  </a:rPr>
                  <a:t> </a:t>
                </a:r>
              </a:p>
            </p:txBody>
          </p:sp>
        </mc:Fallback>
      </mc:AlternateContent>
      <p:sp>
        <p:nvSpPr>
          <p:cNvPr id="21" name="Freeform: Shape 20"/>
          <p:cNvSpPr/>
          <p:nvPr/>
        </p:nvSpPr>
        <p:spPr>
          <a:xfrm>
            <a:off x="4865527" y="1948074"/>
            <a:ext cx="2105247" cy="1775637"/>
          </a:xfrm>
          <a:custGeom>
            <a:avLst/>
            <a:gdLst>
              <a:gd name="connsiteX0" fmla="*/ 0 w 2009553"/>
              <a:gd name="connsiteY0" fmla="*/ 1828800 h 1828800"/>
              <a:gd name="connsiteX1" fmla="*/ 925032 w 2009553"/>
              <a:gd name="connsiteY1" fmla="*/ 978195 h 1828800"/>
              <a:gd name="connsiteX2" fmla="*/ 2009553 w 2009553"/>
              <a:gd name="connsiteY2" fmla="*/ 0 h 1828800"/>
              <a:gd name="connsiteX0" fmla="*/ 0 w 2009553"/>
              <a:gd name="connsiteY0" fmla="*/ 1828800 h 1828800"/>
              <a:gd name="connsiteX1" fmla="*/ 925032 w 2009553"/>
              <a:gd name="connsiteY1" fmla="*/ 978195 h 1828800"/>
              <a:gd name="connsiteX2" fmla="*/ 2009553 w 2009553"/>
              <a:gd name="connsiteY2" fmla="*/ 0 h 1828800"/>
              <a:gd name="connsiteX0" fmla="*/ 0 w 2009553"/>
              <a:gd name="connsiteY0" fmla="*/ 1828800 h 1828800"/>
              <a:gd name="connsiteX1" fmla="*/ 925032 w 2009553"/>
              <a:gd name="connsiteY1" fmla="*/ 978195 h 1828800"/>
              <a:gd name="connsiteX2" fmla="*/ 2009553 w 2009553"/>
              <a:gd name="connsiteY2" fmla="*/ 0 h 1828800"/>
              <a:gd name="connsiteX0" fmla="*/ 0 w 2009553"/>
              <a:gd name="connsiteY0" fmla="*/ 1828800 h 1828800"/>
              <a:gd name="connsiteX1" fmla="*/ 925032 w 2009553"/>
              <a:gd name="connsiteY1" fmla="*/ 978195 h 1828800"/>
              <a:gd name="connsiteX2" fmla="*/ 2009553 w 2009553"/>
              <a:gd name="connsiteY2" fmla="*/ 0 h 1828800"/>
              <a:gd name="connsiteX0" fmla="*/ 0 w 2020186"/>
              <a:gd name="connsiteY0" fmla="*/ 77311 h 1023623"/>
              <a:gd name="connsiteX1" fmla="*/ 935665 w 2020186"/>
              <a:gd name="connsiteY1" fmla="*/ 1023608 h 1023623"/>
              <a:gd name="connsiteX2" fmla="*/ 2020186 w 2020186"/>
              <a:gd name="connsiteY2" fmla="*/ 45413 h 1023623"/>
              <a:gd name="connsiteX0" fmla="*/ 0 w 2020186"/>
              <a:gd name="connsiteY0" fmla="*/ 31898 h 978250"/>
              <a:gd name="connsiteX1" fmla="*/ 935665 w 2020186"/>
              <a:gd name="connsiteY1" fmla="*/ 978195 h 978250"/>
              <a:gd name="connsiteX2" fmla="*/ 2020186 w 2020186"/>
              <a:gd name="connsiteY2" fmla="*/ 0 h 978250"/>
              <a:gd name="connsiteX0" fmla="*/ 0 w 2105247"/>
              <a:gd name="connsiteY0" fmla="*/ 1775637 h 1943052"/>
              <a:gd name="connsiteX1" fmla="*/ 1020726 w 2105247"/>
              <a:gd name="connsiteY1" fmla="*/ 978195 h 1943052"/>
              <a:gd name="connsiteX2" fmla="*/ 2105247 w 2105247"/>
              <a:gd name="connsiteY2" fmla="*/ 0 h 1943052"/>
              <a:gd name="connsiteX0" fmla="*/ 0 w 2105247"/>
              <a:gd name="connsiteY0" fmla="*/ 1775637 h 1775637"/>
              <a:gd name="connsiteX1" fmla="*/ 1020726 w 2105247"/>
              <a:gd name="connsiteY1" fmla="*/ 978195 h 1775637"/>
              <a:gd name="connsiteX2" fmla="*/ 2105247 w 2105247"/>
              <a:gd name="connsiteY2" fmla="*/ 0 h 1775637"/>
              <a:gd name="connsiteX0" fmla="*/ 0 w 2105247"/>
              <a:gd name="connsiteY0" fmla="*/ 1775637 h 1775637"/>
              <a:gd name="connsiteX1" fmla="*/ 1020726 w 2105247"/>
              <a:gd name="connsiteY1" fmla="*/ 978195 h 1775637"/>
              <a:gd name="connsiteX2" fmla="*/ 2105247 w 2105247"/>
              <a:gd name="connsiteY2" fmla="*/ 0 h 1775637"/>
            </a:gdLst>
            <a:ahLst/>
            <a:cxnLst>
              <a:cxn ang="0">
                <a:pos x="connsiteX0" y="connsiteY0"/>
              </a:cxn>
              <a:cxn ang="0">
                <a:pos x="connsiteX1" y="connsiteY1"/>
              </a:cxn>
              <a:cxn ang="0">
                <a:pos x="connsiteX2" y="connsiteY2"/>
              </a:cxn>
            </a:cxnLst>
            <a:rect l="l" t="t" r="r" b="b"/>
            <a:pathLst>
              <a:path w="2105247" h="1775637">
                <a:moveTo>
                  <a:pt x="0" y="1775637"/>
                </a:moveTo>
                <a:cubicBezTo>
                  <a:pt x="42530" y="1300717"/>
                  <a:pt x="404038" y="997688"/>
                  <a:pt x="1020726" y="978195"/>
                </a:cubicBezTo>
                <a:cubicBezTo>
                  <a:pt x="1479510" y="963693"/>
                  <a:pt x="1913861" y="464288"/>
                  <a:pt x="210524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2" name="TextBox 21"/>
              <p:cNvSpPr txBox="1"/>
              <p:nvPr/>
            </p:nvSpPr>
            <p:spPr>
              <a:xfrm>
                <a:off x="6711849" y="1750466"/>
                <a:ext cx="1681338"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400" b="0" i="1" smtClean="0">
                          <a:solidFill>
                            <a:schemeClr val="tx2"/>
                          </a:solidFill>
                          <a:latin typeface="Cambria Math" panose="02040503050406030204" pitchFamily="18" charset="0"/>
                        </a:rPr>
                        <m:t>𝑓</m:t>
                      </m:r>
                      <m:d>
                        <m:dPr>
                          <m:ctrlPr>
                            <a:rPr lang="en-GB" sz="1400" b="0" i="1" smtClean="0">
                              <a:solidFill>
                                <a:schemeClr val="tx2"/>
                              </a:solidFill>
                              <a:latin typeface="Cambria Math" panose="02040503050406030204" pitchFamily="18" charset="0"/>
                            </a:rPr>
                          </m:ctrlPr>
                        </m:dPr>
                        <m:e>
                          <m:r>
                            <a:rPr lang="en-GB" sz="1400" b="0" i="1" smtClean="0">
                              <a:solidFill>
                                <a:schemeClr val="tx2"/>
                              </a:solidFill>
                              <a:latin typeface="Cambria Math" panose="02040503050406030204" pitchFamily="18" charset="0"/>
                            </a:rPr>
                            <m:t>𝑥</m:t>
                          </m:r>
                        </m:e>
                      </m:d>
                      <m:r>
                        <a:rPr lang="en-GB" sz="1400" b="0" i="1" smtClean="0">
                          <a:solidFill>
                            <a:schemeClr val="tx2"/>
                          </a:solidFill>
                          <a:latin typeface="Cambria Math" panose="02040503050406030204" pitchFamily="18" charset="0"/>
                        </a:rPr>
                        <m:t>=</m:t>
                      </m:r>
                      <m:sSup>
                        <m:sSupPr>
                          <m:ctrlPr>
                            <a:rPr lang="en-GB" sz="1400" b="0" i="1" smtClean="0">
                              <a:solidFill>
                                <a:schemeClr val="tx2"/>
                              </a:solidFill>
                              <a:latin typeface="Cambria Math" panose="02040503050406030204" pitchFamily="18" charset="0"/>
                            </a:rPr>
                          </m:ctrlPr>
                        </m:sSupPr>
                        <m:e>
                          <m:r>
                            <a:rPr lang="en-GB" sz="1400" b="0" i="1" smtClean="0">
                              <a:solidFill>
                                <a:schemeClr val="tx2"/>
                              </a:solidFill>
                              <a:latin typeface="Cambria Math" panose="02040503050406030204" pitchFamily="18" charset="0"/>
                            </a:rPr>
                            <m:t>𝑥</m:t>
                          </m:r>
                        </m:e>
                        <m:sup>
                          <m:r>
                            <a:rPr lang="en-GB" sz="1400" b="0" i="1" smtClean="0">
                              <a:solidFill>
                                <a:schemeClr val="tx2"/>
                              </a:solidFill>
                              <a:latin typeface="Cambria Math" panose="02040503050406030204" pitchFamily="18" charset="0"/>
                            </a:rPr>
                            <m:t>3</m:t>
                          </m:r>
                        </m:sup>
                      </m:sSup>
                      <m:r>
                        <a:rPr lang="en-GB" sz="1400" b="0" i="1" smtClean="0">
                          <a:solidFill>
                            <a:schemeClr val="tx2"/>
                          </a:solidFill>
                          <a:latin typeface="Cambria Math" panose="02040503050406030204" pitchFamily="18" charset="0"/>
                        </a:rPr>
                        <m:t>+</m:t>
                      </m:r>
                      <m:r>
                        <a:rPr lang="en-GB" sz="1400" b="0" i="1" smtClean="0">
                          <a:solidFill>
                            <a:schemeClr val="tx2"/>
                          </a:solidFill>
                          <a:latin typeface="Cambria Math" panose="02040503050406030204" pitchFamily="18" charset="0"/>
                        </a:rPr>
                        <m:t>𝑐</m:t>
                      </m:r>
                    </m:oMath>
                  </m:oMathPara>
                </a14:m>
                <a:endParaRPr lang="en-GB" dirty="0"/>
              </a:p>
            </p:txBody>
          </p:sp>
        </mc:Choice>
        <mc:Fallback>
          <p:sp>
            <p:nvSpPr>
              <p:cNvPr id="22" name="TextBox 21"/>
              <p:cNvSpPr txBox="1">
                <a:spLocks noRot="1" noChangeAspect="1" noMove="1" noResize="1" noEditPoints="1" noAdjustHandles="1" noChangeArrowheads="1" noChangeShapeType="1" noTextEdit="1"/>
              </p:cNvSpPr>
              <p:nvPr/>
            </p:nvSpPr>
            <p:spPr>
              <a:xfrm>
                <a:off x="6711849" y="1750466"/>
                <a:ext cx="1681338" cy="307777"/>
              </a:xfrm>
              <a:prstGeom prst="rect">
                <a:avLst/>
              </a:prstGeom>
              <a:blipFill>
                <a:blip r:embed="rId8"/>
                <a:stretch>
                  <a:fillRect b="-7843"/>
                </a:stretch>
              </a:blipFill>
            </p:spPr>
            <p:txBody>
              <a:bodyPr/>
              <a:lstStyle/>
              <a:p>
                <a:r>
                  <a:rPr lang="en-GB">
                    <a:noFill/>
                  </a:rPr>
                  <a:t> </a:t>
                </a:r>
              </a:p>
            </p:txBody>
          </p:sp>
        </mc:Fallback>
      </mc:AlternateContent>
      <p:sp>
        <p:nvSpPr>
          <p:cNvPr id="23" name="Freeform: Shape 22"/>
          <p:cNvSpPr/>
          <p:nvPr/>
        </p:nvSpPr>
        <p:spPr>
          <a:xfrm>
            <a:off x="4857020" y="2773293"/>
            <a:ext cx="2105247" cy="1775637"/>
          </a:xfrm>
          <a:custGeom>
            <a:avLst/>
            <a:gdLst>
              <a:gd name="connsiteX0" fmla="*/ 0 w 2009553"/>
              <a:gd name="connsiteY0" fmla="*/ 1828800 h 1828800"/>
              <a:gd name="connsiteX1" fmla="*/ 925032 w 2009553"/>
              <a:gd name="connsiteY1" fmla="*/ 978195 h 1828800"/>
              <a:gd name="connsiteX2" fmla="*/ 2009553 w 2009553"/>
              <a:gd name="connsiteY2" fmla="*/ 0 h 1828800"/>
              <a:gd name="connsiteX0" fmla="*/ 0 w 2009553"/>
              <a:gd name="connsiteY0" fmla="*/ 1828800 h 1828800"/>
              <a:gd name="connsiteX1" fmla="*/ 925032 w 2009553"/>
              <a:gd name="connsiteY1" fmla="*/ 978195 h 1828800"/>
              <a:gd name="connsiteX2" fmla="*/ 2009553 w 2009553"/>
              <a:gd name="connsiteY2" fmla="*/ 0 h 1828800"/>
              <a:gd name="connsiteX0" fmla="*/ 0 w 2009553"/>
              <a:gd name="connsiteY0" fmla="*/ 1828800 h 1828800"/>
              <a:gd name="connsiteX1" fmla="*/ 925032 w 2009553"/>
              <a:gd name="connsiteY1" fmla="*/ 978195 h 1828800"/>
              <a:gd name="connsiteX2" fmla="*/ 2009553 w 2009553"/>
              <a:gd name="connsiteY2" fmla="*/ 0 h 1828800"/>
              <a:gd name="connsiteX0" fmla="*/ 0 w 2009553"/>
              <a:gd name="connsiteY0" fmla="*/ 1828800 h 1828800"/>
              <a:gd name="connsiteX1" fmla="*/ 925032 w 2009553"/>
              <a:gd name="connsiteY1" fmla="*/ 978195 h 1828800"/>
              <a:gd name="connsiteX2" fmla="*/ 2009553 w 2009553"/>
              <a:gd name="connsiteY2" fmla="*/ 0 h 1828800"/>
              <a:gd name="connsiteX0" fmla="*/ 0 w 2020186"/>
              <a:gd name="connsiteY0" fmla="*/ 77311 h 1023623"/>
              <a:gd name="connsiteX1" fmla="*/ 935665 w 2020186"/>
              <a:gd name="connsiteY1" fmla="*/ 1023608 h 1023623"/>
              <a:gd name="connsiteX2" fmla="*/ 2020186 w 2020186"/>
              <a:gd name="connsiteY2" fmla="*/ 45413 h 1023623"/>
              <a:gd name="connsiteX0" fmla="*/ 0 w 2020186"/>
              <a:gd name="connsiteY0" fmla="*/ 31898 h 978250"/>
              <a:gd name="connsiteX1" fmla="*/ 935665 w 2020186"/>
              <a:gd name="connsiteY1" fmla="*/ 978195 h 978250"/>
              <a:gd name="connsiteX2" fmla="*/ 2020186 w 2020186"/>
              <a:gd name="connsiteY2" fmla="*/ 0 h 978250"/>
              <a:gd name="connsiteX0" fmla="*/ 0 w 2105247"/>
              <a:gd name="connsiteY0" fmla="*/ 1775637 h 1943052"/>
              <a:gd name="connsiteX1" fmla="*/ 1020726 w 2105247"/>
              <a:gd name="connsiteY1" fmla="*/ 978195 h 1943052"/>
              <a:gd name="connsiteX2" fmla="*/ 2105247 w 2105247"/>
              <a:gd name="connsiteY2" fmla="*/ 0 h 1943052"/>
              <a:gd name="connsiteX0" fmla="*/ 0 w 2105247"/>
              <a:gd name="connsiteY0" fmla="*/ 1775637 h 1775637"/>
              <a:gd name="connsiteX1" fmla="*/ 1020726 w 2105247"/>
              <a:gd name="connsiteY1" fmla="*/ 978195 h 1775637"/>
              <a:gd name="connsiteX2" fmla="*/ 2105247 w 2105247"/>
              <a:gd name="connsiteY2" fmla="*/ 0 h 1775637"/>
              <a:gd name="connsiteX0" fmla="*/ 0 w 2105247"/>
              <a:gd name="connsiteY0" fmla="*/ 1775637 h 1775637"/>
              <a:gd name="connsiteX1" fmla="*/ 1020726 w 2105247"/>
              <a:gd name="connsiteY1" fmla="*/ 978195 h 1775637"/>
              <a:gd name="connsiteX2" fmla="*/ 2105247 w 2105247"/>
              <a:gd name="connsiteY2" fmla="*/ 0 h 1775637"/>
            </a:gdLst>
            <a:ahLst/>
            <a:cxnLst>
              <a:cxn ang="0">
                <a:pos x="connsiteX0" y="connsiteY0"/>
              </a:cxn>
              <a:cxn ang="0">
                <a:pos x="connsiteX1" y="connsiteY1"/>
              </a:cxn>
              <a:cxn ang="0">
                <a:pos x="connsiteX2" y="connsiteY2"/>
              </a:cxn>
            </a:cxnLst>
            <a:rect l="l" t="t" r="r" b="b"/>
            <a:pathLst>
              <a:path w="2105247" h="1775637">
                <a:moveTo>
                  <a:pt x="0" y="1775637"/>
                </a:moveTo>
                <a:cubicBezTo>
                  <a:pt x="42530" y="1300717"/>
                  <a:pt x="404038" y="997688"/>
                  <a:pt x="1020726" y="978195"/>
                </a:cubicBezTo>
                <a:cubicBezTo>
                  <a:pt x="1479510" y="963693"/>
                  <a:pt x="1913861" y="464288"/>
                  <a:pt x="210524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4" name="TextBox 23"/>
              <p:cNvSpPr txBox="1"/>
              <p:nvPr/>
            </p:nvSpPr>
            <p:spPr>
              <a:xfrm>
                <a:off x="6674958" y="2770934"/>
                <a:ext cx="1681338"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400" b="0" i="1" smtClean="0">
                          <a:solidFill>
                            <a:schemeClr val="tx2"/>
                          </a:solidFill>
                          <a:latin typeface="Cambria Math" panose="02040503050406030204" pitchFamily="18" charset="0"/>
                        </a:rPr>
                        <m:t>𝑓</m:t>
                      </m:r>
                      <m:d>
                        <m:dPr>
                          <m:ctrlPr>
                            <a:rPr lang="en-GB" sz="1400" b="0" i="1" smtClean="0">
                              <a:solidFill>
                                <a:schemeClr val="tx2"/>
                              </a:solidFill>
                              <a:latin typeface="Cambria Math" panose="02040503050406030204" pitchFamily="18" charset="0"/>
                            </a:rPr>
                          </m:ctrlPr>
                        </m:dPr>
                        <m:e>
                          <m:r>
                            <a:rPr lang="en-GB" sz="1400" b="0" i="1" smtClean="0">
                              <a:solidFill>
                                <a:schemeClr val="tx2"/>
                              </a:solidFill>
                              <a:latin typeface="Cambria Math" panose="02040503050406030204" pitchFamily="18" charset="0"/>
                            </a:rPr>
                            <m:t>𝑥</m:t>
                          </m:r>
                        </m:e>
                      </m:d>
                      <m:r>
                        <a:rPr lang="en-GB" sz="1400" b="0" i="1" smtClean="0">
                          <a:solidFill>
                            <a:schemeClr val="tx2"/>
                          </a:solidFill>
                          <a:latin typeface="Cambria Math" panose="02040503050406030204" pitchFamily="18" charset="0"/>
                        </a:rPr>
                        <m:t>=</m:t>
                      </m:r>
                      <m:sSup>
                        <m:sSupPr>
                          <m:ctrlPr>
                            <a:rPr lang="en-GB" sz="1400" b="0" i="1" smtClean="0">
                              <a:solidFill>
                                <a:schemeClr val="tx2"/>
                              </a:solidFill>
                              <a:latin typeface="Cambria Math" panose="02040503050406030204" pitchFamily="18" charset="0"/>
                            </a:rPr>
                          </m:ctrlPr>
                        </m:sSupPr>
                        <m:e>
                          <m:r>
                            <a:rPr lang="en-GB" sz="1400" b="0" i="1" smtClean="0">
                              <a:solidFill>
                                <a:schemeClr val="tx2"/>
                              </a:solidFill>
                              <a:latin typeface="Cambria Math" panose="02040503050406030204" pitchFamily="18" charset="0"/>
                            </a:rPr>
                            <m:t>𝑥</m:t>
                          </m:r>
                        </m:e>
                        <m:sup>
                          <m:r>
                            <a:rPr lang="en-GB" sz="1400" b="0" i="1" smtClean="0">
                              <a:solidFill>
                                <a:schemeClr val="tx2"/>
                              </a:solidFill>
                              <a:latin typeface="Cambria Math" panose="02040503050406030204" pitchFamily="18" charset="0"/>
                            </a:rPr>
                            <m:t>3</m:t>
                          </m:r>
                        </m:sup>
                      </m:sSup>
                      <m:r>
                        <a:rPr lang="en-GB" sz="1400" b="0" i="1" smtClean="0">
                          <a:solidFill>
                            <a:schemeClr val="tx2"/>
                          </a:solidFill>
                          <a:latin typeface="Cambria Math" panose="02040503050406030204" pitchFamily="18" charset="0"/>
                        </a:rPr>
                        <m:t>−1</m:t>
                      </m:r>
                    </m:oMath>
                  </m:oMathPara>
                </a14:m>
                <a:endParaRPr lang="en-GB" dirty="0"/>
              </a:p>
            </p:txBody>
          </p:sp>
        </mc:Choice>
        <mc:Fallback>
          <p:sp>
            <p:nvSpPr>
              <p:cNvPr id="24" name="TextBox 23"/>
              <p:cNvSpPr txBox="1">
                <a:spLocks noRot="1" noChangeAspect="1" noMove="1" noResize="1" noEditPoints="1" noAdjustHandles="1" noChangeArrowheads="1" noChangeShapeType="1" noTextEdit="1"/>
              </p:cNvSpPr>
              <p:nvPr/>
            </p:nvSpPr>
            <p:spPr>
              <a:xfrm>
                <a:off x="6674958" y="2770934"/>
                <a:ext cx="1681338" cy="307777"/>
              </a:xfrm>
              <a:prstGeom prst="rect">
                <a:avLst/>
              </a:prstGeom>
              <a:blipFill>
                <a:blip r:embed="rId9"/>
                <a:stretch>
                  <a:fillRect b="-10000"/>
                </a:stretch>
              </a:blipFill>
            </p:spPr>
            <p:txBody>
              <a:bodyPr/>
              <a:lstStyle/>
              <a:p>
                <a:r>
                  <a:rPr lang="en-GB">
                    <a:noFill/>
                  </a:rPr>
                  <a:t> </a:t>
                </a:r>
              </a:p>
            </p:txBody>
          </p:sp>
        </mc:Fallback>
      </mc:AlternateContent>
      <p:sp>
        <p:nvSpPr>
          <p:cNvPr id="25" name="Arrow: Right 24"/>
          <p:cNvSpPr/>
          <p:nvPr/>
        </p:nvSpPr>
        <p:spPr>
          <a:xfrm>
            <a:off x="4211960" y="2488746"/>
            <a:ext cx="499366" cy="2821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6" name="TextBox 25"/>
              <p:cNvSpPr txBox="1"/>
              <p:nvPr/>
            </p:nvSpPr>
            <p:spPr>
              <a:xfrm>
                <a:off x="4257710" y="2031945"/>
                <a:ext cx="322578" cy="47564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m:t>
                      </m:r>
                    </m:oMath>
                  </m:oMathPara>
                </a14:m>
                <a:endParaRPr lang="en-GB" sz="2400" dirty="0"/>
              </a:p>
            </p:txBody>
          </p:sp>
        </mc:Choice>
        <mc:Fallback>
          <p:sp>
            <p:nvSpPr>
              <p:cNvPr id="26" name="TextBox 25"/>
              <p:cNvSpPr txBox="1">
                <a:spLocks noRot="1" noChangeAspect="1" noMove="1" noResize="1" noEditPoints="1" noAdjustHandles="1" noChangeArrowheads="1" noChangeShapeType="1" noTextEdit="1"/>
              </p:cNvSpPr>
              <p:nvPr/>
            </p:nvSpPr>
            <p:spPr>
              <a:xfrm>
                <a:off x="4257710" y="2031945"/>
                <a:ext cx="322578" cy="475643"/>
              </a:xfrm>
              <a:prstGeom prst="rect">
                <a:avLst/>
              </a:prstGeom>
              <a:blipFill>
                <a:blip r:embed="rId10"/>
                <a:stretch>
                  <a:fillRect l="-22642" r="-35849" b="-21795"/>
                </a:stretch>
              </a:blipFill>
            </p:spPr>
            <p:txBody>
              <a:bodyPr/>
              <a:lstStyle/>
              <a:p>
                <a:r>
                  <a:rPr lang="en-GB">
                    <a:noFill/>
                  </a:rPr>
                  <a:t> </a:t>
                </a:r>
              </a:p>
            </p:txBody>
          </p:sp>
        </mc:Fallback>
      </mc:AlternateContent>
      <p:sp>
        <p:nvSpPr>
          <p:cNvPr id="27" name="TextBox 26"/>
          <p:cNvSpPr txBox="1"/>
          <p:nvPr/>
        </p:nvSpPr>
        <p:spPr>
          <a:xfrm>
            <a:off x="8208335" y="2642635"/>
            <a:ext cx="684145" cy="707886"/>
          </a:xfrm>
          <a:prstGeom prst="rect">
            <a:avLst/>
          </a:prstGeom>
          <a:noFill/>
        </p:spPr>
        <p:txBody>
          <a:bodyPr wrap="square" rtlCol="0">
            <a:spAutoFit/>
          </a:bodyPr>
          <a:lstStyle/>
          <a:p>
            <a:r>
              <a:rPr lang="en-GB" sz="4000" b="1" dirty="0"/>
              <a:t>?</a:t>
            </a:r>
            <a:endParaRPr lang="en-GB" b="1" dirty="0"/>
          </a:p>
        </p:txBody>
      </p:sp>
      <p:sp>
        <p:nvSpPr>
          <p:cNvPr id="28" name="Oval 27"/>
          <p:cNvSpPr/>
          <p:nvPr/>
        </p:nvSpPr>
        <p:spPr>
          <a:xfrm>
            <a:off x="6417538" y="2562872"/>
            <a:ext cx="128042" cy="132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9" name="TextBox 28"/>
              <p:cNvSpPr txBox="1"/>
              <p:nvPr/>
            </p:nvSpPr>
            <p:spPr>
              <a:xfrm>
                <a:off x="6004923" y="2401090"/>
                <a:ext cx="456560" cy="2616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ctrlPr>
                            <a:rPr lang="en-GB" sz="1100" b="0" i="1" smtClean="0">
                              <a:latin typeface="Cambria Math" panose="02040503050406030204" pitchFamily="18" charset="0"/>
                            </a:rPr>
                          </m:ctrlPr>
                        </m:dPr>
                        <m:e>
                          <m:r>
                            <a:rPr lang="en-GB" sz="1100" b="0" i="1" smtClean="0">
                              <a:latin typeface="Cambria Math" panose="02040503050406030204" pitchFamily="18" charset="0"/>
                            </a:rPr>
                            <m:t>1,3</m:t>
                          </m:r>
                        </m:e>
                      </m:d>
                    </m:oMath>
                  </m:oMathPara>
                </a14:m>
                <a:endParaRPr lang="en-GB" dirty="0"/>
              </a:p>
            </p:txBody>
          </p:sp>
        </mc:Choice>
        <mc:Fallback>
          <p:sp>
            <p:nvSpPr>
              <p:cNvPr id="29" name="TextBox 28"/>
              <p:cNvSpPr txBox="1">
                <a:spLocks noRot="1" noChangeAspect="1" noMove="1" noResize="1" noEditPoints="1" noAdjustHandles="1" noChangeArrowheads="1" noChangeShapeType="1" noTextEdit="1"/>
              </p:cNvSpPr>
              <p:nvPr/>
            </p:nvSpPr>
            <p:spPr>
              <a:xfrm>
                <a:off x="6004923" y="2401090"/>
                <a:ext cx="456560" cy="261610"/>
              </a:xfrm>
              <a:prstGeom prst="rect">
                <a:avLst/>
              </a:prstGeom>
              <a:blipFill>
                <a:blip r:embed="rId11"/>
                <a:stretch>
                  <a:fillRect/>
                </a:stretch>
              </a:blipFill>
            </p:spPr>
            <p:txBody>
              <a:bodyPr/>
              <a:lstStyle/>
              <a:p>
                <a:r>
                  <a:rPr lang="en-GB">
                    <a:noFill/>
                  </a:rPr>
                  <a:t> </a:t>
                </a:r>
              </a:p>
            </p:txBody>
          </p:sp>
        </mc:Fallback>
      </mc:AlternateContent>
      <p:sp>
        <p:nvSpPr>
          <p:cNvPr id="30" name="TextBox 29"/>
          <p:cNvSpPr txBox="1"/>
          <p:nvPr/>
        </p:nvSpPr>
        <p:spPr>
          <a:xfrm>
            <a:off x="6219825" y="3789040"/>
            <a:ext cx="2657475" cy="923330"/>
          </a:xfrm>
          <a:prstGeom prst="rect">
            <a:avLst/>
          </a:prstGeom>
          <a:noFill/>
        </p:spPr>
        <p:txBody>
          <a:bodyPr wrap="square" rtlCol="0">
            <a:spAutoFit/>
          </a:bodyPr>
          <a:lstStyle/>
          <a:p>
            <a:r>
              <a:rPr lang="en-GB" dirty="0"/>
              <a:t>But if we know one point on the curve, it leaves only one possibility.</a:t>
            </a:r>
          </a:p>
        </p:txBody>
      </p:sp>
      <p:cxnSp>
        <p:nvCxnSpPr>
          <p:cNvPr id="32" name="Straight Arrow Connector 31"/>
          <p:cNvCxnSpPr/>
          <p:nvPr/>
        </p:nvCxnSpPr>
        <p:spPr>
          <a:xfrm flipH="1" flipV="1">
            <a:off x="6534150" y="2752725"/>
            <a:ext cx="573811" cy="1064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4" name="TextBox 33"/>
              <p:cNvSpPr txBox="1"/>
              <p:nvPr/>
            </p:nvSpPr>
            <p:spPr>
              <a:xfrm>
                <a:off x="394972" y="4341844"/>
                <a:ext cx="4199830" cy="923330"/>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 curve with equation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a14:m>
                <a:r>
                  <a:rPr lang="en-GB" dirty="0"/>
                  <a:t> passes through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1,3</m:t>
                        </m:r>
                      </m:e>
                    </m:d>
                  </m:oMath>
                </a14:m>
                <a:r>
                  <a:rPr lang="en-GB" dirty="0"/>
                  <a:t>. Given that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𝑓</m:t>
                        </m:r>
                      </m:e>
                      <m:sup>
                        <m:r>
                          <a:rPr lang="en-GB" b="0" i="1" smtClean="0">
                            <a:latin typeface="Cambria Math" panose="02040503050406030204" pitchFamily="18" charset="0"/>
                          </a:rPr>
                          <m:t>′</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=3</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a14:m>
                <a:r>
                  <a:rPr lang="en-GB" dirty="0"/>
                  <a:t>, find the equation of the curve.</a:t>
                </a:r>
              </a:p>
            </p:txBody>
          </p:sp>
        </mc:Choice>
        <mc:Fallback>
          <p:sp>
            <p:nvSpPr>
              <p:cNvPr id="34" name="TextBox 33"/>
              <p:cNvSpPr txBox="1">
                <a:spLocks noRot="1" noChangeAspect="1" noMove="1" noResize="1" noEditPoints="1" noAdjustHandles="1" noChangeArrowheads="1" noChangeShapeType="1" noTextEdit="1"/>
              </p:cNvSpPr>
              <p:nvPr/>
            </p:nvSpPr>
            <p:spPr>
              <a:xfrm>
                <a:off x="394972" y="4341844"/>
                <a:ext cx="4199830" cy="923330"/>
              </a:xfrm>
              <a:prstGeom prst="rect">
                <a:avLst/>
              </a:prstGeom>
              <a:blipFill>
                <a:blip r:embed="rId12"/>
                <a:stretch>
                  <a:fillRect b="-1136"/>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1001756" y="5400554"/>
                <a:ext cx="4464496" cy="120032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𝑓</m:t>
                          </m:r>
                        </m:e>
                        <m:sup>
                          <m:r>
                            <a:rPr lang="en-GB" b="0" i="1" smtClean="0">
                              <a:latin typeface="Cambria Math" panose="02040503050406030204" pitchFamily="18" charset="0"/>
                            </a:rPr>
                            <m:t>′</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=3</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m:t>
                      </m:r>
                      <m:r>
                        <a:rPr lang="en-GB" b="0" i="1" smtClean="0">
                          <a:latin typeface="Cambria Math" panose="02040503050406030204" pitchFamily="18" charset="0"/>
                        </a:rPr>
                        <m:t>𝑐</m:t>
                      </m:r>
                    </m:oMath>
                  </m:oMathPara>
                </a14:m>
                <a:endParaRPr lang="en-GB" dirty="0"/>
              </a:p>
              <a:p>
                <a:r>
                  <a:rPr lang="en-GB" dirty="0"/>
                  <a:t>Using the point </a:t>
                </a:r>
                <a14:m>
                  <m:oMath xmlns:m="http://schemas.openxmlformats.org/officeDocument/2006/math">
                    <m:r>
                      <a:rPr lang="en-GB" b="0" i="1" smtClean="0">
                        <a:latin typeface="Cambria Math" panose="02040503050406030204" pitchFamily="18" charset="0"/>
                      </a:rPr>
                      <m:t>(1,3)</m:t>
                    </m:r>
                  </m:oMath>
                </a14:m>
                <a:r>
                  <a:rPr lang="en-GB" dirty="0"/>
                  <a:t>:    </a:t>
                </a:r>
                <a14:m>
                  <m:oMath xmlns:m="http://schemas.openxmlformats.org/officeDocument/2006/math">
                    <m:r>
                      <a:rPr lang="en-GB" b="0" i="1" dirty="0" smtClean="0">
                        <a:latin typeface="Cambria Math" panose="02040503050406030204" pitchFamily="18" charset="0"/>
                      </a:rPr>
                      <m:t>3=</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1</m:t>
                        </m:r>
                      </m:e>
                      <m:sup>
                        <m:r>
                          <a:rPr lang="en-GB" b="0" i="1" dirty="0" smtClean="0">
                            <a:latin typeface="Cambria Math" panose="02040503050406030204" pitchFamily="18" charset="0"/>
                          </a:rPr>
                          <m:t>3</m:t>
                        </m:r>
                      </m:sup>
                    </m:sSup>
                    <m:r>
                      <a:rPr lang="en-GB" b="0" i="1" dirty="0" smtClean="0">
                        <a:latin typeface="Cambria Math" panose="02040503050406030204" pitchFamily="18" charset="0"/>
                      </a:rPr>
                      <m:t>+</m:t>
                    </m:r>
                    <m:r>
                      <a:rPr lang="en-GB" b="0" i="1" dirty="0" smtClean="0">
                        <a:latin typeface="Cambria Math" panose="02040503050406030204" pitchFamily="18" charset="0"/>
                      </a:rPr>
                      <m:t>𝑐</m:t>
                    </m:r>
                    <m:r>
                      <a:rPr lang="en-GB" b="0" i="1" dirty="0" smtClean="0">
                        <a:latin typeface="Cambria Math" panose="02040503050406030204" pitchFamily="18" charset="0"/>
                      </a:rPr>
                      <m:t>  ∴</m:t>
                    </m:r>
                    <m:r>
                      <a:rPr lang="en-GB" b="0" i="1" dirty="0" smtClean="0">
                        <a:latin typeface="Cambria Math" panose="02040503050406030204" pitchFamily="18" charset="0"/>
                      </a:rPr>
                      <m:t>𝑐</m:t>
                    </m:r>
                    <m:r>
                      <a:rPr lang="en-GB" b="0" i="1" dirty="0" smtClean="0">
                        <a:latin typeface="Cambria Math" panose="02040503050406030204" pitchFamily="18" charset="0"/>
                      </a:rPr>
                      <m:t>=2</m:t>
                    </m:r>
                  </m:oMath>
                </a14:m>
                <a:endParaRPr lang="en-GB" dirty="0"/>
              </a:p>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+2</m:t>
                      </m:r>
                    </m:oMath>
                  </m:oMathPara>
                </a14:m>
                <a:endParaRPr lang="en-GB" dirty="0"/>
              </a:p>
            </p:txBody>
          </p:sp>
        </mc:Choice>
        <mc:Fallback>
          <p:sp>
            <p:nvSpPr>
              <p:cNvPr id="35" name="TextBox 34"/>
              <p:cNvSpPr txBox="1">
                <a:spLocks noRot="1" noChangeAspect="1" noMove="1" noResize="1" noEditPoints="1" noAdjustHandles="1" noChangeArrowheads="1" noChangeShapeType="1" noTextEdit="1"/>
              </p:cNvSpPr>
              <p:nvPr/>
            </p:nvSpPr>
            <p:spPr>
              <a:xfrm>
                <a:off x="1001756" y="5400554"/>
                <a:ext cx="4464496" cy="1200329"/>
              </a:xfrm>
              <a:prstGeom prst="rect">
                <a:avLst/>
              </a:prstGeom>
              <a:blipFill>
                <a:blip r:embed="rId13"/>
                <a:stretch>
                  <a:fillRect l="-1091" b="-3046"/>
                </a:stretch>
              </a:blipFill>
            </p:spPr>
            <p:txBody>
              <a:bodyPr/>
              <a:lstStyle/>
              <a:p>
                <a:r>
                  <a:rPr lang="en-GB">
                    <a:noFill/>
                  </a:rPr>
                  <a:t> </a:t>
                </a:r>
              </a:p>
            </p:txBody>
          </p:sp>
        </mc:Fallback>
      </mc:AlternateContent>
      <p:sp>
        <p:nvSpPr>
          <p:cNvPr id="36" name="Rectangle 35"/>
          <p:cNvSpPr/>
          <p:nvPr/>
        </p:nvSpPr>
        <p:spPr>
          <a:xfrm>
            <a:off x="1036847" y="5401708"/>
            <a:ext cx="4631848" cy="12455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Tree>
    <p:extLst>
      <p:ext uri="{BB962C8B-B14F-4D97-AF65-F5344CB8AC3E}">
        <p14:creationId xmlns:p14="http://schemas.microsoft.com/office/powerpoint/2010/main" val="217128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par>
                          <p:cTn id="18" fill="hold">
                            <p:stCondLst>
                              <p:cond delay="1000"/>
                            </p:stCondLst>
                            <p:childTnLst>
                              <p:par>
                                <p:cTn id="19" presetID="22" presetClass="exit" presetSubtype="4" fill="hold" grpId="0" nodeType="afterEffect">
                                  <p:stCondLst>
                                    <p:cond delay="0"/>
                                  </p:stCondLst>
                                  <p:childTnLst>
                                    <p:animEffect transition="out" filter="wipe(down)">
                                      <p:cBhvr>
                                        <p:cTn id="20" dur="500"/>
                                        <p:tgtEl>
                                          <p:spTgt spid="19"/>
                                        </p:tgtEl>
                                      </p:cBhvr>
                                    </p:animEffect>
                                    <p:set>
                                      <p:cBhvr>
                                        <p:cTn id="21" dur="1" fill="hold">
                                          <p:stCondLst>
                                            <p:cond delay="499"/>
                                          </p:stCondLst>
                                        </p:cTn>
                                        <p:tgtEl>
                                          <p:spTgt spid="19"/>
                                        </p:tgtEl>
                                        <p:attrNameLst>
                                          <p:attrName>style.visibility</p:attrName>
                                        </p:attrNameLst>
                                      </p:cBhvr>
                                      <p:to>
                                        <p:strVal val="hidden"/>
                                      </p:to>
                                    </p:set>
                                  </p:childTnLst>
                                </p:cTn>
                              </p:par>
                              <p:par>
                                <p:cTn id="22" presetID="22" presetClass="exit" presetSubtype="4" fill="hold" grpId="0" nodeType="withEffect">
                                  <p:stCondLst>
                                    <p:cond delay="0"/>
                                  </p:stCondLst>
                                  <p:childTnLst>
                                    <p:animEffect transition="out" filter="wipe(down)">
                                      <p:cBhvr>
                                        <p:cTn id="23" dur="500"/>
                                        <p:tgtEl>
                                          <p:spTgt spid="23"/>
                                        </p:tgtEl>
                                      </p:cBhvr>
                                    </p:animEffect>
                                    <p:set>
                                      <p:cBhvr>
                                        <p:cTn id="24" dur="1" fill="hold">
                                          <p:stCondLst>
                                            <p:cond delay="499"/>
                                          </p:stCondLst>
                                        </p:cTn>
                                        <p:tgtEl>
                                          <p:spTgt spid="23"/>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1000"/>
                                        <p:tgtEl>
                                          <p:spTgt spid="24"/>
                                        </p:tgtEl>
                                      </p:cBhvr>
                                    </p:animEffect>
                                    <p:set>
                                      <p:cBhvr>
                                        <p:cTn id="27" dur="1" fill="hold">
                                          <p:stCondLst>
                                            <p:cond delay="999"/>
                                          </p:stCondLst>
                                        </p:cTn>
                                        <p:tgtEl>
                                          <p:spTgt spid="24"/>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1000"/>
                                        <p:tgtEl>
                                          <p:spTgt spid="20"/>
                                        </p:tgtEl>
                                      </p:cBhvr>
                                    </p:animEffect>
                                    <p:set>
                                      <p:cBhvr>
                                        <p:cTn id="30" dur="1" fill="hold">
                                          <p:stCondLst>
                                            <p:cond delay="999"/>
                                          </p:stCondLst>
                                        </p:cTn>
                                        <p:tgtEl>
                                          <p:spTgt spid="20"/>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1000"/>
                                        <p:tgtEl>
                                          <p:spTgt spid="27"/>
                                        </p:tgtEl>
                                      </p:cBhvr>
                                    </p:animEffect>
                                    <p:set>
                                      <p:cBhvr>
                                        <p:cTn id="33" dur="1" fill="hold">
                                          <p:stCondLst>
                                            <p:cond delay="999"/>
                                          </p:stCondLst>
                                        </p:cTn>
                                        <p:tgtEl>
                                          <p:spTgt spid="2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 nodeType="click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2" restart="whenNotActive" fill="hold" evtFilter="cancelBubble" nodeType="interactiveSeq">
                <p:stCondLst>
                  <p:cond evt="onClick" delay="0">
                    <p:tgtEl>
                      <p:spTgt spid="36"/>
                    </p:tgtEl>
                  </p:cond>
                </p:stCondLst>
                <p:endSync evt="end" delay="0">
                  <p:rtn val="all"/>
                </p:endSync>
                <p:childTnLst>
                  <p:par>
                    <p:cTn id="43" fill="hold">
                      <p:stCondLst>
                        <p:cond delay="0"/>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36"/>
                                        </p:tgtEl>
                                      </p:cBhvr>
                                    </p:animEffect>
                                    <p:set>
                                      <p:cBhvr>
                                        <p:cTn id="47" dur="1" fill="hold">
                                          <p:stCondLst>
                                            <p:cond delay="499"/>
                                          </p:stCondLst>
                                        </p:cTn>
                                        <p:tgtEl>
                                          <p:spTgt spid="36"/>
                                        </p:tgtEl>
                                        <p:attrNameLst>
                                          <p:attrName>style.visibility</p:attrName>
                                        </p:attrNameLst>
                                      </p:cBhvr>
                                      <p:to>
                                        <p:strVal val="hidden"/>
                                      </p:to>
                                    </p:set>
                                  </p:childTnLst>
                                </p:cTn>
                              </p:par>
                            </p:childTnLst>
                          </p:cTn>
                        </p:par>
                      </p:childTnLst>
                    </p:cTn>
                  </p:par>
                </p:childTnLst>
              </p:cTn>
              <p:nextCondLst>
                <p:cond evt="onClick" delay="0">
                  <p:tgtEl>
                    <p:spTgt spid="36"/>
                  </p:tgtEl>
                </p:cond>
              </p:nextCondLst>
            </p:seq>
          </p:childTnLst>
        </p:cTn>
      </p:par>
    </p:tnLst>
    <p:bldLst>
      <p:bldP spid="19" grpId="0" animBg="1"/>
      <p:bldP spid="20" grpId="0"/>
      <p:bldP spid="23" grpId="0" animBg="1"/>
      <p:bldP spid="24" grpId="0"/>
      <p:bldP spid="27" grpId="0"/>
      <p:bldP spid="28" grpId="0" animBg="1"/>
      <p:bldP spid="29" grpId="0"/>
      <p:bldP spid="30" grpId="0"/>
      <p:bldP spid="34" grpId="0" animBg="1"/>
      <p:bldP spid="35" grpId="0"/>
      <p:bldP spid="36" grpId="0" animBg="1"/>
      <p:bldP spid="3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p:cNvPicPr>
            <a:picLocks noChangeAspect="1"/>
          </p:cNvPicPr>
          <p:nvPr/>
        </p:nvPicPr>
        <p:blipFill>
          <a:blip r:embed="rId2"/>
          <a:stretch>
            <a:fillRect/>
          </a:stretch>
        </p:blipFill>
        <p:spPr>
          <a:xfrm>
            <a:off x="251520" y="1134036"/>
            <a:ext cx="5539689" cy="2697735"/>
          </a:xfrm>
          <a:prstGeom prst="rect">
            <a:avLst/>
          </a:prstGeom>
          <a:effectLst>
            <a:outerShdw blurRad="63500" sx="102000" sy="102000" algn="ctr" rotWithShape="0">
              <a:prstClr val="black">
                <a:alpha val="40000"/>
              </a:prstClr>
            </a:outerShdw>
          </a:effectLst>
        </p:spPr>
      </p:pic>
      <p:sp>
        <p:nvSpPr>
          <p:cNvPr id="6" name="TextBox 5"/>
          <p:cNvSpPr txBox="1"/>
          <p:nvPr/>
        </p:nvSpPr>
        <p:spPr>
          <a:xfrm>
            <a:off x="251520" y="764704"/>
            <a:ext cx="2736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C1 May 2014 Q10</a:t>
            </a:r>
          </a:p>
        </p:txBody>
      </p:sp>
      <p:sp>
        <p:nvSpPr>
          <p:cNvPr id="7" name="TextBox 6"/>
          <p:cNvSpPr txBox="1"/>
          <p:nvPr/>
        </p:nvSpPr>
        <p:spPr>
          <a:xfrm>
            <a:off x="6530220" y="2987272"/>
            <a:ext cx="2362259" cy="646331"/>
          </a:xfrm>
          <a:prstGeom prst="rect">
            <a:avLst/>
          </a:prstGeom>
          <a:noFill/>
        </p:spPr>
        <p:txBody>
          <a:bodyPr wrap="square" rtlCol="0">
            <a:spAutoFit/>
          </a:bodyPr>
          <a:lstStyle/>
          <a:p>
            <a:r>
              <a:rPr lang="en-GB" dirty="0"/>
              <a:t>To keep you occupied if you finish (a) quickly!</a:t>
            </a:r>
          </a:p>
        </p:txBody>
      </p:sp>
      <p:cxnSp>
        <p:nvCxnSpPr>
          <p:cNvPr id="9" name="Straight Arrow Connector 8"/>
          <p:cNvCxnSpPr/>
          <p:nvPr/>
        </p:nvCxnSpPr>
        <p:spPr>
          <a:xfrm flipH="1" flipV="1">
            <a:off x="5796136" y="3212976"/>
            <a:ext cx="636562" cy="13628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2" name="Picture 11"/>
          <p:cNvPicPr>
            <a:picLocks noChangeAspect="1"/>
          </p:cNvPicPr>
          <p:nvPr/>
        </p:nvPicPr>
        <p:blipFill>
          <a:blip r:embed="rId3"/>
          <a:stretch>
            <a:fillRect/>
          </a:stretch>
        </p:blipFill>
        <p:spPr>
          <a:xfrm>
            <a:off x="1340092" y="4005065"/>
            <a:ext cx="5794140" cy="2167135"/>
          </a:xfrm>
          <a:prstGeom prst="rect">
            <a:avLst/>
          </a:prstGeom>
        </p:spPr>
      </p:pic>
      <mc:AlternateContent xmlns:mc="http://schemas.openxmlformats.org/markup-compatibility/2006">
        <mc:Choice xmlns:a14="http://schemas.microsoft.com/office/drawing/2010/main" Requires="a14">
          <p:sp>
            <p:nvSpPr>
              <p:cNvPr id="13" name="TextBox 12"/>
              <p:cNvSpPr txBox="1"/>
              <p:nvPr/>
            </p:nvSpPr>
            <p:spPr>
              <a:xfrm>
                <a:off x="1909285" y="6065222"/>
                <a:ext cx="2520280" cy="61093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−25=−</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−4</m:t>
                          </m:r>
                        </m:e>
                      </m:d>
                    </m:oMath>
                  </m:oMathPara>
                </a14:m>
                <a:endParaRPr lang="en-GB" dirty="0"/>
              </a:p>
            </p:txBody>
          </p:sp>
        </mc:Choice>
        <mc:Fallback>
          <p:sp>
            <p:nvSpPr>
              <p:cNvPr id="13" name="TextBox 12"/>
              <p:cNvSpPr txBox="1">
                <a:spLocks noRot="1" noChangeAspect="1" noMove="1" noResize="1" noEditPoints="1" noAdjustHandles="1" noChangeArrowheads="1" noChangeShapeType="1" noTextEdit="1"/>
              </p:cNvSpPr>
              <p:nvPr/>
            </p:nvSpPr>
            <p:spPr>
              <a:xfrm>
                <a:off x="1909285" y="6065222"/>
                <a:ext cx="2520280" cy="610936"/>
              </a:xfrm>
              <a:prstGeom prst="rect">
                <a:avLst/>
              </a:prstGeom>
              <a:blipFill>
                <a:blip r:embed="rId4"/>
                <a:stretch>
                  <a:fillRect/>
                </a:stretch>
              </a:blipFill>
            </p:spPr>
            <p:txBody>
              <a:bodyPr/>
              <a:lstStyle/>
              <a:p>
                <a:r>
                  <a:rPr lang="en-GB">
                    <a:noFill/>
                  </a:rPr>
                  <a:t> </a:t>
                </a:r>
              </a:p>
            </p:txBody>
          </p:sp>
        </mc:Fallback>
      </mc:AlternateContent>
      <p:sp>
        <p:nvSpPr>
          <p:cNvPr id="14" name="TextBox 13"/>
          <p:cNvSpPr txBox="1"/>
          <p:nvPr/>
        </p:nvSpPr>
        <p:spPr>
          <a:xfrm>
            <a:off x="1485336" y="6214730"/>
            <a:ext cx="534850" cy="338554"/>
          </a:xfrm>
          <a:prstGeom prst="rect">
            <a:avLst/>
          </a:prstGeom>
          <a:noFill/>
        </p:spPr>
        <p:txBody>
          <a:bodyPr wrap="square" rtlCol="0">
            <a:spAutoFit/>
          </a:bodyPr>
          <a:lstStyle/>
          <a:p>
            <a:r>
              <a:rPr lang="en-GB" sz="1600" dirty="0"/>
              <a:t>(b)</a:t>
            </a:r>
          </a:p>
        </p:txBody>
      </p:sp>
      <p:sp>
        <p:nvSpPr>
          <p:cNvPr id="15" name="Rectangle 14"/>
          <p:cNvSpPr/>
          <p:nvPr/>
        </p:nvSpPr>
        <p:spPr>
          <a:xfrm>
            <a:off x="1398353" y="3955681"/>
            <a:ext cx="6055069" cy="21367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 a</a:t>
            </a:r>
          </a:p>
        </p:txBody>
      </p:sp>
      <p:sp>
        <p:nvSpPr>
          <p:cNvPr id="16" name="Rectangle 15"/>
          <p:cNvSpPr/>
          <p:nvPr/>
        </p:nvSpPr>
        <p:spPr>
          <a:xfrm>
            <a:off x="1398353" y="6092458"/>
            <a:ext cx="6055069" cy="5578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 b</a:t>
            </a:r>
          </a:p>
        </p:txBody>
      </p:sp>
    </p:spTree>
    <p:extLst>
      <p:ext uri="{BB962C8B-B14F-4D97-AF65-F5344CB8AC3E}">
        <p14:creationId xmlns:p14="http://schemas.microsoft.com/office/powerpoint/2010/main" val="211182656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13C</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Pure Mathematics Year 1/AS</a:t>
            </a:r>
          </a:p>
          <a:p>
            <a:r>
              <a:rPr lang="en-GB" sz="2400" dirty="0"/>
              <a:t>Pages 294-295</a:t>
            </a:r>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7343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p:cNvSpPr/>
          <p:nvPr/>
        </p:nvSpPr>
        <p:spPr>
          <a:xfrm>
            <a:off x="6872288" y="2219325"/>
            <a:ext cx="1266825" cy="923925"/>
          </a:xfrm>
          <a:custGeom>
            <a:avLst/>
            <a:gdLst>
              <a:gd name="connsiteX0" fmla="*/ 0 w 1266825"/>
              <a:gd name="connsiteY0" fmla="*/ 919163 h 923925"/>
              <a:gd name="connsiteX1" fmla="*/ 257175 w 1266825"/>
              <a:gd name="connsiteY1" fmla="*/ 461963 h 923925"/>
              <a:gd name="connsiteX2" fmla="*/ 381000 w 1266825"/>
              <a:gd name="connsiteY2" fmla="*/ 276225 h 923925"/>
              <a:gd name="connsiteX3" fmla="*/ 452437 w 1266825"/>
              <a:gd name="connsiteY3" fmla="*/ 176213 h 923925"/>
              <a:gd name="connsiteX4" fmla="*/ 547687 w 1266825"/>
              <a:gd name="connsiteY4" fmla="*/ 80963 h 923925"/>
              <a:gd name="connsiteX5" fmla="*/ 604837 w 1266825"/>
              <a:gd name="connsiteY5" fmla="*/ 28575 h 923925"/>
              <a:gd name="connsiteX6" fmla="*/ 666750 w 1266825"/>
              <a:gd name="connsiteY6" fmla="*/ 0 h 923925"/>
              <a:gd name="connsiteX7" fmla="*/ 714375 w 1266825"/>
              <a:gd name="connsiteY7" fmla="*/ 0 h 923925"/>
              <a:gd name="connsiteX8" fmla="*/ 762000 w 1266825"/>
              <a:gd name="connsiteY8" fmla="*/ 19050 h 923925"/>
              <a:gd name="connsiteX9" fmla="*/ 823912 w 1266825"/>
              <a:gd name="connsiteY9" fmla="*/ 66675 h 923925"/>
              <a:gd name="connsiteX10" fmla="*/ 871537 w 1266825"/>
              <a:gd name="connsiteY10" fmla="*/ 123825 h 923925"/>
              <a:gd name="connsiteX11" fmla="*/ 933450 w 1266825"/>
              <a:gd name="connsiteY11" fmla="*/ 200025 h 923925"/>
              <a:gd name="connsiteX12" fmla="*/ 1009650 w 1266825"/>
              <a:gd name="connsiteY12" fmla="*/ 323850 h 923925"/>
              <a:gd name="connsiteX13" fmla="*/ 1081087 w 1266825"/>
              <a:gd name="connsiteY13" fmla="*/ 409575 h 923925"/>
              <a:gd name="connsiteX14" fmla="*/ 1166812 w 1266825"/>
              <a:gd name="connsiteY14" fmla="*/ 461963 h 923925"/>
              <a:gd name="connsiteX15" fmla="*/ 1266825 w 1266825"/>
              <a:gd name="connsiteY15" fmla="*/ 509588 h 923925"/>
              <a:gd name="connsiteX16" fmla="*/ 1262062 w 1266825"/>
              <a:gd name="connsiteY16" fmla="*/ 923925 h 923925"/>
              <a:gd name="connsiteX17" fmla="*/ 0 w 1266825"/>
              <a:gd name="connsiteY17" fmla="*/ 919163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66825" h="923925">
                <a:moveTo>
                  <a:pt x="0" y="919163"/>
                </a:moveTo>
                <a:lnTo>
                  <a:pt x="257175" y="461963"/>
                </a:lnTo>
                <a:lnTo>
                  <a:pt x="381000" y="276225"/>
                </a:lnTo>
                <a:lnTo>
                  <a:pt x="452437" y="176213"/>
                </a:lnTo>
                <a:lnTo>
                  <a:pt x="547687" y="80963"/>
                </a:lnTo>
                <a:lnTo>
                  <a:pt x="604837" y="28575"/>
                </a:lnTo>
                <a:lnTo>
                  <a:pt x="666750" y="0"/>
                </a:lnTo>
                <a:lnTo>
                  <a:pt x="714375" y="0"/>
                </a:lnTo>
                <a:lnTo>
                  <a:pt x="762000" y="19050"/>
                </a:lnTo>
                <a:lnTo>
                  <a:pt x="823912" y="66675"/>
                </a:lnTo>
                <a:lnTo>
                  <a:pt x="871537" y="123825"/>
                </a:lnTo>
                <a:lnTo>
                  <a:pt x="933450" y="200025"/>
                </a:lnTo>
                <a:lnTo>
                  <a:pt x="1009650" y="323850"/>
                </a:lnTo>
                <a:lnTo>
                  <a:pt x="1081087" y="409575"/>
                </a:lnTo>
                <a:lnTo>
                  <a:pt x="1166812" y="461963"/>
                </a:lnTo>
                <a:lnTo>
                  <a:pt x="1266825" y="509588"/>
                </a:lnTo>
                <a:cubicBezTo>
                  <a:pt x="1265237" y="647700"/>
                  <a:pt x="1263650" y="785813"/>
                  <a:pt x="1262062" y="923925"/>
                </a:cubicBezTo>
                <a:lnTo>
                  <a:pt x="0" y="919163"/>
                </a:lnTo>
                <a:close/>
              </a:path>
            </a:pathLst>
          </a:cu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Definite Integration</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mc:Choice xmlns:a14="http://schemas.microsoft.com/office/drawing/2010/main" Requires="a14">
          <p:sp>
            <p:nvSpPr>
              <p:cNvPr id="5" name="TextBox 4"/>
              <p:cNvSpPr txBox="1"/>
              <p:nvPr/>
            </p:nvSpPr>
            <p:spPr>
              <a:xfrm>
                <a:off x="251520" y="764704"/>
                <a:ext cx="6234608" cy="2800767"/>
              </a:xfrm>
              <a:prstGeom prst="rect">
                <a:avLst/>
              </a:prstGeom>
              <a:noFill/>
            </p:spPr>
            <p:txBody>
              <a:bodyPr wrap="square" rtlCol="0">
                <a:spAutoFit/>
              </a:bodyPr>
              <a:lstStyle/>
              <a:p>
                <a:r>
                  <a:rPr lang="en-GB" sz="1600" dirty="0"/>
                  <a:t>So far we’ve seen integration as ‘</a:t>
                </a:r>
                <a:r>
                  <a:rPr lang="en-GB" sz="1600" b="1" dirty="0"/>
                  <a:t>the opposite of differentiation</a:t>
                </a:r>
                <a:r>
                  <a:rPr lang="en-GB" sz="1600" dirty="0"/>
                  <a:t>’, allowing us to find </a:t>
                </a:r>
                <a14:m>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m:t>
                    </m:r>
                    <m:r>
                      <a:rPr lang="en-GB" sz="1600" b="0" i="1" smtClean="0">
                        <a:latin typeface="Cambria Math" panose="02040503050406030204" pitchFamily="18" charset="0"/>
                      </a:rPr>
                      <m:t>𝑓</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e>
                    </m:d>
                  </m:oMath>
                </a14:m>
                <a:r>
                  <a:rPr lang="en-GB" sz="1600" dirty="0"/>
                  <a:t> when we know the gradient function </a:t>
                </a:r>
                <a:br>
                  <a:rPr lang="en-GB" sz="1600" b="0" i="1" dirty="0">
                    <a:latin typeface="Cambria Math" panose="02040503050406030204" pitchFamily="18" charset="0"/>
                  </a:rPr>
                </a:br>
                <a14:m>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𝑓</m:t>
                        </m:r>
                      </m:e>
                      <m:sup>
                        <m:r>
                          <a:rPr lang="en-GB" sz="1600" b="0" i="1" smtClean="0">
                            <a:latin typeface="Cambria Math" panose="02040503050406030204" pitchFamily="18" charset="0"/>
                          </a:rPr>
                          <m:t>′</m:t>
                        </m:r>
                      </m:sup>
                    </m:sSup>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e>
                    </m:d>
                  </m:oMath>
                </a14:m>
                <a:r>
                  <a:rPr lang="en-GB" sz="1600" dirty="0"/>
                  <a:t>.</a:t>
                </a:r>
              </a:p>
              <a:p>
                <a:endParaRPr lang="en-GB" sz="1600" dirty="0"/>
              </a:p>
              <a:p>
                <a:r>
                  <a:rPr lang="en-GB" sz="1600" dirty="0"/>
                  <a:t>In practical settings however the most useful use of integration is that </a:t>
                </a:r>
                <a:r>
                  <a:rPr lang="en-GB" sz="1600" b="1" dirty="0"/>
                  <a:t>it finds the area under a graph</a:t>
                </a:r>
                <a:r>
                  <a:rPr lang="en-GB" sz="1600" dirty="0"/>
                  <a:t>. Remember at GCSE for example when you estimated the area under a speed-time graph, using trapeziums, to get the distance?</a:t>
                </a:r>
              </a:p>
              <a:p>
                <a:r>
                  <a:rPr lang="en-GB" sz="1600" dirty="0"/>
                  <a:t>If you knew the equation of the curve, you could get the exact area!</a:t>
                </a:r>
              </a:p>
              <a:p>
                <a:endParaRPr lang="en-GB" sz="1600" dirty="0"/>
              </a:p>
              <a:p>
                <a:r>
                  <a:rPr lang="en-GB" sz="1600" dirty="0"/>
                  <a:t>Before we do this, we need to understand how to find a </a:t>
                </a:r>
                <a:r>
                  <a:rPr lang="en-GB" sz="1600" b="1" dirty="0"/>
                  <a:t>definite integral</a:t>
                </a:r>
                <a:r>
                  <a:rPr lang="en-GB" sz="1600" dirty="0"/>
                  <a:t>:</a:t>
                </a:r>
              </a:p>
            </p:txBody>
          </p:sp>
        </mc:Choice>
        <mc:Fallback>
          <p:sp>
            <p:nvSpPr>
              <p:cNvPr id="5" name="TextBox 4"/>
              <p:cNvSpPr txBox="1">
                <a:spLocks noRot="1" noChangeAspect="1" noMove="1" noResize="1" noEditPoints="1" noAdjustHandles="1" noChangeArrowheads="1" noChangeShapeType="1" noTextEdit="1"/>
              </p:cNvSpPr>
              <p:nvPr/>
            </p:nvSpPr>
            <p:spPr>
              <a:xfrm>
                <a:off x="251520" y="764704"/>
                <a:ext cx="6234608" cy="2800767"/>
              </a:xfrm>
              <a:prstGeom prst="rect">
                <a:avLst/>
              </a:prstGeom>
              <a:blipFill>
                <a:blip r:embed="rId2"/>
                <a:stretch>
                  <a:fillRect l="-489" t="-652" r="-196" b="-1739"/>
                </a:stretch>
              </a:blipFill>
            </p:spPr>
            <p:txBody>
              <a:bodyPr/>
              <a:lstStyle/>
              <a:p>
                <a:r>
                  <a:rPr lang="en-GB">
                    <a:noFill/>
                  </a:rPr>
                  <a:t> </a:t>
                </a:r>
              </a:p>
            </p:txBody>
          </p:sp>
        </mc:Fallback>
      </mc:AlternateContent>
      <p:cxnSp>
        <p:nvCxnSpPr>
          <p:cNvPr id="7" name="Straight Arrow Connector 6"/>
          <p:cNvCxnSpPr/>
          <p:nvPr/>
        </p:nvCxnSpPr>
        <p:spPr>
          <a:xfrm flipV="1">
            <a:off x="6876256" y="1988840"/>
            <a:ext cx="0"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876256" y="3140968"/>
            <a:ext cx="1728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6156811" y="2410311"/>
            <a:ext cx="1048762" cy="369332"/>
          </a:xfrm>
          <a:prstGeom prst="rect">
            <a:avLst/>
          </a:prstGeom>
          <a:noFill/>
        </p:spPr>
        <p:txBody>
          <a:bodyPr wrap="square" rtlCol="0">
            <a:spAutoFit/>
          </a:bodyPr>
          <a:lstStyle/>
          <a:p>
            <a:pPr algn="ctr"/>
            <a:r>
              <a:rPr lang="en-GB" b="0" i="0" dirty="0">
                <a:latin typeface="+mj-lt"/>
              </a:rPr>
              <a:t>speed</a:t>
            </a:r>
            <a:endParaRPr lang="en-GB" dirty="0"/>
          </a:p>
        </p:txBody>
      </p:sp>
      <p:sp>
        <p:nvSpPr>
          <p:cNvPr id="12" name="TextBox 11"/>
          <p:cNvSpPr txBox="1"/>
          <p:nvPr/>
        </p:nvSpPr>
        <p:spPr>
          <a:xfrm>
            <a:off x="7107505" y="3154551"/>
            <a:ext cx="1048762" cy="369332"/>
          </a:xfrm>
          <a:prstGeom prst="rect">
            <a:avLst/>
          </a:prstGeom>
          <a:noFill/>
        </p:spPr>
        <p:txBody>
          <a:bodyPr wrap="square" rtlCol="0">
            <a:spAutoFit/>
          </a:bodyPr>
          <a:lstStyle/>
          <a:p>
            <a:pPr algn="ctr"/>
            <a:r>
              <a:rPr lang="en-GB" b="0" i="0" dirty="0">
                <a:latin typeface="+mj-lt"/>
              </a:rPr>
              <a:t>time</a:t>
            </a:r>
            <a:endParaRPr lang="en-GB" dirty="0"/>
          </a:p>
        </p:txBody>
      </p:sp>
      <p:sp>
        <p:nvSpPr>
          <p:cNvPr id="13" name="Freeform: Shape 12"/>
          <p:cNvSpPr/>
          <p:nvPr/>
        </p:nvSpPr>
        <p:spPr>
          <a:xfrm>
            <a:off x="6870700" y="2212393"/>
            <a:ext cx="1511300" cy="924507"/>
          </a:xfrm>
          <a:custGeom>
            <a:avLst/>
            <a:gdLst>
              <a:gd name="connsiteX0" fmla="*/ 0 w 1511300"/>
              <a:gd name="connsiteY0" fmla="*/ 924507 h 924507"/>
              <a:gd name="connsiteX1" fmla="*/ 647700 w 1511300"/>
              <a:gd name="connsiteY1" fmla="*/ 10107 h 924507"/>
              <a:gd name="connsiteX2" fmla="*/ 1117600 w 1511300"/>
              <a:gd name="connsiteY2" fmla="*/ 441907 h 924507"/>
              <a:gd name="connsiteX3" fmla="*/ 1511300 w 1511300"/>
              <a:gd name="connsiteY3" fmla="*/ 543507 h 924507"/>
            </a:gdLst>
            <a:ahLst/>
            <a:cxnLst>
              <a:cxn ang="0">
                <a:pos x="connsiteX0" y="connsiteY0"/>
              </a:cxn>
              <a:cxn ang="0">
                <a:pos x="connsiteX1" y="connsiteY1"/>
              </a:cxn>
              <a:cxn ang="0">
                <a:pos x="connsiteX2" y="connsiteY2"/>
              </a:cxn>
              <a:cxn ang="0">
                <a:pos x="connsiteX3" y="connsiteY3"/>
              </a:cxn>
            </a:cxnLst>
            <a:rect l="l" t="t" r="r" b="b"/>
            <a:pathLst>
              <a:path w="1511300" h="924507">
                <a:moveTo>
                  <a:pt x="0" y="924507"/>
                </a:moveTo>
                <a:cubicBezTo>
                  <a:pt x="230716" y="507523"/>
                  <a:pt x="461433" y="90540"/>
                  <a:pt x="647700" y="10107"/>
                </a:cubicBezTo>
                <a:cubicBezTo>
                  <a:pt x="833967" y="-70326"/>
                  <a:pt x="973667" y="353007"/>
                  <a:pt x="1117600" y="441907"/>
                </a:cubicBezTo>
                <a:cubicBezTo>
                  <a:pt x="1261533" y="530807"/>
                  <a:pt x="1386416" y="537157"/>
                  <a:pt x="1511300" y="5435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6" name="TextBox 15"/>
              <p:cNvSpPr txBox="1"/>
              <p:nvPr/>
            </p:nvSpPr>
            <p:spPr>
              <a:xfrm>
                <a:off x="6945784" y="2761878"/>
                <a:ext cx="1317154" cy="2616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100" b="0" i="1" smtClean="0">
                          <a:solidFill>
                            <a:schemeClr val="bg1"/>
                          </a:solidFill>
                          <a:latin typeface="Cambria Math" panose="02040503050406030204" pitchFamily="18" charset="0"/>
                        </a:rPr>
                        <m:t>𝐴𝑟𝑒𝑎</m:t>
                      </m:r>
                      <m:r>
                        <a:rPr lang="en-GB" sz="1100" b="0" i="1" smtClean="0">
                          <a:solidFill>
                            <a:schemeClr val="bg1"/>
                          </a:solidFill>
                          <a:latin typeface="Cambria Math" panose="02040503050406030204" pitchFamily="18" charset="0"/>
                        </a:rPr>
                        <m:t>=</m:t>
                      </m:r>
                      <m:r>
                        <a:rPr lang="en-GB" sz="1100" b="0" i="1" smtClean="0">
                          <a:solidFill>
                            <a:schemeClr val="bg1"/>
                          </a:solidFill>
                          <a:latin typeface="Cambria Math" panose="02040503050406030204" pitchFamily="18" charset="0"/>
                        </a:rPr>
                        <m:t>𝑑𝑖𝑠𝑡𝑎𝑛𝑐𝑒</m:t>
                      </m:r>
                    </m:oMath>
                  </m:oMathPara>
                </a14:m>
                <a:endParaRPr lang="en-GB" sz="1100" dirty="0">
                  <a:solidFill>
                    <a:schemeClr val="bg1"/>
                  </a:solidFill>
                </a:endParaRPr>
              </a:p>
            </p:txBody>
          </p:sp>
        </mc:Choice>
        <mc:Fallback>
          <p:sp>
            <p:nvSpPr>
              <p:cNvPr id="16" name="TextBox 15"/>
              <p:cNvSpPr txBox="1">
                <a:spLocks noRot="1" noChangeAspect="1" noMove="1" noResize="1" noEditPoints="1" noAdjustHandles="1" noChangeArrowheads="1" noChangeShapeType="1" noTextEdit="1"/>
              </p:cNvSpPr>
              <p:nvPr/>
            </p:nvSpPr>
            <p:spPr>
              <a:xfrm>
                <a:off x="6945784" y="2761878"/>
                <a:ext cx="1317154" cy="26161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1440710" y="4647057"/>
                <a:ext cx="2296491" cy="10645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nary>
                        <m:naryPr>
                          <m:ctrlPr>
                            <a:rPr lang="en-GB" sz="2800" b="0" i="1" smtClean="0">
                              <a:latin typeface="Cambria Math" panose="02040503050406030204" pitchFamily="18" charset="0"/>
                            </a:rPr>
                          </m:ctrlPr>
                        </m:naryPr>
                        <m:sub>
                          <m:r>
                            <a:rPr lang="en-GB" sz="2800" b="0" i="1" smtClean="0">
                              <a:latin typeface="Cambria Math" panose="02040503050406030204" pitchFamily="18" charset="0"/>
                            </a:rPr>
                            <m:t>1</m:t>
                          </m:r>
                        </m:sub>
                        <m:sup>
                          <m:r>
                            <a:rPr lang="en-GB" sz="2800" b="0" i="1" smtClean="0">
                              <a:latin typeface="Cambria Math" panose="02040503050406030204" pitchFamily="18" charset="0"/>
                            </a:rPr>
                            <m:t>5</m:t>
                          </m:r>
                        </m:sup>
                        <m:e>
                          <m:r>
                            <a:rPr lang="en-GB" sz="2800" b="0" i="1" smtClean="0">
                              <a:latin typeface="Cambria Math" panose="02040503050406030204" pitchFamily="18" charset="0"/>
                            </a:rPr>
                            <m:t>4</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𝑥</m:t>
                              </m:r>
                            </m:e>
                            <m:sup>
                              <m:r>
                                <a:rPr lang="en-GB" sz="2800" b="0" i="1" smtClean="0">
                                  <a:latin typeface="Cambria Math" panose="02040503050406030204" pitchFamily="18" charset="0"/>
                                </a:rPr>
                                <m:t>3</m:t>
                              </m:r>
                            </m:sup>
                          </m:sSup>
                          <m:r>
                            <a:rPr lang="en-GB" sz="2800" b="0" i="1" smtClean="0">
                              <a:latin typeface="Cambria Math" panose="02040503050406030204" pitchFamily="18" charset="0"/>
                            </a:rPr>
                            <m:t> </m:t>
                          </m:r>
                          <m:r>
                            <a:rPr lang="en-GB" sz="2800" b="0" i="1" smtClean="0">
                              <a:latin typeface="Cambria Math" panose="02040503050406030204" pitchFamily="18" charset="0"/>
                            </a:rPr>
                            <m:t>𝑑𝑥</m:t>
                          </m:r>
                        </m:e>
                      </m:nary>
                      <m:r>
                        <a:rPr lang="en-GB" sz="2800" b="0" i="1" smtClean="0">
                          <a:latin typeface="Cambria Math" panose="02040503050406030204" pitchFamily="18" charset="0"/>
                        </a:rPr>
                        <m:t>=</m:t>
                      </m:r>
                    </m:oMath>
                  </m:oMathPara>
                </a14:m>
                <a:endParaRPr lang="en-GB" sz="2800" dirty="0"/>
              </a:p>
            </p:txBody>
          </p:sp>
        </mc:Choice>
        <mc:Fallback>
          <p:sp>
            <p:nvSpPr>
              <p:cNvPr id="17" name="TextBox 16"/>
              <p:cNvSpPr txBox="1">
                <a:spLocks noRot="1" noChangeAspect="1" noMove="1" noResize="1" noEditPoints="1" noAdjustHandles="1" noChangeArrowheads="1" noChangeShapeType="1" noTextEdit="1"/>
              </p:cNvSpPr>
              <p:nvPr/>
            </p:nvSpPr>
            <p:spPr>
              <a:xfrm>
                <a:off x="1440710" y="4647057"/>
                <a:ext cx="2296491" cy="106458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1216901" y="3591255"/>
                <a:ext cx="3386922" cy="523220"/>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400" dirty="0"/>
                  <a:t>These are known as </a:t>
                </a:r>
                <a:r>
                  <a:rPr lang="en-GB" sz="1400" b="1" dirty="0"/>
                  <a:t>limits</a:t>
                </a:r>
                <a:r>
                  <a:rPr lang="en-GB" sz="1400" dirty="0"/>
                  <a:t>, which give the values of </a:t>
                </a:r>
                <a14:m>
                  <m:oMath xmlns:m="http://schemas.openxmlformats.org/officeDocument/2006/math">
                    <m:r>
                      <a:rPr lang="en-GB" sz="1400" b="0" i="1" smtClean="0">
                        <a:latin typeface="Cambria Math" panose="02040503050406030204" pitchFamily="18" charset="0"/>
                      </a:rPr>
                      <m:t>𝑥</m:t>
                    </m:r>
                  </m:oMath>
                </a14:m>
                <a:r>
                  <a:rPr lang="en-GB" sz="1400" dirty="0"/>
                  <a:t> we’re finding the area between.</a:t>
                </a:r>
              </a:p>
            </p:txBody>
          </p:sp>
        </mc:Choice>
        <mc:Fallback>
          <p:sp>
            <p:nvSpPr>
              <p:cNvPr id="18" name="TextBox 17"/>
              <p:cNvSpPr txBox="1">
                <a:spLocks noRot="1" noChangeAspect="1" noMove="1" noResize="1" noEditPoints="1" noAdjustHandles="1" noChangeArrowheads="1" noChangeShapeType="1" noTextEdit="1"/>
              </p:cNvSpPr>
              <p:nvPr/>
            </p:nvSpPr>
            <p:spPr>
              <a:xfrm>
                <a:off x="1216901" y="3591255"/>
                <a:ext cx="3386922" cy="523220"/>
              </a:xfrm>
              <a:prstGeom prst="rect">
                <a:avLst/>
              </a:prstGeom>
              <a:blipFill>
                <a:blip r:embed="rId5"/>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cxnSp>
        <p:nvCxnSpPr>
          <p:cNvPr id="20" name="Straight Arrow Connector 19"/>
          <p:cNvCxnSpPr/>
          <p:nvPr/>
        </p:nvCxnSpPr>
        <p:spPr>
          <a:xfrm flipV="1">
            <a:off x="6627231" y="4642236"/>
            <a:ext cx="0" cy="1152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6627231" y="5794364"/>
            <a:ext cx="17281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6441186" y="4320757"/>
                <a:ext cx="39240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𝑦</m:t>
                      </m:r>
                    </m:oMath>
                  </m:oMathPara>
                </a14:m>
                <a:endParaRPr lang="en-GB" sz="1400" dirty="0"/>
              </a:p>
            </p:txBody>
          </p:sp>
        </mc:Choice>
        <mc:Fallback>
          <p:sp>
            <p:nvSpPr>
              <p:cNvPr id="22" name="TextBox 21"/>
              <p:cNvSpPr txBox="1">
                <a:spLocks noRot="1" noChangeAspect="1" noMove="1" noResize="1" noEditPoints="1" noAdjustHandles="1" noChangeArrowheads="1" noChangeShapeType="1" noTextEdit="1"/>
              </p:cNvSpPr>
              <p:nvPr/>
            </p:nvSpPr>
            <p:spPr>
              <a:xfrm>
                <a:off x="6441186" y="4320757"/>
                <a:ext cx="392406" cy="307777"/>
              </a:xfrm>
              <a:prstGeom prst="rect">
                <a:avLst/>
              </a:prstGeom>
              <a:blipFill>
                <a:blip r:embed="rId6"/>
                <a:stretch>
                  <a:fillRect b="-20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8268180" y="5636497"/>
                <a:ext cx="37781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𝑥</m:t>
                      </m:r>
                    </m:oMath>
                  </m:oMathPara>
                </a14:m>
                <a:endParaRPr lang="en-GB" sz="1400" dirty="0"/>
              </a:p>
            </p:txBody>
          </p:sp>
        </mc:Choice>
        <mc:Fallback>
          <p:sp>
            <p:nvSpPr>
              <p:cNvPr id="23" name="TextBox 22"/>
              <p:cNvSpPr txBox="1">
                <a:spLocks noRot="1" noChangeAspect="1" noMove="1" noResize="1" noEditPoints="1" noAdjustHandles="1" noChangeArrowheads="1" noChangeShapeType="1" noTextEdit="1"/>
              </p:cNvSpPr>
              <p:nvPr/>
            </p:nvSpPr>
            <p:spPr>
              <a:xfrm>
                <a:off x="8268180" y="5636497"/>
                <a:ext cx="377816" cy="307777"/>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6696759" y="5415274"/>
                <a:ext cx="1317154" cy="2616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100" b="0" i="1" smtClean="0">
                          <a:solidFill>
                            <a:schemeClr val="bg1"/>
                          </a:solidFill>
                          <a:latin typeface="Cambria Math" panose="02040503050406030204" pitchFamily="18" charset="0"/>
                        </a:rPr>
                        <m:t>𝐴𝑟𝑒𝑎</m:t>
                      </m:r>
                      <m:r>
                        <a:rPr lang="en-GB" sz="1100" b="0" i="1" smtClean="0">
                          <a:solidFill>
                            <a:schemeClr val="bg1"/>
                          </a:solidFill>
                          <a:latin typeface="Cambria Math" panose="02040503050406030204" pitchFamily="18" charset="0"/>
                        </a:rPr>
                        <m:t>=</m:t>
                      </m:r>
                      <m:r>
                        <a:rPr lang="en-GB" sz="1100" b="0" i="1" smtClean="0">
                          <a:solidFill>
                            <a:schemeClr val="bg1"/>
                          </a:solidFill>
                          <a:latin typeface="Cambria Math" panose="02040503050406030204" pitchFamily="18" charset="0"/>
                        </a:rPr>
                        <m:t>𝑑𝑖𝑠𝑡𝑎𝑛𝑐𝑒</m:t>
                      </m:r>
                    </m:oMath>
                  </m:oMathPara>
                </a14:m>
                <a:endParaRPr lang="en-GB" sz="1100" dirty="0">
                  <a:solidFill>
                    <a:schemeClr val="bg1"/>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6696759" y="5415274"/>
                <a:ext cx="1317154" cy="261610"/>
              </a:xfrm>
              <a:prstGeom prst="rect">
                <a:avLst/>
              </a:prstGeom>
              <a:blipFill>
                <a:blip r:embed="rId3"/>
                <a:stretch>
                  <a:fillRect/>
                </a:stretch>
              </a:blipFill>
            </p:spPr>
            <p:txBody>
              <a:bodyPr/>
              <a:lstStyle/>
              <a:p>
                <a:r>
                  <a:rPr lang="en-GB">
                    <a:noFill/>
                  </a:rPr>
                  <a:t> </a:t>
                </a:r>
              </a:p>
            </p:txBody>
          </p:sp>
        </mc:Fallback>
      </mc:AlternateContent>
      <p:sp>
        <p:nvSpPr>
          <p:cNvPr id="26" name="Freeform: Shape 25"/>
          <p:cNvSpPr/>
          <p:nvPr/>
        </p:nvSpPr>
        <p:spPr>
          <a:xfrm>
            <a:off x="6629400" y="4533900"/>
            <a:ext cx="1457325" cy="1257300"/>
          </a:xfrm>
          <a:custGeom>
            <a:avLst/>
            <a:gdLst>
              <a:gd name="connsiteX0" fmla="*/ 0 w 1457325"/>
              <a:gd name="connsiteY0" fmla="*/ 1257300 h 1257300"/>
              <a:gd name="connsiteX1" fmla="*/ 552450 w 1457325"/>
              <a:gd name="connsiteY1" fmla="*/ 990600 h 1257300"/>
              <a:gd name="connsiteX2" fmla="*/ 1066800 w 1457325"/>
              <a:gd name="connsiteY2" fmla="*/ 590550 h 1257300"/>
              <a:gd name="connsiteX3" fmla="*/ 1457325 w 1457325"/>
              <a:gd name="connsiteY3" fmla="*/ 0 h 1257300"/>
            </a:gdLst>
            <a:ahLst/>
            <a:cxnLst>
              <a:cxn ang="0">
                <a:pos x="connsiteX0" y="connsiteY0"/>
              </a:cxn>
              <a:cxn ang="0">
                <a:pos x="connsiteX1" y="connsiteY1"/>
              </a:cxn>
              <a:cxn ang="0">
                <a:pos x="connsiteX2" y="connsiteY2"/>
              </a:cxn>
              <a:cxn ang="0">
                <a:pos x="connsiteX3" y="connsiteY3"/>
              </a:cxn>
            </a:cxnLst>
            <a:rect l="l" t="t" r="r" b="b"/>
            <a:pathLst>
              <a:path w="1457325" h="1257300">
                <a:moveTo>
                  <a:pt x="0" y="1257300"/>
                </a:moveTo>
                <a:cubicBezTo>
                  <a:pt x="187325" y="1179512"/>
                  <a:pt x="374650" y="1101725"/>
                  <a:pt x="552450" y="990600"/>
                </a:cubicBezTo>
                <a:cubicBezTo>
                  <a:pt x="730250" y="879475"/>
                  <a:pt x="915988" y="755650"/>
                  <a:pt x="1066800" y="590550"/>
                </a:cubicBezTo>
                <a:cubicBezTo>
                  <a:pt x="1217612" y="425450"/>
                  <a:pt x="1337468" y="212725"/>
                  <a:pt x="145732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reeform: Shape 26"/>
          <p:cNvSpPr/>
          <p:nvPr/>
        </p:nvSpPr>
        <p:spPr>
          <a:xfrm>
            <a:off x="7191375" y="4724400"/>
            <a:ext cx="800100" cy="1066800"/>
          </a:xfrm>
          <a:custGeom>
            <a:avLst/>
            <a:gdLst>
              <a:gd name="connsiteX0" fmla="*/ 0 w 800100"/>
              <a:gd name="connsiteY0" fmla="*/ 1066800 h 1066800"/>
              <a:gd name="connsiteX1" fmla="*/ 0 w 800100"/>
              <a:gd name="connsiteY1" fmla="*/ 809625 h 1066800"/>
              <a:gd name="connsiteX2" fmla="*/ 257175 w 800100"/>
              <a:gd name="connsiteY2" fmla="*/ 619125 h 1066800"/>
              <a:gd name="connsiteX3" fmla="*/ 457200 w 800100"/>
              <a:gd name="connsiteY3" fmla="*/ 447675 h 1066800"/>
              <a:gd name="connsiteX4" fmla="*/ 609600 w 800100"/>
              <a:gd name="connsiteY4" fmla="*/ 285750 h 1066800"/>
              <a:gd name="connsiteX5" fmla="*/ 800100 w 800100"/>
              <a:gd name="connsiteY5" fmla="*/ 0 h 1066800"/>
              <a:gd name="connsiteX6" fmla="*/ 800100 w 800100"/>
              <a:gd name="connsiteY6" fmla="*/ 1066800 h 1066800"/>
              <a:gd name="connsiteX7" fmla="*/ 0 w 800100"/>
              <a:gd name="connsiteY7" fmla="*/ 10668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1066800">
                <a:moveTo>
                  <a:pt x="0" y="1066800"/>
                </a:moveTo>
                <a:lnTo>
                  <a:pt x="0" y="809625"/>
                </a:lnTo>
                <a:lnTo>
                  <a:pt x="257175" y="619125"/>
                </a:lnTo>
                <a:lnTo>
                  <a:pt x="457200" y="447675"/>
                </a:lnTo>
                <a:lnTo>
                  <a:pt x="609600" y="285750"/>
                </a:lnTo>
                <a:lnTo>
                  <a:pt x="800100" y="0"/>
                </a:lnTo>
                <a:lnTo>
                  <a:pt x="800100" y="1066800"/>
                </a:lnTo>
                <a:lnTo>
                  <a:pt x="0" y="1066800"/>
                </a:lnTo>
                <a:close/>
              </a:path>
            </a:pathLst>
          </a:custGeom>
          <a:solidFill>
            <a:schemeClr val="accent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8" name="TextBox 27"/>
              <p:cNvSpPr txBox="1"/>
              <p:nvPr/>
            </p:nvSpPr>
            <p:spPr>
              <a:xfrm>
                <a:off x="7019157" y="5790385"/>
                <a:ext cx="37781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1</m:t>
                      </m:r>
                    </m:oMath>
                  </m:oMathPara>
                </a14:m>
                <a:endParaRPr lang="en-GB" sz="1400" dirty="0"/>
              </a:p>
            </p:txBody>
          </p:sp>
        </mc:Choice>
        <mc:Fallback>
          <p:sp>
            <p:nvSpPr>
              <p:cNvPr id="28" name="TextBox 27"/>
              <p:cNvSpPr txBox="1">
                <a:spLocks noRot="1" noChangeAspect="1" noMove="1" noResize="1" noEditPoints="1" noAdjustHandles="1" noChangeArrowheads="1" noChangeShapeType="1" noTextEdit="1"/>
              </p:cNvSpPr>
              <p:nvPr/>
            </p:nvSpPr>
            <p:spPr>
              <a:xfrm>
                <a:off x="7019157" y="5790385"/>
                <a:ext cx="377816" cy="307777"/>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7791320" y="5790385"/>
                <a:ext cx="37781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5</m:t>
                      </m:r>
                    </m:oMath>
                  </m:oMathPara>
                </a14:m>
                <a:endParaRPr lang="en-GB" sz="1400" dirty="0"/>
              </a:p>
            </p:txBody>
          </p:sp>
        </mc:Choice>
        <mc:Fallback>
          <p:sp>
            <p:nvSpPr>
              <p:cNvPr id="29" name="TextBox 28"/>
              <p:cNvSpPr txBox="1">
                <a:spLocks noRot="1" noChangeAspect="1" noMove="1" noResize="1" noEditPoints="1" noAdjustHandles="1" noChangeArrowheads="1" noChangeShapeType="1" noTextEdit="1"/>
              </p:cNvSpPr>
              <p:nvPr/>
            </p:nvSpPr>
            <p:spPr>
              <a:xfrm>
                <a:off x="7791320" y="5790385"/>
                <a:ext cx="377816" cy="307777"/>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8086725" y="4451835"/>
                <a:ext cx="85606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𝑦</m:t>
                      </m:r>
                      <m:r>
                        <a:rPr lang="en-GB" sz="1400" b="0" i="1" smtClean="0">
                          <a:latin typeface="Cambria Math" panose="02040503050406030204" pitchFamily="18" charset="0"/>
                        </a:rPr>
                        <m:t>=4</m:t>
                      </m:r>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𝑥</m:t>
                          </m:r>
                        </m:e>
                        <m:sup>
                          <m:r>
                            <a:rPr lang="en-GB" sz="1400" b="0" i="1" smtClean="0">
                              <a:latin typeface="Cambria Math" panose="02040503050406030204" pitchFamily="18" charset="0"/>
                            </a:rPr>
                            <m:t>3</m:t>
                          </m:r>
                        </m:sup>
                      </m:sSup>
                    </m:oMath>
                  </m:oMathPara>
                </a14:m>
                <a:endParaRPr lang="en-GB" sz="1400" dirty="0"/>
              </a:p>
            </p:txBody>
          </p:sp>
        </mc:Choice>
        <mc:Fallback>
          <p:sp>
            <p:nvSpPr>
              <p:cNvPr id="30" name="TextBox 29"/>
              <p:cNvSpPr txBox="1">
                <a:spLocks noRot="1" noChangeAspect="1" noMove="1" noResize="1" noEditPoints="1" noAdjustHandles="1" noChangeArrowheads="1" noChangeShapeType="1" noTextEdit="1"/>
              </p:cNvSpPr>
              <p:nvPr/>
            </p:nvSpPr>
            <p:spPr>
              <a:xfrm>
                <a:off x="8086725" y="4451835"/>
                <a:ext cx="856064" cy="307777"/>
              </a:xfrm>
              <a:prstGeom prst="rect">
                <a:avLst/>
              </a:prstGeom>
              <a:blipFill>
                <a:blip r:embed="rId10"/>
                <a:stretch>
                  <a:fillRect b="-196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7256004" y="5331592"/>
                <a:ext cx="702260"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000" b="0" i="1" smtClean="0">
                          <a:solidFill>
                            <a:schemeClr val="bg1"/>
                          </a:solidFill>
                          <a:latin typeface="Cambria Math" panose="02040503050406030204" pitchFamily="18" charset="0"/>
                        </a:rPr>
                        <m:t>?</m:t>
                      </m:r>
                    </m:oMath>
                  </m:oMathPara>
                </a14:m>
                <a:endParaRPr lang="en-GB" sz="1100" dirty="0">
                  <a:solidFill>
                    <a:schemeClr val="bg1"/>
                  </a:solidFill>
                </a:endParaRPr>
              </a:p>
            </p:txBody>
          </p:sp>
        </mc:Choice>
        <mc:Fallback>
          <p:sp>
            <p:nvSpPr>
              <p:cNvPr id="31" name="TextBox 30"/>
              <p:cNvSpPr txBox="1">
                <a:spLocks noRot="1" noChangeAspect="1" noMove="1" noResize="1" noEditPoints="1" noAdjustHandles="1" noChangeArrowheads="1" noChangeShapeType="1" noTextEdit="1"/>
              </p:cNvSpPr>
              <p:nvPr/>
            </p:nvSpPr>
            <p:spPr>
              <a:xfrm>
                <a:off x="7256004" y="5331592"/>
                <a:ext cx="702260" cy="400110"/>
              </a:xfrm>
              <a:prstGeom prst="rect">
                <a:avLst/>
              </a:prstGeom>
              <a:blipFill>
                <a:blip r:embed="rId11"/>
                <a:stretch>
                  <a:fillRect/>
                </a:stretch>
              </a:blipFill>
            </p:spPr>
            <p:txBody>
              <a:bodyPr/>
              <a:lstStyle/>
              <a:p>
                <a:r>
                  <a:rPr lang="en-GB">
                    <a:noFill/>
                  </a:rPr>
                  <a:t> </a:t>
                </a:r>
              </a:p>
            </p:txBody>
          </p:sp>
        </mc:Fallback>
      </mc:AlternateContent>
      <p:cxnSp>
        <p:nvCxnSpPr>
          <p:cNvPr id="33" name="Straight Arrow Connector 32"/>
          <p:cNvCxnSpPr/>
          <p:nvPr/>
        </p:nvCxnSpPr>
        <p:spPr>
          <a:xfrm>
            <a:off x="1360968" y="4114801"/>
            <a:ext cx="372139" cy="574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4603898" y="3785190"/>
            <a:ext cx="2902688" cy="361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2275368" y="4140574"/>
            <a:ext cx="3902148" cy="738664"/>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400" dirty="0"/>
              <a:t>We integrate as normal, but put expression in </a:t>
            </a:r>
            <a:r>
              <a:rPr lang="en-GB" sz="1400" b="1" dirty="0"/>
              <a:t>square brackets</a:t>
            </a:r>
            <a:r>
              <a:rPr lang="en-GB" sz="1400" dirty="0"/>
              <a:t>, meaning </a:t>
            </a:r>
            <a:r>
              <a:rPr lang="en-GB" sz="1400" b="1" dirty="0"/>
              <a:t>we still need to evaluate the integrated expression using the limits</a:t>
            </a:r>
            <a:r>
              <a:rPr lang="en-GB" sz="1400" dirty="0"/>
              <a:t>.</a:t>
            </a:r>
          </a:p>
        </p:txBody>
      </p:sp>
      <p:cxnSp>
        <p:nvCxnSpPr>
          <p:cNvPr id="44" name="Straight Arrow Connector 43"/>
          <p:cNvCxnSpPr/>
          <p:nvPr/>
        </p:nvCxnSpPr>
        <p:spPr>
          <a:xfrm>
            <a:off x="1329070" y="4136065"/>
            <a:ext cx="233916" cy="1180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H="1">
            <a:off x="4476307" y="4890977"/>
            <a:ext cx="606056" cy="2339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9" name="TextBox 48"/>
              <p:cNvSpPr txBox="1"/>
              <p:nvPr/>
            </p:nvSpPr>
            <p:spPr>
              <a:xfrm>
                <a:off x="4618736" y="6182213"/>
                <a:ext cx="3902148" cy="523220"/>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400" dirty="0"/>
                  <a:t>Write </a:t>
                </a:r>
                <a14:m>
                  <m:oMath xmlns:m="http://schemas.openxmlformats.org/officeDocument/2006/math">
                    <m:d>
                      <m:dPr>
                        <m:ctrlPr>
                          <a:rPr lang="en-GB" sz="1400" b="0" i="1" smtClean="0">
                            <a:latin typeface="Cambria Math" panose="02040503050406030204" pitchFamily="18" charset="0"/>
                          </a:rPr>
                        </m:ctrlPr>
                      </m:dPr>
                      <m:e>
                        <m:r>
                          <a:rPr lang="en-GB" sz="1400" b="0" i="1" smtClean="0">
                            <a:latin typeface="Cambria Math" panose="02040503050406030204" pitchFamily="18" charset="0"/>
                          </a:rPr>
                          <m:t>…</m:t>
                        </m:r>
                      </m:e>
                    </m:d>
                    <m:r>
                      <a:rPr lang="en-GB" sz="1400" b="0" i="1" smtClean="0">
                        <a:latin typeface="Cambria Math" panose="02040503050406030204" pitchFamily="18" charset="0"/>
                      </a:rPr>
                      <m:t>−(…)</m:t>
                    </m:r>
                  </m:oMath>
                </a14:m>
                <a:r>
                  <a:rPr lang="en-GB" sz="1400" dirty="0"/>
                  <a:t> and evaluate the expression for each of the limits, top one first.</a:t>
                </a:r>
              </a:p>
            </p:txBody>
          </p:sp>
        </mc:Choice>
        <mc:Fallback>
          <p:sp>
            <p:nvSpPr>
              <p:cNvPr id="49" name="TextBox 48"/>
              <p:cNvSpPr txBox="1">
                <a:spLocks noRot="1" noChangeAspect="1" noMove="1" noResize="1" noEditPoints="1" noAdjustHandles="1" noChangeArrowheads="1" noChangeShapeType="1" noTextEdit="1"/>
              </p:cNvSpPr>
              <p:nvPr/>
            </p:nvSpPr>
            <p:spPr>
              <a:xfrm>
                <a:off x="4618736" y="6182213"/>
                <a:ext cx="3902148" cy="523220"/>
              </a:xfrm>
              <a:prstGeom prst="rect">
                <a:avLst/>
              </a:prstGeom>
              <a:blipFill>
                <a:blip r:embed="rId1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cxnSp>
        <p:nvCxnSpPr>
          <p:cNvPr id="51" name="Straight Arrow Connector 50"/>
          <p:cNvCxnSpPr/>
          <p:nvPr/>
        </p:nvCxnSpPr>
        <p:spPr>
          <a:xfrm flipH="1" flipV="1">
            <a:off x="5390707" y="5869172"/>
            <a:ext cx="690559" cy="313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3" name="TextBox 52"/>
              <p:cNvSpPr txBox="1"/>
              <p:nvPr/>
            </p:nvSpPr>
            <p:spPr>
              <a:xfrm>
                <a:off x="3459621" y="4934629"/>
                <a:ext cx="1196738" cy="53700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Sup>
                        <m:sSubSupPr>
                          <m:ctrlPr>
                            <a:rPr lang="en-GB" sz="2800" b="0" i="1" smtClean="0">
                              <a:latin typeface="Cambria Math" panose="02040503050406030204" pitchFamily="18" charset="0"/>
                            </a:rPr>
                          </m:ctrlPr>
                        </m:sSubSupPr>
                        <m:e>
                          <m:d>
                            <m:dPr>
                              <m:begChr m:val="["/>
                              <m:endChr m:val="]"/>
                              <m:ctrlPr>
                                <a:rPr lang="en-GB" sz="2800" b="0" i="1" smtClean="0">
                                  <a:latin typeface="Cambria Math" panose="02040503050406030204" pitchFamily="18" charset="0"/>
                                </a:rPr>
                              </m:ctrlPr>
                            </m:dPr>
                            <m:e>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𝑥</m:t>
                                  </m:r>
                                </m:e>
                                <m:sup>
                                  <m:r>
                                    <a:rPr lang="en-GB" sz="2800" b="0" i="1" smtClean="0">
                                      <a:latin typeface="Cambria Math" panose="02040503050406030204" pitchFamily="18" charset="0"/>
                                    </a:rPr>
                                    <m:t>4</m:t>
                                  </m:r>
                                </m:sup>
                              </m:sSup>
                            </m:e>
                          </m:d>
                        </m:e>
                        <m:sub>
                          <m:r>
                            <a:rPr lang="en-GB" sz="2800" b="0" i="1" smtClean="0">
                              <a:latin typeface="Cambria Math" panose="02040503050406030204" pitchFamily="18" charset="0"/>
                            </a:rPr>
                            <m:t>1</m:t>
                          </m:r>
                        </m:sub>
                        <m:sup>
                          <m:r>
                            <a:rPr lang="en-GB" sz="2800" b="0" i="1" smtClean="0">
                              <a:latin typeface="Cambria Math" panose="02040503050406030204" pitchFamily="18" charset="0"/>
                            </a:rPr>
                            <m:t>5</m:t>
                          </m:r>
                        </m:sup>
                      </m:sSubSup>
                    </m:oMath>
                  </m:oMathPara>
                </a14:m>
                <a:br>
                  <a:rPr lang="en-GB" sz="2800" b="0" dirty="0"/>
                </a:br>
                <a:endParaRPr lang="en-GB" sz="2800" dirty="0"/>
              </a:p>
            </p:txBody>
          </p:sp>
        </mc:Choice>
        <mc:Fallback>
          <p:sp>
            <p:nvSpPr>
              <p:cNvPr id="53" name="TextBox 52"/>
              <p:cNvSpPr txBox="1">
                <a:spLocks noRot="1" noChangeAspect="1" noMove="1" noResize="1" noEditPoints="1" noAdjustHandles="1" noChangeArrowheads="1" noChangeShapeType="1" noTextEdit="1"/>
              </p:cNvSpPr>
              <p:nvPr/>
            </p:nvSpPr>
            <p:spPr>
              <a:xfrm>
                <a:off x="3459621" y="4934629"/>
                <a:ext cx="1196738" cy="537006"/>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4" name="TextBox 53"/>
              <p:cNvSpPr txBox="1"/>
              <p:nvPr/>
            </p:nvSpPr>
            <p:spPr>
              <a:xfrm>
                <a:off x="3040632" y="5403383"/>
                <a:ext cx="2721036"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sz="2800" b="0" i="1" smtClean="0">
                          <a:latin typeface="Cambria Math" panose="02040503050406030204" pitchFamily="18" charset="0"/>
                        </a:rPr>
                        <m:t>=</m:t>
                      </m:r>
                      <m:d>
                        <m:dPr>
                          <m:ctrlPr>
                            <a:rPr lang="en-GB" sz="2800" b="0" i="1" smtClean="0">
                              <a:latin typeface="Cambria Math" panose="02040503050406030204" pitchFamily="18" charset="0"/>
                            </a:rPr>
                          </m:ctrlPr>
                        </m:dPr>
                        <m:e>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5</m:t>
                              </m:r>
                            </m:e>
                            <m:sup>
                              <m:r>
                                <a:rPr lang="en-GB" sz="2800" b="0" i="1" smtClean="0">
                                  <a:latin typeface="Cambria Math" panose="02040503050406030204" pitchFamily="18" charset="0"/>
                                </a:rPr>
                                <m:t>4</m:t>
                              </m:r>
                            </m:sup>
                          </m:sSup>
                        </m:e>
                      </m:d>
                      <m:r>
                        <a:rPr lang="en-GB" sz="2800" b="0" i="1" smtClean="0">
                          <a:latin typeface="Cambria Math" panose="02040503050406030204" pitchFamily="18" charset="0"/>
                        </a:rPr>
                        <m:t>−</m:t>
                      </m:r>
                      <m:d>
                        <m:dPr>
                          <m:ctrlPr>
                            <a:rPr lang="en-GB" sz="2800" b="0" i="1" smtClean="0">
                              <a:latin typeface="Cambria Math" panose="02040503050406030204" pitchFamily="18" charset="0"/>
                            </a:rPr>
                          </m:ctrlPr>
                        </m:dPr>
                        <m:e>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1</m:t>
                              </m:r>
                            </m:e>
                            <m:sup>
                              <m:r>
                                <a:rPr lang="en-GB" sz="2800" b="0" i="1" smtClean="0">
                                  <a:latin typeface="Cambria Math" panose="02040503050406030204" pitchFamily="18" charset="0"/>
                                </a:rPr>
                                <m:t>4</m:t>
                              </m:r>
                            </m:sup>
                          </m:sSup>
                        </m:e>
                      </m:d>
                    </m:oMath>
                    <m:oMath xmlns:m="http://schemas.openxmlformats.org/officeDocument/2006/math">
                      <m:r>
                        <a:rPr lang="en-GB" sz="2800" b="0" i="1" smtClean="0">
                          <a:latin typeface="Cambria Math" panose="02040503050406030204" pitchFamily="18" charset="0"/>
                        </a:rPr>
                        <m:t>=624</m:t>
                      </m:r>
                    </m:oMath>
                  </m:oMathPara>
                </a14:m>
                <a:endParaRPr lang="en-GB" sz="2800" dirty="0"/>
              </a:p>
            </p:txBody>
          </p:sp>
        </mc:Choice>
        <mc:Fallback>
          <p:sp>
            <p:nvSpPr>
              <p:cNvPr id="54" name="TextBox 53"/>
              <p:cNvSpPr txBox="1">
                <a:spLocks noRot="1" noChangeAspect="1" noMove="1" noResize="1" noEditPoints="1" noAdjustHandles="1" noChangeArrowheads="1" noChangeShapeType="1" noTextEdit="1"/>
              </p:cNvSpPr>
              <p:nvPr/>
            </p:nvSpPr>
            <p:spPr>
              <a:xfrm>
                <a:off x="3040632" y="5403383"/>
                <a:ext cx="2721036" cy="954107"/>
              </a:xfrm>
              <a:prstGeom prst="rect">
                <a:avLst/>
              </a:prstGeom>
              <a:blipFill>
                <a:blip r:embed="rId1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0605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par>
                                <p:cTn id="51" presetID="10"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fade">
                                      <p:cBhvr>
                                        <p:cTn id="62" dur="500"/>
                                        <p:tgtEl>
                                          <p:spTgt spid="4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childTnLst>
                          </p:cTn>
                        </p:par>
                        <p:par>
                          <p:cTn id="71" fill="hold">
                            <p:stCondLst>
                              <p:cond delay="500"/>
                            </p:stCondLst>
                            <p:childTnLst>
                              <p:par>
                                <p:cTn id="72" presetID="10" presetClass="entr" presetSubtype="0" fill="hold" nodeType="after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22" grpId="0"/>
      <p:bldP spid="23" grpId="0"/>
      <p:bldP spid="25" grpId="0"/>
      <p:bldP spid="26" grpId="0" animBg="1"/>
      <p:bldP spid="27" grpId="0" animBg="1"/>
      <p:bldP spid="28" grpId="0"/>
      <p:bldP spid="29" grpId="0"/>
      <p:bldP spid="30" grpId="0"/>
      <p:bldP spid="31" grpId="0"/>
      <p:bldP spid="41" grpId="0" animBg="1"/>
      <p:bldP spid="49" grpId="0" animBg="1"/>
      <p:bldP spid="53" grpId="0"/>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Another Example</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mc:Choice xmlns:a14="http://schemas.microsoft.com/office/drawing/2010/main" Requires="a14">
          <p:sp>
            <p:nvSpPr>
              <p:cNvPr id="6" name="TextBox 5"/>
              <p:cNvSpPr txBox="1"/>
              <p:nvPr/>
            </p:nvSpPr>
            <p:spPr>
              <a:xfrm>
                <a:off x="643267" y="1106415"/>
                <a:ext cx="5236537" cy="333661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nary>
                        <m:naryPr>
                          <m:ctrlPr>
                            <a:rPr lang="en-GB" sz="2800" b="0" i="1" smtClean="0">
                              <a:latin typeface="Cambria Math" panose="02040503050406030204" pitchFamily="18" charset="0"/>
                            </a:rPr>
                          </m:ctrlPr>
                        </m:naryPr>
                        <m:sub>
                          <m:r>
                            <m:rPr>
                              <m:brk m:alnAt="23"/>
                            </m:rPr>
                            <a:rPr lang="en-GB" sz="2800" b="0" i="1" smtClean="0">
                              <a:latin typeface="Cambria Math" panose="02040503050406030204" pitchFamily="18" charset="0"/>
                            </a:rPr>
                            <m:t>−</m:t>
                          </m:r>
                          <m:r>
                            <a:rPr lang="en-GB" sz="2800" b="0" i="1" smtClean="0">
                              <a:latin typeface="Cambria Math" panose="02040503050406030204" pitchFamily="18" charset="0"/>
                            </a:rPr>
                            <m:t>3</m:t>
                          </m:r>
                        </m:sub>
                        <m:sup>
                          <m:r>
                            <a:rPr lang="en-GB" sz="2800" b="0" i="1" smtClean="0">
                              <a:latin typeface="Cambria Math" panose="02040503050406030204" pitchFamily="18" charset="0"/>
                            </a:rPr>
                            <m:t>3</m:t>
                          </m:r>
                        </m:sup>
                        <m:e>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𝑥</m:t>
                              </m:r>
                            </m:e>
                            <m:sup>
                              <m:r>
                                <a:rPr lang="en-GB" sz="2800" b="0" i="1" smtClean="0">
                                  <a:latin typeface="Cambria Math" panose="02040503050406030204" pitchFamily="18" charset="0"/>
                                </a:rPr>
                                <m:t>2</m:t>
                              </m:r>
                            </m:sup>
                          </m:sSup>
                          <m:r>
                            <a:rPr lang="en-GB" sz="2800" b="0" i="1" smtClean="0">
                              <a:latin typeface="Cambria Math" panose="02040503050406030204" pitchFamily="18" charset="0"/>
                            </a:rPr>
                            <m:t>+1 </m:t>
                          </m:r>
                          <m:r>
                            <a:rPr lang="en-GB" sz="2800" b="0" i="1" smtClean="0">
                              <a:latin typeface="Cambria Math" panose="02040503050406030204" pitchFamily="18" charset="0"/>
                            </a:rPr>
                            <m:t>𝑑𝑥</m:t>
                          </m:r>
                        </m:e>
                      </m:nary>
                      <m:r>
                        <a:rPr lang="en-GB" sz="2800" b="0" i="1" smtClean="0">
                          <a:latin typeface="Cambria Math" panose="02040503050406030204" pitchFamily="18" charset="0"/>
                        </a:rPr>
                        <m:t>=</m:t>
                      </m:r>
                      <m:sSubSup>
                        <m:sSubSupPr>
                          <m:ctrlPr>
                            <a:rPr lang="en-GB" sz="2800" b="0" i="1" smtClean="0">
                              <a:latin typeface="Cambria Math" panose="02040503050406030204" pitchFamily="18" charset="0"/>
                            </a:rPr>
                          </m:ctrlPr>
                        </m:sSubSupPr>
                        <m:e>
                          <m:d>
                            <m:dPr>
                              <m:begChr m:val="["/>
                              <m:endChr m:val="]"/>
                              <m:ctrlPr>
                                <a:rPr lang="en-GB" sz="2800" b="0" i="1" smtClean="0">
                                  <a:latin typeface="Cambria Math" panose="02040503050406030204" pitchFamily="18" charset="0"/>
                                </a:rPr>
                              </m:ctrlPr>
                            </m:dPr>
                            <m:e>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1</m:t>
                                  </m:r>
                                </m:num>
                                <m:den>
                                  <m:r>
                                    <a:rPr lang="en-GB" sz="2800" b="0" i="1" smtClean="0">
                                      <a:latin typeface="Cambria Math" panose="02040503050406030204" pitchFamily="18" charset="0"/>
                                    </a:rPr>
                                    <m:t>3</m:t>
                                  </m:r>
                                </m:den>
                              </m:f>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𝑥</m:t>
                                  </m:r>
                                </m:e>
                                <m:sup>
                                  <m:r>
                                    <a:rPr lang="en-GB" sz="2800" b="0" i="1" smtClean="0">
                                      <a:latin typeface="Cambria Math" panose="02040503050406030204" pitchFamily="18" charset="0"/>
                                    </a:rPr>
                                    <m:t>3</m:t>
                                  </m:r>
                                </m:sup>
                              </m:sSup>
                              <m:r>
                                <a:rPr lang="en-GB" sz="2800" b="0" i="1" smtClean="0">
                                  <a:latin typeface="Cambria Math" panose="02040503050406030204" pitchFamily="18" charset="0"/>
                                </a:rPr>
                                <m:t>+</m:t>
                              </m:r>
                              <m:r>
                                <a:rPr lang="en-GB" sz="2800" b="0" i="1" smtClean="0">
                                  <a:latin typeface="Cambria Math" panose="02040503050406030204" pitchFamily="18" charset="0"/>
                                </a:rPr>
                                <m:t>𝑥</m:t>
                              </m:r>
                            </m:e>
                          </m:d>
                        </m:e>
                        <m:sub>
                          <m:r>
                            <a:rPr lang="en-GB" sz="2800" b="0" i="1" smtClean="0">
                              <a:latin typeface="Cambria Math" panose="02040503050406030204" pitchFamily="18" charset="0"/>
                            </a:rPr>
                            <m:t>−3</m:t>
                          </m:r>
                        </m:sub>
                        <m:sup>
                          <m:r>
                            <a:rPr lang="en-GB" sz="2800" b="0" i="1" smtClean="0">
                              <a:latin typeface="Cambria Math" panose="02040503050406030204" pitchFamily="18" charset="0"/>
                            </a:rPr>
                            <m:t>3</m:t>
                          </m:r>
                        </m:sup>
                      </m:sSubSup>
                    </m:oMath>
                    <m:oMath xmlns:m="http://schemas.openxmlformats.org/officeDocument/2006/math">
                      <m:r>
                        <a:rPr lang="en-GB" sz="2800" b="0" i="1" smtClean="0">
                          <a:latin typeface="Cambria Math" panose="02040503050406030204" pitchFamily="18" charset="0"/>
                        </a:rPr>
                        <m:t>                   =</m:t>
                      </m:r>
                      <m:d>
                        <m:dPr>
                          <m:ctrlPr>
                            <a:rPr lang="en-GB" sz="2800" b="0" i="1" smtClean="0">
                              <a:latin typeface="Cambria Math" panose="02040503050406030204" pitchFamily="18" charset="0"/>
                            </a:rPr>
                          </m:ctrlPr>
                        </m:dPr>
                        <m:e>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1</m:t>
                              </m:r>
                            </m:num>
                            <m:den>
                              <m:r>
                                <a:rPr lang="en-GB" sz="2800" b="0" i="1" smtClean="0">
                                  <a:latin typeface="Cambria Math" panose="02040503050406030204" pitchFamily="18" charset="0"/>
                                </a:rPr>
                                <m:t>3</m:t>
                              </m:r>
                            </m:den>
                          </m:f>
                          <m:sSup>
                            <m:sSupPr>
                              <m:ctrlPr>
                                <a:rPr lang="en-GB" sz="2800" b="0" i="1" smtClean="0">
                                  <a:latin typeface="Cambria Math" panose="02040503050406030204" pitchFamily="18" charset="0"/>
                                </a:rPr>
                              </m:ctrlPr>
                            </m:sSupPr>
                            <m:e>
                              <m:d>
                                <m:dPr>
                                  <m:ctrlPr>
                                    <a:rPr lang="en-GB" sz="2800" b="0" i="1" smtClean="0">
                                      <a:latin typeface="Cambria Math" panose="02040503050406030204" pitchFamily="18" charset="0"/>
                                    </a:rPr>
                                  </m:ctrlPr>
                                </m:dPr>
                                <m:e>
                                  <m:r>
                                    <a:rPr lang="en-GB" sz="2800" b="0" i="1" smtClean="0">
                                      <a:latin typeface="Cambria Math" panose="02040503050406030204" pitchFamily="18" charset="0"/>
                                    </a:rPr>
                                    <m:t>3</m:t>
                                  </m:r>
                                </m:e>
                              </m:d>
                            </m:e>
                            <m:sup>
                              <m:r>
                                <a:rPr lang="en-GB" sz="2800" b="0" i="1" smtClean="0">
                                  <a:latin typeface="Cambria Math" panose="02040503050406030204" pitchFamily="18" charset="0"/>
                                </a:rPr>
                                <m:t>3</m:t>
                              </m:r>
                            </m:sup>
                          </m:sSup>
                          <m:r>
                            <a:rPr lang="en-GB" sz="2800" b="0" i="1" smtClean="0">
                              <a:latin typeface="Cambria Math" panose="02040503050406030204" pitchFamily="18" charset="0"/>
                            </a:rPr>
                            <m:t>+3</m:t>
                          </m:r>
                        </m:e>
                      </m:d>
                      <m:r>
                        <a:rPr lang="en-GB" sz="2800" b="0" i="1" smtClean="0">
                          <a:latin typeface="Cambria Math" panose="02040503050406030204" pitchFamily="18" charset="0"/>
                        </a:rPr>
                        <m:t>−</m:t>
                      </m:r>
                      <m:d>
                        <m:dPr>
                          <m:ctrlPr>
                            <a:rPr lang="en-GB" sz="2800" b="0" i="1" smtClean="0">
                              <a:latin typeface="Cambria Math" panose="02040503050406030204" pitchFamily="18" charset="0"/>
                            </a:rPr>
                          </m:ctrlPr>
                        </m:dPr>
                        <m:e>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1</m:t>
                              </m:r>
                            </m:num>
                            <m:den>
                              <m:r>
                                <a:rPr lang="en-GB" sz="2800" b="0" i="1" smtClean="0">
                                  <a:latin typeface="Cambria Math" panose="02040503050406030204" pitchFamily="18" charset="0"/>
                                </a:rPr>
                                <m:t>3</m:t>
                              </m:r>
                            </m:den>
                          </m:f>
                          <m:sSup>
                            <m:sSupPr>
                              <m:ctrlPr>
                                <a:rPr lang="en-GB" sz="2800" b="0" i="1" smtClean="0">
                                  <a:latin typeface="Cambria Math" panose="02040503050406030204" pitchFamily="18" charset="0"/>
                                </a:rPr>
                              </m:ctrlPr>
                            </m:sSupPr>
                            <m:e>
                              <m:d>
                                <m:dPr>
                                  <m:ctrlPr>
                                    <a:rPr lang="en-GB" sz="2800" b="0" i="1" smtClean="0">
                                      <a:latin typeface="Cambria Math" panose="02040503050406030204" pitchFamily="18" charset="0"/>
                                    </a:rPr>
                                  </m:ctrlPr>
                                </m:dPr>
                                <m:e>
                                  <m:r>
                                    <a:rPr lang="en-GB" sz="2800" b="0" i="1" smtClean="0">
                                      <a:latin typeface="Cambria Math" panose="02040503050406030204" pitchFamily="18" charset="0"/>
                                    </a:rPr>
                                    <m:t>−3</m:t>
                                  </m:r>
                                </m:e>
                              </m:d>
                            </m:e>
                            <m:sup>
                              <m:r>
                                <a:rPr lang="en-GB" sz="2800" b="0" i="1" smtClean="0">
                                  <a:latin typeface="Cambria Math" panose="02040503050406030204" pitchFamily="18" charset="0"/>
                                </a:rPr>
                                <m:t>3</m:t>
                              </m:r>
                            </m:sup>
                          </m:sSup>
                          <m:r>
                            <a:rPr lang="en-GB" sz="2800" b="0" i="1" smtClean="0">
                              <a:latin typeface="Cambria Math" panose="02040503050406030204" pitchFamily="18" charset="0"/>
                            </a:rPr>
                            <m:t>−3</m:t>
                          </m:r>
                        </m:e>
                      </m:d>
                    </m:oMath>
                    <m:oMath xmlns:m="http://schemas.openxmlformats.org/officeDocument/2006/math">
                      <m:r>
                        <a:rPr lang="en-GB" sz="2800" b="0" i="1" smtClean="0">
                          <a:latin typeface="Cambria Math" panose="02040503050406030204" pitchFamily="18" charset="0"/>
                        </a:rPr>
                        <m:t>=12−−12</m:t>
                      </m:r>
                    </m:oMath>
                    <m:oMath xmlns:m="http://schemas.openxmlformats.org/officeDocument/2006/math">
                      <m:r>
                        <a:rPr lang="en-GB" sz="2800" b="0" i="1" smtClean="0">
                          <a:latin typeface="Cambria Math" panose="02040503050406030204" pitchFamily="18" charset="0"/>
                        </a:rPr>
                        <m:t>=24</m:t>
                      </m:r>
                    </m:oMath>
                  </m:oMathPara>
                </a14:m>
                <a:endParaRPr lang="en-GB" sz="2800" dirty="0"/>
              </a:p>
            </p:txBody>
          </p:sp>
        </mc:Choice>
        <mc:Fallback>
          <p:sp>
            <p:nvSpPr>
              <p:cNvPr id="6" name="TextBox 5"/>
              <p:cNvSpPr txBox="1">
                <a:spLocks noRot="1" noChangeAspect="1" noMove="1" noResize="1" noEditPoints="1" noAdjustHandles="1" noChangeArrowheads="1" noChangeShapeType="1" noTextEdit="1"/>
              </p:cNvSpPr>
              <p:nvPr/>
            </p:nvSpPr>
            <p:spPr>
              <a:xfrm>
                <a:off x="643267" y="1106415"/>
                <a:ext cx="5236537" cy="3336619"/>
              </a:xfrm>
              <a:prstGeom prst="rect">
                <a:avLst/>
              </a:prstGeom>
              <a:blipFill>
                <a:blip r:embed="rId2"/>
                <a:stretch>
                  <a:fillRect/>
                </a:stretch>
              </a:blipFill>
            </p:spPr>
            <p:txBody>
              <a:bodyPr/>
              <a:lstStyle/>
              <a:p>
                <a:r>
                  <a:rPr lang="en-GB">
                    <a:noFill/>
                  </a:rPr>
                  <a:t> </a:t>
                </a:r>
              </a:p>
            </p:txBody>
          </p:sp>
        </mc:Fallback>
      </mc:AlternateContent>
      <p:sp>
        <p:nvSpPr>
          <p:cNvPr id="7" name="TextBox 6"/>
          <p:cNvSpPr txBox="1"/>
          <p:nvPr/>
        </p:nvSpPr>
        <p:spPr>
          <a:xfrm>
            <a:off x="6435995" y="1189552"/>
            <a:ext cx="2232248" cy="1323439"/>
          </a:xfrm>
          <a:prstGeom prst="rect">
            <a:avLst/>
          </a:prstGeom>
          <a:ln>
            <a:no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a:t>We </a:t>
            </a:r>
            <a:r>
              <a:rPr lang="en-GB" sz="1600" b="1" dirty="0"/>
              <a:t>DON’T have a constant of integration </a:t>
            </a:r>
            <a:r>
              <a:rPr lang="en-GB" sz="1600" dirty="0"/>
              <a:t>when doing definite integration. I’ll explain why later.</a:t>
            </a:r>
          </a:p>
        </p:txBody>
      </p:sp>
      <p:cxnSp>
        <p:nvCxnSpPr>
          <p:cNvPr id="9" name="Straight Arrow Connector 8"/>
          <p:cNvCxnSpPr>
            <a:stCxn id="7" idx="1"/>
          </p:cNvCxnSpPr>
          <p:nvPr/>
        </p:nvCxnSpPr>
        <p:spPr>
          <a:xfrm flipH="1" flipV="1">
            <a:off x="5422605" y="1573619"/>
            <a:ext cx="1013390" cy="2776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6366119" y="3496396"/>
                <a:ext cx="2232248" cy="1569660"/>
              </a:xfrm>
              <a:prstGeom prst="rect">
                <a:avLst/>
              </a:prstGeom>
              <a:ln>
                <a:no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a:t>Write out you working EXACTLY as seen here. The </a:t>
                </a:r>
                <a14:m>
                  <m:oMath xmlns:m="http://schemas.openxmlformats.org/officeDocument/2006/math">
                    <m:d>
                      <m:dPr>
                        <m:ctrlPr>
                          <a:rPr lang="en-GB" sz="1600" b="0" i="1" smtClean="0">
                            <a:latin typeface="Cambria Math" panose="02040503050406030204" pitchFamily="18" charset="0"/>
                          </a:rPr>
                        </m:ctrlPr>
                      </m:dPr>
                      <m:e>
                        <m:r>
                          <a:rPr lang="en-GB" sz="1600" b="0" i="1" smtClean="0">
                            <a:latin typeface="Cambria Math" panose="02040503050406030204" pitchFamily="18" charset="0"/>
                          </a:rPr>
                          <m:t>…</m:t>
                        </m:r>
                      </m:e>
                    </m:d>
                    <m:r>
                      <a:rPr lang="en-GB" sz="1600" b="0" i="1" smtClean="0">
                        <a:latin typeface="Cambria Math" panose="02040503050406030204" pitchFamily="18" charset="0"/>
                      </a:rPr>
                      <m:t>−(…)</m:t>
                    </m:r>
                  </m:oMath>
                </a14:m>
                <a:r>
                  <a:rPr lang="en-GB" sz="1600" dirty="0"/>
                  <a:t> brackets are particularly crucial as you’ll otherwise likely make a sign error.</a:t>
                </a:r>
              </a:p>
            </p:txBody>
          </p:sp>
        </mc:Choice>
        <mc:Fallback>
          <p:sp>
            <p:nvSpPr>
              <p:cNvPr id="10" name="TextBox 9"/>
              <p:cNvSpPr txBox="1">
                <a:spLocks noRot="1" noChangeAspect="1" noMove="1" noResize="1" noEditPoints="1" noAdjustHandles="1" noChangeArrowheads="1" noChangeShapeType="1" noTextEdit="1"/>
              </p:cNvSpPr>
              <p:nvPr/>
            </p:nvSpPr>
            <p:spPr>
              <a:xfrm>
                <a:off x="6366119" y="3496396"/>
                <a:ext cx="2232248" cy="1569660"/>
              </a:xfrm>
              <a:prstGeom prst="rect">
                <a:avLst/>
              </a:prstGeom>
              <a:blipFill>
                <a:blip r:embed="rId3"/>
                <a:stretch>
                  <a:fillRect/>
                </a:stretch>
              </a:blipFill>
              <a:ln>
                <a:noFill/>
              </a:ln>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12" name="Rectangle 11"/>
          <p:cNvSpPr/>
          <p:nvPr/>
        </p:nvSpPr>
        <p:spPr>
          <a:xfrm>
            <a:off x="3120829" y="1074257"/>
            <a:ext cx="2004064" cy="11373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3" name="Rectangle 12"/>
          <p:cNvSpPr/>
          <p:nvPr/>
        </p:nvSpPr>
        <p:spPr>
          <a:xfrm>
            <a:off x="1088240" y="2359081"/>
            <a:ext cx="4632076" cy="11373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4" name="Rectangle 13"/>
          <p:cNvSpPr/>
          <p:nvPr/>
        </p:nvSpPr>
        <p:spPr>
          <a:xfrm>
            <a:off x="1088240" y="3501967"/>
            <a:ext cx="4632076" cy="953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cxnSp>
        <p:nvCxnSpPr>
          <p:cNvPr id="15" name="Straight Arrow Connector 14"/>
          <p:cNvCxnSpPr/>
          <p:nvPr/>
        </p:nvCxnSpPr>
        <p:spPr>
          <a:xfrm flipH="1" flipV="1">
            <a:off x="5932967" y="3444949"/>
            <a:ext cx="439233" cy="1030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 name="Picture 16"/>
          <p:cNvPicPr>
            <a:picLocks noChangeAspect="1"/>
          </p:cNvPicPr>
          <p:nvPr/>
        </p:nvPicPr>
        <p:blipFill>
          <a:blip r:embed="rId4"/>
          <a:stretch>
            <a:fillRect/>
          </a:stretch>
        </p:blipFill>
        <p:spPr>
          <a:xfrm>
            <a:off x="874084" y="5335031"/>
            <a:ext cx="1677729" cy="2717691"/>
          </a:xfrm>
          <a:prstGeom prst="rect">
            <a:avLst/>
          </a:prstGeom>
        </p:spPr>
      </p:pic>
      <mc:AlternateContent xmlns:mc="http://schemas.openxmlformats.org/markup-compatibility/2006">
        <mc:Choice xmlns:a14="http://schemas.microsoft.com/office/drawing/2010/main" Requires="a14">
          <p:sp>
            <p:nvSpPr>
              <p:cNvPr id="18" name="TextBox 17"/>
              <p:cNvSpPr txBox="1"/>
              <p:nvPr/>
            </p:nvSpPr>
            <p:spPr>
              <a:xfrm>
                <a:off x="2636873" y="5442804"/>
                <a:ext cx="5188539" cy="127669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“Use of Technology” Monkey says:</a:t>
                </a:r>
              </a:p>
              <a:p>
                <a:r>
                  <a:rPr lang="en-GB" dirty="0"/>
                  <a:t>You can use the </a:t>
                </a:r>
                <a14:m>
                  <m:oMath xmlns:m="http://schemas.openxmlformats.org/officeDocument/2006/math">
                    <m:d>
                      <m:dPr>
                        <m:begChr m:val="⟦"/>
                        <m:endChr m:val="⟧"/>
                        <m:ctrlPr>
                          <a:rPr lang="en-GB" i="1" smtClean="0">
                            <a:latin typeface="Cambria Math" panose="02040503050406030204" pitchFamily="18" charset="0"/>
                          </a:rPr>
                        </m:ctrlPr>
                      </m:dPr>
                      <m:e>
                        <m:nary>
                          <m:naryPr>
                            <m:ctrlPr>
                              <a:rPr lang="en-GB" b="0" i="1" smtClean="0">
                                <a:latin typeface="Cambria Math" panose="02040503050406030204" pitchFamily="18" charset="0"/>
                              </a:rPr>
                            </m:ctrlPr>
                          </m:naryPr>
                          <m:sub>
                            <m:r>
                              <a:rPr lang="en-GB" b="0" i="1" smtClean="0">
                                <a:latin typeface="Cambria Math" panose="02040503050406030204" pitchFamily="18" charset="0"/>
                              </a:rPr>
                              <m:t>𝑏</m:t>
                            </m:r>
                          </m:sub>
                          <m:sup>
                            <m:r>
                              <a:rPr lang="en-GB" b="0" i="1" smtClean="0">
                                <a:latin typeface="Cambria Math" panose="02040503050406030204" pitchFamily="18" charset="0"/>
                              </a:rPr>
                              <m:t>𝑎</m:t>
                            </m:r>
                          </m:sup>
                          <m:e>
                            <m:r>
                              <a:rPr lang="en-GB" b="0" i="1" smtClean="0">
                                <a:latin typeface="Cambria Math" panose="02040503050406030204" pitchFamily="18" charset="0"/>
                              </a:rPr>
                              <m:t>□</m:t>
                            </m:r>
                          </m:e>
                        </m:nary>
                      </m:e>
                    </m:d>
                  </m:oMath>
                </a14:m>
                <a:r>
                  <a:rPr lang="en-GB" dirty="0"/>
                  <a:t> button on your calculator to evaluate definite integrals. </a:t>
                </a:r>
              </a:p>
              <a:p>
                <a:r>
                  <a:rPr lang="en-GB" u="sng" dirty="0"/>
                  <a:t>But only use it to check your answer.</a:t>
                </a:r>
              </a:p>
            </p:txBody>
          </p:sp>
        </mc:Choice>
        <mc:Fallback>
          <p:sp>
            <p:nvSpPr>
              <p:cNvPr id="18" name="TextBox 17"/>
              <p:cNvSpPr txBox="1">
                <a:spLocks noRot="1" noChangeAspect="1" noMove="1" noResize="1" noEditPoints="1" noAdjustHandles="1" noChangeArrowheads="1" noChangeShapeType="1" noTextEdit="1"/>
              </p:cNvSpPr>
              <p:nvPr/>
            </p:nvSpPr>
            <p:spPr>
              <a:xfrm>
                <a:off x="2636873" y="5442804"/>
                <a:ext cx="5188539" cy="1276696"/>
              </a:xfrm>
              <a:prstGeom prst="rect">
                <a:avLst/>
              </a:prstGeom>
              <a:blipFill>
                <a:blip r:embed="rId5"/>
                <a:stretch>
                  <a:fillRect l="-819" t="-17371" b="-17840"/>
                </a:stretch>
              </a:blipFill>
            </p:spPr>
            <p:txBody>
              <a:bodyPr/>
              <a:lstStyle/>
              <a:p>
                <a:r>
                  <a:rPr lang="en-GB">
                    <a:noFill/>
                  </a:rPr>
                  <a:t> </a:t>
                </a:r>
              </a:p>
            </p:txBody>
          </p:sp>
        </mc:Fallback>
      </mc:AlternateContent>
    </p:spTree>
    <p:extLst>
      <p:ext uri="{BB962C8B-B14F-4D97-AF65-F5344CB8AC3E}">
        <p14:creationId xmlns:p14="http://schemas.microsoft.com/office/powerpoint/2010/main" val="172393636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nextCondLst>
                <p:cond evt="onClick" delay="0">
                  <p:tgtEl>
                    <p:spTgt spid="12"/>
                  </p:tgtEl>
                </p:cond>
              </p:nextCondLst>
            </p:seq>
            <p:seq concurrent="1" nextAc="seek">
              <p:cTn id="15" restart="whenNotActive" fill="hold" evtFilter="cancelBubble" nodeType="interactiveSeq">
                <p:stCondLst>
                  <p:cond evt="onClick" delay="0">
                    <p:tgtEl>
                      <p:spTgt spid="13"/>
                    </p:tgtEl>
                  </p:cond>
                </p:stCondLst>
                <p:endSync evt="end" delay="0">
                  <p:rtn val="all"/>
                </p:endSync>
                <p:childTnLst>
                  <p:par>
                    <p:cTn id="16" fill="hold">
                      <p:stCondLst>
                        <p:cond delay="0"/>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nextCondLst>
                <p:cond evt="onClick" delay="0">
                  <p:tgtEl>
                    <p:spTgt spid="13"/>
                  </p:tgtEl>
                </p:cond>
              </p:nextCondLst>
            </p:seq>
            <p:seq concurrent="1" nextAc="seek">
              <p:cTn id="28" restart="whenNotActive" fill="hold" evtFilter="cancelBubble" nodeType="interactiveSeq">
                <p:stCondLst>
                  <p:cond evt="onClick" delay="0">
                    <p:tgtEl>
                      <p:spTgt spid="14"/>
                    </p:tgtEl>
                  </p:cond>
                </p:stCondLst>
                <p:endSync evt="end" delay="0">
                  <p:rtn val="all"/>
                </p:endSync>
                <p:childTnLst>
                  <p:par>
                    <p:cTn id="29" fill="hold">
                      <p:stCondLst>
                        <p:cond delay="0"/>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7" grpId="0" animBg="1"/>
      <p:bldP spid="10" grpId="0" animBg="1"/>
      <p:bldP spid="12"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Problem Solving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mc:Choice xmlns:a14="http://schemas.microsoft.com/office/drawing/2010/main" Requires="a14">
          <p:sp>
            <p:nvSpPr>
              <p:cNvPr id="5" name="TextBox 4"/>
              <p:cNvSpPr txBox="1"/>
              <p:nvPr/>
            </p:nvSpPr>
            <p:spPr>
              <a:xfrm>
                <a:off x="539552" y="908720"/>
                <a:ext cx="7734898" cy="74770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Given that </a:t>
                </a:r>
                <a14:m>
                  <m:oMath xmlns:m="http://schemas.openxmlformats.org/officeDocument/2006/math">
                    <m:r>
                      <a:rPr lang="en-GB" b="0" i="1" smtClean="0">
                        <a:latin typeface="Cambria Math" panose="02040503050406030204" pitchFamily="18" charset="0"/>
                      </a:rPr>
                      <m:t>𝑃</m:t>
                    </m:r>
                  </m:oMath>
                </a14:m>
                <a:r>
                  <a:rPr lang="en-GB" dirty="0"/>
                  <a:t> is a constant and </a:t>
                </a:r>
                <a14:m>
                  <m:oMath xmlns:m="http://schemas.openxmlformats.org/officeDocument/2006/math">
                    <m:nary>
                      <m:naryPr>
                        <m:ctrlPr>
                          <a:rPr lang="en-GB" b="0" i="1" smtClean="0">
                            <a:latin typeface="Cambria Math" panose="02040503050406030204" pitchFamily="18" charset="0"/>
                          </a:rPr>
                        </m:ctrlPr>
                      </m:naryPr>
                      <m:sub>
                        <m:r>
                          <a:rPr lang="en-GB" b="0" i="1" smtClean="0">
                            <a:latin typeface="Cambria Math" panose="02040503050406030204" pitchFamily="18" charset="0"/>
                          </a:rPr>
                          <m:t>1</m:t>
                        </m:r>
                      </m:sub>
                      <m:sup>
                        <m:r>
                          <a:rPr lang="en-GB" b="0" i="1" smtClean="0">
                            <a:latin typeface="Cambria Math" panose="02040503050406030204" pitchFamily="18" charset="0"/>
                          </a:rPr>
                          <m:t>5</m:t>
                        </m:r>
                      </m:sup>
                      <m:e>
                        <m:d>
                          <m:dPr>
                            <m:ctrlPr>
                              <a:rPr lang="en-GB" b="0" i="1" smtClean="0">
                                <a:latin typeface="Cambria Math" panose="02040503050406030204" pitchFamily="18" charset="0"/>
                              </a:rPr>
                            </m:ctrlPr>
                          </m:dPr>
                          <m:e>
                            <m:r>
                              <a:rPr lang="en-GB" b="0" i="1" smtClean="0">
                                <a:latin typeface="Cambria Math" panose="02040503050406030204" pitchFamily="18" charset="0"/>
                              </a:rPr>
                              <m:t>2</m:t>
                            </m:r>
                            <m:r>
                              <a:rPr lang="en-GB" b="0" i="1" smtClean="0">
                                <a:latin typeface="Cambria Math" panose="02040503050406030204" pitchFamily="18" charset="0"/>
                              </a:rPr>
                              <m:t>𝑃𝑥</m:t>
                            </m:r>
                            <m:r>
                              <a:rPr lang="en-GB" b="0" i="1" smtClean="0">
                                <a:latin typeface="Cambria Math" panose="02040503050406030204" pitchFamily="18" charset="0"/>
                              </a:rPr>
                              <m:t>+7</m:t>
                            </m:r>
                          </m:e>
                        </m:d>
                        <m:r>
                          <a:rPr lang="en-GB" b="0" i="1" smtClean="0">
                            <a:latin typeface="Cambria Math" panose="02040503050406030204" pitchFamily="18" charset="0"/>
                          </a:rPr>
                          <m:t> </m:t>
                        </m:r>
                        <m:r>
                          <a:rPr lang="en-GB" b="0" i="1" smtClean="0">
                            <a:latin typeface="Cambria Math" panose="02040503050406030204" pitchFamily="18" charset="0"/>
                          </a:rPr>
                          <m:t>𝑑𝑥</m:t>
                        </m:r>
                      </m:e>
                    </m:nary>
                    <m:r>
                      <a:rPr lang="en-GB" i="1">
                        <a:latin typeface="Cambria Math" panose="02040503050406030204" pitchFamily="18" charset="0"/>
                      </a:rPr>
                      <m:t>=4</m:t>
                    </m:r>
                    <m:sSup>
                      <m:sSupPr>
                        <m:ctrlPr>
                          <a:rPr lang="en-GB" i="1">
                            <a:latin typeface="Cambria Math" panose="02040503050406030204" pitchFamily="18" charset="0"/>
                          </a:rPr>
                        </m:ctrlPr>
                      </m:sSupPr>
                      <m:e>
                        <m:r>
                          <a:rPr lang="en-GB" i="1">
                            <a:latin typeface="Cambria Math" panose="02040503050406030204" pitchFamily="18" charset="0"/>
                          </a:rPr>
                          <m:t>𝑃</m:t>
                        </m:r>
                      </m:e>
                      <m:sup>
                        <m:r>
                          <a:rPr lang="en-GB" i="1">
                            <a:latin typeface="Cambria Math" panose="02040503050406030204" pitchFamily="18" charset="0"/>
                          </a:rPr>
                          <m:t>2</m:t>
                        </m:r>
                      </m:sup>
                    </m:sSup>
                  </m:oMath>
                </a14:m>
                <a:r>
                  <a:rPr lang="en-GB" dirty="0"/>
                  <a:t>, show that there are two possible values for </a:t>
                </a:r>
                <a14:m>
                  <m:oMath xmlns:m="http://schemas.openxmlformats.org/officeDocument/2006/math">
                    <m:r>
                      <a:rPr lang="en-GB" b="0" i="1" smtClean="0">
                        <a:latin typeface="Cambria Math" panose="02040503050406030204" pitchFamily="18" charset="0"/>
                      </a:rPr>
                      <m:t>𝑃</m:t>
                    </m:r>
                  </m:oMath>
                </a14:m>
                <a:r>
                  <a:rPr lang="en-GB" dirty="0"/>
                  <a:t> and find these values.</a:t>
                </a:r>
              </a:p>
            </p:txBody>
          </p:sp>
        </mc:Choice>
        <mc:Fallback>
          <p:sp>
            <p:nvSpPr>
              <p:cNvPr id="5" name="TextBox 4"/>
              <p:cNvSpPr txBox="1">
                <a:spLocks noRot="1" noChangeAspect="1" noMove="1" noResize="1" noEditPoints="1" noAdjustHandles="1" noChangeArrowheads="1" noChangeShapeType="1" noTextEdit="1"/>
              </p:cNvSpPr>
              <p:nvPr/>
            </p:nvSpPr>
            <p:spPr>
              <a:xfrm>
                <a:off x="539552" y="908720"/>
                <a:ext cx="7734898" cy="747705"/>
              </a:xfrm>
              <a:prstGeom prst="rect">
                <a:avLst/>
              </a:prstGeom>
              <a:blipFill>
                <a:blip r:embed="rId2"/>
                <a:stretch>
                  <a:fillRect t="-46259" b="-49660"/>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043608" y="2060848"/>
                <a:ext cx="5256584" cy="265630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nary>
                        <m:naryPr>
                          <m:ctrlPr>
                            <a:rPr lang="en-GB" i="1" smtClean="0">
                              <a:latin typeface="Cambria Math" panose="02040503050406030204" pitchFamily="18" charset="0"/>
                            </a:rPr>
                          </m:ctrlPr>
                        </m:naryPr>
                        <m:sub>
                          <m:r>
                            <a:rPr lang="en-GB" i="1">
                              <a:latin typeface="Cambria Math" panose="02040503050406030204" pitchFamily="18" charset="0"/>
                            </a:rPr>
                            <m:t>1</m:t>
                          </m:r>
                        </m:sub>
                        <m:sup>
                          <m:r>
                            <a:rPr lang="en-GB" i="1">
                              <a:latin typeface="Cambria Math" panose="02040503050406030204" pitchFamily="18" charset="0"/>
                            </a:rPr>
                            <m:t>5</m:t>
                          </m:r>
                        </m:sup>
                        <m:e>
                          <m:d>
                            <m:dPr>
                              <m:ctrlPr>
                                <a:rPr lang="en-GB" i="1">
                                  <a:latin typeface="Cambria Math" panose="02040503050406030204" pitchFamily="18" charset="0"/>
                                </a:rPr>
                              </m:ctrlPr>
                            </m:dPr>
                            <m:e>
                              <m:r>
                                <a:rPr lang="en-GB" i="1">
                                  <a:latin typeface="Cambria Math" panose="02040503050406030204" pitchFamily="18" charset="0"/>
                                </a:rPr>
                                <m:t>2</m:t>
                              </m:r>
                              <m:r>
                                <a:rPr lang="en-GB" i="1">
                                  <a:latin typeface="Cambria Math" panose="02040503050406030204" pitchFamily="18" charset="0"/>
                                </a:rPr>
                                <m:t>𝑃𝑥</m:t>
                              </m:r>
                              <m:r>
                                <a:rPr lang="en-GB" i="1">
                                  <a:latin typeface="Cambria Math" panose="02040503050406030204" pitchFamily="18" charset="0"/>
                                </a:rPr>
                                <m:t>+7</m:t>
                              </m:r>
                            </m:e>
                          </m:d>
                          <m:r>
                            <a:rPr lang="en-GB" i="1">
                              <a:latin typeface="Cambria Math" panose="02040503050406030204" pitchFamily="18" charset="0"/>
                            </a:rPr>
                            <m:t> </m:t>
                          </m:r>
                          <m:r>
                            <a:rPr lang="en-GB" i="1">
                              <a:latin typeface="Cambria Math" panose="02040503050406030204" pitchFamily="18" charset="0"/>
                            </a:rPr>
                            <m:t>𝑑𝑥</m:t>
                          </m:r>
                        </m:e>
                      </m:nary>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𝑃</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+7</m:t>
                              </m:r>
                              <m:r>
                                <a:rPr lang="en-GB" b="0" i="1" smtClean="0">
                                  <a:latin typeface="Cambria Math" panose="02040503050406030204" pitchFamily="18" charset="0"/>
                                </a:rPr>
                                <m:t>𝑥</m:t>
                              </m:r>
                            </m:e>
                          </m:d>
                        </m:e>
                        <m:sub>
                          <m:r>
                            <a:rPr lang="en-GB" b="0" i="1" smtClean="0">
                              <a:latin typeface="Cambria Math" panose="02040503050406030204" pitchFamily="18" charset="0"/>
                            </a:rPr>
                            <m:t>1</m:t>
                          </m:r>
                        </m:sub>
                        <m:sup>
                          <m:r>
                            <a:rPr lang="en-GB" b="0" i="1" smtClean="0">
                              <a:latin typeface="Cambria Math" panose="02040503050406030204" pitchFamily="18" charset="0"/>
                            </a:rPr>
                            <m:t>5</m:t>
                          </m:r>
                        </m:sup>
                      </m:sSubSup>
                    </m:oMath>
                    <m:oMath xmlns:m="http://schemas.openxmlformats.org/officeDocument/2006/math">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25</m:t>
                          </m:r>
                          <m:r>
                            <a:rPr lang="en-GB" b="0" i="1" smtClean="0">
                              <a:latin typeface="Cambria Math" panose="02040503050406030204" pitchFamily="18" charset="0"/>
                            </a:rPr>
                            <m:t>𝑃</m:t>
                          </m:r>
                          <m:r>
                            <a:rPr lang="en-GB" b="0" i="1" smtClean="0">
                              <a:latin typeface="Cambria Math" panose="02040503050406030204" pitchFamily="18" charset="0"/>
                            </a:rPr>
                            <m:t>+35</m:t>
                          </m:r>
                        </m:e>
                      </m:d>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𝑃</m:t>
                          </m:r>
                          <m:r>
                            <a:rPr lang="en-GB" b="0" i="1" smtClean="0">
                              <a:latin typeface="Cambria Math" panose="02040503050406030204" pitchFamily="18" charset="0"/>
                            </a:rPr>
                            <m:t>+7</m:t>
                          </m:r>
                        </m:e>
                      </m:d>
                    </m:oMath>
                    <m:oMath xmlns:m="http://schemas.openxmlformats.org/officeDocument/2006/math">
                      <m:r>
                        <a:rPr lang="en-GB" b="0" i="1" smtClean="0">
                          <a:latin typeface="Cambria Math" panose="02040503050406030204" pitchFamily="18" charset="0"/>
                        </a:rPr>
                        <m:t>                                =24</m:t>
                      </m:r>
                      <m:r>
                        <a:rPr lang="en-GB" b="0" i="1" smtClean="0">
                          <a:latin typeface="Cambria Math" panose="02040503050406030204" pitchFamily="18" charset="0"/>
                        </a:rPr>
                        <m:t>𝑃</m:t>
                      </m:r>
                      <m:r>
                        <a:rPr lang="en-GB" b="0" i="1" smtClean="0">
                          <a:latin typeface="Cambria Math" panose="02040503050406030204" pitchFamily="18" charset="0"/>
                        </a:rPr>
                        <m:t>+28</m:t>
                      </m:r>
                    </m:oMath>
                  </m:oMathPara>
                </a14:m>
                <a:endParaRPr lang="en-GB" dirty="0"/>
              </a:p>
              <a:p>
                <a:pPr/>
                <a:endParaRPr lang="en-GB" dirty="0"/>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∴24</m:t>
                      </m:r>
                      <m:r>
                        <a:rPr lang="en-GB" b="0" i="1" smtClean="0">
                          <a:latin typeface="Cambria Math" panose="02040503050406030204" pitchFamily="18" charset="0"/>
                        </a:rPr>
                        <m:t>𝑃</m:t>
                      </m:r>
                      <m:r>
                        <a:rPr lang="en-GB" b="0" i="1" smtClean="0">
                          <a:latin typeface="Cambria Math" panose="02040503050406030204" pitchFamily="18" charset="0"/>
                        </a:rPr>
                        <m:t>+28=4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𝑃</m:t>
                          </m:r>
                        </m:e>
                        <m:sup>
                          <m:r>
                            <a:rPr lang="en-GB" b="0" i="1" smtClean="0">
                              <a:latin typeface="Cambria Math" panose="02040503050406030204" pitchFamily="18" charset="0"/>
                            </a:rPr>
                            <m:t>2</m:t>
                          </m:r>
                        </m:sup>
                      </m:sSup>
                    </m:oMath>
                    <m:oMath xmlns:m="http://schemas.openxmlformats.org/officeDocument/2006/math">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𝑃</m:t>
                          </m:r>
                        </m:e>
                        <m:sup>
                          <m:r>
                            <a:rPr lang="en-GB" b="0" i="1" smtClean="0">
                              <a:latin typeface="Cambria Math" panose="02040503050406030204" pitchFamily="18" charset="0"/>
                            </a:rPr>
                            <m:t>2</m:t>
                          </m:r>
                        </m:sup>
                      </m:sSup>
                      <m:r>
                        <a:rPr lang="en-GB" b="0" i="1" smtClean="0">
                          <a:latin typeface="Cambria Math" panose="02040503050406030204" pitchFamily="18" charset="0"/>
                        </a:rPr>
                        <m:t>−6</m:t>
                      </m:r>
                      <m:r>
                        <a:rPr lang="en-GB" b="0" i="1" smtClean="0">
                          <a:latin typeface="Cambria Math" panose="02040503050406030204" pitchFamily="18" charset="0"/>
                        </a:rPr>
                        <m:t>𝑃</m:t>
                      </m:r>
                      <m:r>
                        <a:rPr lang="en-GB" b="0" i="1" smtClean="0">
                          <a:latin typeface="Cambria Math" panose="02040503050406030204" pitchFamily="18" charset="0"/>
                        </a:rPr>
                        <m:t>−7=0</m:t>
                      </m:r>
                    </m:oMath>
                    <m:oMath xmlns:m="http://schemas.openxmlformats.org/officeDocument/2006/math">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𝑃</m:t>
                          </m:r>
                          <m:r>
                            <a:rPr lang="en-GB" b="0" i="1" smtClean="0">
                              <a:latin typeface="Cambria Math" panose="02040503050406030204" pitchFamily="18" charset="0"/>
                            </a:rPr>
                            <m:t>+1</m:t>
                          </m:r>
                        </m:e>
                      </m:d>
                      <m:d>
                        <m:dPr>
                          <m:ctrlPr>
                            <a:rPr lang="en-GB" b="0" i="1" smtClean="0">
                              <a:latin typeface="Cambria Math" panose="02040503050406030204" pitchFamily="18" charset="0"/>
                            </a:rPr>
                          </m:ctrlPr>
                        </m:dPr>
                        <m:e>
                          <m:r>
                            <a:rPr lang="en-GB" b="0" i="1" smtClean="0">
                              <a:latin typeface="Cambria Math" panose="02040503050406030204" pitchFamily="18" charset="0"/>
                            </a:rPr>
                            <m:t>𝑃</m:t>
                          </m:r>
                          <m:r>
                            <a:rPr lang="en-GB" b="0" i="1" smtClean="0">
                              <a:latin typeface="Cambria Math" panose="02040503050406030204" pitchFamily="18" charset="0"/>
                            </a:rPr>
                            <m:t>−7</m:t>
                          </m:r>
                        </m:e>
                      </m:d>
                      <m:r>
                        <a:rPr lang="en-GB" b="0" i="1" smtClean="0">
                          <a:latin typeface="Cambria Math" panose="02040503050406030204" pitchFamily="18" charset="0"/>
                        </a:rPr>
                        <m:t>=0</m:t>
                      </m:r>
                    </m:oMath>
                    <m:oMath xmlns:m="http://schemas.openxmlformats.org/officeDocument/2006/math">
                      <m:r>
                        <a:rPr lang="en-GB" b="0" i="1" smtClean="0">
                          <a:latin typeface="Cambria Math" panose="02040503050406030204" pitchFamily="18" charset="0"/>
                        </a:rPr>
                        <m:t>    </m:t>
                      </m:r>
                      <m:r>
                        <a:rPr lang="en-GB" b="0" i="1" smtClean="0">
                          <a:latin typeface="Cambria Math" panose="02040503050406030204" pitchFamily="18" charset="0"/>
                        </a:rPr>
                        <m:t>𝑃</m:t>
                      </m:r>
                      <m:r>
                        <a:rPr lang="en-GB" b="0" i="1" smtClean="0">
                          <a:latin typeface="Cambria Math" panose="02040503050406030204" pitchFamily="18" charset="0"/>
                        </a:rPr>
                        <m:t>=−1 </m:t>
                      </m:r>
                      <m:r>
                        <a:rPr lang="en-GB" b="0" i="1" smtClean="0">
                          <a:latin typeface="Cambria Math" panose="02040503050406030204" pitchFamily="18" charset="0"/>
                        </a:rPr>
                        <m:t>𝑜𝑟</m:t>
                      </m:r>
                      <m:r>
                        <a:rPr lang="en-GB" b="0" i="1" smtClean="0">
                          <a:latin typeface="Cambria Math" panose="02040503050406030204" pitchFamily="18" charset="0"/>
                        </a:rPr>
                        <m:t> 7</m:t>
                      </m:r>
                    </m:oMath>
                  </m:oMathPara>
                </a14:m>
                <a:endParaRPr lang="en-GB" dirty="0"/>
              </a:p>
            </p:txBody>
          </p:sp>
        </mc:Choice>
        <mc:Fallback>
          <p:sp>
            <p:nvSpPr>
              <p:cNvPr id="6" name="TextBox 5"/>
              <p:cNvSpPr txBox="1">
                <a:spLocks noRot="1" noChangeAspect="1" noMove="1" noResize="1" noEditPoints="1" noAdjustHandles="1" noChangeArrowheads="1" noChangeShapeType="1" noTextEdit="1"/>
              </p:cNvSpPr>
              <p:nvPr/>
            </p:nvSpPr>
            <p:spPr>
              <a:xfrm>
                <a:off x="1043608" y="2060848"/>
                <a:ext cx="5256584" cy="2656305"/>
              </a:xfrm>
              <a:prstGeom prst="rect">
                <a:avLst/>
              </a:prstGeom>
              <a:blipFill>
                <a:blip r:embed="rId3"/>
                <a:stretch>
                  <a:fillRect/>
                </a:stretch>
              </a:blipFill>
            </p:spPr>
            <p:txBody>
              <a:bodyPr/>
              <a:lstStyle/>
              <a:p>
                <a:r>
                  <a:rPr lang="en-GB">
                    <a:noFill/>
                  </a:rPr>
                  <a:t> </a:t>
                </a:r>
              </a:p>
            </p:txBody>
          </p:sp>
        </mc:Fallback>
      </mc:AlternateContent>
      <p:sp>
        <p:nvSpPr>
          <p:cNvPr id="7" name="Rectangle 6"/>
          <p:cNvSpPr/>
          <p:nvPr/>
        </p:nvSpPr>
        <p:spPr>
          <a:xfrm>
            <a:off x="971600" y="1966018"/>
            <a:ext cx="4824536" cy="27511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mc:AlternateContent xmlns:mc="http://schemas.openxmlformats.org/markup-compatibility/2006">
        <mc:Choice xmlns:a14="http://schemas.microsoft.com/office/drawing/2010/main" Requires="a14">
          <p:sp>
            <p:nvSpPr>
              <p:cNvPr id="8" name="TextBox 7"/>
              <p:cNvSpPr txBox="1"/>
              <p:nvPr/>
            </p:nvSpPr>
            <p:spPr>
              <a:xfrm>
                <a:off x="6438416" y="2028950"/>
                <a:ext cx="2232248" cy="830997"/>
              </a:xfrm>
              <a:prstGeom prst="rect">
                <a:avLst/>
              </a:prstGeom>
              <a:noFill/>
            </p:spPr>
            <p:txBody>
              <a:bodyPr wrap="square" rtlCol="0">
                <a:spAutoFit/>
              </a:bodyPr>
              <a:lstStyle/>
              <a:p>
                <a:r>
                  <a:rPr lang="en-GB" sz="1600" dirty="0"/>
                  <a:t>Remember: </a:t>
                </a:r>
                <a14:m>
                  <m:oMath xmlns:m="http://schemas.openxmlformats.org/officeDocument/2006/math">
                    <m:r>
                      <a:rPr lang="en-GB" sz="1600" b="0" i="1" smtClean="0">
                        <a:latin typeface="Cambria Math" panose="02040503050406030204" pitchFamily="18" charset="0"/>
                      </a:rPr>
                      <m:t>𝑃</m:t>
                    </m:r>
                  </m:oMath>
                </a14:m>
                <a:r>
                  <a:rPr lang="en-GB" sz="1600" dirty="0"/>
                  <a:t> is a constant, so just treat it as a number.</a:t>
                </a:r>
              </a:p>
            </p:txBody>
          </p:sp>
        </mc:Choice>
        <mc:Fallback>
          <p:sp>
            <p:nvSpPr>
              <p:cNvPr id="8" name="TextBox 7"/>
              <p:cNvSpPr txBox="1">
                <a:spLocks noRot="1" noChangeAspect="1" noMove="1" noResize="1" noEditPoints="1" noAdjustHandles="1" noChangeArrowheads="1" noChangeShapeType="1" noTextEdit="1"/>
              </p:cNvSpPr>
              <p:nvPr/>
            </p:nvSpPr>
            <p:spPr>
              <a:xfrm>
                <a:off x="6438416" y="2028950"/>
                <a:ext cx="2232248" cy="830997"/>
              </a:xfrm>
              <a:prstGeom prst="rect">
                <a:avLst/>
              </a:prstGeom>
              <a:blipFill>
                <a:blip r:embed="rId4"/>
                <a:stretch>
                  <a:fillRect l="-1366" t="-2206" b="-8824"/>
                </a:stretch>
              </a:blipFill>
            </p:spPr>
            <p:txBody>
              <a:bodyPr/>
              <a:lstStyle/>
              <a:p>
                <a:r>
                  <a:rPr lang="en-GB">
                    <a:noFill/>
                  </a:rPr>
                  <a:t> </a:t>
                </a:r>
              </a:p>
            </p:txBody>
          </p:sp>
        </mc:Fallback>
      </mc:AlternateContent>
    </p:spTree>
    <p:extLst>
      <p:ext uri="{BB962C8B-B14F-4D97-AF65-F5344CB8AC3E}">
        <p14:creationId xmlns:p14="http://schemas.microsoft.com/office/powerpoint/2010/main" val="20951096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13D</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Pure Mathematics Year 1/AS</a:t>
            </a:r>
          </a:p>
          <a:p>
            <a:r>
              <a:rPr lang="en-GB" sz="2400" dirty="0"/>
              <a:t>Page 297</a:t>
            </a:r>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368346" y="1884528"/>
            <a:ext cx="7393214" cy="584775"/>
          </a:xfrm>
          <a:prstGeom prst="rect">
            <a:avLst/>
          </a:prstGeom>
          <a:noFill/>
        </p:spPr>
        <p:txBody>
          <a:bodyPr wrap="square" rtlCol="0">
            <a:spAutoFit/>
          </a:bodyPr>
          <a:lstStyle/>
          <a:p>
            <a:r>
              <a:rPr lang="en-GB" sz="1600" dirty="0"/>
              <a:t>(Classes in a rush may want to skip this exercise and go to the next section, which continues definite integration, but in the context of areas under graphs).</a:t>
            </a:r>
          </a:p>
        </p:txBody>
      </p:sp>
      <p:sp>
        <p:nvSpPr>
          <p:cNvPr id="8" name="TextBox 7"/>
          <p:cNvSpPr txBox="1"/>
          <p:nvPr/>
        </p:nvSpPr>
        <p:spPr>
          <a:xfrm>
            <a:off x="395536" y="2708920"/>
            <a:ext cx="1728192" cy="369332"/>
          </a:xfrm>
          <a:prstGeom prst="rect">
            <a:avLst/>
          </a:prstGeom>
          <a:noFill/>
        </p:spPr>
        <p:txBody>
          <a:bodyPr wrap="square" rtlCol="0">
            <a:spAutoFit/>
          </a:bodyPr>
          <a:lstStyle/>
          <a:p>
            <a:r>
              <a:rPr lang="en-GB" b="1" dirty="0"/>
              <a:t>Extension</a:t>
            </a:r>
          </a:p>
        </p:txBody>
      </p:sp>
      <mc:AlternateContent xmlns:mc="http://schemas.openxmlformats.org/markup-compatibility/2006">
        <mc:Choice xmlns:a14="http://schemas.microsoft.com/office/drawing/2010/main" Requires="a14">
          <p:sp>
            <p:nvSpPr>
              <p:cNvPr id="9" name="TextBox 8"/>
              <p:cNvSpPr txBox="1"/>
              <p:nvPr/>
            </p:nvSpPr>
            <p:spPr>
              <a:xfrm>
                <a:off x="395536" y="3078252"/>
                <a:ext cx="3888432" cy="3782639"/>
              </a:xfrm>
              <a:prstGeom prst="rect">
                <a:avLst/>
              </a:prstGeom>
              <a:noFill/>
            </p:spPr>
            <p:txBody>
              <a:bodyPr wrap="square" rtlCol="0">
                <a:spAutoFit/>
              </a:bodyPr>
              <a:lstStyle/>
              <a:p>
                <a:r>
                  <a:rPr lang="en-GB" i="1" dirty="0"/>
                  <a:t>[MAT 2009 1A] </a:t>
                </a:r>
                <a:r>
                  <a:rPr lang="en-GB" dirty="0"/>
                  <a:t>The smallest value of</a:t>
                </a:r>
              </a:p>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𝐼</m:t>
                      </m:r>
                      <m:d>
                        <m:dPr>
                          <m:ctrlPr>
                            <a:rPr lang="en-GB" b="0" i="1" smtClean="0">
                              <a:latin typeface="Cambria Math" panose="02040503050406030204" pitchFamily="18" charset="0"/>
                            </a:rPr>
                          </m:ctrlPr>
                        </m:dPr>
                        <m:e>
                          <m:r>
                            <a:rPr lang="en-GB" b="0" i="1" smtClean="0">
                              <a:latin typeface="Cambria Math" panose="02040503050406030204" pitchFamily="18" charset="0"/>
                            </a:rPr>
                            <m:t>𝑎</m:t>
                          </m:r>
                        </m:e>
                      </m:d>
                      <m:r>
                        <a:rPr lang="en-GB" b="0" i="1" smtClean="0">
                          <a:latin typeface="Cambria Math" panose="02040503050406030204" pitchFamily="18" charset="0"/>
                        </a:rPr>
                        <m:t>=</m:t>
                      </m:r>
                      <m:nary>
                        <m:naryPr>
                          <m:ctrlPr>
                            <a:rPr lang="en-GB" b="0" i="1" smtClean="0">
                              <a:latin typeface="Cambria Math" panose="02040503050406030204" pitchFamily="18" charset="0"/>
                            </a:rPr>
                          </m:ctrlPr>
                        </m:naryPr>
                        <m:sub>
                          <m:r>
                            <a:rPr lang="en-GB" b="0" i="1" smtClean="0">
                              <a:latin typeface="Cambria Math" panose="02040503050406030204" pitchFamily="18" charset="0"/>
                            </a:rPr>
                            <m:t>0</m:t>
                          </m:r>
                        </m:sub>
                        <m:sup>
                          <m:r>
                            <a:rPr lang="en-GB" b="0" i="1" smtClean="0">
                              <a:latin typeface="Cambria Math" panose="02040503050406030204" pitchFamily="18" charset="0"/>
                            </a:rPr>
                            <m:t>1</m:t>
                          </m:r>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𝑎</m:t>
                                  </m:r>
                                </m:e>
                              </m:d>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𝑑𝑥</m:t>
                          </m:r>
                        </m:e>
                      </m:nary>
                    </m:oMath>
                  </m:oMathPara>
                </a14:m>
                <a:endParaRPr lang="en-GB" dirty="0"/>
              </a:p>
              <a:p>
                <a:r>
                  <a:rPr lang="en-GB" dirty="0"/>
                  <a:t>as </a:t>
                </a:r>
                <a14:m>
                  <m:oMath xmlns:m="http://schemas.openxmlformats.org/officeDocument/2006/math">
                    <m:r>
                      <a:rPr lang="en-GB" b="0" i="1" smtClean="0">
                        <a:latin typeface="Cambria Math" panose="02040503050406030204" pitchFamily="18" charset="0"/>
                      </a:rPr>
                      <m:t>𝑎</m:t>
                    </m:r>
                  </m:oMath>
                </a14:m>
                <a:r>
                  <a:rPr lang="en-GB" dirty="0"/>
                  <a:t> varies, is what?</a:t>
                </a:r>
              </a:p>
              <a:p>
                <a14:m>
                  <m:oMathPara xmlns:m="http://schemas.openxmlformats.org/officeDocument/2006/math">
                    <m:oMathParaPr>
                      <m:jc m:val="centerGroup"/>
                    </m:oMathParaPr>
                    <m:oMath xmlns:m="http://schemas.openxmlformats.org/officeDocument/2006/math">
                      <m:r>
                        <a:rPr lang="en-GB" sz="1600" b="1" i="1" smtClean="0">
                          <a:latin typeface="Cambria Math" panose="02040503050406030204" pitchFamily="18" charset="0"/>
                        </a:rPr>
                        <m:t>𝑰</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𝒂</m:t>
                          </m:r>
                        </m:e>
                      </m:d>
                      <m:r>
                        <a:rPr lang="en-GB" sz="1600" b="1" i="1" smtClean="0">
                          <a:latin typeface="Cambria Math" panose="02040503050406030204" pitchFamily="18" charset="0"/>
                        </a:rPr>
                        <m:t>=</m:t>
                      </m:r>
                      <m:nary>
                        <m:naryPr>
                          <m:ctrlPr>
                            <a:rPr lang="en-GB" sz="1600" b="1" i="1" smtClean="0">
                              <a:latin typeface="Cambria Math" panose="02040503050406030204" pitchFamily="18" charset="0"/>
                            </a:rPr>
                          </m:ctrlPr>
                        </m:naryPr>
                        <m:sub>
                          <m:r>
                            <a:rPr lang="en-GB" sz="1600" b="1" i="1" smtClean="0">
                              <a:latin typeface="Cambria Math" panose="02040503050406030204" pitchFamily="18" charset="0"/>
                            </a:rPr>
                            <m:t>𝟎</m:t>
                          </m:r>
                        </m:sub>
                        <m:sup>
                          <m:r>
                            <a:rPr lang="en-GB" sz="1600" b="1" i="1" smtClean="0">
                              <a:latin typeface="Cambria Math" panose="02040503050406030204" pitchFamily="18" charset="0"/>
                            </a:rPr>
                            <m:t>𝟏</m:t>
                          </m:r>
                        </m:sup>
                        <m:e>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𝒙</m:t>
                              </m:r>
                            </m:e>
                            <m:sup>
                              <m:r>
                                <a:rPr lang="en-GB" sz="1600" b="1" i="1" smtClean="0">
                                  <a:latin typeface="Cambria Math" panose="02040503050406030204" pitchFamily="18" charset="0"/>
                                </a:rPr>
                                <m:t>𝟒</m:t>
                              </m:r>
                            </m:sup>
                          </m:sSup>
                          <m:r>
                            <a:rPr lang="en-GB" sz="1600" b="1" i="1" smtClean="0">
                              <a:latin typeface="Cambria Math" panose="02040503050406030204" pitchFamily="18" charset="0"/>
                            </a:rPr>
                            <m:t>−</m:t>
                          </m:r>
                          <m:r>
                            <a:rPr lang="en-GB" sz="1600" b="1" i="1" smtClean="0">
                              <a:latin typeface="Cambria Math" panose="02040503050406030204" pitchFamily="18" charset="0"/>
                            </a:rPr>
                            <m:t>𝟐</m:t>
                          </m:r>
                          <m:r>
                            <a:rPr lang="en-GB" sz="1600" b="1" i="1" smtClean="0">
                              <a:latin typeface="Cambria Math" panose="02040503050406030204" pitchFamily="18" charset="0"/>
                            </a:rPr>
                            <m:t>𝒂</m:t>
                          </m:r>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𝒙</m:t>
                              </m:r>
                            </m:e>
                            <m:sup>
                              <m:r>
                                <a:rPr lang="en-GB" sz="1600" b="1" i="1" smtClean="0">
                                  <a:latin typeface="Cambria Math" panose="02040503050406030204" pitchFamily="18" charset="0"/>
                                </a:rPr>
                                <m:t>𝟐</m:t>
                              </m:r>
                            </m:sup>
                          </m:sSup>
                          <m:r>
                            <a:rPr lang="en-GB" sz="1600" b="1" i="1" smtClean="0">
                              <a:latin typeface="Cambria Math" panose="02040503050406030204" pitchFamily="18" charset="0"/>
                            </a:rPr>
                            <m:t>+</m:t>
                          </m:r>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𝒂</m:t>
                              </m:r>
                            </m:e>
                            <m:sup>
                              <m:r>
                                <a:rPr lang="en-GB" sz="1600" b="1" i="1" smtClean="0">
                                  <a:latin typeface="Cambria Math" panose="02040503050406030204" pitchFamily="18" charset="0"/>
                                </a:rPr>
                                <m:t>𝟐</m:t>
                              </m:r>
                            </m:sup>
                          </m:sSup>
                        </m:e>
                      </m:nary>
                      <m:r>
                        <a:rPr lang="en-GB" sz="1600" b="1" i="1" smtClean="0">
                          <a:latin typeface="Cambria Math" panose="02040503050406030204" pitchFamily="18" charset="0"/>
                        </a:rPr>
                        <m:t> </m:t>
                      </m:r>
                      <m:r>
                        <a:rPr lang="en-GB" sz="1600" b="1" i="1" smtClean="0">
                          <a:latin typeface="Cambria Math" panose="02040503050406030204" pitchFamily="18" charset="0"/>
                        </a:rPr>
                        <m:t>𝒅𝒙</m:t>
                      </m:r>
                    </m:oMath>
                    <m:oMath xmlns:m="http://schemas.openxmlformats.org/officeDocument/2006/math">
                      <m:r>
                        <a:rPr lang="en-GB" sz="1600" b="1" i="1" smtClean="0">
                          <a:latin typeface="Cambria Math" panose="02040503050406030204" pitchFamily="18" charset="0"/>
                        </a:rPr>
                        <m:t>=</m:t>
                      </m:r>
                      <m:sSubSup>
                        <m:sSubSupPr>
                          <m:ctrlPr>
                            <a:rPr lang="en-GB" sz="1600" b="1" i="1" smtClean="0">
                              <a:latin typeface="Cambria Math" panose="02040503050406030204" pitchFamily="18" charset="0"/>
                            </a:rPr>
                          </m:ctrlPr>
                        </m:sSubSupPr>
                        <m:e>
                          <m:d>
                            <m:dPr>
                              <m:begChr m:val="["/>
                              <m:endChr m:val="]"/>
                              <m:ctrlPr>
                                <a:rPr lang="en-GB" sz="1600" b="1" i="1" smtClean="0">
                                  <a:latin typeface="Cambria Math" panose="02040503050406030204" pitchFamily="18" charset="0"/>
                                </a:rPr>
                              </m:ctrlPr>
                            </m:dPr>
                            <m:e>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𝟓</m:t>
                                  </m:r>
                                </m:den>
                              </m:f>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𝒙</m:t>
                                  </m:r>
                                </m:e>
                                <m:sup>
                                  <m:r>
                                    <a:rPr lang="en-GB" sz="1600" b="1" i="1" smtClean="0">
                                      <a:latin typeface="Cambria Math" panose="02040503050406030204" pitchFamily="18" charset="0"/>
                                    </a:rPr>
                                    <m:t>𝟓</m:t>
                                  </m:r>
                                </m:sup>
                              </m:sSup>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𝟐</m:t>
                                  </m:r>
                                </m:num>
                                <m:den>
                                  <m:r>
                                    <a:rPr lang="en-GB" sz="1600" b="1" i="1" smtClean="0">
                                      <a:latin typeface="Cambria Math" panose="02040503050406030204" pitchFamily="18" charset="0"/>
                                    </a:rPr>
                                    <m:t>𝟑</m:t>
                                  </m:r>
                                </m:den>
                              </m:f>
                              <m:r>
                                <a:rPr lang="en-GB" sz="1600" b="1" i="1" smtClean="0">
                                  <a:latin typeface="Cambria Math" panose="02040503050406030204" pitchFamily="18" charset="0"/>
                                </a:rPr>
                                <m:t>𝒂</m:t>
                              </m:r>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𝒙</m:t>
                                  </m:r>
                                </m:e>
                                <m:sup>
                                  <m:r>
                                    <a:rPr lang="en-GB" sz="1600" b="1" i="1" smtClean="0">
                                      <a:latin typeface="Cambria Math" panose="02040503050406030204" pitchFamily="18" charset="0"/>
                                    </a:rPr>
                                    <m:t>𝟑</m:t>
                                  </m:r>
                                </m:sup>
                              </m:sSup>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𝟑</m:t>
                                  </m:r>
                                </m:den>
                              </m:f>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𝒂</m:t>
                                  </m:r>
                                </m:e>
                                <m:sup>
                                  <m:r>
                                    <a:rPr lang="en-GB" sz="1600" b="1" i="1" smtClean="0">
                                      <a:latin typeface="Cambria Math" panose="02040503050406030204" pitchFamily="18" charset="0"/>
                                    </a:rPr>
                                    <m:t>𝟑</m:t>
                                  </m:r>
                                </m:sup>
                              </m:sSup>
                            </m:e>
                          </m:d>
                        </m:e>
                        <m:sub>
                          <m:r>
                            <a:rPr lang="en-GB" sz="1600" b="1" i="1" smtClean="0">
                              <a:latin typeface="Cambria Math" panose="02040503050406030204" pitchFamily="18" charset="0"/>
                            </a:rPr>
                            <m:t>𝟎</m:t>
                          </m:r>
                        </m:sub>
                        <m:sup>
                          <m:r>
                            <a:rPr lang="en-GB" sz="1600" b="1" i="1" smtClean="0">
                              <a:latin typeface="Cambria Math" panose="02040503050406030204" pitchFamily="18" charset="0"/>
                            </a:rPr>
                            <m:t>𝟏</m:t>
                          </m:r>
                        </m:sup>
                      </m:sSubSup>
                    </m:oMath>
                    <m:oMath xmlns:m="http://schemas.openxmlformats.org/officeDocument/2006/math">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𝟓</m:t>
                          </m:r>
                        </m:den>
                      </m:f>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𝟐</m:t>
                          </m:r>
                        </m:num>
                        <m:den>
                          <m:r>
                            <a:rPr lang="en-GB" sz="1600" b="1" i="1" smtClean="0">
                              <a:latin typeface="Cambria Math" panose="02040503050406030204" pitchFamily="18" charset="0"/>
                            </a:rPr>
                            <m:t>𝟑</m:t>
                          </m:r>
                        </m:den>
                      </m:f>
                      <m:r>
                        <a:rPr lang="en-GB" sz="1600" b="1" i="1" smtClean="0">
                          <a:latin typeface="Cambria Math" panose="02040503050406030204" pitchFamily="18" charset="0"/>
                        </a:rPr>
                        <m:t>𝒂</m:t>
                      </m:r>
                      <m:r>
                        <a:rPr lang="en-GB" sz="1600" b="1" i="1" smtClean="0">
                          <a:latin typeface="Cambria Math" panose="02040503050406030204" pitchFamily="18" charset="0"/>
                        </a:rPr>
                        <m:t>+</m:t>
                      </m:r>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𝒂</m:t>
                          </m:r>
                        </m:e>
                        <m:sup>
                          <m:r>
                            <a:rPr lang="en-GB" sz="1600" b="1" i="1" smtClean="0">
                              <a:latin typeface="Cambria Math" panose="02040503050406030204" pitchFamily="18" charset="0"/>
                            </a:rPr>
                            <m:t>𝟐</m:t>
                          </m:r>
                        </m:sup>
                      </m:sSup>
                    </m:oMath>
                  </m:oMathPara>
                </a14:m>
                <a:endParaRPr lang="en-GB" sz="1600" b="1" dirty="0"/>
              </a:p>
              <a:p>
                <a:r>
                  <a:rPr lang="en-GB" sz="1600" b="1" dirty="0"/>
                  <a:t>We then use differentiation or completing the square to find that the minimum value of </a:t>
                </a:r>
                <a14:m>
                  <m:oMath xmlns:m="http://schemas.openxmlformats.org/officeDocument/2006/math">
                    <m:f>
                      <m:fPr>
                        <m:ctrlPr>
                          <a:rPr lang="en-GB" sz="1600" b="1" i="1">
                            <a:latin typeface="Cambria Math" panose="02040503050406030204" pitchFamily="18" charset="0"/>
                          </a:rPr>
                        </m:ctrlPr>
                      </m:fPr>
                      <m:num>
                        <m:r>
                          <a:rPr lang="en-GB" sz="1600" b="1" i="1">
                            <a:latin typeface="Cambria Math" panose="02040503050406030204" pitchFamily="18" charset="0"/>
                          </a:rPr>
                          <m:t>𝟏</m:t>
                        </m:r>
                      </m:num>
                      <m:den>
                        <m:r>
                          <a:rPr lang="en-GB" sz="1600" b="1" i="1">
                            <a:latin typeface="Cambria Math" panose="02040503050406030204" pitchFamily="18" charset="0"/>
                          </a:rPr>
                          <m:t>𝟓</m:t>
                        </m:r>
                      </m:den>
                    </m:f>
                    <m:r>
                      <a:rPr lang="en-GB" sz="1600" b="1" i="1">
                        <a:latin typeface="Cambria Math" panose="02040503050406030204" pitchFamily="18" charset="0"/>
                      </a:rPr>
                      <m:t>−</m:t>
                    </m:r>
                    <m:f>
                      <m:fPr>
                        <m:ctrlPr>
                          <a:rPr lang="en-GB" sz="1600" b="1" i="1">
                            <a:latin typeface="Cambria Math" panose="02040503050406030204" pitchFamily="18" charset="0"/>
                          </a:rPr>
                        </m:ctrlPr>
                      </m:fPr>
                      <m:num>
                        <m:r>
                          <a:rPr lang="en-GB" sz="1600" b="1" i="1">
                            <a:latin typeface="Cambria Math" panose="02040503050406030204" pitchFamily="18" charset="0"/>
                          </a:rPr>
                          <m:t>𝟐</m:t>
                        </m:r>
                      </m:num>
                      <m:den>
                        <m:r>
                          <a:rPr lang="en-GB" sz="1600" b="1" i="1">
                            <a:latin typeface="Cambria Math" panose="02040503050406030204" pitchFamily="18" charset="0"/>
                          </a:rPr>
                          <m:t>𝟑</m:t>
                        </m:r>
                      </m:den>
                    </m:f>
                    <m:r>
                      <a:rPr lang="en-GB" sz="1600" b="1" i="1">
                        <a:latin typeface="Cambria Math" panose="02040503050406030204" pitchFamily="18" charset="0"/>
                      </a:rPr>
                      <m:t>𝒂</m:t>
                    </m:r>
                    <m:r>
                      <a:rPr lang="en-GB" sz="1600" b="1" i="1">
                        <a:latin typeface="Cambria Math" panose="02040503050406030204" pitchFamily="18" charset="0"/>
                      </a:rPr>
                      <m:t>+</m:t>
                    </m:r>
                    <m:sSup>
                      <m:sSupPr>
                        <m:ctrlPr>
                          <a:rPr lang="en-GB" sz="1600" b="1" i="1">
                            <a:latin typeface="Cambria Math" panose="02040503050406030204" pitchFamily="18" charset="0"/>
                          </a:rPr>
                        </m:ctrlPr>
                      </m:sSupPr>
                      <m:e>
                        <m:r>
                          <a:rPr lang="en-GB" sz="1600" b="1" i="1">
                            <a:latin typeface="Cambria Math" panose="02040503050406030204" pitchFamily="18" charset="0"/>
                          </a:rPr>
                          <m:t>𝒂</m:t>
                        </m:r>
                      </m:e>
                      <m:sup>
                        <m:r>
                          <a:rPr lang="en-GB" sz="1600" b="1" i="1">
                            <a:latin typeface="Cambria Math" panose="02040503050406030204" pitchFamily="18" charset="0"/>
                          </a:rPr>
                          <m:t>𝟐</m:t>
                        </m:r>
                      </m:sup>
                    </m:sSup>
                  </m:oMath>
                </a14:m>
                <a:r>
                  <a:rPr lang="en-GB" sz="1600" b="1" dirty="0"/>
                  <a:t> is </a:t>
                </a:r>
                <a14:m>
                  <m:oMath xmlns:m="http://schemas.openxmlformats.org/officeDocument/2006/math">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𝟒</m:t>
                        </m:r>
                      </m:num>
                      <m:den>
                        <m:r>
                          <a:rPr lang="en-GB" sz="1600" b="1" i="1" smtClean="0">
                            <a:latin typeface="Cambria Math" panose="02040503050406030204" pitchFamily="18" charset="0"/>
                          </a:rPr>
                          <m:t>𝟒𝟓</m:t>
                        </m:r>
                      </m:den>
                    </m:f>
                  </m:oMath>
                </a14:m>
                <a:r>
                  <a:rPr lang="en-GB" sz="1600" b="1" dirty="0"/>
                  <a:t>.</a:t>
                </a:r>
              </a:p>
            </p:txBody>
          </p:sp>
        </mc:Choice>
        <mc:Fallback>
          <p:sp>
            <p:nvSpPr>
              <p:cNvPr id="9" name="TextBox 8"/>
              <p:cNvSpPr txBox="1">
                <a:spLocks noRot="1" noChangeAspect="1" noMove="1" noResize="1" noEditPoints="1" noAdjustHandles="1" noChangeArrowheads="1" noChangeShapeType="1" noTextEdit="1"/>
              </p:cNvSpPr>
              <p:nvPr/>
            </p:nvSpPr>
            <p:spPr>
              <a:xfrm>
                <a:off x="395536" y="3078252"/>
                <a:ext cx="3888432" cy="3782639"/>
              </a:xfrm>
              <a:prstGeom prst="rect">
                <a:avLst/>
              </a:prstGeom>
              <a:blipFill>
                <a:blip r:embed="rId2"/>
                <a:stretch>
                  <a:fillRect l="-1411" t="-968"/>
                </a:stretch>
              </a:blipFill>
            </p:spPr>
            <p:txBody>
              <a:bodyPr/>
              <a:lstStyle/>
              <a:p>
                <a:r>
                  <a:rPr lang="en-GB">
                    <a:noFill/>
                  </a:rPr>
                  <a:t> </a:t>
                </a:r>
              </a:p>
            </p:txBody>
          </p:sp>
        </mc:Fallback>
      </mc:AlternateContent>
      <p:sp>
        <p:nvSpPr>
          <p:cNvPr id="10" name="Rectangle 9"/>
          <p:cNvSpPr/>
          <p:nvPr/>
        </p:nvSpPr>
        <p:spPr>
          <a:xfrm>
            <a:off x="397327" y="4299857"/>
            <a:ext cx="3797302" cy="24492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mc:AlternateContent xmlns:mc="http://schemas.openxmlformats.org/markup-compatibility/2006">
        <mc:Choice xmlns:a14="http://schemas.microsoft.com/office/drawing/2010/main" Requires="a14">
          <p:sp>
            <p:nvSpPr>
              <p:cNvPr id="11" name="TextBox 10"/>
              <p:cNvSpPr txBox="1"/>
              <p:nvPr/>
            </p:nvSpPr>
            <p:spPr>
              <a:xfrm>
                <a:off x="4724400" y="2708920"/>
                <a:ext cx="4356100" cy="4606389"/>
              </a:xfrm>
              <a:prstGeom prst="rect">
                <a:avLst/>
              </a:prstGeom>
              <a:noFill/>
            </p:spPr>
            <p:txBody>
              <a:bodyPr wrap="square" rtlCol="0">
                <a:spAutoFit/>
              </a:bodyPr>
              <a:lstStyle/>
              <a:p>
                <a:r>
                  <a:rPr lang="en-GB" i="1" dirty="0"/>
                  <a:t>[MAT 2015 1D] </a:t>
                </a:r>
                <a:r>
                  <a:rPr lang="en-GB" dirty="0"/>
                  <a:t>Let</a:t>
                </a:r>
              </a:p>
              <a:p>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nary>
                      <m:naryPr>
                        <m:ctrlPr>
                          <a:rPr lang="en-GB" b="0" i="1" smtClean="0">
                            <a:latin typeface="Cambria Math" panose="02040503050406030204" pitchFamily="18" charset="0"/>
                          </a:rPr>
                        </m:ctrlPr>
                      </m:naryPr>
                      <m:sub>
                        <m:r>
                          <a:rPr lang="en-GB" b="0" i="1" smtClean="0">
                            <a:latin typeface="Cambria Math" panose="02040503050406030204" pitchFamily="18" charset="0"/>
                          </a:rPr>
                          <m:t>0</m:t>
                        </m:r>
                      </m:sub>
                      <m:sup>
                        <m:r>
                          <a:rPr lang="en-GB" b="0" i="1" smtClean="0">
                            <a:latin typeface="Cambria Math" panose="02040503050406030204" pitchFamily="18" charset="0"/>
                          </a:rPr>
                          <m:t>1</m:t>
                        </m:r>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𝑥𝑡</m:t>
                                </m:r>
                              </m:e>
                            </m:d>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𝑑𝑡</m:t>
                        </m:r>
                      </m:e>
                    </m:nary>
                  </m:oMath>
                </a14:m>
                <a:r>
                  <a:rPr lang="en-GB" dirty="0"/>
                  <a:t> and </a:t>
                </a:r>
                <a14:m>
                  <m:oMath xmlns:m="http://schemas.openxmlformats.org/officeDocument/2006/math">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nary>
                      <m:naryPr>
                        <m:ctrlPr>
                          <a:rPr lang="en-GB" b="0" i="1" smtClean="0">
                            <a:latin typeface="Cambria Math" panose="02040503050406030204" pitchFamily="18" charset="0"/>
                          </a:rPr>
                        </m:ctrlPr>
                      </m:naryPr>
                      <m:sub>
                        <m:r>
                          <a:rPr lang="en-GB" b="0" i="1" smtClean="0">
                            <a:latin typeface="Cambria Math" panose="02040503050406030204" pitchFamily="18" charset="0"/>
                          </a:rPr>
                          <m:t>0</m:t>
                        </m:r>
                      </m:sub>
                      <m:sup>
                        <m:r>
                          <a:rPr lang="en-GB" b="0" i="1" smtClean="0">
                            <a:latin typeface="Cambria Math" panose="02040503050406030204" pitchFamily="18" charset="0"/>
                          </a:rPr>
                          <m:t>𝑥</m:t>
                        </m:r>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𝑑𝑡</m:t>
                        </m:r>
                      </m:e>
                    </m:nary>
                  </m:oMath>
                </a14:m>
                <a:endParaRPr lang="en-GB" dirty="0"/>
              </a:p>
              <a:p>
                <a:r>
                  <a:rPr lang="en-GB" dirty="0"/>
                  <a:t>Let </a:t>
                </a:r>
                <a14:m>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&gt;0</m:t>
                    </m:r>
                  </m:oMath>
                </a14:m>
                <a:r>
                  <a:rPr lang="en-GB" dirty="0"/>
                  <a:t>. Which of the following statements are true?</a:t>
                </a:r>
              </a:p>
              <a:p>
                <a:pPr marL="342900" indent="-342900">
                  <a:buAutoNum type="alphaUcParenR"/>
                </a:pPr>
                <a:r>
                  <a:rPr lang="en-GB" b="0" dirty="0"/>
                  <a:t> </a:t>
                </a:r>
                <a14:m>
                  <m:oMath xmlns:m="http://schemas.openxmlformats.org/officeDocument/2006/math">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e>
                    </m:d>
                  </m:oMath>
                </a14:m>
                <a:r>
                  <a:rPr lang="en-GB" dirty="0"/>
                  <a:t> is always bigger than </a:t>
                </a:r>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e>
                    </m:d>
                  </m:oMath>
                </a14:m>
                <a:endParaRPr lang="en-GB" dirty="0"/>
              </a:p>
              <a:p>
                <a:pPr marL="342900" indent="-342900">
                  <a:buAutoNum type="alphaUcParenR"/>
                </a:pPr>
                <a:r>
                  <a:rPr lang="en-GB" dirty="0"/>
                  <a:t> </a:t>
                </a:r>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e>
                    </m:d>
                  </m:oMath>
                </a14:m>
                <a:r>
                  <a:rPr lang="en-GB" dirty="0"/>
                  <a:t> is always bigger than </a:t>
                </a:r>
                <a14:m>
                  <m:oMath xmlns:m="http://schemas.openxmlformats.org/officeDocument/2006/math">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e>
                    </m:d>
                  </m:oMath>
                </a14:m>
                <a:endParaRPr lang="en-GB" dirty="0"/>
              </a:p>
              <a:p>
                <a:pPr marL="342900" indent="-342900">
                  <a:buAutoNum type="alphaUcParenR"/>
                </a:pPr>
                <a:r>
                  <a:rPr lang="en-GB" dirty="0"/>
                  <a:t>They are always equal.</a:t>
                </a:r>
              </a:p>
              <a:p>
                <a:pPr marL="342900" indent="-342900">
                  <a:buAutoNum type="alphaUcParenR"/>
                </a:pPr>
                <a:r>
                  <a:rPr lang="en-GB" b="0" dirty="0"/>
                  <a:t> </a:t>
                </a:r>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e>
                    </m:d>
                  </m:oMath>
                </a14:m>
                <a:r>
                  <a:rPr lang="en-GB" dirty="0"/>
                  <a:t> is bigger if </a:t>
                </a:r>
                <a14:m>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&lt;1</m:t>
                    </m:r>
                  </m:oMath>
                </a14:m>
                <a:r>
                  <a:rPr lang="en-GB" dirty="0"/>
                  <a:t>, and </a:t>
                </a:r>
                <a14:m>
                  <m:oMath xmlns:m="http://schemas.openxmlformats.org/officeDocument/2006/math">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e>
                    </m:d>
                  </m:oMath>
                </a14:m>
                <a:r>
                  <a:rPr lang="en-GB" dirty="0"/>
                  <a:t> is bigger if </a:t>
                </a:r>
                <a14:m>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&gt;1</m:t>
                    </m:r>
                  </m:oMath>
                </a14:m>
                <a:r>
                  <a:rPr lang="en-GB" dirty="0"/>
                  <a:t>.</a:t>
                </a:r>
              </a:p>
              <a:p>
                <a:pPr marL="342900" indent="-342900">
                  <a:buFontTx/>
                  <a:buAutoNum type="alphaUcParenR"/>
                </a:pPr>
                <a:r>
                  <a:rPr lang="en-GB" dirty="0"/>
                  <a:t> </a:t>
                </a:r>
                <a14:m>
                  <m:oMath xmlns:m="http://schemas.openxmlformats.org/officeDocument/2006/math">
                    <m:r>
                      <a:rPr lang="en-GB" b="0" i="1" smtClean="0">
                        <a:latin typeface="Cambria Math" panose="02040503050406030204" pitchFamily="18" charset="0"/>
                      </a:rPr>
                      <m:t>𝑔</m:t>
                    </m:r>
                    <m:d>
                      <m:dPr>
                        <m:ctrlPr>
                          <a:rPr lang="en-GB" i="1">
                            <a:latin typeface="Cambria Math" panose="02040503050406030204" pitchFamily="18" charset="0"/>
                          </a:rPr>
                        </m:ctrlPr>
                      </m:dPr>
                      <m:e>
                        <m:r>
                          <a:rPr lang="en-GB" b="0" i="1" smtClean="0">
                            <a:latin typeface="Cambria Math" panose="02040503050406030204" pitchFamily="18" charset="0"/>
                          </a:rPr>
                          <m:t>𝑓</m:t>
                        </m:r>
                        <m:d>
                          <m:dPr>
                            <m:ctrlPr>
                              <a:rPr lang="en-GB" i="1">
                                <a:latin typeface="Cambria Math" panose="02040503050406030204" pitchFamily="18" charset="0"/>
                              </a:rPr>
                            </m:ctrlPr>
                          </m:dPr>
                          <m:e>
                            <m:r>
                              <a:rPr lang="en-GB" i="1">
                                <a:latin typeface="Cambria Math" panose="02040503050406030204" pitchFamily="18" charset="0"/>
                              </a:rPr>
                              <m:t>𝐴</m:t>
                            </m:r>
                          </m:e>
                        </m:d>
                      </m:e>
                    </m:d>
                  </m:oMath>
                </a14:m>
                <a:r>
                  <a:rPr lang="en-GB" dirty="0"/>
                  <a:t> is bigger if </a:t>
                </a:r>
                <a14:m>
                  <m:oMath xmlns:m="http://schemas.openxmlformats.org/officeDocument/2006/math">
                    <m:r>
                      <a:rPr lang="en-GB" i="1">
                        <a:latin typeface="Cambria Math" panose="02040503050406030204" pitchFamily="18" charset="0"/>
                      </a:rPr>
                      <m:t>𝐴</m:t>
                    </m:r>
                    <m:r>
                      <a:rPr lang="en-GB" i="1">
                        <a:latin typeface="Cambria Math" panose="02040503050406030204" pitchFamily="18" charset="0"/>
                      </a:rPr>
                      <m:t>&lt;1</m:t>
                    </m:r>
                  </m:oMath>
                </a14:m>
                <a:r>
                  <a:rPr lang="en-GB" dirty="0"/>
                  <a:t>, and </a:t>
                </a:r>
                <a14:m>
                  <m:oMath xmlns:m="http://schemas.openxmlformats.org/officeDocument/2006/math">
                    <m:r>
                      <a:rPr lang="en-GB" b="0" i="1" smtClean="0">
                        <a:latin typeface="Cambria Math" panose="02040503050406030204" pitchFamily="18" charset="0"/>
                      </a:rPr>
                      <m:t>𝑓</m:t>
                    </m:r>
                    <m:d>
                      <m:dPr>
                        <m:ctrlPr>
                          <a:rPr lang="en-GB" i="1">
                            <a:latin typeface="Cambria Math" panose="02040503050406030204" pitchFamily="18" charset="0"/>
                          </a:rPr>
                        </m:ctrlPr>
                      </m:dPr>
                      <m:e>
                        <m:r>
                          <a:rPr lang="en-GB" b="0" i="1" smtClean="0">
                            <a:latin typeface="Cambria Math" panose="02040503050406030204" pitchFamily="18" charset="0"/>
                          </a:rPr>
                          <m:t>𝑔</m:t>
                        </m:r>
                        <m:d>
                          <m:dPr>
                            <m:ctrlPr>
                              <a:rPr lang="en-GB" i="1">
                                <a:latin typeface="Cambria Math" panose="02040503050406030204" pitchFamily="18" charset="0"/>
                              </a:rPr>
                            </m:ctrlPr>
                          </m:dPr>
                          <m:e>
                            <m:r>
                              <a:rPr lang="en-GB" i="1">
                                <a:latin typeface="Cambria Math" panose="02040503050406030204" pitchFamily="18" charset="0"/>
                              </a:rPr>
                              <m:t>𝐴</m:t>
                            </m:r>
                          </m:e>
                        </m:d>
                      </m:e>
                    </m:d>
                  </m:oMath>
                </a14:m>
                <a:r>
                  <a:rPr lang="en-GB" dirty="0"/>
                  <a:t> is bigger if </a:t>
                </a:r>
                <a14:m>
                  <m:oMath xmlns:m="http://schemas.openxmlformats.org/officeDocument/2006/math">
                    <m:r>
                      <a:rPr lang="en-GB" i="1">
                        <a:latin typeface="Cambria Math" panose="02040503050406030204" pitchFamily="18" charset="0"/>
                      </a:rPr>
                      <m:t>𝐴</m:t>
                    </m:r>
                    <m:r>
                      <a:rPr lang="en-GB" i="1">
                        <a:latin typeface="Cambria Math" panose="02040503050406030204" pitchFamily="18" charset="0"/>
                      </a:rPr>
                      <m:t>&gt;1</m:t>
                    </m:r>
                  </m:oMath>
                </a14:m>
                <a:r>
                  <a:rPr lang="en-GB" dirty="0"/>
                  <a:t>.</a:t>
                </a:r>
              </a:p>
              <a:p>
                <a:r>
                  <a:rPr lang="en-GB" sz="1400" b="1" dirty="0"/>
                  <a:t>(Official </a:t>
                </a:r>
                <a:r>
                  <a:rPr lang="en-GB" sz="1400" b="1" dirty="0" err="1"/>
                  <a:t>Sln</a:t>
                </a:r>
                <a:r>
                  <a:rPr lang="en-GB" sz="1400" b="1" dirty="0"/>
                  <a:t>) Evaluating: </a:t>
                </a:r>
                <a14:m>
                  <m:oMath xmlns:m="http://schemas.openxmlformats.org/officeDocument/2006/math">
                    <m:r>
                      <a:rPr lang="en-GB" sz="1400" b="1" i="1" smtClean="0">
                        <a:latin typeface="Cambria Math" panose="02040503050406030204" pitchFamily="18" charset="0"/>
                      </a:rPr>
                      <m:t>𝒇</m:t>
                    </m:r>
                    <m:d>
                      <m:dPr>
                        <m:ctrlPr>
                          <a:rPr lang="en-GB" sz="1400" b="1" i="1" smtClean="0">
                            <a:latin typeface="Cambria Math" panose="02040503050406030204" pitchFamily="18" charset="0"/>
                          </a:rPr>
                        </m:ctrlPr>
                      </m:dPr>
                      <m:e>
                        <m:r>
                          <a:rPr lang="en-GB" sz="1400" b="1" i="1" smtClean="0">
                            <a:latin typeface="Cambria Math" panose="02040503050406030204" pitchFamily="18" charset="0"/>
                          </a:rPr>
                          <m:t>𝒙</m:t>
                        </m:r>
                      </m:e>
                    </m:d>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sSup>
                          <m:sSupPr>
                            <m:ctrlPr>
                              <a:rPr lang="en-GB" sz="1400" b="1" i="1" smtClean="0">
                                <a:latin typeface="Cambria Math" panose="02040503050406030204" pitchFamily="18" charset="0"/>
                              </a:rPr>
                            </m:ctrlPr>
                          </m:sSupPr>
                          <m:e>
                            <m:r>
                              <a:rPr lang="en-GB" sz="1400" b="1" i="1" smtClean="0">
                                <a:latin typeface="Cambria Math" panose="02040503050406030204" pitchFamily="18" charset="0"/>
                              </a:rPr>
                              <m:t>𝒙</m:t>
                            </m:r>
                          </m:e>
                          <m:sup>
                            <m:r>
                              <a:rPr lang="en-GB" sz="1400" b="1" i="1" smtClean="0">
                                <a:latin typeface="Cambria Math" panose="02040503050406030204" pitchFamily="18" charset="0"/>
                              </a:rPr>
                              <m:t>𝟐</m:t>
                            </m:r>
                          </m:sup>
                        </m:sSup>
                      </m:num>
                      <m:den>
                        <m:r>
                          <a:rPr lang="en-GB" sz="1400" b="1" i="1" smtClean="0">
                            <a:latin typeface="Cambria Math" panose="02040503050406030204" pitchFamily="18" charset="0"/>
                          </a:rPr>
                          <m:t>𝟑</m:t>
                        </m:r>
                      </m:den>
                    </m:f>
                  </m:oMath>
                </a14:m>
                <a:r>
                  <a:rPr lang="en-GB" sz="1400" b="1" dirty="0"/>
                  <a:t> and </a:t>
                </a:r>
                <a14:m>
                  <m:oMath xmlns:m="http://schemas.openxmlformats.org/officeDocument/2006/math">
                    <m:r>
                      <a:rPr lang="en-GB" sz="1400" b="1" i="1" smtClean="0">
                        <a:latin typeface="Cambria Math" panose="02040503050406030204" pitchFamily="18" charset="0"/>
                      </a:rPr>
                      <m:t>𝒈</m:t>
                    </m:r>
                    <m:d>
                      <m:dPr>
                        <m:ctrlPr>
                          <a:rPr lang="en-GB" sz="1400" b="1" i="1" smtClean="0">
                            <a:latin typeface="Cambria Math" panose="02040503050406030204" pitchFamily="18" charset="0"/>
                          </a:rPr>
                        </m:ctrlPr>
                      </m:dPr>
                      <m:e>
                        <m:r>
                          <a:rPr lang="en-GB" sz="1400" b="1" i="1" smtClean="0">
                            <a:latin typeface="Cambria Math" panose="02040503050406030204" pitchFamily="18" charset="0"/>
                          </a:rPr>
                          <m:t>𝒙</m:t>
                        </m:r>
                      </m:e>
                    </m:d>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sSup>
                          <m:sSupPr>
                            <m:ctrlPr>
                              <a:rPr lang="en-GB" sz="1400" b="1" i="1" smtClean="0">
                                <a:latin typeface="Cambria Math" panose="02040503050406030204" pitchFamily="18" charset="0"/>
                              </a:rPr>
                            </m:ctrlPr>
                          </m:sSupPr>
                          <m:e>
                            <m:r>
                              <a:rPr lang="en-GB" sz="1400" b="1" i="1" smtClean="0">
                                <a:latin typeface="Cambria Math" panose="02040503050406030204" pitchFamily="18" charset="0"/>
                              </a:rPr>
                              <m:t>𝒙</m:t>
                            </m:r>
                          </m:e>
                          <m:sup>
                            <m:r>
                              <a:rPr lang="en-GB" sz="1400" b="1" i="1" smtClean="0">
                                <a:latin typeface="Cambria Math" panose="02040503050406030204" pitchFamily="18" charset="0"/>
                              </a:rPr>
                              <m:t>𝟑</m:t>
                            </m:r>
                          </m:sup>
                        </m:sSup>
                      </m:num>
                      <m:den>
                        <m:r>
                          <a:rPr lang="en-GB" sz="1400" b="1" i="1" smtClean="0">
                            <a:latin typeface="Cambria Math" panose="02040503050406030204" pitchFamily="18" charset="0"/>
                          </a:rPr>
                          <m:t>𝟑</m:t>
                        </m:r>
                      </m:den>
                    </m:f>
                  </m:oMath>
                </a14:m>
                <a:r>
                  <a:rPr lang="en-GB" sz="1400" b="1" dirty="0"/>
                  <a:t>. Hence </a:t>
                </a:r>
                <a14:m>
                  <m:oMath xmlns:m="http://schemas.openxmlformats.org/officeDocument/2006/math">
                    <m:r>
                      <a:rPr lang="en-GB" sz="1400" b="1" i="1" smtClean="0">
                        <a:latin typeface="Cambria Math" panose="02040503050406030204" pitchFamily="18" charset="0"/>
                      </a:rPr>
                      <m:t>𝒈</m:t>
                    </m:r>
                    <m:d>
                      <m:dPr>
                        <m:ctrlPr>
                          <a:rPr lang="en-GB" sz="1400" b="1" i="1" smtClean="0">
                            <a:latin typeface="Cambria Math" panose="02040503050406030204" pitchFamily="18" charset="0"/>
                          </a:rPr>
                        </m:ctrlPr>
                      </m:dPr>
                      <m:e>
                        <m:r>
                          <a:rPr lang="en-GB" sz="1400" b="1" i="1" smtClean="0">
                            <a:latin typeface="Cambria Math" panose="02040503050406030204" pitchFamily="18" charset="0"/>
                          </a:rPr>
                          <m:t>𝒇</m:t>
                        </m:r>
                        <m:d>
                          <m:dPr>
                            <m:ctrlPr>
                              <a:rPr lang="en-GB" sz="1400" b="1" i="1" smtClean="0">
                                <a:latin typeface="Cambria Math" panose="02040503050406030204" pitchFamily="18" charset="0"/>
                              </a:rPr>
                            </m:ctrlPr>
                          </m:dPr>
                          <m:e>
                            <m:r>
                              <a:rPr lang="en-GB" sz="1400" b="1" i="1" smtClean="0">
                                <a:latin typeface="Cambria Math" panose="02040503050406030204" pitchFamily="18" charset="0"/>
                              </a:rPr>
                              <m:t>𝑨</m:t>
                            </m:r>
                          </m:e>
                        </m:d>
                      </m:e>
                    </m:d>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sSup>
                          <m:sSupPr>
                            <m:ctrlPr>
                              <a:rPr lang="en-GB" sz="1400" b="1" i="1" smtClean="0">
                                <a:latin typeface="Cambria Math" panose="02040503050406030204" pitchFamily="18" charset="0"/>
                              </a:rPr>
                            </m:ctrlPr>
                          </m:sSupPr>
                          <m:e>
                            <m:r>
                              <a:rPr lang="en-GB" sz="1400" b="1" i="1" smtClean="0">
                                <a:latin typeface="Cambria Math" panose="02040503050406030204" pitchFamily="18" charset="0"/>
                              </a:rPr>
                              <m:t>𝑨</m:t>
                            </m:r>
                          </m:e>
                          <m:sup>
                            <m:r>
                              <a:rPr lang="en-GB" sz="1400" b="1" i="1" smtClean="0">
                                <a:latin typeface="Cambria Math" panose="02040503050406030204" pitchFamily="18" charset="0"/>
                              </a:rPr>
                              <m:t>𝟔</m:t>
                            </m:r>
                          </m:sup>
                        </m:sSup>
                      </m:num>
                      <m:den>
                        <m:sSup>
                          <m:sSupPr>
                            <m:ctrlPr>
                              <a:rPr lang="en-GB" sz="1400" b="1" i="1" smtClean="0">
                                <a:latin typeface="Cambria Math" panose="02040503050406030204" pitchFamily="18" charset="0"/>
                              </a:rPr>
                            </m:ctrlPr>
                          </m:sSupPr>
                          <m:e>
                            <m:r>
                              <a:rPr lang="en-GB" sz="1400" b="1" i="1" smtClean="0">
                                <a:latin typeface="Cambria Math" panose="02040503050406030204" pitchFamily="18" charset="0"/>
                              </a:rPr>
                              <m:t>𝟑</m:t>
                            </m:r>
                          </m:e>
                          <m:sup>
                            <m:r>
                              <a:rPr lang="en-GB" sz="1400" b="1" i="1" smtClean="0">
                                <a:latin typeface="Cambria Math" panose="02040503050406030204" pitchFamily="18" charset="0"/>
                              </a:rPr>
                              <m:t>𝟒</m:t>
                            </m:r>
                          </m:sup>
                        </m:sSup>
                      </m:den>
                    </m:f>
                  </m:oMath>
                </a14:m>
                <a:r>
                  <a:rPr lang="en-GB" sz="1400" b="1" dirty="0"/>
                  <a:t> and </a:t>
                </a:r>
                <a14:m>
                  <m:oMath xmlns:m="http://schemas.openxmlformats.org/officeDocument/2006/math">
                    <m:r>
                      <a:rPr lang="en-GB" sz="1400" b="1" i="1" smtClean="0">
                        <a:latin typeface="Cambria Math" panose="02040503050406030204" pitchFamily="18" charset="0"/>
                      </a:rPr>
                      <m:t>𝒇</m:t>
                    </m:r>
                    <m:d>
                      <m:dPr>
                        <m:ctrlPr>
                          <a:rPr lang="en-GB" sz="1400" b="1" i="1" smtClean="0">
                            <a:latin typeface="Cambria Math" panose="02040503050406030204" pitchFamily="18" charset="0"/>
                          </a:rPr>
                        </m:ctrlPr>
                      </m:dPr>
                      <m:e>
                        <m:r>
                          <a:rPr lang="en-GB" sz="1400" b="1" i="1" smtClean="0">
                            <a:latin typeface="Cambria Math" panose="02040503050406030204" pitchFamily="18" charset="0"/>
                          </a:rPr>
                          <m:t>𝒈</m:t>
                        </m:r>
                        <m:d>
                          <m:dPr>
                            <m:ctrlPr>
                              <a:rPr lang="en-GB" sz="1400" b="1" i="1" smtClean="0">
                                <a:latin typeface="Cambria Math" panose="02040503050406030204" pitchFamily="18" charset="0"/>
                              </a:rPr>
                            </m:ctrlPr>
                          </m:dPr>
                          <m:e>
                            <m:r>
                              <a:rPr lang="en-GB" sz="1400" b="1" i="1" smtClean="0">
                                <a:latin typeface="Cambria Math" panose="02040503050406030204" pitchFamily="18" charset="0"/>
                              </a:rPr>
                              <m:t>𝑨</m:t>
                            </m:r>
                          </m:e>
                        </m:d>
                      </m:e>
                    </m:d>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sSup>
                          <m:sSupPr>
                            <m:ctrlPr>
                              <a:rPr lang="en-GB" sz="1400" b="1" i="1" smtClean="0">
                                <a:latin typeface="Cambria Math" panose="02040503050406030204" pitchFamily="18" charset="0"/>
                              </a:rPr>
                            </m:ctrlPr>
                          </m:sSupPr>
                          <m:e>
                            <m:r>
                              <a:rPr lang="en-GB" sz="1400" b="1" i="1" smtClean="0">
                                <a:latin typeface="Cambria Math" panose="02040503050406030204" pitchFamily="18" charset="0"/>
                              </a:rPr>
                              <m:t>𝑨</m:t>
                            </m:r>
                          </m:e>
                          <m:sup>
                            <m:r>
                              <a:rPr lang="en-GB" sz="1400" b="1" i="1" smtClean="0">
                                <a:latin typeface="Cambria Math" panose="02040503050406030204" pitchFamily="18" charset="0"/>
                              </a:rPr>
                              <m:t>𝟔</m:t>
                            </m:r>
                          </m:sup>
                        </m:sSup>
                      </m:num>
                      <m:den>
                        <m:sSup>
                          <m:sSupPr>
                            <m:ctrlPr>
                              <a:rPr lang="en-GB" sz="1400" b="1" i="1" smtClean="0">
                                <a:latin typeface="Cambria Math" panose="02040503050406030204" pitchFamily="18" charset="0"/>
                              </a:rPr>
                            </m:ctrlPr>
                          </m:sSupPr>
                          <m:e>
                            <m:r>
                              <a:rPr lang="en-GB" sz="1400" b="1" i="1" smtClean="0">
                                <a:latin typeface="Cambria Math" panose="02040503050406030204" pitchFamily="18" charset="0"/>
                              </a:rPr>
                              <m:t>𝟑</m:t>
                            </m:r>
                          </m:e>
                          <m:sup>
                            <m:r>
                              <a:rPr lang="en-GB" sz="1400" b="1" i="1" smtClean="0">
                                <a:latin typeface="Cambria Math" panose="02040503050406030204" pitchFamily="18" charset="0"/>
                              </a:rPr>
                              <m:t>𝟑</m:t>
                            </m:r>
                          </m:sup>
                        </m:sSup>
                      </m:den>
                    </m:f>
                  </m:oMath>
                </a14:m>
                <a:r>
                  <a:rPr lang="en-GB" sz="1400" b="1" dirty="0"/>
                  <a:t>. Hence answer is (B).</a:t>
                </a:r>
              </a:p>
              <a:p>
                <a:pPr marL="342900" indent="-342900">
                  <a:buAutoNum type="alphaUcParenR"/>
                </a:pPr>
                <a:endParaRPr lang="en-GB" dirty="0"/>
              </a:p>
              <a:p>
                <a:pPr marL="342900" indent="-342900">
                  <a:buAutoNum type="alphaUcParenR"/>
                </a:pPr>
                <a:endParaRPr lang="en-GB" dirty="0"/>
              </a:p>
            </p:txBody>
          </p:sp>
        </mc:Choice>
        <mc:Fallback>
          <p:sp>
            <p:nvSpPr>
              <p:cNvPr id="11" name="TextBox 10"/>
              <p:cNvSpPr txBox="1">
                <a:spLocks noRot="1" noChangeAspect="1" noMove="1" noResize="1" noEditPoints="1" noAdjustHandles="1" noChangeArrowheads="1" noChangeShapeType="1" noTextEdit="1"/>
              </p:cNvSpPr>
              <p:nvPr/>
            </p:nvSpPr>
            <p:spPr>
              <a:xfrm>
                <a:off x="4724400" y="2708920"/>
                <a:ext cx="4356100" cy="4606389"/>
              </a:xfrm>
              <a:prstGeom prst="rect">
                <a:avLst/>
              </a:prstGeom>
              <a:blipFill>
                <a:blip r:embed="rId3"/>
                <a:stretch>
                  <a:fillRect l="-1119" t="-4762" r="-1119"/>
                </a:stretch>
              </a:blipFill>
            </p:spPr>
            <p:txBody>
              <a:bodyPr/>
              <a:lstStyle/>
              <a:p>
                <a:r>
                  <a:rPr lang="en-GB">
                    <a:noFill/>
                  </a:rPr>
                  <a:t> </a:t>
                </a:r>
              </a:p>
            </p:txBody>
          </p:sp>
        </mc:Fallback>
      </mc:AlternateContent>
      <p:sp>
        <p:nvSpPr>
          <p:cNvPr id="12" name="Rectangle 11"/>
          <p:cNvSpPr/>
          <p:nvPr/>
        </p:nvSpPr>
        <p:spPr>
          <a:xfrm>
            <a:off x="4760686" y="6052457"/>
            <a:ext cx="4305435" cy="696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3" name="Rectangle 12"/>
          <p:cNvSpPr/>
          <p:nvPr/>
        </p:nvSpPr>
        <p:spPr>
          <a:xfrm>
            <a:off x="74428" y="3142048"/>
            <a:ext cx="306197" cy="3602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14" name="Rectangle 13"/>
          <p:cNvSpPr/>
          <p:nvPr/>
        </p:nvSpPr>
        <p:spPr>
          <a:xfrm>
            <a:off x="4411087" y="2785984"/>
            <a:ext cx="306197" cy="3602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Tree>
    <p:extLst>
      <p:ext uri="{BB962C8B-B14F-4D97-AF65-F5344CB8AC3E}">
        <p14:creationId xmlns:p14="http://schemas.microsoft.com/office/powerpoint/2010/main" val="217604884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0"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i="0" dirty="0">
                  <a:latin typeface="+mj-lt"/>
                </a:rPr>
                <a:t>Use of DrFrostMaths for practice</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p:cNvPicPr>
            <a:picLocks noChangeAspect="1"/>
          </p:cNvPicPr>
          <p:nvPr/>
        </p:nvPicPr>
        <p:blipFill>
          <a:blip r:embed="rId2"/>
          <a:stretch>
            <a:fillRect/>
          </a:stretch>
        </p:blipFill>
        <p:spPr>
          <a:xfrm>
            <a:off x="250613" y="836530"/>
            <a:ext cx="7729274" cy="3349352"/>
          </a:xfrm>
          <a:prstGeom prst="rect">
            <a:avLst/>
          </a:prstGeom>
          <a:effectLst>
            <a:outerShdw blurRad="63500" sx="102000" sy="102000" algn="ctr" rotWithShape="0">
              <a:prstClr val="black">
                <a:alpha val="40000"/>
              </a:prstClr>
            </a:outerShdw>
          </a:effectLst>
        </p:spPr>
      </p:pic>
      <p:pic>
        <p:nvPicPr>
          <p:cNvPr id="6" name="Picture 5"/>
          <p:cNvPicPr>
            <a:picLocks noChangeAspect="1"/>
          </p:cNvPicPr>
          <p:nvPr/>
        </p:nvPicPr>
        <p:blipFill>
          <a:blip r:embed="rId3"/>
          <a:stretch>
            <a:fillRect/>
          </a:stretch>
        </p:blipFill>
        <p:spPr>
          <a:xfrm>
            <a:off x="848571" y="4876609"/>
            <a:ext cx="4536504" cy="1783043"/>
          </a:xfrm>
          <a:prstGeom prst="rect">
            <a:avLst/>
          </a:prstGeom>
          <a:effectLst>
            <a:outerShdw blurRad="63500" sx="102000" sy="102000" algn="ctr" rotWithShape="0">
              <a:prstClr val="black">
                <a:alpha val="40000"/>
              </a:prstClr>
            </a:outerShdw>
          </a:effectLst>
        </p:spPr>
      </p:pic>
      <p:sp>
        <p:nvSpPr>
          <p:cNvPr id="7" name="Arrow: Down 6"/>
          <p:cNvSpPr/>
          <p:nvPr/>
        </p:nvSpPr>
        <p:spPr>
          <a:xfrm>
            <a:off x="3647627" y="4185883"/>
            <a:ext cx="612068" cy="61108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8" name="TextBox 7"/>
          <p:cNvSpPr txBox="1"/>
          <p:nvPr/>
        </p:nvSpPr>
        <p:spPr>
          <a:xfrm>
            <a:off x="5148064" y="4365104"/>
            <a:ext cx="3816424" cy="646331"/>
          </a:xfrm>
          <a:prstGeom prst="rect">
            <a:avLst/>
          </a:prstGeom>
          <a:solidFill>
            <a:schemeClr val="bg1"/>
          </a:solidFill>
          <a:ln>
            <a:solidFill>
              <a:schemeClr val="tx1"/>
            </a:solidFill>
          </a:ln>
        </p:spPr>
        <p:txBody>
          <a:bodyPr wrap="square" rtlCol="0">
            <a:spAutoFit/>
          </a:bodyPr>
          <a:lstStyle/>
          <a:p>
            <a:r>
              <a:rPr lang="en-GB" dirty="0"/>
              <a:t>Register for </a:t>
            </a:r>
            <a:r>
              <a:rPr lang="en-GB" b="1" dirty="0"/>
              <a:t>free</a:t>
            </a:r>
            <a:r>
              <a:rPr lang="en-GB" dirty="0"/>
              <a:t> at:</a:t>
            </a:r>
          </a:p>
          <a:p>
            <a:r>
              <a:rPr lang="en-GB" dirty="0">
                <a:hlinkClick r:id="rId4"/>
              </a:rPr>
              <a:t>www.drfrostmaths.com/homework</a:t>
            </a:r>
            <a:r>
              <a:rPr lang="en-GB" dirty="0"/>
              <a:t> </a:t>
            </a:r>
          </a:p>
        </p:txBody>
      </p:sp>
      <p:sp>
        <p:nvSpPr>
          <p:cNvPr id="9" name="TextBox 8"/>
          <p:cNvSpPr txBox="1"/>
          <p:nvPr/>
        </p:nvSpPr>
        <p:spPr>
          <a:xfrm>
            <a:off x="5148064" y="5011435"/>
            <a:ext cx="3816424" cy="156966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dirty="0"/>
              <a:t>Practise questions by chapter, including past paper Edexcel questions and extension questions (e.g. MAT).</a:t>
            </a:r>
          </a:p>
          <a:p>
            <a:endParaRPr lang="en-GB" sz="1600" dirty="0"/>
          </a:p>
          <a:p>
            <a:r>
              <a:rPr lang="en-GB" sz="1600" dirty="0"/>
              <a:t>Teachers: you can create student accounts (or students can register themselves).</a:t>
            </a:r>
          </a:p>
        </p:txBody>
      </p:sp>
    </p:spTree>
    <p:extLst>
      <p:ext uri="{BB962C8B-B14F-4D97-AF65-F5344CB8AC3E}">
        <p14:creationId xmlns:p14="http://schemas.microsoft.com/office/powerpoint/2010/main" val="1321363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Shape 24"/>
          <p:cNvSpPr/>
          <p:nvPr/>
        </p:nvSpPr>
        <p:spPr>
          <a:xfrm>
            <a:off x="2019300" y="4785360"/>
            <a:ext cx="1661160" cy="1120140"/>
          </a:xfrm>
          <a:custGeom>
            <a:avLst/>
            <a:gdLst>
              <a:gd name="connsiteX0" fmla="*/ 0 w 1661160"/>
              <a:gd name="connsiteY0" fmla="*/ 1120140 h 1120140"/>
              <a:gd name="connsiteX1" fmla="*/ 1661160 w 1661160"/>
              <a:gd name="connsiteY1" fmla="*/ 1120140 h 1120140"/>
              <a:gd name="connsiteX2" fmla="*/ 1493520 w 1661160"/>
              <a:gd name="connsiteY2" fmla="*/ 723900 h 1120140"/>
              <a:gd name="connsiteX3" fmla="*/ 1379220 w 1661160"/>
              <a:gd name="connsiteY3" fmla="*/ 487680 h 1120140"/>
              <a:gd name="connsiteX4" fmla="*/ 1295400 w 1661160"/>
              <a:gd name="connsiteY4" fmla="*/ 327660 h 1120140"/>
              <a:gd name="connsiteX5" fmla="*/ 1181100 w 1661160"/>
              <a:gd name="connsiteY5" fmla="*/ 175260 h 1120140"/>
              <a:gd name="connsiteX6" fmla="*/ 1066800 w 1661160"/>
              <a:gd name="connsiteY6" fmla="*/ 60960 h 1120140"/>
              <a:gd name="connsiteX7" fmla="*/ 967740 w 1661160"/>
              <a:gd name="connsiteY7" fmla="*/ 0 h 1120140"/>
              <a:gd name="connsiteX8" fmla="*/ 883920 w 1661160"/>
              <a:gd name="connsiteY8" fmla="*/ 0 h 1120140"/>
              <a:gd name="connsiteX9" fmla="*/ 762000 w 1661160"/>
              <a:gd name="connsiteY9" fmla="*/ 30480 h 1120140"/>
              <a:gd name="connsiteX10" fmla="*/ 632460 w 1661160"/>
              <a:gd name="connsiteY10" fmla="*/ 129540 h 1120140"/>
              <a:gd name="connsiteX11" fmla="*/ 495300 w 1661160"/>
              <a:gd name="connsiteY11" fmla="*/ 274320 h 1120140"/>
              <a:gd name="connsiteX12" fmla="*/ 381000 w 1661160"/>
              <a:gd name="connsiteY12" fmla="*/ 449580 h 1120140"/>
              <a:gd name="connsiteX13" fmla="*/ 205740 w 1661160"/>
              <a:gd name="connsiteY13" fmla="*/ 723900 h 1120140"/>
              <a:gd name="connsiteX14" fmla="*/ 60960 w 1661160"/>
              <a:gd name="connsiteY14" fmla="*/ 998220 h 1120140"/>
              <a:gd name="connsiteX15" fmla="*/ 0 w 1661160"/>
              <a:gd name="connsiteY15" fmla="*/ 1120140 h 1120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1160" h="1120140">
                <a:moveTo>
                  <a:pt x="0" y="1120140"/>
                </a:moveTo>
                <a:lnTo>
                  <a:pt x="1661160" y="1120140"/>
                </a:lnTo>
                <a:lnTo>
                  <a:pt x="1493520" y="723900"/>
                </a:lnTo>
                <a:lnTo>
                  <a:pt x="1379220" y="487680"/>
                </a:lnTo>
                <a:lnTo>
                  <a:pt x="1295400" y="327660"/>
                </a:lnTo>
                <a:lnTo>
                  <a:pt x="1181100" y="175260"/>
                </a:lnTo>
                <a:lnTo>
                  <a:pt x="1066800" y="60960"/>
                </a:lnTo>
                <a:lnTo>
                  <a:pt x="967740" y="0"/>
                </a:lnTo>
                <a:lnTo>
                  <a:pt x="883920" y="0"/>
                </a:lnTo>
                <a:lnTo>
                  <a:pt x="762000" y="30480"/>
                </a:lnTo>
                <a:lnTo>
                  <a:pt x="632460" y="129540"/>
                </a:lnTo>
                <a:lnTo>
                  <a:pt x="495300" y="274320"/>
                </a:lnTo>
                <a:lnTo>
                  <a:pt x="381000" y="449580"/>
                </a:lnTo>
                <a:lnTo>
                  <a:pt x="205740" y="723900"/>
                </a:lnTo>
                <a:lnTo>
                  <a:pt x="60960" y="998220"/>
                </a:lnTo>
                <a:lnTo>
                  <a:pt x="0" y="1120140"/>
                </a:lnTo>
                <a:close/>
              </a:path>
            </a:pathLst>
          </a:cu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Areas under curves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mc:Choice xmlns:a14="http://schemas.microsoft.com/office/drawing/2010/main" Requires="a14">
          <p:sp>
            <p:nvSpPr>
              <p:cNvPr id="5" name="TextBox 4"/>
              <p:cNvSpPr txBox="1"/>
              <p:nvPr/>
            </p:nvSpPr>
            <p:spPr>
              <a:xfrm>
                <a:off x="382133" y="1092083"/>
                <a:ext cx="5760640" cy="1213858"/>
              </a:xfrm>
              <a:prstGeom prst="rect">
                <a:avLst/>
              </a:prstGeom>
              <a:noFill/>
            </p:spPr>
            <p:txBody>
              <a:bodyPr wrap="square" rtlCol="0">
                <a:spAutoFit/>
              </a:bodyPr>
              <a:lstStyle/>
              <a:p>
                <a:r>
                  <a:rPr lang="en-GB" dirty="0"/>
                  <a:t>Earlier we saw that the definite integral </a:t>
                </a:r>
                <a14:m>
                  <m:oMath xmlns:m="http://schemas.openxmlformats.org/officeDocument/2006/math">
                    <m:nary>
                      <m:naryPr>
                        <m:ctrlPr>
                          <a:rPr lang="en-GB" b="1" i="1" smtClean="0">
                            <a:latin typeface="Cambria Math" panose="02040503050406030204" pitchFamily="18" charset="0"/>
                          </a:rPr>
                        </m:ctrlPr>
                      </m:naryPr>
                      <m:sub>
                        <m:r>
                          <a:rPr lang="en-GB" b="1" i="1" smtClean="0">
                            <a:latin typeface="Cambria Math" panose="02040503050406030204" pitchFamily="18" charset="0"/>
                          </a:rPr>
                          <m:t>𝒃</m:t>
                        </m:r>
                      </m:sub>
                      <m:sup>
                        <m:r>
                          <a:rPr lang="en-GB" b="1" i="1" smtClean="0">
                            <a:latin typeface="Cambria Math" panose="02040503050406030204" pitchFamily="18" charset="0"/>
                          </a:rPr>
                          <m:t>𝒂</m:t>
                        </m:r>
                      </m:sup>
                      <m:e>
                        <m:r>
                          <a:rPr lang="en-GB" b="1" i="1" smtClean="0">
                            <a:latin typeface="Cambria Math" panose="02040503050406030204" pitchFamily="18" charset="0"/>
                          </a:rPr>
                          <m:t>𝒇</m:t>
                        </m:r>
                        <m:r>
                          <a:rPr lang="en-GB" b="1" i="1" smtClean="0">
                            <a:latin typeface="Cambria Math" panose="02040503050406030204" pitchFamily="18" charset="0"/>
                          </a:rPr>
                          <m:t>(</m:t>
                        </m:r>
                        <m:r>
                          <a:rPr lang="en-GB" b="1" i="1" smtClean="0">
                            <a:latin typeface="Cambria Math" panose="02040503050406030204" pitchFamily="18" charset="0"/>
                          </a:rPr>
                          <m:t>𝒙</m:t>
                        </m:r>
                        <m:r>
                          <a:rPr lang="en-GB" b="1" i="1" smtClean="0">
                            <a:latin typeface="Cambria Math" panose="02040503050406030204" pitchFamily="18" charset="0"/>
                          </a:rPr>
                          <m:t>)</m:t>
                        </m:r>
                      </m:e>
                    </m:nary>
                    <m:r>
                      <a:rPr lang="en-GB" b="1" i="1" smtClean="0">
                        <a:latin typeface="Cambria Math" panose="02040503050406030204" pitchFamily="18" charset="0"/>
                      </a:rPr>
                      <m:t> </m:t>
                    </m:r>
                    <m:r>
                      <a:rPr lang="en-GB" b="1" i="1" smtClean="0">
                        <a:latin typeface="Cambria Math" panose="02040503050406030204" pitchFamily="18" charset="0"/>
                      </a:rPr>
                      <m:t>𝒅𝒙</m:t>
                    </m:r>
                  </m:oMath>
                </a14:m>
                <a:r>
                  <a:rPr lang="en-GB" b="1" dirty="0"/>
                  <a:t> </a:t>
                </a:r>
                <a:r>
                  <a:rPr lang="en-GB" dirty="0"/>
                  <a:t>gives the </a:t>
                </a:r>
                <a:r>
                  <a:rPr lang="en-GB" b="1" dirty="0"/>
                  <a:t>area</a:t>
                </a:r>
                <a:r>
                  <a:rPr lang="en-GB" dirty="0"/>
                  <a:t> between a positive curve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a14:m>
                <a:r>
                  <a:rPr lang="en-GB" dirty="0"/>
                  <a:t>, the </a:t>
                </a:r>
                <a14:m>
                  <m:oMath xmlns:m="http://schemas.openxmlformats.org/officeDocument/2006/math">
                    <m:r>
                      <a:rPr lang="en-GB" b="1" i="1" smtClean="0">
                        <a:latin typeface="Cambria Math" panose="02040503050406030204" pitchFamily="18" charset="0"/>
                      </a:rPr>
                      <m:t>𝒙</m:t>
                    </m:r>
                  </m:oMath>
                </a14:m>
                <a:r>
                  <a:rPr lang="en-GB" b="1" dirty="0"/>
                  <a:t>-axis</a:t>
                </a:r>
                <a:r>
                  <a:rPr lang="en-GB" dirty="0"/>
                  <a:t>, and the lines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𝑎</m:t>
                    </m:r>
                  </m:oMath>
                </a14:m>
                <a:r>
                  <a:rPr lang="en-GB" dirty="0"/>
                  <a:t> and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𝑏</m:t>
                    </m:r>
                  </m:oMath>
                </a14:m>
                <a:r>
                  <a:rPr lang="en-GB" dirty="0"/>
                  <a:t>.</a:t>
                </a:r>
              </a:p>
              <a:p>
                <a:r>
                  <a:rPr lang="en-GB" sz="1400" dirty="0"/>
                  <a:t>(We’ll see </a:t>
                </a:r>
                <a:r>
                  <a:rPr lang="en-GB" sz="1400" u="sng" dirty="0"/>
                  <a:t>why</a:t>
                </a:r>
                <a:r>
                  <a:rPr lang="en-GB" sz="1400" dirty="0"/>
                  <a:t> this works in a sec)</a:t>
                </a:r>
              </a:p>
            </p:txBody>
          </p:sp>
        </mc:Choice>
        <mc:Fallback>
          <p:sp>
            <p:nvSpPr>
              <p:cNvPr id="5" name="TextBox 4"/>
              <p:cNvSpPr txBox="1">
                <a:spLocks noRot="1" noChangeAspect="1" noMove="1" noResize="1" noEditPoints="1" noAdjustHandles="1" noChangeArrowheads="1" noChangeShapeType="1" noTextEdit="1"/>
              </p:cNvSpPr>
              <p:nvPr/>
            </p:nvSpPr>
            <p:spPr>
              <a:xfrm>
                <a:off x="382133" y="1092083"/>
                <a:ext cx="5760640" cy="1213858"/>
              </a:xfrm>
              <a:prstGeom prst="rect">
                <a:avLst/>
              </a:prstGeom>
              <a:blipFill>
                <a:blip r:embed="rId2"/>
                <a:stretch>
                  <a:fillRect l="-952" t="-42211" b="-5025"/>
                </a:stretch>
              </a:blipFill>
            </p:spPr>
            <p:txBody>
              <a:bodyPr/>
              <a:lstStyle/>
              <a:p>
                <a:r>
                  <a:rPr lang="en-GB">
                    <a:noFill/>
                  </a:rPr>
                  <a:t> </a:t>
                </a:r>
              </a:p>
            </p:txBody>
          </p:sp>
        </mc:Fallback>
      </mc:AlternateContent>
      <p:cxnSp>
        <p:nvCxnSpPr>
          <p:cNvPr id="6" name="Straight Arrow Connector 5"/>
          <p:cNvCxnSpPr/>
          <p:nvPr/>
        </p:nvCxnSpPr>
        <p:spPr>
          <a:xfrm flipV="1">
            <a:off x="6510273" y="1186655"/>
            <a:ext cx="0" cy="1152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6510273" y="2338783"/>
            <a:ext cx="17281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6324228" y="865176"/>
                <a:ext cx="39240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𝑦</m:t>
                      </m:r>
                    </m:oMath>
                  </m:oMathPara>
                </a14:m>
                <a:endParaRPr lang="en-GB" sz="1400" dirty="0"/>
              </a:p>
            </p:txBody>
          </p:sp>
        </mc:Choice>
        <mc:Fallback>
          <p:sp>
            <p:nvSpPr>
              <p:cNvPr id="8" name="TextBox 7"/>
              <p:cNvSpPr txBox="1">
                <a:spLocks noRot="1" noChangeAspect="1" noMove="1" noResize="1" noEditPoints="1" noAdjustHandles="1" noChangeArrowheads="1" noChangeShapeType="1" noTextEdit="1"/>
              </p:cNvSpPr>
              <p:nvPr/>
            </p:nvSpPr>
            <p:spPr>
              <a:xfrm>
                <a:off x="6324228" y="865176"/>
                <a:ext cx="392406" cy="307777"/>
              </a:xfrm>
              <a:prstGeom prst="rect">
                <a:avLst/>
              </a:prstGeom>
              <a:blipFill>
                <a:blip r:embed="rId3"/>
                <a:stretch>
                  <a:fillRect b="-20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8151222" y="2180916"/>
                <a:ext cx="37781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𝑥</m:t>
                      </m:r>
                    </m:oMath>
                  </m:oMathPara>
                </a14:m>
                <a:endParaRPr lang="en-GB" sz="1400" dirty="0"/>
              </a:p>
            </p:txBody>
          </p:sp>
        </mc:Choice>
        <mc:Fallback>
          <p:sp>
            <p:nvSpPr>
              <p:cNvPr id="9" name="TextBox 8"/>
              <p:cNvSpPr txBox="1">
                <a:spLocks noRot="1" noChangeAspect="1" noMove="1" noResize="1" noEditPoints="1" noAdjustHandles="1" noChangeArrowheads="1" noChangeShapeType="1" noTextEdit="1"/>
              </p:cNvSpPr>
              <p:nvPr/>
            </p:nvSpPr>
            <p:spPr>
              <a:xfrm>
                <a:off x="8151222" y="2180916"/>
                <a:ext cx="377816" cy="30777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6579801" y="1959693"/>
                <a:ext cx="1317154" cy="2616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100" b="0" i="1" smtClean="0">
                          <a:solidFill>
                            <a:schemeClr val="bg1"/>
                          </a:solidFill>
                          <a:latin typeface="Cambria Math" panose="02040503050406030204" pitchFamily="18" charset="0"/>
                        </a:rPr>
                        <m:t>𝐴𝑟𝑒𝑎</m:t>
                      </m:r>
                      <m:r>
                        <a:rPr lang="en-GB" sz="1100" b="0" i="1" smtClean="0">
                          <a:solidFill>
                            <a:schemeClr val="bg1"/>
                          </a:solidFill>
                          <a:latin typeface="Cambria Math" panose="02040503050406030204" pitchFamily="18" charset="0"/>
                        </a:rPr>
                        <m:t>=</m:t>
                      </m:r>
                      <m:r>
                        <a:rPr lang="en-GB" sz="1100" b="0" i="1" smtClean="0">
                          <a:solidFill>
                            <a:schemeClr val="bg1"/>
                          </a:solidFill>
                          <a:latin typeface="Cambria Math" panose="02040503050406030204" pitchFamily="18" charset="0"/>
                        </a:rPr>
                        <m:t>𝑑𝑖𝑠𝑡𝑎𝑛𝑐𝑒</m:t>
                      </m:r>
                    </m:oMath>
                  </m:oMathPara>
                </a14:m>
                <a:endParaRPr lang="en-GB" sz="1100" dirty="0">
                  <a:solidFill>
                    <a:schemeClr val="bg1"/>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6579801" y="1959693"/>
                <a:ext cx="1317154" cy="261610"/>
              </a:xfrm>
              <a:prstGeom prst="rect">
                <a:avLst/>
              </a:prstGeom>
              <a:blipFill>
                <a:blip r:embed="rId5"/>
                <a:stretch>
                  <a:fillRect/>
                </a:stretch>
              </a:blipFill>
            </p:spPr>
            <p:txBody>
              <a:bodyPr/>
              <a:lstStyle/>
              <a:p>
                <a:r>
                  <a:rPr lang="en-GB">
                    <a:noFill/>
                  </a:rPr>
                  <a:t> </a:t>
                </a:r>
              </a:p>
            </p:txBody>
          </p:sp>
        </mc:Fallback>
      </mc:AlternateContent>
      <p:sp>
        <p:nvSpPr>
          <p:cNvPr id="11" name="Freeform: Shape 10"/>
          <p:cNvSpPr/>
          <p:nvPr/>
        </p:nvSpPr>
        <p:spPr>
          <a:xfrm>
            <a:off x="6512442" y="1078319"/>
            <a:ext cx="1457325" cy="1257300"/>
          </a:xfrm>
          <a:custGeom>
            <a:avLst/>
            <a:gdLst>
              <a:gd name="connsiteX0" fmla="*/ 0 w 1457325"/>
              <a:gd name="connsiteY0" fmla="*/ 1257300 h 1257300"/>
              <a:gd name="connsiteX1" fmla="*/ 552450 w 1457325"/>
              <a:gd name="connsiteY1" fmla="*/ 990600 h 1257300"/>
              <a:gd name="connsiteX2" fmla="*/ 1066800 w 1457325"/>
              <a:gd name="connsiteY2" fmla="*/ 590550 h 1257300"/>
              <a:gd name="connsiteX3" fmla="*/ 1457325 w 1457325"/>
              <a:gd name="connsiteY3" fmla="*/ 0 h 1257300"/>
            </a:gdLst>
            <a:ahLst/>
            <a:cxnLst>
              <a:cxn ang="0">
                <a:pos x="connsiteX0" y="connsiteY0"/>
              </a:cxn>
              <a:cxn ang="0">
                <a:pos x="connsiteX1" y="connsiteY1"/>
              </a:cxn>
              <a:cxn ang="0">
                <a:pos x="connsiteX2" y="connsiteY2"/>
              </a:cxn>
              <a:cxn ang="0">
                <a:pos x="connsiteX3" y="connsiteY3"/>
              </a:cxn>
            </a:cxnLst>
            <a:rect l="l" t="t" r="r" b="b"/>
            <a:pathLst>
              <a:path w="1457325" h="1257300">
                <a:moveTo>
                  <a:pt x="0" y="1257300"/>
                </a:moveTo>
                <a:cubicBezTo>
                  <a:pt x="187325" y="1179512"/>
                  <a:pt x="374650" y="1101725"/>
                  <a:pt x="552450" y="990600"/>
                </a:cubicBezTo>
                <a:cubicBezTo>
                  <a:pt x="730250" y="879475"/>
                  <a:pt x="915988" y="755650"/>
                  <a:pt x="1066800" y="590550"/>
                </a:cubicBezTo>
                <a:cubicBezTo>
                  <a:pt x="1217612" y="425450"/>
                  <a:pt x="1337468" y="212725"/>
                  <a:pt x="145732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Shape 11"/>
          <p:cNvSpPr/>
          <p:nvPr/>
        </p:nvSpPr>
        <p:spPr>
          <a:xfrm>
            <a:off x="7074417" y="1268819"/>
            <a:ext cx="800100" cy="1066800"/>
          </a:xfrm>
          <a:custGeom>
            <a:avLst/>
            <a:gdLst>
              <a:gd name="connsiteX0" fmla="*/ 0 w 800100"/>
              <a:gd name="connsiteY0" fmla="*/ 1066800 h 1066800"/>
              <a:gd name="connsiteX1" fmla="*/ 0 w 800100"/>
              <a:gd name="connsiteY1" fmla="*/ 809625 h 1066800"/>
              <a:gd name="connsiteX2" fmla="*/ 257175 w 800100"/>
              <a:gd name="connsiteY2" fmla="*/ 619125 h 1066800"/>
              <a:gd name="connsiteX3" fmla="*/ 457200 w 800100"/>
              <a:gd name="connsiteY3" fmla="*/ 447675 h 1066800"/>
              <a:gd name="connsiteX4" fmla="*/ 609600 w 800100"/>
              <a:gd name="connsiteY4" fmla="*/ 285750 h 1066800"/>
              <a:gd name="connsiteX5" fmla="*/ 800100 w 800100"/>
              <a:gd name="connsiteY5" fmla="*/ 0 h 1066800"/>
              <a:gd name="connsiteX6" fmla="*/ 800100 w 800100"/>
              <a:gd name="connsiteY6" fmla="*/ 1066800 h 1066800"/>
              <a:gd name="connsiteX7" fmla="*/ 0 w 800100"/>
              <a:gd name="connsiteY7" fmla="*/ 10668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1066800">
                <a:moveTo>
                  <a:pt x="0" y="1066800"/>
                </a:moveTo>
                <a:lnTo>
                  <a:pt x="0" y="809625"/>
                </a:lnTo>
                <a:lnTo>
                  <a:pt x="257175" y="619125"/>
                </a:lnTo>
                <a:lnTo>
                  <a:pt x="457200" y="447675"/>
                </a:lnTo>
                <a:lnTo>
                  <a:pt x="609600" y="285750"/>
                </a:lnTo>
                <a:lnTo>
                  <a:pt x="800100" y="0"/>
                </a:lnTo>
                <a:lnTo>
                  <a:pt x="800100" y="1066800"/>
                </a:lnTo>
                <a:lnTo>
                  <a:pt x="0" y="1066800"/>
                </a:lnTo>
                <a:close/>
              </a:path>
            </a:pathLst>
          </a:custGeom>
          <a:solidFill>
            <a:schemeClr val="accent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3" name="TextBox 12"/>
              <p:cNvSpPr txBox="1"/>
              <p:nvPr/>
            </p:nvSpPr>
            <p:spPr>
              <a:xfrm>
                <a:off x="6902199" y="2334804"/>
                <a:ext cx="37781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𝑎</m:t>
                      </m:r>
                    </m:oMath>
                  </m:oMathPara>
                </a14:m>
                <a:endParaRPr lang="en-GB" sz="1400" dirty="0"/>
              </a:p>
            </p:txBody>
          </p:sp>
        </mc:Choice>
        <mc:Fallback>
          <p:sp>
            <p:nvSpPr>
              <p:cNvPr id="13" name="TextBox 12"/>
              <p:cNvSpPr txBox="1">
                <a:spLocks noRot="1" noChangeAspect="1" noMove="1" noResize="1" noEditPoints="1" noAdjustHandles="1" noChangeArrowheads="1" noChangeShapeType="1" noTextEdit="1"/>
              </p:cNvSpPr>
              <p:nvPr/>
            </p:nvSpPr>
            <p:spPr>
              <a:xfrm>
                <a:off x="6902199" y="2334804"/>
                <a:ext cx="377816" cy="30777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7674362" y="2334804"/>
                <a:ext cx="37781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𝑏</m:t>
                      </m:r>
                    </m:oMath>
                  </m:oMathPara>
                </a14:m>
                <a:endParaRPr lang="en-GB" sz="1400" dirty="0"/>
              </a:p>
            </p:txBody>
          </p:sp>
        </mc:Choice>
        <mc:Fallback>
          <p:sp>
            <p:nvSpPr>
              <p:cNvPr id="14" name="TextBox 13"/>
              <p:cNvSpPr txBox="1">
                <a:spLocks noRot="1" noChangeAspect="1" noMove="1" noResize="1" noEditPoints="1" noAdjustHandles="1" noChangeArrowheads="1" noChangeShapeType="1" noTextEdit="1"/>
              </p:cNvSpPr>
              <p:nvPr/>
            </p:nvSpPr>
            <p:spPr>
              <a:xfrm>
                <a:off x="7674362" y="2334804"/>
                <a:ext cx="377816" cy="307777"/>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7969767" y="996254"/>
                <a:ext cx="103601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𝑦</m:t>
                      </m:r>
                      <m:r>
                        <a:rPr lang="en-GB" sz="1400" b="0" i="1" smtClean="0">
                          <a:latin typeface="Cambria Math" panose="02040503050406030204" pitchFamily="18" charset="0"/>
                        </a:rPr>
                        <m:t>=</m:t>
                      </m:r>
                      <m:r>
                        <a:rPr lang="en-GB" sz="1400" b="0" i="1" smtClean="0">
                          <a:latin typeface="Cambria Math" panose="02040503050406030204" pitchFamily="18" charset="0"/>
                        </a:rPr>
                        <m:t>𝑓</m:t>
                      </m:r>
                      <m:r>
                        <a:rPr lang="en-GB" sz="1400" b="0" i="1" smtClean="0">
                          <a:latin typeface="Cambria Math" panose="02040503050406030204" pitchFamily="18" charset="0"/>
                        </a:rPr>
                        <m:t>(</m:t>
                      </m:r>
                      <m:r>
                        <a:rPr lang="en-GB" sz="1400" b="0" i="1" smtClean="0">
                          <a:latin typeface="Cambria Math" panose="02040503050406030204" pitchFamily="18" charset="0"/>
                        </a:rPr>
                        <m:t>𝑥</m:t>
                      </m:r>
                      <m:r>
                        <a:rPr lang="en-GB" sz="1400" b="0" i="1" smtClean="0">
                          <a:latin typeface="Cambria Math" panose="02040503050406030204" pitchFamily="18" charset="0"/>
                        </a:rPr>
                        <m:t>)</m:t>
                      </m:r>
                    </m:oMath>
                  </m:oMathPara>
                </a14:m>
                <a:endParaRPr lang="en-GB" sz="1400" dirty="0"/>
              </a:p>
            </p:txBody>
          </p:sp>
        </mc:Choice>
        <mc:Fallback>
          <p:sp>
            <p:nvSpPr>
              <p:cNvPr id="15" name="TextBox 14"/>
              <p:cNvSpPr txBox="1">
                <a:spLocks noRot="1" noChangeAspect="1" noMove="1" noResize="1" noEditPoints="1" noAdjustHandles="1" noChangeArrowheads="1" noChangeShapeType="1" noTextEdit="1"/>
              </p:cNvSpPr>
              <p:nvPr/>
            </p:nvSpPr>
            <p:spPr>
              <a:xfrm>
                <a:off x="7969767" y="996254"/>
                <a:ext cx="1036010" cy="307777"/>
              </a:xfrm>
              <a:prstGeom prst="rect">
                <a:avLst/>
              </a:prstGeom>
              <a:blipFill>
                <a:blip r:embed="rId8"/>
                <a:stretch>
                  <a:fillRect b="-588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7139046" y="1876011"/>
                <a:ext cx="702260"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000" b="0" i="1" smtClean="0">
                          <a:solidFill>
                            <a:schemeClr val="bg1"/>
                          </a:solidFill>
                          <a:latin typeface="Cambria Math" panose="02040503050406030204" pitchFamily="18" charset="0"/>
                        </a:rPr>
                        <m:t>𝐴𝑟𝑒𝑎</m:t>
                      </m:r>
                    </m:oMath>
                  </m:oMathPara>
                </a14:m>
                <a:endParaRPr lang="en-GB" sz="1100" dirty="0">
                  <a:solidFill>
                    <a:schemeClr val="bg1"/>
                  </a:solidFill>
                </a:endParaRPr>
              </a:p>
            </p:txBody>
          </p:sp>
        </mc:Choice>
        <mc:Fallback>
          <p:sp>
            <p:nvSpPr>
              <p:cNvPr id="16" name="TextBox 15"/>
              <p:cNvSpPr txBox="1">
                <a:spLocks noRot="1" noChangeAspect="1" noMove="1" noResize="1" noEditPoints="1" noAdjustHandles="1" noChangeArrowheads="1" noChangeShapeType="1" noTextEdit="1"/>
              </p:cNvSpPr>
              <p:nvPr/>
            </p:nvSpPr>
            <p:spPr>
              <a:xfrm>
                <a:off x="7139046" y="1876011"/>
                <a:ext cx="702260" cy="400110"/>
              </a:xfrm>
              <a:prstGeom prst="rect">
                <a:avLst/>
              </a:prstGeom>
              <a:blipFill>
                <a:blip r:embed="rId9"/>
                <a:stretch>
                  <a:fillRect r="-521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565093" y="3055304"/>
                <a:ext cx="5305471"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Find the area of the finite region between the curve with equation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=20−</m:t>
                    </m:r>
                    <m:r>
                      <a:rPr lang="en-GB" b="0" i="1" smtClean="0">
                        <a:latin typeface="Cambria Math" panose="02040503050406030204" pitchFamily="18" charset="0"/>
                      </a:rPr>
                      <m:t>𝑥</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a14:m>
                <a:r>
                  <a:rPr lang="en-GB" dirty="0"/>
                  <a:t> and the </a:t>
                </a:r>
                <a14:m>
                  <m:oMath xmlns:m="http://schemas.openxmlformats.org/officeDocument/2006/math">
                    <m:r>
                      <a:rPr lang="en-GB" b="0" i="1" smtClean="0">
                        <a:latin typeface="Cambria Math" panose="02040503050406030204" pitchFamily="18" charset="0"/>
                      </a:rPr>
                      <m:t>𝑥</m:t>
                    </m:r>
                  </m:oMath>
                </a14:m>
                <a:r>
                  <a:rPr lang="en-GB" dirty="0"/>
                  <a:t>-axis.</a:t>
                </a:r>
              </a:p>
            </p:txBody>
          </p:sp>
        </mc:Choice>
        <mc:Fallback>
          <p:sp>
            <p:nvSpPr>
              <p:cNvPr id="17" name="TextBox 16"/>
              <p:cNvSpPr txBox="1">
                <a:spLocks noRot="1" noChangeAspect="1" noMove="1" noResize="1" noEditPoints="1" noAdjustHandles="1" noChangeArrowheads="1" noChangeShapeType="1" noTextEdit="1"/>
              </p:cNvSpPr>
              <p:nvPr/>
            </p:nvSpPr>
            <p:spPr>
              <a:xfrm>
                <a:off x="565093" y="3055304"/>
                <a:ext cx="5305471" cy="646331"/>
              </a:xfrm>
              <a:prstGeom prst="rect">
                <a:avLst/>
              </a:prstGeom>
              <a:blipFill>
                <a:blip r:embed="rId10"/>
                <a:stretch>
                  <a:fillRect b="-2308"/>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cxnSp>
        <p:nvCxnSpPr>
          <p:cNvPr id="18" name="Straight Arrow Connector 17"/>
          <p:cNvCxnSpPr/>
          <p:nvPr/>
        </p:nvCxnSpPr>
        <p:spPr>
          <a:xfrm flipV="1">
            <a:off x="3131840" y="4423261"/>
            <a:ext cx="0" cy="2102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1773882" y="5907305"/>
            <a:ext cx="28594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2964202" y="4110793"/>
                <a:ext cx="39240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𝑦</m:t>
                      </m:r>
                    </m:oMath>
                  </m:oMathPara>
                </a14:m>
                <a:endParaRPr lang="en-GB" sz="1400" dirty="0"/>
              </a:p>
            </p:txBody>
          </p:sp>
        </mc:Choice>
        <mc:Fallback>
          <p:sp>
            <p:nvSpPr>
              <p:cNvPr id="20" name="TextBox 19"/>
              <p:cNvSpPr txBox="1">
                <a:spLocks noRot="1" noChangeAspect="1" noMove="1" noResize="1" noEditPoints="1" noAdjustHandles="1" noChangeArrowheads="1" noChangeShapeType="1" noTextEdit="1"/>
              </p:cNvSpPr>
              <p:nvPr/>
            </p:nvSpPr>
            <p:spPr>
              <a:xfrm>
                <a:off x="2964202" y="4110793"/>
                <a:ext cx="392406" cy="307777"/>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4578545" y="5745510"/>
                <a:ext cx="37781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𝑥</m:t>
                      </m:r>
                    </m:oMath>
                  </m:oMathPara>
                </a14:m>
                <a:endParaRPr lang="en-GB" sz="1400" dirty="0"/>
              </a:p>
            </p:txBody>
          </p:sp>
        </mc:Choice>
        <mc:Fallback>
          <p:sp>
            <p:nvSpPr>
              <p:cNvPr id="21" name="TextBox 20"/>
              <p:cNvSpPr txBox="1">
                <a:spLocks noRot="1" noChangeAspect="1" noMove="1" noResize="1" noEditPoints="1" noAdjustHandles="1" noChangeArrowheads="1" noChangeShapeType="1" noTextEdit="1"/>
              </p:cNvSpPr>
              <p:nvPr/>
            </p:nvSpPr>
            <p:spPr>
              <a:xfrm>
                <a:off x="4578545" y="5745510"/>
                <a:ext cx="377816" cy="307777"/>
              </a:xfrm>
              <a:prstGeom prst="rect">
                <a:avLst/>
              </a:prstGeom>
              <a:blipFill>
                <a:blip r:embed="rId4"/>
                <a:stretch>
                  <a:fillRect/>
                </a:stretch>
              </a:blipFill>
            </p:spPr>
            <p:txBody>
              <a:bodyPr/>
              <a:lstStyle/>
              <a:p>
                <a:r>
                  <a:rPr lang="en-GB">
                    <a:noFill/>
                  </a:rPr>
                  <a:t> </a:t>
                </a:r>
              </a:p>
            </p:txBody>
          </p:sp>
        </mc:Fallback>
      </mc:AlternateContent>
      <p:sp>
        <p:nvSpPr>
          <p:cNvPr id="24" name="Freeform: Shape 23"/>
          <p:cNvSpPr/>
          <p:nvPr/>
        </p:nvSpPr>
        <p:spPr>
          <a:xfrm>
            <a:off x="1786270" y="4774008"/>
            <a:ext cx="2083982" cy="1626792"/>
          </a:xfrm>
          <a:custGeom>
            <a:avLst/>
            <a:gdLst>
              <a:gd name="connsiteX0" fmla="*/ 0 w 2083982"/>
              <a:gd name="connsiteY0" fmla="*/ 1605527 h 1626792"/>
              <a:gd name="connsiteX1" fmla="*/ 1127051 w 2083982"/>
              <a:gd name="connsiteY1" fmla="*/ 11 h 1626792"/>
              <a:gd name="connsiteX2" fmla="*/ 2083982 w 2083982"/>
              <a:gd name="connsiteY2" fmla="*/ 1626792 h 1626792"/>
            </a:gdLst>
            <a:ahLst/>
            <a:cxnLst>
              <a:cxn ang="0">
                <a:pos x="connsiteX0" y="connsiteY0"/>
              </a:cxn>
              <a:cxn ang="0">
                <a:pos x="connsiteX1" y="connsiteY1"/>
              </a:cxn>
              <a:cxn ang="0">
                <a:pos x="connsiteX2" y="connsiteY2"/>
              </a:cxn>
            </a:cxnLst>
            <a:rect l="l" t="t" r="r" b="b"/>
            <a:pathLst>
              <a:path w="2083982" h="1626792">
                <a:moveTo>
                  <a:pt x="0" y="1605527"/>
                </a:moveTo>
                <a:cubicBezTo>
                  <a:pt x="389860" y="800997"/>
                  <a:pt x="779721" y="-3533"/>
                  <a:pt x="1127051" y="11"/>
                </a:cubicBezTo>
                <a:cubicBezTo>
                  <a:pt x="1474381" y="3555"/>
                  <a:pt x="1779181" y="815173"/>
                  <a:pt x="2083982" y="162679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6" name="TextBox 25"/>
              <p:cNvSpPr txBox="1"/>
              <p:nvPr/>
            </p:nvSpPr>
            <p:spPr>
              <a:xfrm>
                <a:off x="4916568" y="3877473"/>
                <a:ext cx="3600400" cy="2860720"/>
              </a:xfrm>
              <a:prstGeom prst="rect">
                <a:avLst/>
              </a:prstGeom>
              <a:noFill/>
            </p:spPr>
            <p:txBody>
              <a:bodyPr wrap="square" rtlCol="0">
                <a:spAutoFit/>
              </a:bodyPr>
              <a:lstStyle/>
              <a:p>
                <a:r>
                  <a:rPr lang="en-GB" sz="1400" b="1" dirty="0"/>
                  <a:t>Factorise in order to find roots:</a:t>
                </a:r>
              </a:p>
              <a:p>
                <a14:m>
                  <m:oMathPara xmlns:m="http://schemas.openxmlformats.org/officeDocument/2006/math">
                    <m:oMathParaPr>
                      <m:jc m:val="centerGroup"/>
                    </m:oMathParaPr>
                    <m:oMath xmlns:m="http://schemas.openxmlformats.org/officeDocument/2006/math">
                      <m:r>
                        <a:rPr lang="en-GB" sz="1400" b="1" i="1" smtClean="0">
                          <a:latin typeface="Cambria Math" panose="02040503050406030204" pitchFamily="18" charset="0"/>
                        </a:rPr>
                        <m:t>𝟐𝟎</m:t>
                      </m:r>
                      <m:r>
                        <a:rPr lang="en-GB" sz="1400" b="1" i="1" smtClean="0">
                          <a:latin typeface="Cambria Math" panose="02040503050406030204" pitchFamily="18" charset="0"/>
                        </a:rPr>
                        <m:t>−</m:t>
                      </m:r>
                      <m:r>
                        <a:rPr lang="en-GB" sz="1400" b="1" i="1" smtClean="0">
                          <a:latin typeface="Cambria Math" panose="02040503050406030204" pitchFamily="18" charset="0"/>
                        </a:rPr>
                        <m:t>𝒙</m:t>
                      </m:r>
                      <m:r>
                        <a:rPr lang="en-GB" sz="1400" b="1" i="1" smtClean="0">
                          <a:latin typeface="Cambria Math" panose="02040503050406030204" pitchFamily="18" charset="0"/>
                        </a:rPr>
                        <m:t>−</m:t>
                      </m:r>
                      <m:sSup>
                        <m:sSupPr>
                          <m:ctrlPr>
                            <a:rPr lang="en-GB" sz="1400" b="1" i="1" smtClean="0">
                              <a:latin typeface="Cambria Math" panose="02040503050406030204" pitchFamily="18" charset="0"/>
                            </a:rPr>
                          </m:ctrlPr>
                        </m:sSupPr>
                        <m:e>
                          <m:r>
                            <a:rPr lang="en-GB" sz="1400" b="1" i="1" smtClean="0">
                              <a:latin typeface="Cambria Math" panose="02040503050406030204" pitchFamily="18" charset="0"/>
                            </a:rPr>
                            <m:t>𝒙</m:t>
                          </m:r>
                        </m:e>
                        <m:sup>
                          <m:r>
                            <a:rPr lang="en-GB" sz="1400" b="1" i="1" smtClean="0">
                              <a:latin typeface="Cambria Math" panose="02040503050406030204" pitchFamily="18" charset="0"/>
                            </a:rPr>
                            <m:t>𝟐</m:t>
                          </m:r>
                        </m:sup>
                      </m:sSup>
                      <m:r>
                        <a:rPr lang="en-GB" sz="1400" b="1" i="1" smtClean="0">
                          <a:latin typeface="Cambria Math" panose="02040503050406030204" pitchFamily="18" charset="0"/>
                        </a:rPr>
                        <m:t>=</m:t>
                      </m:r>
                      <m:r>
                        <a:rPr lang="en-GB" sz="1400" b="1" i="1" smtClean="0">
                          <a:latin typeface="Cambria Math" panose="02040503050406030204" pitchFamily="18" charset="0"/>
                        </a:rPr>
                        <m:t>𝟎</m:t>
                      </m:r>
                    </m:oMath>
                    <m:oMath xmlns:m="http://schemas.openxmlformats.org/officeDocument/2006/math">
                      <m:sSup>
                        <m:sSupPr>
                          <m:ctrlPr>
                            <a:rPr lang="en-GB" sz="1400" b="1" i="1" smtClean="0">
                              <a:latin typeface="Cambria Math" panose="02040503050406030204" pitchFamily="18" charset="0"/>
                            </a:rPr>
                          </m:ctrlPr>
                        </m:sSupPr>
                        <m:e>
                          <m:r>
                            <a:rPr lang="en-GB" sz="1400" b="1" i="1" smtClean="0">
                              <a:latin typeface="Cambria Math" panose="02040503050406030204" pitchFamily="18" charset="0"/>
                            </a:rPr>
                            <m:t>𝒙</m:t>
                          </m:r>
                        </m:e>
                        <m:sup>
                          <m:r>
                            <a:rPr lang="en-GB" sz="1400" b="1" i="1" smtClean="0">
                              <a:latin typeface="Cambria Math" panose="02040503050406030204" pitchFamily="18" charset="0"/>
                            </a:rPr>
                            <m:t>𝟐</m:t>
                          </m:r>
                        </m:sup>
                      </m:sSup>
                      <m:r>
                        <a:rPr lang="en-GB" sz="1400" b="1" i="1" smtClean="0">
                          <a:latin typeface="Cambria Math" panose="02040503050406030204" pitchFamily="18" charset="0"/>
                        </a:rPr>
                        <m:t>+</m:t>
                      </m:r>
                      <m:r>
                        <a:rPr lang="en-GB" sz="1400" b="1" i="1" smtClean="0">
                          <a:latin typeface="Cambria Math" panose="02040503050406030204" pitchFamily="18" charset="0"/>
                        </a:rPr>
                        <m:t>𝒙</m:t>
                      </m:r>
                      <m:r>
                        <a:rPr lang="en-GB" sz="1400" b="1" i="1" smtClean="0">
                          <a:latin typeface="Cambria Math" panose="02040503050406030204" pitchFamily="18" charset="0"/>
                        </a:rPr>
                        <m:t>−</m:t>
                      </m:r>
                      <m:r>
                        <a:rPr lang="en-GB" sz="1400" b="1" i="1" smtClean="0">
                          <a:latin typeface="Cambria Math" panose="02040503050406030204" pitchFamily="18" charset="0"/>
                        </a:rPr>
                        <m:t>𝟐𝟎</m:t>
                      </m:r>
                      <m:r>
                        <a:rPr lang="en-GB" sz="1400" b="1" i="1" smtClean="0">
                          <a:latin typeface="Cambria Math" panose="02040503050406030204" pitchFamily="18" charset="0"/>
                        </a:rPr>
                        <m:t>=</m:t>
                      </m:r>
                      <m:r>
                        <a:rPr lang="en-GB" sz="1400" b="1" i="1" smtClean="0">
                          <a:latin typeface="Cambria Math" panose="02040503050406030204" pitchFamily="18" charset="0"/>
                        </a:rPr>
                        <m:t>𝟎</m:t>
                      </m:r>
                    </m:oMath>
                    <m:oMath xmlns:m="http://schemas.openxmlformats.org/officeDocument/2006/math">
                      <m:d>
                        <m:dPr>
                          <m:ctrlPr>
                            <a:rPr lang="en-GB" sz="1400" b="1" i="1" smtClean="0">
                              <a:latin typeface="Cambria Math" panose="02040503050406030204" pitchFamily="18" charset="0"/>
                            </a:rPr>
                          </m:ctrlPr>
                        </m:dPr>
                        <m:e>
                          <m:r>
                            <a:rPr lang="en-GB" sz="1400" b="1" i="1" smtClean="0">
                              <a:latin typeface="Cambria Math" panose="02040503050406030204" pitchFamily="18" charset="0"/>
                            </a:rPr>
                            <m:t>𝒙</m:t>
                          </m:r>
                          <m:r>
                            <a:rPr lang="en-GB" sz="1400" b="1" i="1" smtClean="0">
                              <a:latin typeface="Cambria Math" panose="02040503050406030204" pitchFamily="18" charset="0"/>
                            </a:rPr>
                            <m:t>+</m:t>
                          </m:r>
                          <m:r>
                            <a:rPr lang="en-GB" sz="1400" b="1" i="1" smtClean="0">
                              <a:latin typeface="Cambria Math" panose="02040503050406030204" pitchFamily="18" charset="0"/>
                            </a:rPr>
                            <m:t>𝟓</m:t>
                          </m:r>
                        </m:e>
                      </m:d>
                      <m:d>
                        <m:dPr>
                          <m:ctrlPr>
                            <a:rPr lang="en-GB" sz="1400" b="1" i="1" smtClean="0">
                              <a:latin typeface="Cambria Math" panose="02040503050406030204" pitchFamily="18" charset="0"/>
                            </a:rPr>
                          </m:ctrlPr>
                        </m:dPr>
                        <m:e>
                          <m:r>
                            <a:rPr lang="en-GB" sz="1400" b="1" i="1" smtClean="0">
                              <a:latin typeface="Cambria Math" panose="02040503050406030204" pitchFamily="18" charset="0"/>
                            </a:rPr>
                            <m:t>𝒙</m:t>
                          </m:r>
                          <m:r>
                            <a:rPr lang="en-GB" sz="1400" b="1" i="1" smtClean="0">
                              <a:latin typeface="Cambria Math" panose="02040503050406030204" pitchFamily="18" charset="0"/>
                            </a:rPr>
                            <m:t>−</m:t>
                          </m:r>
                          <m:r>
                            <a:rPr lang="en-GB" sz="1400" b="1" i="1" smtClean="0">
                              <a:latin typeface="Cambria Math" panose="02040503050406030204" pitchFamily="18" charset="0"/>
                            </a:rPr>
                            <m:t>𝟒</m:t>
                          </m:r>
                        </m:e>
                      </m:d>
                      <m:r>
                        <a:rPr lang="en-GB" sz="1400" b="1" i="1" smtClean="0">
                          <a:latin typeface="Cambria Math" panose="02040503050406030204" pitchFamily="18" charset="0"/>
                        </a:rPr>
                        <m:t>=</m:t>
                      </m:r>
                      <m:r>
                        <a:rPr lang="en-GB" sz="1400" b="1" i="1" smtClean="0">
                          <a:latin typeface="Cambria Math" panose="02040503050406030204" pitchFamily="18" charset="0"/>
                        </a:rPr>
                        <m:t>𝟎</m:t>
                      </m:r>
                    </m:oMath>
                    <m:oMath xmlns:m="http://schemas.openxmlformats.org/officeDocument/2006/math">
                      <m:r>
                        <a:rPr lang="en-GB" sz="1400" b="1" i="1" smtClean="0">
                          <a:latin typeface="Cambria Math" panose="02040503050406030204" pitchFamily="18" charset="0"/>
                        </a:rPr>
                        <m:t>𝒙</m:t>
                      </m:r>
                      <m:r>
                        <a:rPr lang="en-GB" sz="1400" b="1" i="1" smtClean="0">
                          <a:latin typeface="Cambria Math" panose="02040503050406030204" pitchFamily="18" charset="0"/>
                        </a:rPr>
                        <m:t>=−</m:t>
                      </m:r>
                      <m:r>
                        <a:rPr lang="en-GB" sz="1400" b="1" i="1" smtClean="0">
                          <a:latin typeface="Cambria Math" panose="02040503050406030204" pitchFamily="18" charset="0"/>
                        </a:rPr>
                        <m:t>𝟓</m:t>
                      </m:r>
                      <m:r>
                        <a:rPr lang="en-GB" sz="1400" b="1" i="1" smtClean="0">
                          <a:latin typeface="Cambria Math" panose="02040503050406030204" pitchFamily="18" charset="0"/>
                        </a:rPr>
                        <m:t> </m:t>
                      </m:r>
                      <m:r>
                        <a:rPr lang="en-GB" sz="1400" b="1" i="1" smtClean="0">
                          <a:latin typeface="Cambria Math" panose="02040503050406030204" pitchFamily="18" charset="0"/>
                        </a:rPr>
                        <m:t>𝒐𝒓</m:t>
                      </m:r>
                      <m:r>
                        <a:rPr lang="en-GB" sz="1400" b="1" i="1" smtClean="0">
                          <a:latin typeface="Cambria Math" panose="02040503050406030204" pitchFamily="18" charset="0"/>
                        </a:rPr>
                        <m:t> </m:t>
                      </m:r>
                      <m:r>
                        <a:rPr lang="en-GB" sz="1400" b="1" i="1" smtClean="0">
                          <a:latin typeface="Cambria Math" panose="02040503050406030204" pitchFamily="18" charset="0"/>
                        </a:rPr>
                        <m:t>𝒙</m:t>
                      </m:r>
                      <m:r>
                        <a:rPr lang="en-GB" sz="1400" b="1" i="1" smtClean="0">
                          <a:latin typeface="Cambria Math" panose="02040503050406030204" pitchFamily="18" charset="0"/>
                        </a:rPr>
                        <m:t>=</m:t>
                      </m:r>
                      <m:r>
                        <a:rPr lang="en-GB" sz="1400" b="1" i="1" smtClean="0">
                          <a:latin typeface="Cambria Math" panose="02040503050406030204" pitchFamily="18" charset="0"/>
                        </a:rPr>
                        <m:t>𝟒</m:t>
                      </m:r>
                    </m:oMath>
                  </m:oMathPara>
                </a14:m>
                <a:endParaRPr lang="en-GB" sz="1400" b="1" dirty="0"/>
              </a:p>
              <a:p>
                <a:endParaRPr lang="en-GB" sz="300" b="1" dirty="0"/>
              </a:p>
              <a:p>
                <a:r>
                  <a:rPr lang="en-GB" sz="1400" b="1" dirty="0"/>
                  <a:t>Therefore area between curve and </a:t>
                </a:r>
                <a14:m>
                  <m:oMath xmlns:m="http://schemas.openxmlformats.org/officeDocument/2006/math">
                    <m:r>
                      <a:rPr lang="en-GB" sz="1400" b="1" i="1" smtClean="0">
                        <a:latin typeface="Cambria Math" panose="02040503050406030204" pitchFamily="18" charset="0"/>
                      </a:rPr>
                      <m:t>𝒙</m:t>
                    </m:r>
                  </m:oMath>
                </a14:m>
                <a:r>
                  <a:rPr lang="en-GB" sz="1400" b="1" dirty="0"/>
                  <a:t>-axis is:</a:t>
                </a:r>
              </a:p>
              <a:p>
                <a14:m>
                  <m:oMathPara xmlns:m="http://schemas.openxmlformats.org/officeDocument/2006/math">
                    <m:oMathParaPr>
                      <m:jc m:val="centerGroup"/>
                    </m:oMathParaPr>
                    <m:oMath xmlns:m="http://schemas.openxmlformats.org/officeDocument/2006/math">
                      <m:nary>
                        <m:naryPr>
                          <m:ctrlPr>
                            <a:rPr lang="en-GB" sz="1400" b="1" i="1" smtClean="0">
                              <a:latin typeface="Cambria Math" panose="02040503050406030204" pitchFamily="18" charset="0"/>
                            </a:rPr>
                          </m:ctrlPr>
                        </m:naryPr>
                        <m:sub>
                          <m:r>
                            <a:rPr lang="en-GB" sz="1400" b="1" i="1" smtClean="0">
                              <a:latin typeface="Cambria Math" panose="02040503050406030204" pitchFamily="18" charset="0"/>
                            </a:rPr>
                            <m:t>𝟓</m:t>
                          </m:r>
                        </m:sub>
                        <m:sup>
                          <m:r>
                            <a:rPr lang="en-GB" sz="1400" b="1" i="1" smtClean="0">
                              <a:latin typeface="Cambria Math" panose="02040503050406030204" pitchFamily="18" charset="0"/>
                            </a:rPr>
                            <m:t>𝟒</m:t>
                          </m:r>
                        </m:sup>
                        <m:e>
                          <m:r>
                            <a:rPr lang="en-GB" sz="1400" b="1" i="1" smtClean="0">
                              <a:latin typeface="Cambria Math" panose="02040503050406030204" pitchFamily="18" charset="0"/>
                            </a:rPr>
                            <m:t>𝟐𝟎</m:t>
                          </m:r>
                          <m:r>
                            <a:rPr lang="en-GB" sz="1400" b="1" i="1" smtClean="0">
                              <a:latin typeface="Cambria Math" panose="02040503050406030204" pitchFamily="18" charset="0"/>
                            </a:rPr>
                            <m:t>−</m:t>
                          </m:r>
                          <m:r>
                            <a:rPr lang="en-GB" sz="1400" b="1" i="1" smtClean="0">
                              <a:latin typeface="Cambria Math" panose="02040503050406030204" pitchFamily="18" charset="0"/>
                            </a:rPr>
                            <m:t>𝒙</m:t>
                          </m:r>
                          <m:r>
                            <a:rPr lang="en-GB" sz="1400" b="1" i="1" smtClean="0">
                              <a:latin typeface="Cambria Math" panose="02040503050406030204" pitchFamily="18" charset="0"/>
                            </a:rPr>
                            <m:t>−</m:t>
                          </m:r>
                          <m:sSup>
                            <m:sSupPr>
                              <m:ctrlPr>
                                <a:rPr lang="en-GB" sz="1400" b="1" i="1" smtClean="0">
                                  <a:latin typeface="Cambria Math" panose="02040503050406030204" pitchFamily="18" charset="0"/>
                                </a:rPr>
                              </m:ctrlPr>
                            </m:sSupPr>
                            <m:e>
                              <m:r>
                                <a:rPr lang="en-GB" sz="1400" b="1" i="1" smtClean="0">
                                  <a:latin typeface="Cambria Math" panose="02040503050406030204" pitchFamily="18" charset="0"/>
                                </a:rPr>
                                <m:t>𝒙</m:t>
                              </m:r>
                            </m:e>
                            <m:sup>
                              <m:r>
                                <a:rPr lang="en-GB" sz="1400" b="1" i="1" smtClean="0">
                                  <a:latin typeface="Cambria Math" panose="02040503050406030204" pitchFamily="18" charset="0"/>
                                </a:rPr>
                                <m:t>𝟐</m:t>
                              </m:r>
                            </m:sup>
                          </m:sSup>
                          <m:r>
                            <a:rPr lang="en-GB" sz="1400" b="1" i="1" smtClean="0">
                              <a:latin typeface="Cambria Math" panose="02040503050406030204" pitchFamily="18" charset="0"/>
                            </a:rPr>
                            <m:t> </m:t>
                          </m:r>
                          <m:r>
                            <a:rPr lang="en-GB" sz="1400" b="1" i="1" smtClean="0">
                              <a:latin typeface="Cambria Math" panose="02040503050406030204" pitchFamily="18" charset="0"/>
                            </a:rPr>
                            <m:t>𝒅𝒙</m:t>
                          </m:r>
                        </m:e>
                      </m:nary>
                      <m:r>
                        <a:rPr lang="en-GB" sz="1400" b="1" i="1" smtClean="0">
                          <a:latin typeface="Cambria Math" panose="02040503050406030204" pitchFamily="18" charset="0"/>
                        </a:rPr>
                        <m:t>=</m:t>
                      </m:r>
                      <m:sSubSup>
                        <m:sSubSupPr>
                          <m:ctrlPr>
                            <a:rPr lang="en-GB" sz="1400" b="1" i="1" smtClean="0">
                              <a:latin typeface="Cambria Math" panose="02040503050406030204" pitchFamily="18" charset="0"/>
                            </a:rPr>
                          </m:ctrlPr>
                        </m:sSubSupPr>
                        <m:e>
                          <m:d>
                            <m:dPr>
                              <m:begChr m:val="["/>
                              <m:endChr m:val="]"/>
                              <m:ctrlPr>
                                <a:rPr lang="en-GB" sz="1400" b="1" i="1" smtClean="0">
                                  <a:latin typeface="Cambria Math" panose="02040503050406030204" pitchFamily="18" charset="0"/>
                                </a:rPr>
                              </m:ctrlPr>
                            </m:dPr>
                            <m:e>
                              <m:r>
                                <a:rPr lang="en-GB" sz="1400" b="1" i="1" smtClean="0">
                                  <a:latin typeface="Cambria Math" panose="02040503050406030204" pitchFamily="18" charset="0"/>
                                </a:rPr>
                                <m:t>𝟐𝟎</m:t>
                              </m:r>
                              <m:r>
                                <a:rPr lang="en-GB" sz="1400" b="1" i="1" smtClean="0">
                                  <a:latin typeface="Cambria Math" panose="02040503050406030204" pitchFamily="18" charset="0"/>
                                </a:rPr>
                                <m:t>𝒙</m:t>
                              </m:r>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𝟏</m:t>
                                  </m:r>
                                </m:num>
                                <m:den>
                                  <m:r>
                                    <a:rPr lang="en-GB" sz="1400" b="1" i="1" smtClean="0">
                                      <a:latin typeface="Cambria Math" panose="02040503050406030204" pitchFamily="18" charset="0"/>
                                    </a:rPr>
                                    <m:t>𝟐</m:t>
                                  </m:r>
                                </m:den>
                              </m:f>
                              <m:sSup>
                                <m:sSupPr>
                                  <m:ctrlPr>
                                    <a:rPr lang="en-GB" sz="1400" b="1" i="1" smtClean="0">
                                      <a:latin typeface="Cambria Math" panose="02040503050406030204" pitchFamily="18" charset="0"/>
                                    </a:rPr>
                                  </m:ctrlPr>
                                </m:sSupPr>
                                <m:e>
                                  <m:r>
                                    <a:rPr lang="en-GB" sz="1400" b="1" i="1" smtClean="0">
                                      <a:latin typeface="Cambria Math" panose="02040503050406030204" pitchFamily="18" charset="0"/>
                                    </a:rPr>
                                    <m:t>𝒙</m:t>
                                  </m:r>
                                </m:e>
                                <m:sup>
                                  <m:r>
                                    <a:rPr lang="en-GB" sz="1400" b="1" i="1" smtClean="0">
                                      <a:latin typeface="Cambria Math" panose="02040503050406030204" pitchFamily="18" charset="0"/>
                                    </a:rPr>
                                    <m:t>𝟐</m:t>
                                  </m:r>
                                </m:sup>
                              </m:sSup>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𝟏</m:t>
                                  </m:r>
                                </m:num>
                                <m:den>
                                  <m:r>
                                    <a:rPr lang="en-GB" sz="1400" b="1" i="1" smtClean="0">
                                      <a:latin typeface="Cambria Math" panose="02040503050406030204" pitchFamily="18" charset="0"/>
                                    </a:rPr>
                                    <m:t>𝟑</m:t>
                                  </m:r>
                                </m:den>
                              </m:f>
                              <m:sSup>
                                <m:sSupPr>
                                  <m:ctrlPr>
                                    <a:rPr lang="en-GB" sz="1400" b="1" i="1" smtClean="0">
                                      <a:latin typeface="Cambria Math" panose="02040503050406030204" pitchFamily="18" charset="0"/>
                                    </a:rPr>
                                  </m:ctrlPr>
                                </m:sSupPr>
                                <m:e>
                                  <m:r>
                                    <a:rPr lang="en-GB" sz="1400" b="1" i="1" smtClean="0">
                                      <a:latin typeface="Cambria Math" panose="02040503050406030204" pitchFamily="18" charset="0"/>
                                    </a:rPr>
                                    <m:t>𝒙</m:t>
                                  </m:r>
                                </m:e>
                                <m:sup>
                                  <m:r>
                                    <a:rPr lang="en-GB" sz="1400" b="1" i="1" smtClean="0">
                                      <a:latin typeface="Cambria Math" panose="02040503050406030204" pitchFamily="18" charset="0"/>
                                    </a:rPr>
                                    <m:t>𝟑</m:t>
                                  </m:r>
                                </m:sup>
                              </m:sSup>
                            </m:e>
                          </m:d>
                        </m:e>
                        <m:sub>
                          <m:r>
                            <a:rPr lang="en-GB" sz="1400" b="1" i="1" smtClean="0">
                              <a:latin typeface="Cambria Math" panose="02040503050406030204" pitchFamily="18" charset="0"/>
                            </a:rPr>
                            <m:t>−</m:t>
                          </m:r>
                          <m:r>
                            <a:rPr lang="en-GB" sz="1400" b="1" i="1" smtClean="0">
                              <a:latin typeface="Cambria Math" panose="02040503050406030204" pitchFamily="18" charset="0"/>
                            </a:rPr>
                            <m:t>𝟓</m:t>
                          </m:r>
                        </m:sub>
                        <m:sup>
                          <m:r>
                            <a:rPr lang="en-GB" sz="1400" b="1" i="1" smtClean="0">
                              <a:latin typeface="Cambria Math" panose="02040503050406030204" pitchFamily="18" charset="0"/>
                            </a:rPr>
                            <m:t>𝟒</m:t>
                          </m:r>
                        </m:sup>
                      </m:sSubSup>
                    </m:oMath>
                    <m:oMath xmlns:m="http://schemas.openxmlformats.org/officeDocument/2006/math">
                      <m:r>
                        <a:rPr lang="en-GB" sz="1400" b="1" i="1" smtClean="0">
                          <a:latin typeface="Cambria Math" panose="02040503050406030204" pitchFamily="18" charset="0"/>
                        </a:rPr>
                        <m:t>   =</m:t>
                      </m:r>
                      <m:d>
                        <m:dPr>
                          <m:ctrlPr>
                            <a:rPr lang="en-GB" sz="1400" b="1" i="1" smtClean="0">
                              <a:latin typeface="Cambria Math" panose="02040503050406030204" pitchFamily="18" charset="0"/>
                            </a:rPr>
                          </m:ctrlPr>
                        </m:dPr>
                        <m:e>
                          <m:r>
                            <a:rPr lang="en-GB" sz="1400" b="1" i="1" smtClean="0">
                              <a:latin typeface="Cambria Math" panose="02040503050406030204" pitchFamily="18" charset="0"/>
                            </a:rPr>
                            <m:t>𝟖𝟎</m:t>
                          </m:r>
                          <m:r>
                            <a:rPr lang="en-GB" sz="1400" b="1" i="1" smtClean="0">
                              <a:latin typeface="Cambria Math" panose="02040503050406030204" pitchFamily="18" charset="0"/>
                            </a:rPr>
                            <m:t>−</m:t>
                          </m:r>
                          <m:r>
                            <a:rPr lang="en-GB" sz="1400" b="1" i="1" smtClean="0">
                              <a:latin typeface="Cambria Math" panose="02040503050406030204" pitchFamily="18" charset="0"/>
                            </a:rPr>
                            <m:t>𝟖</m:t>
                          </m:r>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𝟔𝟒</m:t>
                              </m:r>
                            </m:num>
                            <m:den>
                              <m:r>
                                <a:rPr lang="en-GB" sz="1400" b="1" i="1" smtClean="0">
                                  <a:latin typeface="Cambria Math" panose="02040503050406030204" pitchFamily="18" charset="0"/>
                                </a:rPr>
                                <m:t>𝟑</m:t>
                              </m:r>
                            </m:den>
                          </m:f>
                        </m:e>
                      </m:d>
                      <m:r>
                        <a:rPr lang="en-GB" sz="1400" b="1" i="1" smtClean="0">
                          <a:latin typeface="Cambria Math" panose="02040503050406030204" pitchFamily="18" charset="0"/>
                        </a:rPr>
                        <m:t>−</m:t>
                      </m:r>
                      <m:d>
                        <m:dPr>
                          <m:ctrlPr>
                            <a:rPr lang="en-GB" sz="1400" b="1" i="1" smtClean="0">
                              <a:latin typeface="Cambria Math" panose="02040503050406030204" pitchFamily="18" charset="0"/>
                            </a:rPr>
                          </m:ctrlPr>
                        </m:dPr>
                        <m:e>
                          <m:r>
                            <a:rPr lang="en-GB" sz="1400" b="1" i="1" smtClean="0">
                              <a:latin typeface="Cambria Math" panose="02040503050406030204" pitchFamily="18" charset="0"/>
                            </a:rPr>
                            <m:t>−</m:t>
                          </m:r>
                          <m:r>
                            <a:rPr lang="en-GB" sz="1400" b="1" i="1" smtClean="0">
                              <a:latin typeface="Cambria Math" panose="02040503050406030204" pitchFamily="18" charset="0"/>
                            </a:rPr>
                            <m:t>𝟏𝟎𝟎</m:t>
                          </m:r>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𝟐𝟓</m:t>
                              </m:r>
                            </m:num>
                            <m:den>
                              <m:r>
                                <a:rPr lang="en-GB" sz="1400" b="1" i="1" smtClean="0">
                                  <a:latin typeface="Cambria Math" panose="02040503050406030204" pitchFamily="18" charset="0"/>
                                </a:rPr>
                                <m:t>𝟐</m:t>
                              </m:r>
                            </m:den>
                          </m:f>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𝟏𝟐𝟓</m:t>
                              </m:r>
                            </m:num>
                            <m:den>
                              <m:r>
                                <a:rPr lang="en-GB" sz="1400" b="1" i="1" smtClean="0">
                                  <a:latin typeface="Cambria Math" panose="02040503050406030204" pitchFamily="18" charset="0"/>
                                </a:rPr>
                                <m:t>𝟑</m:t>
                              </m:r>
                            </m:den>
                          </m:f>
                        </m:e>
                      </m:d>
                    </m:oMath>
                    <m:oMath xmlns:m="http://schemas.openxmlformats.org/officeDocument/2006/math">
                      <m:r>
                        <a:rPr lang="en-GB" sz="1400" b="1" i="0" smtClean="0">
                          <a:latin typeface="Cambria Math" panose="02040503050406030204" pitchFamily="18" charset="0"/>
                        </a:rPr>
                        <m:t>   </m:t>
                      </m:r>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𝟐𝟒𝟑</m:t>
                          </m:r>
                        </m:num>
                        <m:den>
                          <m:r>
                            <a:rPr lang="en-GB" sz="1400" b="1" i="1" smtClean="0">
                              <a:latin typeface="Cambria Math" panose="02040503050406030204" pitchFamily="18" charset="0"/>
                            </a:rPr>
                            <m:t>𝟐</m:t>
                          </m:r>
                        </m:den>
                      </m:f>
                    </m:oMath>
                  </m:oMathPara>
                </a14:m>
                <a:endParaRPr lang="en-GB" sz="1400" b="1" dirty="0"/>
              </a:p>
            </p:txBody>
          </p:sp>
        </mc:Choice>
        <mc:Fallback>
          <p:sp>
            <p:nvSpPr>
              <p:cNvPr id="26" name="TextBox 25"/>
              <p:cNvSpPr txBox="1">
                <a:spLocks noRot="1" noChangeAspect="1" noMove="1" noResize="1" noEditPoints="1" noAdjustHandles="1" noChangeArrowheads="1" noChangeShapeType="1" noTextEdit="1"/>
              </p:cNvSpPr>
              <p:nvPr/>
            </p:nvSpPr>
            <p:spPr>
              <a:xfrm>
                <a:off x="4916568" y="3877473"/>
                <a:ext cx="3600400" cy="2860720"/>
              </a:xfrm>
              <a:prstGeom prst="rect">
                <a:avLst/>
              </a:prstGeom>
              <a:blipFill>
                <a:blip r:embed="rId12"/>
                <a:stretch>
                  <a:fillRect l="-508" t="-42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1899094" y="5888315"/>
                <a:ext cx="37781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−5</m:t>
                      </m:r>
                    </m:oMath>
                  </m:oMathPara>
                </a14:m>
                <a:endParaRPr lang="en-GB" sz="1400" dirty="0"/>
              </a:p>
            </p:txBody>
          </p:sp>
        </mc:Choice>
        <mc:Fallback>
          <p:sp>
            <p:nvSpPr>
              <p:cNvPr id="27" name="TextBox 26"/>
              <p:cNvSpPr txBox="1">
                <a:spLocks noRot="1" noChangeAspect="1" noMove="1" noResize="1" noEditPoints="1" noAdjustHandles="1" noChangeArrowheads="1" noChangeShapeType="1" noTextEdit="1"/>
              </p:cNvSpPr>
              <p:nvPr/>
            </p:nvSpPr>
            <p:spPr>
              <a:xfrm>
                <a:off x="1899094" y="5888315"/>
                <a:ext cx="377816" cy="307777"/>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3465380" y="5896672"/>
                <a:ext cx="37781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4</m:t>
                      </m:r>
                    </m:oMath>
                  </m:oMathPara>
                </a14:m>
                <a:endParaRPr lang="en-GB" sz="1400" dirty="0"/>
              </a:p>
            </p:txBody>
          </p:sp>
        </mc:Choice>
        <mc:Fallback>
          <p:sp>
            <p:nvSpPr>
              <p:cNvPr id="28" name="TextBox 27"/>
              <p:cNvSpPr txBox="1">
                <a:spLocks noRot="1" noChangeAspect="1" noMove="1" noResize="1" noEditPoints="1" noAdjustHandles="1" noChangeArrowheads="1" noChangeShapeType="1" noTextEdit="1"/>
              </p:cNvSpPr>
              <p:nvPr/>
            </p:nvSpPr>
            <p:spPr>
              <a:xfrm>
                <a:off x="3465380" y="5896672"/>
                <a:ext cx="377816" cy="307777"/>
              </a:xfrm>
              <a:prstGeom prst="rect">
                <a:avLst/>
              </a:prstGeom>
              <a:blipFill>
                <a:blip r:embed="rId14"/>
                <a:stretch>
                  <a:fillRect/>
                </a:stretch>
              </a:blipFill>
            </p:spPr>
            <p:txBody>
              <a:bodyPr/>
              <a:lstStyle/>
              <a:p>
                <a:r>
                  <a:rPr lang="en-GB">
                    <a:noFill/>
                  </a:rPr>
                  <a:t> </a:t>
                </a:r>
              </a:p>
            </p:txBody>
          </p:sp>
        </mc:Fallback>
      </mc:AlternateContent>
      <p:sp>
        <p:nvSpPr>
          <p:cNvPr id="29" name="Rectangle 28"/>
          <p:cNvSpPr/>
          <p:nvPr/>
        </p:nvSpPr>
        <p:spPr>
          <a:xfrm>
            <a:off x="992865" y="3805450"/>
            <a:ext cx="7555712" cy="29036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Tree>
    <p:extLst>
      <p:ext uri="{BB962C8B-B14F-4D97-AF65-F5344CB8AC3E}">
        <p14:creationId xmlns:p14="http://schemas.microsoft.com/office/powerpoint/2010/main" val="26607927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bldLst>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345424" y="4318634"/>
            <a:ext cx="1249200" cy="1249452"/>
          </a:xfrm>
          <a:prstGeom prst="ellipse">
            <a:avLst/>
          </a:prstGeom>
          <a:pattFill prst="dkDnDiag">
            <a:fgClr>
              <a:schemeClr val="bg1">
                <a:lumMod val="50000"/>
              </a:schemeClr>
            </a:fgClr>
            <a:bgClr>
              <a:schemeClr val="bg1"/>
            </a:bgClr>
          </a:patt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2" name="Group 17"/>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Just for your interest…</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455958" y="762285"/>
            <a:ext cx="6192688" cy="954107"/>
          </a:xfrm>
          <a:prstGeom prst="rect">
            <a:avLst/>
          </a:prstGeom>
          <a:noFill/>
        </p:spPr>
        <p:txBody>
          <a:bodyPr wrap="square" rtlCol="0">
            <a:spAutoFit/>
          </a:bodyPr>
          <a:lstStyle/>
          <a:p>
            <a:pPr algn="ctr"/>
            <a:r>
              <a:rPr lang="en-GB" sz="2800" dirty="0"/>
              <a:t>Why does integrating a function give you the area under the graph?</a:t>
            </a:r>
          </a:p>
        </p:txBody>
      </p:sp>
      <p:pic>
        <p:nvPicPr>
          <p:cNvPr id="8" name="Picture 2" descr="Image result for stick man scratching he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6528" y="806861"/>
            <a:ext cx="806504" cy="96135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50650" y="1780600"/>
            <a:ext cx="3537150" cy="2308324"/>
          </a:xfrm>
          <a:prstGeom prst="rect">
            <a:avLst/>
          </a:prstGeom>
          <a:noFill/>
        </p:spPr>
        <p:txBody>
          <a:bodyPr wrap="square" rtlCol="0">
            <a:spAutoFit/>
          </a:bodyPr>
          <a:lstStyle/>
          <a:p>
            <a:r>
              <a:rPr lang="en-GB" b="1" dirty="0"/>
              <a:t>Part 1:</a:t>
            </a:r>
          </a:p>
          <a:p>
            <a:r>
              <a:rPr lang="en-GB" sz="1400" dirty="0"/>
              <a:t>You’re already familiar with the idea that gradient is the rate at which a quantity changes, and we consider an infinitesimally small change in the variable.</a:t>
            </a:r>
          </a:p>
          <a:p>
            <a:r>
              <a:rPr lang="en-GB" sz="1400" b="1" dirty="0"/>
              <a:t>You could consider the gradient as the little bit you’re adding on each time.</a:t>
            </a:r>
          </a:p>
          <a:p>
            <a:endParaRPr lang="en-GB" sz="1400" dirty="0"/>
          </a:p>
          <a:p>
            <a:r>
              <a:rPr lang="en-GB" sz="1400" dirty="0"/>
              <a:t>Here’s some practical examples using formulae you covered in your younger years!</a:t>
            </a:r>
          </a:p>
        </p:txBody>
      </p:sp>
      <p:sp>
        <p:nvSpPr>
          <p:cNvPr id="17" name="Oval 16"/>
          <p:cNvSpPr/>
          <p:nvPr/>
        </p:nvSpPr>
        <p:spPr>
          <a:xfrm>
            <a:off x="395536" y="4364354"/>
            <a:ext cx="1152700" cy="11521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9" name="TextBox 18"/>
              <p:cNvSpPr txBox="1"/>
              <p:nvPr/>
            </p:nvSpPr>
            <p:spPr>
              <a:xfrm>
                <a:off x="1048869" y="4158962"/>
                <a:ext cx="504056"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𝑑𝑟</m:t>
                      </m:r>
                    </m:oMath>
                  </m:oMathPara>
                </a14:m>
                <a:endParaRPr lang="en-GB" sz="1200" dirty="0"/>
              </a:p>
            </p:txBody>
          </p:sp>
        </mc:Choice>
        <mc:Fallback>
          <p:sp>
            <p:nvSpPr>
              <p:cNvPr id="19" name="TextBox 18"/>
              <p:cNvSpPr txBox="1">
                <a:spLocks noRot="1" noChangeAspect="1" noMove="1" noResize="1" noEditPoints="1" noAdjustHandles="1" noChangeArrowheads="1" noChangeShapeType="1" noTextEdit="1"/>
              </p:cNvSpPr>
              <p:nvPr/>
            </p:nvSpPr>
            <p:spPr>
              <a:xfrm>
                <a:off x="1048869" y="4158962"/>
                <a:ext cx="504056" cy="276999"/>
              </a:xfrm>
              <a:prstGeom prst="rect">
                <a:avLst/>
              </a:prstGeom>
              <a:blipFill>
                <a:blip r:embed="rId3"/>
                <a:stretch>
                  <a:fillRect/>
                </a:stretch>
              </a:blipFill>
            </p:spPr>
            <p:txBody>
              <a:bodyPr/>
              <a:lstStyle/>
              <a:p>
                <a:r>
                  <a:rPr lang="en-GB">
                    <a:noFill/>
                  </a:rPr>
                  <a:t> </a:t>
                </a:r>
              </a:p>
            </p:txBody>
          </p:sp>
        </mc:Fallback>
      </mc:AlternateContent>
      <p:cxnSp>
        <p:nvCxnSpPr>
          <p:cNvPr id="22" name="Straight Arrow Connector 21"/>
          <p:cNvCxnSpPr/>
          <p:nvPr/>
        </p:nvCxnSpPr>
        <p:spPr>
          <a:xfrm flipV="1">
            <a:off x="1118421" y="4267200"/>
            <a:ext cx="69029" cy="20157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1636283" y="4188586"/>
                <a:ext cx="2834117" cy="2655792"/>
              </a:xfrm>
              <a:prstGeom prst="rect">
                <a:avLst/>
              </a:prstGeom>
              <a:noFill/>
            </p:spPr>
            <p:txBody>
              <a:bodyPr wrap="square" rtlCol="0">
                <a:spAutoFit/>
              </a:bodyPr>
              <a:lstStyle/>
              <a:p>
                <a:r>
                  <a:rPr lang="en-GB" sz="1400" dirty="0"/>
                  <a:t>If you wanted to consider the rate at which the area of a circle increases with respect to the radius, consider a small change </a:t>
                </a:r>
                <a14:m>
                  <m:oMath xmlns:m="http://schemas.openxmlformats.org/officeDocument/2006/math">
                    <m:r>
                      <a:rPr lang="en-GB" sz="1400" b="0" i="1" smtClean="0">
                        <a:latin typeface="Cambria Math" panose="02040503050406030204" pitchFamily="18" charset="0"/>
                      </a:rPr>
                      <m:t>𝑑𝑟</m:t>
                    </m:r>
                  </m:oMath>
                </a14:m>
                <a:r>
                  <a:rPr lang="en-GB" sz="1400" dirty="0"/>
                  <a:t> in the radius.</a:t>
                </a:r>
              </a:p>
              <a:p>
                <a:r>
                  <a:rPr lang="en-GB" sz="1400" dirty="0"/>
                  <a:t>The change in area is an infinitely thin ring, which looks like you’ve drawn a circumference.</a:t>
                </a:r>
              </a:p>
              <a:p>
                <a:r>
                  <a:rPr lang="en-GB" sz="1400" dirty="0"/>
                  <a:t>So what is this rate?</a:t>
                </a:r>
              </a:p>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𝐴</m:t>
                      </m:r>
                      <m:r>
                        <a:rPr lang="en-GB" sz="1400" b="0" i="1" smtClean="0">
                          <a:latin typeface="Cambria Math" panose="02040503050406030204" pitchFamily="18" charset="0"/>
                        </a:rPr>
                        <m:t>=</m:t>
                      </m:r>
                      <m:r>
                        <a:rPr lang="en-GB" sz="1400" b="0" i="1" smtClean="0">
                          <a:latin typeface="Cambria Math" panose="02040503050406030204" pitchFamily="18" charset="0"/>
                        </a:rPr>
                        <m:t>𝜋</m:t>
                      </m:r>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𝑟</m:t>
                          </m:r>
                        </m:e>
                        <m:sup>
                          <m:r>
                            <a:rPr lang="en-GB" sz="1400" b="0" i="1" smtClean="0">
                              <a:latin typeface="Cambria Math" panose="02040503050406030204" pitchFamily="18" charset="0"/>
                            </a:rPr>
                            <m:t>2</m:t>
                          </m:r>
                        </m:sup>
                      </m:sSup>
                    </m:oMath>
                    <m:oMath xmlns:m="http://schemas.openxmlformats.org/officeDocument/2006/math">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𝑑𝐴</m:t>
                          </m:r>
                        </m:num>
                        <m:den>
                          <m:r>
                            <a:rPr lang="en-GB" sz="1400" b="0" i="1" smtClean="0">
                              <a:latin typeface="Cambria Math" panose="02040503050406030204" pitchFamily="18" charset="0"/>
                            </a:rPr>
                            <m:t>𝑑𝑟</m:t>
                          </m:r>
                        </m:den>
                      </m:f>
                      <m:r>
                        <a:rPr lang="en-GB" sz="1400" b="0" i="1" smtClean="0">
                          <a:latin typeface="Cambria Math" panose="02040503050406030204" pitchFamily="18" charset="0"/>
                        </a:rPr>
                        <m:t>=2</m:t>
                      </m:r>
                      <m:r>
                        <a:rPr lang="en-GB" sz="1400" b="0" i="1" smtClean="0">
                          <a:latin typeface="Cambria Math" panose="02040503050406030204" pitchFamily="18" charset="0"/>
                        </a:rPr>
                        <m:t>𝜋</m:t>
                      </m:r>
                      <m:r>
                        <a:rPr lang="en-GB" sz="1400" b="0" i="1" smtClean="0">
                          <a:latin typeface="Cambria Math" panose="02040503050406030204" pitchFamily="18" charset="0"/>
                        </a:rPr>
                        <m:t>𝑟</m:t>
                      </m:r>
                    </m:oMath>
                  </m:oMathPara>
                </a14:m>
                <a:endParaRPr lang="en-GB" sz="1400" dirty="0"/>
              </a:p>
              <a:p>
                <a:endParaRPr lang="en-GB" sz="1400" dirty="0"/>
              </a:p>
            </p:txBody>
          </p:sp>
        </mc:Choice>
        <mc:Fallback>
          <p:sp>
            <p:nvSpPr>
              <p:cNvPr id="29" name="TextBox 28"/>
              <p:cNvSpPr txBox="1">
                <a:spLocks noRot="1" noChangeAspect="1" noMove="1" noResize="1" noEditPoints="1" noAdjustHandles="1" noChangeArrowheads="1" noChangeShapeType="1" noTextEdit="1"/>
              </p:cNvSpPr>
              <p:nvPr/>
            </p:nvSpPr>
            <p:spPr>
              <a:xfrm>
                <a:off x="1636283" y="4188586"/>
                <a:ext cx="2834117" cy="2655792"/>
              </a:xfrm>
              <a:prstGeom prst="rect">
                <a:avLst/>
              </a:prstGeom>
              <a:blipFill>
                <a:blip r:embed="rId4"/>
                <a:stretch>
                  <a:fillRect l="-645" t="-459" r="-1290"/>
                </a:stretch>
              </a:blipFill>
            </p:spPr>
            <p:txBody>
              <a:bodyPr/>
              <a:lstStyle/>
              <a:p>
                <a:r>
                  <a:rPr lang="en-GB">
                    <a:noFill/>
                  </a:rPr>
                  <a:t> </a:t>
                </a:r>
              </a:p>
            </p:txBody>
          </p:sp>
        </mc:Fallback>
      </mc:AlternateContent>
      <p:pic>
        <p:nvPicPr>
          <p:cNvPr id="30" name="Picture 29"/>
          <p:cNvPicPr>
            <a:picLocks noChangeAspect="1"/>
          </p:cNvPicPr>
          <p:nvPr/>
        </p:nvPicPr>
        <p:blipFill>
          <a:blip r:embed="rId5"/>
          <a:stretch>
            <a:fillRect/>
          </a:stretch>
        </p:blipFill>
        <p:spPr>
          <a:xfrm>
            <a:off x="242474" y="6308443"/>
            <a:ext cx="1022800" cy="502791"/>
          </a:xfrm>
          <a:prstGeom prst="rect">
            <a:avLst/>
          </a:prstGeom>
        </p:spPr>
      </p:pic>
      <p:sp>
        <p:nvSpPr>
          <p:cNvPr id="31" name="TextBox 30"/>
          <p:cNvSpPr txBox="1"/>
          <p:nvPr/>
        </p:nvSpPr>
        <p:spPr>
          <a:xfrm>
            <a:off x="1190846" y="6410882"/>
            <a:ext cx="1752241" cy="430887"/>
          </a:xfrm>
          <a:prstGeom prst="rect">
            <a:avLst/>
          </a:prstGeom>
          <a:noFill/>
        </p:spPr>
        <p:txBody>
          <a:bodyPr wrap="square" rtlCol="0">
            <a:spAutoFit/>
          </a:bodyPr>
          <a:lstStyle/>
          <a:p>
            <a:r>
              <a:rPr lang="en-GB" sz="1100" b="1" dirty="0"/>
              <a:t>OMG THAT </a:t>
            </a:r>
            <a:r>
              <a:rPr lang="en-GB" sz="1100" b="1" u="sng" dirty="0"/>
              <a:t>IS</a:t>
            </a:r>
            <a:r>
              <a:rPr lang="en-GB" sz="1100" b="1" dirty="0"/>
              <a:t> THE CIRCUMFERENCE</a:t>
            </a:r>
          </a:p>
        </p:txBody>
      </p:sp>
      <p:cxnSp>
        <p:nvCxnSpPr>
          <p:cNvPr id="33" name="Straight Connector 32"/>
          <p:cNvCxnSpPr/>
          <p:nvPr/>
        </p:nvCxnSpPr>
        <p:spPr>
          <a:xfrm>
            <a:off x="4457462" y="2071481"/>
            <a:ext cx="0" cy="44644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V="1">
            <a:off x="946150" y="4464099"/>
            <a:ext cx="179401" cy="53970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7" name="TextBox 36"/>
              <p:cNvSpPr txBox="1"/>
              <p:nvPr/>
            </p:nvSpPr>
            <p:spPr>
              <a:xfrm>
                <a:off x="900907" y="4637480"/>
                <a:ext cx="504056"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𝑟</m:t>
                      </m:r>
                    </m:oMath>
                  </m:oMathPara>
                </a14:m>
                <a:endParaRPr lang="en-GB" sz="1200" dirty="0"/>
              </a:p>
            </p:txBody>
          </p:sp>
        </mc:Choice>
        <mc:Fallback>
          <p:sp>
            <p:nvSpPr>
              <p:cNvPr id="37" name="TextBox 36"/>
              <p:cNvSpPr txBox="1">
                <a:spLocks noRot="1" noChangeAspect="1" noMove="1" noResize="1" noEditPoints="1" noAdjustHandles="1" noChangeArrowheads="1" noChangeShapeType="1" noTextEdit="1"/>
              </p:cNvSpPr>
              <p:nvPr/>
            </p:nvSpPr>
            <p:spPr>
              <a:xfrm>
                <a:off x="900907" y="4637480"/>
                <a:ext cx="504056" cy="276999"/>
              </a:xfrm>
              <a:prstGeom prst="rect">
                <a:avLst/>
              </a:prstGeom>
              <a:blipFill>
                <a:blip r:embed="rId6"/>
                <a:stretch>
                  <a:fillRect/>
                </a:stretch>
              </a:blipFill>
            </p:spPr>
            <p:txBody>
              <a:bodyPr/>
              <a:lstStyle/>
              <a:p>
                <a:r>
                  <a:rPr lang="en-GB">
                    <a:noFill/>
                  </a:rPr>
                  <a:t> </a:t>
                </a:r>
              </a:p>
            </p:txBody>
          </p:sp>
        </mc:Fallback>
      </mc:AlternateContent>
      <p:sp>
        <p:nvSpPr>
          <p:cNvPr id="40" name="Oval 39"/>
          <p:cNvSpPr/>
          <p:nvPr/>
        </p:nvSpPr>
        <p:spPr>
          <a:xfrm>
            <a:off x="4858072" y="2142681"/>
            <a:ext cx="360000" cy="3600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1" name="Oval 40"/>
          <p:cNvSpPr/>
          <p:nvPr/>
        </p:nvSpPr>
        <p:spPr>
          <a:xfrm>
            <a:off x="4893691" y="2178679"/>
            <a:ext cx="288000" cy="2880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2" name="Oval 41"/>
          <p:cNvSpPr/>
          <p:nvPr/>
        </p:nvSpPr>
        <p:spPr>
          <a:xfrm>
            <a:off x="4928063" y="2217109"/>
            <a:ext cx="216000" cy="2160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4" name="Oval 43"/>
          <p:cNvSpPr/>
          <p:nvPr/>
        </p:nvSpPr>
        <p:spPr>
          <a:xfrm>
            <a:off x="4821348" y="2104442"/>
            <a:ext cx="432000" cy="4320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5" name="Oval 44"/>
          <p:cNvSpPr/>
          <p:nvPr/>
        </p:nvSpPr>
        <p:spPr>
          <a:xfrm>
            <a:off x="4784253" y="2067295"/>
            <a:ext cx="504000" cy="5040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6" name="Oval 45"/>
          <p:cNvSpPr/>
          <p:nvPr/>
        </p:nvSpPr>
        <p:spPr>
          <a:xfrm>
            <a:off x="4745148" y="2033980"/>
            <a:ext cx="576000" cy="5760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7" name="TextBox 46"/>
          <p:cNvSpPr txBox="1"/>
          <p:nvPr/>
        </p:nvSpPr>
        <p:spPr>
          <a:xfrm>
            <a:off x="5357780" y="1922625"/>
            <a:ext cx="3658629" cy="2031325"/>
          </a:xfrm>
          <a:prstGeom prst="rect">
            <a:avLst/>
          </a:prstGeom>
          <a:noFill/>
        </p:spPr>
        <p:txBody>
          <a:bodyPr wrap="square" rtlCol="0">
            <a:spAutoFit/>
          </a:bodyPr>
          <a:lstStyle/>
          <a:p>
            <a:r>
              <a:rPr lang="en-GB" sz="1400" dirty="0"/>
              <a:t>So to draw a shaded circle (which has area!), it’s a bit like repeatedly drawing the circumference of a circle with gradually increasing radius.</a:t>
            </a:r>
          </a:p>
          <a:p>
            <a:r>
              <a:rPr lang="en-GB" sz="1400" b="1" dirty="0"/>
              <a:t>Since the circumference is what the </a:t>
            </a:r>
            <a:r>
              <a:rPr lang="en-GB" sz="1400" b="1" u="sng" dirty="0"/>
              <a:t>area is increasing by each time</a:t>
            </a:r>
            <a:r>
              <a:rPr lang="en-GB" sz="1400" b="1" dirty="0"/>
              <a:t>, the circumference is the gradient of the area of the circle, and conversely (by the definition of integration being the opposite of differentiation), the area is the integral of the circumference.</a:t>
            </a:r>
          </a:p>
        </p:txBody>
      </p:sp>
      <mc:AlternateContent xmlns:mc="http://schemas.openxmlformats.org/markup-compatibility/2006">
        <mc:Choice xmlns:a14="http://schemas.microsoft.com/office/drawing/2010/main" Requires="a14">
          <p:sp>
            <p:nvSpPr>
              <p:cNvPr id="48" name="TextBox 47"/>
              <p:cNvSpPr txBox="1"/>
              <p:nvPr/>
            </p:nvSpPr>
            <p:spPr>
              <a:xfrm>
                <a:off x="4691984" y="3957127"/>
                <a:ext cx="4228732" cy="1920269"/>
              </a:xfrm>
              <a:prstGeom prst="rect">
                <a:avLst/>
              </a:prstGeom>
              <a:noFill/>
            </p:spPr>
            <p:txBody>
              <a:bodyPr wrap="square" rtlCol="0">
                <a:spAutoFit/>
              </a:bodyPr>
              <a:lstStyle/>
              <a:p>
                <a:r>
                  <a:rPr lang="en-GB" sz="1200" u="sng" dirty="0"/>
                  <a:t>You might be rightly upset that you can’t add a length to an area </a:t>
                </a:r>
                <a:r>
                  <a:rPr lang="en-GB" sz="1200" dirty="0"/>
                  <a:t>(only an area to an area, innit).</a:t>
                </a:r>
              </a:p>
              <a:p>
                <a:r>
                  <a:rPr lang="en-GB" sz="1200" dirty="0"/>
                  <a:t>But by considering the infinitely thin width </a:t>
                </a:r>
                <a14:m>
                  <m:oMath xmlns:m="http://schemas.openxmlformats.org/officeDocument/2006/math">
                    <m:r>
                      <a:rPr lang="en-GB" sz="1200" b="0" i="1" smtClean="0">
                        <a:latin typeface="Cambria Math" panose="02040503050406030204" pitchFamily="18" charset="0"/>
                      </a:rPr>
                      <m:t>𝑑𝑟</m:t>
                    </m:r>
                  </m:oMath>
                </a14:m>
                <a:r>
                  <a:rPr lang="en-GB" sz="1200" dirty="0"/>
                  <a:t> of the circumference you’re drawing, it does have area!</a:t>
                </a:r>
              </a:p>
              <a:p>
                <a14:m>
                  <m:oMathPara xmlns:m="http://schemas.openxmlformats.org/officeDocument/2006/math">
                    <m:oMathParaPr>
                      <m:jc m:val="centerGroup"/>
                    </m:oMathParaPr>
                    <m:oMath xmlns:m="http://schemas.openxmlformats.org/officeDocument/2006/math">
                      <m:f>
                        <m:fPr>
                          <m:ctrlPr>
                            <a:rPr lang="en-GB" sz="1200" b="0" i="1" smtClean="0">
                              <a:latin typeface="Cambria Math" panose="02040503050406030204" pitchFamily="18" charset="0"/>
                            </a:rPr>
                          </m:ctrlPr>
                        </m:fPr>
                        <m:num>
                          <m:r>
                            <a:rPr lang="en-GB" sz="1200" b="0" i="1" smtClean="0">
                              <a:latin typeface="Cambria Math" panose="02040503050406030204" pitchFamily="18" charset="0"/>
                            </a:rPr>
                            <m:t>𝑑𝐴</m:t>
                          </m:r>
                        </m:num>
                        <m:den>
                          <m:r>
                            <a:rPr lang="en-GB" sz="1200" b="0" i="1" smtClean="0">
                              <a:latin typeface="Cambria Math" panose="02040503050406030204" pitchFamily="18" charset="0"/>
                            </a:rPr>
                            <m:t>𝑑𝑟</m:t>
                          </m:r>
                        </m:den>
                      </m:f>
                      <m:r>
                        <a:rPr lang="en-GB" sz="1200" b="0" i="1" smtClean="0">
                          <a:latin typeface="Cambria Math" panose="02040503050406030204" pitchFamily="18" charset="0"/>
                        </a:rPr>
                        <m:t>=2</m:t>
                      </m:r>
                      <m:r>
                        <a:rPr lang="en-GB" sz="1200" b="0" i="1" smtClean="0">
                          <a:latin typeface="Cambria Math" panose="02040503050406030204" pitchFamily="18" charset="0"/>
                        </a:rPr>
                        <m:t>𝜋</m:t>
                      </m:r>
                      <m:r>
                        <a:rPr lang="en-GB" sz="1200" b="0" i="1" smtClean="0">
                          <a:latin typeface="Cambria Math" panose="02040503050406030204" pitchFamily="18" charset="0"/>
                        </a:rPr>
                        <m:t>𝑟</m:t>
                      </m:r>
                      <m:r>
                        <a:rPr lang="en-GB" sz="1200" b="0" i="1" smtClean="0">
                          <a:latin typeface="Cambria Math" panose="02040503050406030204" pitchFamily="18" charset="0"/>
                        </a:rPr>
                        <m:t>     →    </m:t>
                      </m:r>
                      <m:r>
                        <a:rPr lang="en-GB" sz="1200" b="0" i="1" smtClean="0">
                          <a:latin typeface="Cambria Math" panose="02040503050406030204" pitchFamily="18" charset="0"/>
                        </a:rPr>
                        <m:t>𝑑𝐴</m:t>
                      </m:r>
                      <m:r>
                        <a:rPr lang="en-GB" sz="1200" b="0" i="1" smtClean="0">
                          <a:latin typeface="Cambria Math" panose="02040503050406030204" pitchFamily="18" charset="0"/>
                        </a:rPr>
                        <m:t>=2</m:t>
                      </m:r>
                      <m:r>
                        <a:rPr lang="en-GB" sz="1200" b="0" i="1" smtClean="0">
                          <a:latin typeface="Cambria Math" panose="02040503050406030204" pitchFamily="18" charset="0"/>
                        </a:rPr>
                        <m:t>𝜋</m:t>
                      </m:r>
                      <m:r>
                        <a:rPr lang="en-GB" sz="1200" b="0" i="1" smtClean="0">
                          <a:latin typeface="Cambria Math" panose="02040503050406030204" pitchFamily="18" charset="0"/>
                        </a:rPr>
                        <m:t>𝑟</m:t>
                      </m:r>
                      <m:r>
                        <a:rPr lang="en-GB" sz="1200" b="0" i="1" smtClean="0">
                          <a:latin typeface="Cambria Math" panose="02040503050406030204" pitchFamily="18" charset="0"/>
                        </a:rPr>
                        <m:t> </m:t>
                      </m:r>
                      <m:r>
                        <a:rPr lang="en-GB" sz="1200" b="0" i="1" smtClean="0">
                          <a:latin typeface="Cambria Math" panose="02040503050406030204" pitchFamily="18" charset="0"/>
                        </a:rPr>
                        <m:t>𝑑𝑟</m:t>
                      </m:r>
                    </m:oMath>
                  </m:oMathPara>
                </a14:m>
                <a:endParaRPr lang="en-GB" sz="1200" dirty="0"/>
              </a:p>
              <a:p>
                <a:r>
                  <a:rPr lang="en-GB" sz="1200" dirty="0"/>
                  <a:t>i.e. the change in area, </a:t>
                </a:r>
                <a14:m>
                  <m:oMath xmlns:m="http://schemas.openxmlformats.org/officeDocument/2006/math">
                    <m:r>
                      <a:rPr lang="en-GB" sz="1200" b="0" i="1" smtClean="0">
                        <a:latin typeface="Cambria Math" panose="02040503050406030204" pitchFamily="18" charset="0"/>
                      </a:rPr>
                      <m:t>𝑑𝐴</m:t>
                    </m:r>
                  </m:oMath>
                </a14:m>
                <a:r>
                  <a:rPr lang="en-GB" sz="1200" dirty="0"/>
                  <a:t>, is </a:t>
                </a:r>
                <a14:m>
                  <m:oMath xmlns:m="http://schemas.openxmlformats.org/officeDocument/2006/math">
                    <m:r>
                      <a:rPr lang="en-GB" sz="1200" b="0" i="1" smtClean="0">
                        <a:latin typeface="Cambria Math" panose="02040503050406030204" pitchFamily="18" charset="0"/>
                      </a:rPr>
                      <m:t>2</m:t>
                    </m:r>
                    <m:r>
                      <a:rPr lang="en-GB" sz="1200" b="0" i="1" smtClean="0">
                        <a:latin typeface="Cambria Math" panose="02040503050406030204" pitchFamily="18" charset="0"/>
                      </a:rPr>
                      <m:t>𝜋</m:t>
                    </m:r>
                    <m:r>
                      <a:rPr lang="en-GB" sz="1200" b="0" i="1" smtClean="0">
                        <a:latin typeface="Cambria Math" panose="02040503050406030204" pitchFamily="18" charset="0"/>
                      </a:rPr>
                      <m:t>𝑟</m:t>
                    </m:r>
                    <m:r>
                      <a:rPr lang="en-GB" sz="1200" b="0" i="1" smtClean="0">
                        <a:latin typeface="Cambria Math" panose="02040503050406030204" pitchFamily="18" charset="0"/>
                      </a:rPr>
                      <m:t>×</m:t>
                    </m:r>
                    <m:r>
                      <a:rPr lang="en-GB" sz="1200" b="0" i="1" smtClean="0">
                        <a:latin typeface="Cambria Math" panose="02040503050406030204" pitchFamily="18" charset="0"/>
                      </a:rPr>
                      <m:t>𝑑𝑟</m:t>
                    </m:r>
                  </m:oMath>
                </a14:m>
                <a:endParaRPr lang="en-GB" sz="1200" dirty="0"/>
              </a:p>
              <a:p>
                <a:r>
                  <a:rPr lang="en-GB" sz="1200" dirty="0"/>
                  <a:t>If we ‘roll out’ the added area we’re adding each time, this forms a rectangle, whose length hopefully corresponds to the circumference of the circle:</a:t>
                </a:r>
              </a:p>
            </p:txBody>
          </p:sp>
        </mc:Choice>
        <mc:Fallback>
          <p:sp>
            <p:nvSpPr>
              <p:cNvPr id="48" name="TextBox 47"/>
              <p:cNvSpPr txBox="1">
                <a:spLocks noRot="1" noChangeAspect="1" noMove="1" noResize="1" noEditPoints="1" noAdjustHandles="1" noChangeArrowheads="1" noChangeShapeType="1" noTextEdit="1"/>
              </p:cNvSpPr>
              <p:nvPr/>
            </p:nvSpPr>
            <p:spPr>
              <a:xfrm>
                <a:off x="4691984" y="3957127"/>
                <a:ext cx="4228732" cy="1920269"/>
              </a:xfrm>
              <a:prstGeom prst="rect">
                <a:avLst/>
              </a:prstGeom>
              <a:blipFill>
                <a:blip r:embed="rId7"/>
                <a:stretch>
                  <a:fillRect l="-144" r="-144" b="-1587"/>
                </a:stretch>
              </a:blipFill>
            </p:spPr>
            <p:txBody>
              <a:bodyPr/>
              <a:lstStyle/>
              <a:p>
                <a:r>
                  <a:rPr lang="en-GB">
                    <a:noFill/>
                  </a:rPr>
                  <a:t> </a:t>
                </a:r>
              </a:p>
            </p:txBody>
          </p:sp>
        </mc:Fallback>
      </mc:AlternateContent>
      <p:sp>
        <p:nvSpPr>
          <p:cNvPr id="49" name="Rectangle 48"/>
          <p:cNvSpPr/>
          <p:nvPr/>
        </p:nvSpPr>
        <p:spPr>
          <a:xfrm>
            <a:off x="5175543" y="6022543"/>
            <a:ext cx="3242360" cy="79995"/>
          </a:xfrm>
          <a:prstGeom prst="rect">
            <a:avLst/>
          </a:prstGeom>
          <a:pattFill prst="dkUpDiag">
            <a:fgClr>
              <a:schemeClr val="bg1">
                <a:lumMod val="75000"/>
              </a:schemeClr>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50" name="TextBox 49"/>
              <p:cNvSpPr txBox="1"/>
              <p:nvPr/>
            </p:nvSpPr>
            <p:spPr>
              <a:xfrm>
                <a:off x="6502212" y="5681121"/>
                <a:ext cx="576064"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m:t>
                      </m:r>
                    </m:oMath>
                  </m:oMathPara>
                </a14:m>
                <a:endParaRPr lang="en-GB" sz="1200" dirty="0"/>
              </a:p>
            </p:txBody>
          </p:sp>
        </mc:Choice>
        <mc:Fallback>
          <p:sp>
            <p:nvSpPr>
              <p:cNvPr id="50" name="TextBox 49"/>
              <p:cNvSpPr txBox="1">
                <a:spLocks noRot="1" noChangeAspect="1" noMove="1" noResize="1" noEditPoints="1" noAdjustHandles="1" noChangeArrowheads="1" noChangeShapeType="1" noTextEdit="1"/>
              </p:cNvSpPr>
              <p:nvPr/>
            </p:nvSpPr>
            <p:spPr>
              <a:xfrm>
                <a:off x="6502212" y="5681121"/>
                <a:ext cx="576064" cy="27699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8405728" y="5883141"/>
                <a:ext cx="576064"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𝑑𝑟</m:t>
                      </m:r>
                    </m:oMath>
                  </m:oMathPara>
                </a14:m>
                <a:endParaRPr lang="en-GB" sz="1200" dirty="0"/>
              </a:p>
            </p:txBody>
          </p:sp>
        </mc:Choice>
        <mc:Fallback>
          <p:sp>
            <p:nvSpPr>
              <p:cNvPr id="51" name="TextBox 50"/>
              <p:cNvSpPr txBox="1">
                <a:spLocks noRot="1" noChangeAspect="1" noMove="1" noResize="1" noEditPoints="1" noAdjustHandles="1" noChangeArrowheads="1" noChangeShapeType="1" noTextEdit="1"/>
              </p:cNvSpPr>
              <p:nvPr/>
            </p:nvSpPr>
            <p:spPr>
              <a:xfrm>
                <a:off x="8405728" y="5883141"/>
                <a:ext cx="576064" cy="27699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3" name="TextBox 52"/>
              <p:cNvSpPr txBox="1"/>
              <p:nvPr/>
            </p:nvSpPr>
            <p:spPr>
              <a:xfrm>
                <a:off x="4820244" y="6182583"/>
                <a:ext cx="4075324" cy="542969"/>
              </a:xfrm>
              <a:prstGeom prst="rect">
                <a:avLst/>
              </a:prstGeom>
              <a:noFill/>
            </p:spPr>
            <p:txBody>
              <a:bodyPr wrap="square" rtlCol="0">
                <a:spAutoFit/>
              </a:bodyPr>
              <a:lstStyle/>
              <a:p>
                <a:r>
                  <a:rPr lang="en-GB" sz="1200" dirty="0"/>
                  <a:t>If the added area is </a:t>
                </a:r>
                <a14:m>
                  <m:oMath xmlns:m="http://schemas.openxmlformats.org/officeDocument/2006/math">
                    <m:r>
                      <a:rPr lang="en-GB" sz="1200" b="0" i="1" smtClean="0">
                        <a:latin typeface="Cambria Math" panose="02040503050406030204" pitchFamily="18" charset="0"/>
                      </a:rPr>
                      <m:t>2</m:t>
                    </m:r>
                    <m:r>
                      <a:rPr lang="en-GB" sz="1200" b="0" i="1" smtClean="0">
                        <a:latin typeface="Cambria Math" panose="02040503050406030204" pitchFamily="18" charset="0"/>
                      </a:rPr>
                      <m:t>𝜋</m:t>
                    </m:r>
                    <m:r>
                      <a:rPr lang="en-GB" sz="1200" b="0" i="1" smtClean="0">
                        <a:latin typeface="Cambria Math" panose="02040503050406030204" pitchFamily="18" charset="0"/>
                      </a:rPr>
                      <m:t>𝑟</m:t>
                    </m:r>
                    <m:r>
                      <a:rPr lang="en-GB" sz="1200" b="0" i="1" smtClean="0">
                        <a:latin typeface="Cambria Math" panose="02040503050406030204" pitchFamily="18" charset="0"/>
                      </a:rPr>
                      <m:t> </m:t>
                    </m:r>
                    <m:r>
                      <a:rPr lang="en-GB" sz="1200" b="0" i="1" smtClean="0">
                        <a:latin typeface="Cambria Math" panose="02040503050406030204" pitchFamily="18" charset="0"/>
                      </a:rPr>
                      <m:t>𝑑𝑟</m:t>
                    </m:r>
                  </m:oMath>
                </a14:m>
                <a:r>
                  <a:rPr lang="en-GB" sz="1200" dirty="0"/>
                  <a:t> and the thickness is </a:t>
                </a:r>
                <a14:m>
                  <m:oMath xmlns:m="http://schemas.openxmlformats.org/officeDocument/2006/math">
                    <m:r>
                      <a:rPr lang="en-GB" sz="1200" b="0" i="1" smtClean="0">
                        <a:latin typeface="Cambria Math" panose="02040503050406030204" pitchFamily="18" charset="0"/>
                      </a:rPr>
                      <m:t>𝑑𝑟</m:t>
                    </m:r>
                  </m:oMath>
                </a14:m>
                <a:r>
                  <a:rPr lang="en-GB" sz="1200" dirty="0"/>
                  <a:t>, then the length is </a:t>
                </a:r>
                <a14:m>
                  <m:oMath xmlns:m="http://schemas.openxmlformats.org/officeDocument/2006/math">
                    <m:f>
                      <m:fPr>
                        <m:ctrlPr>
                          <a:rPr lang="en-GB" sz="1200" b="0" i="1" smtClean="0">
                            <a:latin typeface="Cambria Math" panose="02040503050406030204" pitchFamily="18" charset="0"/>
                          </a:rPr>
                        </m:ctrlPr>
                      </m:fPr>
                      <m:num>
                        <m:r>
                          <a:rPr lang="en-GB" sz="1200" b="0" i="1" smtClean="0">
                            <a:latin typeface="Cambria Math" panose="02040503050406030204" pitchFamily="18" charset="0"/>
                          </a:rPr>
                          <m:t>2</m:t>
                        </m:r>
                        <m:r>
                          <a:rPr lang="en-GB" sz="1200" b="0" i="1" smtClean="0">
                            <a:latin typeface="Cambria Math" panose="02040503050406030204" pitchFamily="18" charset="0"/>
                          </a:rPr>
                          <m:t>𝜋</m:t>
                        </m:r>
                        <m:r>
                          <a:rPr lang="en-GB" sz="1200" b="0" i="1" smtClean="0">
                            <a:latin typeface="Cambria Math" panose="02040503050406030204" pitchFamily="18" charset="0"/>
                          </a:rPr>
                          <m:t>𝑟</m:t>
                        </m:r>
                        <m:r>
                          <a:rPr lang="en-GB" sz="1200" b="0" i="1" smtClean="0">
                            <a:latin typeface="Cambria Math" panose="02040503050406030204" pitchFamily="18" charset="0"/>
                          </a:rPr>
                          <m:t> </m:t>
                        </m:r>
                        <m:r>
                          <a:rPr lang="en-GB" sz="1200" b="0" i="1" smtClean="0">
                            <a:latin typeface="Cambria Math" panose="02040503050406030204" pitchFamily="18" charset="0"/>
                          </a:rPr>
                          <m:t>𝑑𝑟</m:t>
                        </m:r>
                      </m:num>
                      <m:den>
                        <m:r>
                          <a:rPr lang="en-GB" sz="1200" b="0" i="1" smtClean="0">
                            <a:latin typeface="Cambria Math" panose="02040503050406030204" pitchFamily="18" charset="0"/>
                          </a:rPr>
                          <m:t>𝑑𝑟</m:t>
                        </m:r>
                      </m:den>
                    </m:f>
                    <m:r>
                      <a:rPr lang="en-GB" sz="1200" b="0" i="1" smtClean="0">
                        <a:latin typeface="Cambria Math" panose="02040503050406030204" pitchFamily="18" charset="0"/>
                      </a:rPr>
                      <m:t>=2</m:t>
                    </m:r>
                    <m:r>
                      <a:rPr lang="en-GB" sz="1200" b="0" i="1" smtClean="0">
                        <a:latin typeface="Cambria Math" panose="02040503050406030204" pitchFamily="18" charset="0"/>
                      </a:rPr>
                      <m:t>𝜋</m:t>
                    </m:r>
                    <m:r>
                      <a:rPr lang="en-GB" sz="1200" b="0" i="1" smtClean="0">
                        <a:latin typeface="Cambria Math" panose="02040503050406030204" pitchFamily="18" charset="0"/>
                      </a:rPr>
                      <m:t>𝑟</m:t>
                    </m:r>
                  </m:oMath>
                </a14:m>
                <a:r>
                  <a:rPr lang="en-GB" sz="1200" dirty="0"/>
                  <a:t> as expected.</a:t>
                </a:r>
              </a:p>
            </p:txBody>
          </p:sp>
        </mc:Choice>
        <mc:Fallback>
          <p:sp>
            <p:nvSpPr>
              <p:cNvPr id="53" name="TextBox 52"/>
              <p:cNvSpPr txBox="1">
                <a:spLocks noRot="1" noChangeAspect="1" noMove="1" noResize="1" noEditPoints="1" noAdjustHandles="1" noChangeArrowheads="1" noChangeShapeType="1" noTextEdit="1"/>
              </p:cNvSpPr>
              <p:nvPr/>
            </p:nvSpPr>
            <p:spPr>
              <a:xfrm>
                <a:off x="4820244" y="6182583"/>
                <a:ext cx="4075324" cy="542969"/>
              </a:xfrm>
              <a:prstGeom prst="rect">
                <a:avLst/>
              </a:prstGeom>
              <a:blipFill>
                <a:blip r:embed="rId10"/>
                <a:stretch>
                  <a:fillRect l="-150" b="-1124"/>
                </a:stretch>
              </a:blipFill>
            </p:spPr>
            <p:txBody>
              <a:bodyPr/>
              <a:lstStyle/>
              <a:p>
                <a:r>
                  <a:rPr lang="en-GB">
                    <a:noFill/>
                  </a:rPr>
                  <a:t> </a:t>
                </a:r>
              </a:p>
            </p:txBody>
          </p:sp>
        </mc:Fallback>
      </mc:AlternateContent>
      <p:cxnSp>
        <p:nvCxnSpPr>
          <p:cNvPr id="55" name="Straight Arrow Connector 54"/>
          <p:cNvCxnSpPr/>
          <p:nvPr/>
        </p:nvCxnSpPr>
        <p:spPr>
          <a:xfrm>
            <a:off x="5175543" y="5915039"/>
            <a:ext cx="32423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8516679" y="5922335"/>
            <a:ext cx="0" cy="2339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Arrow: Right 59"/>
          <p:cNvSpPr/>
          <p:nvPr/>
        </p:nvSpPr>
        <p:spPr>
          <a:xfrm rot="19146225">
            <a:off x="4237917" y="3592648"/>
            <a:ext cx="415679" cy="2300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7078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5" name="TextBox 44"/>
              <p:cNvSpPr txBox="1"/>
              <p:nvPr/>
            </p:nvSpPr>
            <p:spPr>
              <a:xfrm>
                <a:off x="5028261" y="3985820"/>
                <a:ext cx="4010115" cy="271343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400" dirty="0"/>
                  <a:t>Since </a:t>
                </a:r>
                <a14:m>
                  <m:oMath xmlns:m="http://schemas.openxmlformats.org/officeDocument/2006/math">
                    <m:r>
                      <a:rPr lang="en-GB" sz="1400" b="0" i="1" smtClean="0">
                        <a:latin typeface="Cambria Math" panose="02040503050406030204" pitchFamily="18" charset="0"/>
                      </a:rPr>
                      <m:t>𝑓</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𝑥</m:t>
                        </m:r>
                      </m:e>
                    </m:d>
                    <m:r>
                      <a:rPr lang="en-GB" sz="1400" b="0" i="1" smtClean="0">
                        <a:latin typeface="Cambria Math" panose="02040503050406030204" pitchFamily="18" charset="0"/>
                      </a:rPr>
                      <m:t>=</m:t>
                    </m:r>
                    <m:r>
                      <a:rPr lang="en-GB" sz="1400" b="0" i="1" smtClean="0">
                        <a:latin typeface="Cambria Math" panose="02040503050406030204" pitchFamily="18" charset="0"/>
                      </a:rPr>
                      <m:t>𝐴</m:t>
                    </m:r>
                    <m:r>
                      <a:rPr lang="en-GB" sz="1400" b="0" i="1" smtClean="0">
                        <a:latin typeface="Cambria Math" panose="02040503050406030204" pitchFamily="18" charset="0"/>
                      </a:rPr>
                      <m:t>′(</m:t>
                    </m:r>
                    <m:r>
                      <a:rPr lang="en-GB" sz="1400" b="0" i="1" smtClean="0">
                        <a:latin typeface="Cambria Math" panose="02040503050406030204" pitchFamily="18" charset="0"/>
                      </a:rPr>
                      <m:t>𝑥</m:t>
                    </m:r>
                    <m:r>
                      <a:rPr lang="en-GB" sz="1400" b="0" i="1" smtClean="0">
                        <a:latin typeface="Cambria Math" panose="02040503050406030204" pitchFamily="18" charset="0"/>
                      </a:rPr>
                      <m:t>)</m:t>
                    </m:r>
                  </m:oMath>
                </a14:m>
                <a:r>
                  <a:rPr lang="en-GB" sz="1400" dirty="0"/>
                  <a:t>, the area function </a:t>
                </a:r>
                <a14:m>
                  <m:oMath xmlns:m="http://schemas.openxmlformats.org/officeDocument/2006/math">
                    <m:r>
                      <a:rPr lang="en-GB" sz="1400" b="0" i="1" dirty="0" smtClean="0">
                        <a:latin typeface="Cambria Math" panose="02040503050406030204" pitchFamily="18" charset="0"/>
                      </a:rPr>
                      <m:t>𝐴</m:t>
                    </m:r>
                    <m:r>
                      <a:rPr lang="en-GB" sz="1400" b="0" i="1" dirty="0" smtClean="0">
                        <a:latin typeface="Cambria Math" panose="02040503050406030204" pitchFamily="18" charset="0"/>
                      </a:rPr>
                      <m:t>(</m:t>
                    </m:r>
                    <m:r>
                      <a:rPr lang="en-GB" sz="1400" b="0" i="1" dirty="0" smtClean="0">
                        <a:latin typeface="Cambria Math" panose="02040503050406030204" pitchFamily="18" charset="0"/>
                      </a:rPr>
                      <m:t>𝑥</m:t>
                    </m:r>
                    <m:r>
                      <a:rPr lang="en-GB" sz="1400" b="0" i="1" dirty="0" smtClean="0">
                        <a:latin typeface="Cambria Math" panose="02040503050406030204" pitchFamily="18" charset="0"/>
                      </a:rPr>
                      <m:t>)</m:t>
                    </m:r>
                  </m:oMath>
                </a14:m>
                <a:r>
                  <a:rPr lang="en-GB" sz="1400" dirty="0"/>
                  <a:t> is the integral of </a:t>
                </a:r>
                <a14:m>
                  <m:oMath xmlns:m="http://schemas.openxmlformats.org/officeDocument/2006/math">
                    <m:r>
                      <a:rPr lang="en-GB" sz="1400" b="0" i="1" smtClean="0">
                        <a:latin typeface="Cambria Math" panose="02040503050406030204" pitchFamily="18" charset="0"/>
                      </a:rPr>
                      <m:t>𝑓</m:t>
                    </m:r>
                    <m:r>
                      <a:rPr lang="en-GB" sz="1400" b="0" i="1" smtClean="0">
                        <a:latin typeface="Cambria Math" panose="02040503050406030204" pitchFamily="18" charset="0"/>
                      </a:rPr>
                      <m:t>(</m:t>
                    </m:r>
                    <m:r>
                      <a:rPr lang="en-GB" sz="1400" b="0" i="1" smtClean="0">
                        <a:latin typeface="Cambria Math" panose="02040503050406030204" pitchFamily="18" charset="0"/>
                      </a:rPr>
                      <m:t>𝑥</m:t>
                    </m:r>
                    <m:r>
                      <a:rPr lang="en-GB" sz="1400" b="0" i="1" smtClean="0">
                        <a:latin typeface="Cambria Math" panose="02040503050406030204" pitchFamily="18" charset="0"/>
                      </a:rPr>
                      <m:t>)</m:t>
                    </m:r>
                  </m:oMath>
                </a14:m>
                <a:r>
                  <a:rPr lang="en-GB" sz="1400" dirty="0"/>
                  <a:t>. Thus:</a:t>
                </a:r>
              </a:p>
              <a:p>
                <a14:m>
                  <m:oMathPara xmlns:m="http://schemas.openxmlformats.org/officeDocument/2006/math">
                    <m:oMathParaPr>
                      <m:jc m:val="centerGroup"/>
                    </m:oMathParaPr>
                    <m:oMath xmlns:m="http://schemas.openxmlformats.org/officeDocument/2006/math">
                      <m:nary>
                        <m:naryPr>
                          <m:ctrlPr>
                            <a:rPr lang="en-GB" sz="1400" i="1">
                              <a:latin typeface="Cambria Math" panose="02040503050406030204" pitchFamily="18" charset="0"/>
                            </a:rPr>
                          </m:ctrlPr>
                        </m:naryPr>
                        <m:sub>
                          <m:r>
                            <a:rPr lang="en-GB" sz="1400" i="1">
                              <a:latin typeface="Cambria Math" panose="02040503050406030204" pitchFamily="18" charset="0"/>
                            </a:rPr>
                            <m:t>𝑏</m:t>
                          </m:r>
                        </m:sub>
                        <m:sup>
                          <m:r>
                            <a:rPr lang="en-GB" sz="1400" i="1">
                              <a:latin typeface="Cambria Math" panose="02040503050406030204" pitchFamily="18" charset="0"/>
                            </a:rPr>
                            <m:t>𝑎</m:t>
                          </m:r>
                        </m:sup>
                        <m:e>
                          <m:r>
                            <a:rPr lang="en-GB" sz="1400" i="1">
                              <a:latin typeface="Cambria Math" panose="02040503050406030204" pitchFamily="18" charset="0"/>
                            </a:rPr>
                            <m:t>𝑓</m:t>
                          </m:r>
                          <m:d>
                            <m:dPr>
                              <m:ctrlPr>
                                <a:rPr lang="en-GB" sz="1400" i="1">
                                  <a:latin typeface="Cambria Math" panose="02040503050406030204" pitchFamily="18" charset="0"/>
                                </a:rPr>
                              </m:ctrlPr>
                            </m:dPr>
                            <m:e>
                              <m:r>
                                <a:rPr lang="en-GB" sz="1400" i="1">
                                  <a:latin typeface="Cambria Math" panose="02040503050406030204" pitchFamily="18" charset="0"/>
                                </a:rPr>
                                <m:t>𝑥</m:t>
                              </m:r>
                            </m:e>
                          </m:d>
                          <m:r>
                            <a:rPr lang="en-GB" sz="1400" i="1">
                              <a:latin typeface="Cambria Math" panose="02040503050406030204" pitchFamily="18" charset="0"/>
                            </a:rPr>
                            <m:t> </m:t>
                          </m:r>
                          <m:r>
                            <a:rPr lang="en-GB" sz="1400" i="1">
                              <a:latin typeface="Cambria Math" panose="02040503050406030204" pitchFamily="18" charset="0"/>
                            </a:rPr>
                            <m:t>𝑑𝑥</m:t>
                          </m:r>
                        </m:e>
                      </m:nary>
                      <m:r>
                        <a:rPr lang="en-GB" sz="1400" b="0" i="1" smtClean="0">
                          <a:latin typeface="Cambria Math" panose="02040503050406030204" pitchFamily="18" charset="0"/>
                        </a:rPr>
                        <m:t>=</m:t>
                      </m:r>
                      <m:sSubSup>
                        <m:sSubSupPr>
                          <m:ctrlPr>
                            <a:rPr lang="en-GB" sz="1400" b="0" i="1" smtClean="0">
                              <a:latin typeface="Cambria Math" panose="02040503050406030204" pitchFamily="18" charset="0"/>
                            </a:rPr>
                          </m:ctrlPr>
                        </m:sSubSupPr>
                        <m:e>
                          <m:d>
                            <m:dPr>
                              <m:begChr m:val="["/>
                              <m:endChr m:val="]"/>
                              <m:ctrlPr>
                                <a:rPr lang="en-GB" sz="1400" b="0" i="1" smtClean="0">
                                  <a:latin typeface="Cambria Math" panose="02040503050406030204" pitchFamily="18" charset="0"/>
                                </a:rPr>
                              </m:ctrlPr>
                            </m:dPr>
                            <m:e>
                              <m:r>
                                <a:rPr lang="en-GB" sz="1400" b="0" i="1" smtClean="0">
                                  <a:latin typeface="Cambria Math" panose="02040503050406030204" pitchFamily="18" charset="0"/>
                                </a:rPr>
                                <m:t>𝐴</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𝑥</m:t>
                                  </m:r>
                                </m:e>
                              </m:d>
                            </m:e>
                          </m:d>
                        </m:e>
                        <m:sub>
                          <m:r>
                            <a:rPr lang="en-GB" sz="1400" b="0" i="1" smtClean="0">
                              <a:latin typeface="Cambria Math" panose="02040503050406030204" pitchFamily="18" charset="0"/>
                            </a:rPr>
                            <m:t>𝑎</m:t>
                          </m:r>
                        </m:sub>
                        <m:sup>
                          <m:r>
                            <a:rPr lang="en-GB" sz="1400" b="0" i="1" smtClean="0">
                              <a:latin typeface="Cambria Math" panose="02040503050406030204" pitchFamily="18" charset="0"/>
                            </a:rPr>
                            <m:t>𝑏</m:t>
                          </m:r>
                        </m:sup>
                      </m:sSubSup>
                      <m:r>
                        <a:rPr lang="en-GB" sz="1400" b="0" i="1" smtClean="0">
                          <a:latin typeface="Cambria Math" panose="02040503050406030204" pitchFamily="18" charset="0"/>
                        </a:rPr>
                        <m:t>    </m:t>
                      </m:r>
                      <m:r>
                        <a:rPr lang="en-GB" sz="1400" b="0" i="1" smtClean="0">
                          <a:latin typeface="Cambria Math" panose="02040503050406030204" pitchFamily="18" charset="0"/>
                        </a:rPr>
                        <m:t>=</m:t>
                      </m:r>
                      <m:r>
                        <a:rPr lang="en-GB" sz="1400" b="0" i="1" smtClean="0">
                          <a:latin typeface="Cambria Math" panose="02040503050406030204" pitchFamily="18" charset="0"/>
                        </a:rPr>
                        <m:t>𝐴</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𝑏</m:t>
                          </m:r>
                        </m:e>
                      </m:d>
                      <m:r>
                        <a:rPr lang="en-GB" sz="1400" b="0" i="1" smtClean="0">
                          <a:latin typeface="Cambria Math" panose="02040503050406030204" pitchFamily="18" charset="0"/>
                        </a:rPr>
                        <m:t>−</m:t>
                      </m:r>
                      <m:r>
                        <a:rPr lang="en-GB" sz="1400" b="0" i="1" smtClean="0">
                          <a:latin typeface="Cambria Math" panose="02040503050406030204" pitchFamily="18" charset="0"/>
                        </a:rPr>
                        <m:t>𝐴</m:t>
                      </m:r>
                      <m:r>
                        <a:rPr lang="en-GB" sz="1400" b="0" i="1" smtClean="0">
                          <a:latin typeface="Cambria Math" panose="02040503050406030204" pitchFamily="18" charset="0"/>
                        </a:rPr>
                        <m:t>(</m:t>
                      </m:r>
                      <m:r>
                        <a:rPr lang="en-GB" sz="1400" b="0" i="1" smtClean="0">
                          <a:latin typeface="Cambria Math" panose="02040503050406030204" pitchFamily="18" charset="0"/>
                        </a:rPr>
                        <m:t>𝑎</m:t>
                      </m:r>
                      <m:r>
                        <a:rPr lang="en-GB" sz="1400" b="0" i="1" smtClean="0">
                          <a:latin typeface="Cambria Math" panose="02040503050406030204" pitchFamily="18" charset="0"/>
                        </a:rPr>
                        <m:t>)</m:t>
                      </m:r>
                    </m:oMath>
                  </m:oMathPara>
                </a14:m>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p:txBody>
          </p:sp>
        </mc:Choice>
        <mc:Fallback>
          <p:sp>
            <p:nvSpPr>
              <p:cNvPr id="45" name="TextBox 44"/>
              <p:cNvSpPr txBox="1">
                <a:spLocks noRot="1" noChangeAspect="1" noMove="1" noResize="1" noEditPoints="1" noAdjustHandles="1" noChangeArrowheads="1" noChangeShapeType="1" noTextEdit="1"/>
              </p:cNvSpPr>
              <p:nvPr/>
            </p:nvSpPr>
            <p:spPr>
              <a:xfrm>
                <a:off x="5028261" y="3985820"/>
                <a:ext cx="4010115" cy="2713435"/>
              </a:xfrm>
              <a:prstGeom prst="rect">
                <a:avLst/>
              </a:prstGeom>
              <a:blipFill>
                <a:blip r:embed="rId2"/>
                <a:stretch>
                  <a:fillRect l="-3179" t="-11368"/>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65" name="Freeform: Shape 64"/>
          <p:cNvSpPr/>
          <p:nvPr/>
        </p:nvSpPr>
        <p:spPr>
          <a:xfrm>
            <a:off x="5517243" y="5549900"/>
            <a:ext cx="680357" cy="654050"/>
          </a:xfrm>
          <a:custGeom>
            <a:avLst/>
            <a:gdLst>
              <a:gd name="connsiteX0" fmla="*/ 0 w 730250"/>
              <a:gd name="connsiteY0" fmla="*/ 641350 h 641350"/>
              <a:gd name="connsiteX1" fmla="*/ 730250 w 730250"/>
              <a:gd name="connsiteY1" fmla="*/ 641350 h 641350"/>
              <a:gd name="connsiteX2" fmla="*/ 723900 w 730250"/>
              <a:gd name="connsiteY2" fmla="*/ 0 h 641350"/>
              <a:gd name="connsiteX3" fmla="*/ 482600 w 730250"/>
              <a:gd name="connsiteY3" fmla="*/ 76200 h 641350"/>
              <a:gd name="connsiteX4" fmla="*/ 298450 w 730250"/>
              <a:gd name="connsiteY4" fmla="*/ 158750 h 641350"/>
              <a:gd name="connsiteX5" fmla="*/ 6350 w 730250"/>
              <a:gd name="connsiteY5" fmla="*/ 24765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0250" h="641350">
                <a:moveTo>
                  <a:pt x="0" y="641350"/>
                </a:moveTo>
                <a:lnTo>
                  <a:pt x="730250" y="641350"/>
                </a:lnTo>
                <a:cubicBezTo>
                  <a:pt x="728133" y="427567"/>
                  <a:pt x="726017" y="213783"/>
                  <a:pt x="723900" y="0"/>
                </a:cubicBezTo>
                <a:lnTo>
                  <a:pt x="482600" y="76200"/>
                </a:lnTo>
                <a:lnTo>
                  <a:pt x="298450" y="158750"/>
                </a:lnTo>
                <a:lnTo>
                  <a:pt x="6350" y="247650"/>
                </a:ln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reeform: Shape 19"/>
          <p:cNvSpPr/>
          <p:nvPr/>
        </p:nvSpPr>
        <p:spPr>
          <a:xfrm>
            <a:off x="5293966" y="337402"/>
            <a:ext cx="1956392" cy="1180214"/>
          </a:xfrm>
          <a:custGeom>
            <a:avLst/>
            <a:gdLst>
              <a:gd name="connsiteX0" fmla="*/ 0 w 1945759"/>
              <a:gd name="connsiteY0" fmla="*/ 669851 h 1180214"/>
              <a:gd name="connsiteX1" fmla="*/ 1105786 w 1945759"/>
              <a:gd name="connsiteY1" fmla="*/ 340242 h 1180214"/>
              <a:gd name="connsiteX2" fmla="*/ 1435396 w 1945759"/>
              <a:gd name="connsiteY2" fmla="*/ 212651 h 1180214"/>
              <a:gd name="connsiteX3" fmla="*/ 1807535 w 1945759"/>
              <a:gd name="connsiteY3" fmla="*/ 53163 h 1180214"/>
              <a:gd name="connsiteX4" fmla="*/ 1945759 w 1945759"/>
              <a:gd name="connsiteY4" fmla="*/ 0 h 1180214"/>
              <a:gd name="connsiteX5" fmla="*/ 1945759 w 1945759"/>
              <a:gd name="connsiteY5" fmla="*/ 1180214 h 1180214"/>
              <a:gd name="connsiteX6" fmla="*/ 31898 w 1945759"/>
              <a:gd name="connsiteY6" fmla="*/ 1180214 h 1180214"/>
              <a:gd name="connsiteX7" fmla="*/ 0 w 1945759"/>
              <a:gd name="connsiteY7" fmla="*/ 669851 h 1180214"/>
              <a:gd name="connsiteX0" fmla="*/ 10633 w 1956392"/>
              <a:gd name="connsiteY0" fmla="*/ 669851 h 1180214"/>
              <a:gd name="connsiteX1" fmla="*/ 1116419 w 1956392"/>
              <a:gd name="connsiteY1" fmla="*/ 340242 h 1180214"/>
              <a:gd name="connsiteX2" fmla="*/ 1446029 w 1956392"/>
              <a:gd name="connsiteY2" fmla="*/ 212651 h 1180214"/>
              <a:gd name="connsiteX3" fmla="*/ 1818168 w 1956392"/>
              <a:gd name="connsiteY3" fmla="*/ 53163 h 1180214"/>
              <a:gd name="connsiteX4" fmla="*/ 1956392 w 1956392"/>
              <a:gd name="connsiteY4" fmla="*/ 0 h 1180214"/>
              <a:gd name="connsiteX5" fmla="*/ 1956392 w 1956392"/>
              <a:gd name="connsiteY5" fmla="*/ 1180214 h 1180214"/>
              <a:gd name="connsiteX6" fmla="*/ 0 w 1956392"/>
              <a:gd name="connsiteY6" fmla="*/ 1180214 h 1180214"/>
              <a:gd name="connsiteX7" fmla="*/ 10633 w 1956392"/>
              <a:gd name="connsiteY7" fmla="*/ 669851 h 118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6392" h="1180214">
                <a:moveTo>
                  <a:pt x="10633" y="669851"/>
                </a:moveTo>
                <a:lnTo>
                  <a:pt x="1116419" y="340242"/>
                </a:lnTo>
                <a:lnTo>
                  <a:pt x="1446029" y="212651"/>
                </a:lnTo>
                <a:lnTo>
                  <a:pt x="1818168" y="53163"/>
                </a:lnTo>
                <a:lnTo>
                  <a:pt x="1956392" y="0"/>
                </a:lnTo>
                <a:lnTo>
                  <a:pt x="1956392" y="1180214"/>
                </a:lnTo>
                <a:lnTo>
                  <a:pt x="0" y="1180214"/>
                </a:lnTo>
                <a:lnTo>
                  <a:pt x="10633" y="669851"/>
                </a:lnTo>
                <a:close/>
              </a:path>
            </a:pathLst>
          </a:cu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61160" y="93272"/>
            <a:ext cx="3401213" cy="584775"/>
          </a:xfrm>
          <a:prstGeom prst="rect">
            <a:avLst/>
          </a:prstGeom>
          <a:noFill/>
        </p:spPr>
        <p:txBody>
          <a:bodyPr wrap="square" rtlCol="0">
            <a:spAutoFit/>
          </a:bodyPr>
          <a:lstStyle/>
          <a:p>
            <a:r>
              <a:rPr lang="en-GB" b="1" dirty="0"/>
              <a:t>Part 2:</a:t>
            </a:r>
          </a:p>
          <a:p>
            <a:r>
              <a:rPr lang="en-GB" sz="1400" dirty="0"/>
              <a:t>It gets better!</a:t>
            </a:r>
          </a:p>
        </p:txBody>
      </p:sp>
      <p:sp>
        <p:nvSpPr>
          <p:cNvPr id="6" name="Oval 5"/>
          <p:cNvSpPr/>
          <p:nvPr/>
        </p:nvSpPr>
        <p:spPr>
          <a:xfrm>
            <a:off x="505644" y="802199"/>
            <a:ext cx="1008112" cy="10081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 name="Oval 6"/>
          <p:cNvSpPr/>
          <p:nvPr/>
        </p:nvSpPr>
        <p:spPr>
          <a:xfrm>
            <a:off x="514295" y="1136136"/>
            <a:ext cx="1001731" cy="328204"/>
          </a:xfrm>
          <a:prstGeom prst="ellipse">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8" name="TextBox 7"/>
              <p:cNvSpPr txBox="1"/>
              <p:nvPr/>
            </p:nvSpPr>
            <p:spPr>
              <a:xfrm>
                <a:off x="1562078" y="639947"/>
                <a:ext cx="1910337" cy="1613199"/>
              </a:xfrm>
              <a:prstGeom prst="rect">
                <a:avLst/>
              </a:prstGeom>
              <a:noFill/>
            </p:spPr>
            <p:txBody>
              <a:bodyPr wrap="square" rtlCol="0">
                <a:spAutoFit/>
              </a:bodyPr>
              <a:lstStyle/>
              <a:p>
                <a:r>
                  <a:rPr lang="en-GB" sz="1400" dirty="0"/>
                  <a:t>Consider the volume of a sphere:</a:t>
                </a:r>
              </a:p>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𝑉</m:t>
                      </m:r>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4</m:t>
                          </m:r>
                        </m:num>
                        <m:den>
                          <m:r>
                            <a:rPr lang="en-GB" sz="1400" b="0" i="1" smtClean="0">
                              <a:latin typeface="Cambria Math" panose="02040503050406030204" pitchFamily="18" charset="0"/>
                            </a:rPr>
                            <m:t>3</m:t>
                          </m:r>
                        </m:den>
                      </m:f>
                      <m:r>
                        <a:rPr lang="en-GB" sz="1400" b="0" i="1" smtClean="0">
                          <a:latin typeface="Cambria Math" panose="02040503050406030204" pitchFamily="18" charset="0"/>
                        </a:rPr>
                        <m:t>𝜋</m:t>
                      </m:r>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𝑟</m:t>
                          </m:r>
                        </m:e>
                        <m:sup>
                          <m:r>
                            <a:rPr lang="en-GB" sz="1400" b="0" i="1" smtClean="0">
                              <a:latin typeface="Cambria Math" panose="02040503050406030204" pitchFamily="18" charset="0"/>
                            </a:rPr>
                            <m:t>3</m:t>
                          </m:r>
                        </m:sup>
                      </m:sSup>
                    </m:oMath>
                    <m:oMath xmlns:m="http://schemas.openxmlformats.org/officeDocument/2006/math">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𝑑𝑉</m:t>
                          </m:r>
                        </m:num>
                        <m:den>
                          <m:r>
                            <a:rPr lang="en-GB" sz="1400" b="0" i="1" smtClean="0">
                              <a:latin typeface="Cambria Math" panose="02040503050406030204" pitchFamily="18" charset="0"/>
                            </a:rPr>
                            <m:t>𝑑𝑟</m:t>
                          </m:r>
                        </m:den>
                      </m:f>
                      <m:r>
                        <a:rPr lang="en-GB" sz="1400" b="0" i="1" smtClean="0">
                          <a:latin typeface="Cambria Math" panose="02040503050406030204" pitchFamily="18" charset="0"/>
                        </a:rPr>
                        <m:t>=4</m:t>
                      </m:r>
                      <m:r>
                        <a:rPr lang="en-GB" sz="1400" b="0" i="1" smtClean="0">
                          <a:latin typeface="Cambria Math" panose="02040503050406030204" pitchFamily="18" charset="0"/>
                        </a:rPr>
                        <m:t>𝜋</m:t>
                      </m:r>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𝑟</m:t>
                          </m:r>
                        </m:e>
                        <m:sup>
                          <m:r>
                            <a:rPr lang="en-GB" sz="1400" b="0" i="1" smtClean="0">
                              <a:latin typeface="Cambria Math" panose="02040503050406030204" pitchFamily="18" charset="0"/>
                            </a:rPr>
                            <m:t>2</m:t>
                          </m:r>
                        </m:sup>
                      </m:sSup>
                    </m:oMath>
                  </m:oMathPara>
                </a14:m>
                <a:endParaRPr lang="en-GB" sz="1400" dirty="0"/>
              </a:p>
              <a:p>
                <a:endParaRPr lang="en-GB" dirty="0"/>
              </a:p>
            </p:txBody>
          </p:sp>
        </mc:Choice>
        <mc:Fallback>
          <p:sp>
            <p:nvSpPr>
              <p:cNvPr id="8" name="TextBox 7"/>
              <p:cNvSpPr txBox="1">
                <a:spLocks noRot="1" noChangeAspect="1" noMove="1" noResize="1" noEditPoints="1" noAdjustHandles="1" noChangeArrowheads="1" noChangeShapeType="1" noTextEdit="1"/>
              </p:cNvSpPr>
              <p:nvPr/>
            </p:nvSpPr>
            <p:spPr>
              <a:xfrm>
                <a:off x="1562078" y="639947"/>
                <a:ext cx="1910337" cy="1613199"/>
              </a:xfrm>
              <a:prstGeom prst="rect">
                <a:avLst/>
              </a:prstGeom>
              <a:blipFill>
                <a:blip r:embed="rId3"/>
                <a:stretch>
                  <a:fillRect l="-955" t="-755" r="-637"/>
                </a:stretch>
              </a:blipFill>
            </p:spPr>
            <p:txBody>
              <a:bodyPr/>
              <a:lstStyle/>
              <a:p>
                <a:r>
                  <a:rPr lang="en-GB">
                    <a:noFill/>
                  </a:rPr>
                  <a:t> </a:t>
                </a:r>
              </a:p>
            </p:txBody>
          </p:sp>
        </mc:Fallback>
      </mc:AlternateContent>
      <p:pic>
        <p:nvPicPr>
          <p:cNvPr id="9" name="Picture 8"/>
          <p:cNvPicPr>
            <a:picLocks noChangeAspect="1"/>
          </p:cNvPicPr>
          <p:nvPr/>
        </p:nvPicPr>
        <p:blipFill>
          <a:blip r:embed="rId4"/>
          <a:stretch>
            <a:fillRect/>
          </a:stretch>
        </p:blipFill>
        <p:spPr>
          <a:xfrm>
            <a:off x="548763" y="2001750"/>
            <a:ext cx="1022800" cy="502791"/>
          </a:xfrm>
          <a:prstGeom prst="rect">
            <a:avLst/>
          </a:prstGeom>
        </p:spPr>
      </p:pic>
      <p:sp>
        <p:nvSpPr>
          <p:cNvPr id="10" name="TextBox 9"/>
          <p:cNvSpPr txBox="1"/>
          <p:nvPr/>
        </p:nvSpPr>
        <p:spPr>
          <a:xfrm>
            <a:off x="1494760" y="2059212"/>
            <a:ext cx="1752241" cy="430887"/>
          </a:xfrm>
          <a:prstGeom prst="rect">
            <a:avLst/>
          </a:prstGeom>
          <a:noFill/>
        </p:spPr>
        <p:txBody>
          <a:bodyPr wrap="square" rtlCol="0">
            <a:spAutoFit/>
          </a:bodyPr>
          <a:lstStyle/>
          <a:p>
            <a:r>
              <a:rPr lang="en-GB" sz="1100" b="1" dirty="0"/>
              <a:t>OMG THAT’S THE SURFACE AREA</a:t>
            </a:r>
          </a:p>
        </p:txBody>
      </p:sp>
      <p:sp>
        <p:nvSpPr>
          <p:cNvPr id="11" name="TextBox 10"/>
          <p:cNvSpPr txBox="1"/>
          <p:nvPr/>
        </p:nvSpPr>
        <p:spPr>
          <a:xfrm>
            <a:off x="371214" y="2613537"/>
            <a:ext cx="3238987" cy="584775"/>
          </a:xfrm>
          <a:prstGeom prst="rect">
            <a:avLst/>
          </a:prstGeom>
          <a:noFill/>
        </p:spPr>
        <p:txBody>
          <a:bodyPr wrap="square" rtlCol="0">
            <a:spAutoFit/>
          </a:bodyPr>
          <a:lstStyle/>
          <a:p>
            <a:r>
              <a:rPr lang="en-GB" sz="1400" dirty="0"/>
              <a:t>This works for a similar reason to before.</a:t>
            </a:r>
          </a:p>
          <a:p>
            <a:endParaRPr lang="en-GB" dirty="0"/>
          </a:p>
        </p:txBody>
      </p:sp>
      <p:cxnSp>
        <p:nvCxnSpPr>
          <p:cNvPr id="13" name="Straight Arrow Connector 12"/>
          <p:cNvCxnSpPr/>
          <p:nvPr/>
        </p:nvCxnSpPr>
        <p:spPr>
          <a:xfrm flipH="1" flipV="1">
            <a:off x="5778500" y="228600"/>
            <a:ext cx="7649" cy="1289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5210085" y="1518067"/>
            <a:ext cx="30243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Freeform: Shape 18"/>
          <p:cNvSpPr/>
          <p:nvPr/>
        </p:nvSpPr>
        <p:spPr>
          <a:xfrm>
            <a:off x="5304599" y="241709"/>
            <a:ext cx="2573080" cy="776177"/>
          </a:xfrm>
          <a:custGeom>
            <a:avLst/>
            <a:gdLst>
              <a:gd name="connsiteX0" fmla="*/ 0 w 2573080"/>
              <a:gd name="connsiteY0" fmla="*/ 776177 h 776177"/>
              <a:gd name="connsiteX1" fmla="*/ 1275907 w 2573080"/>
              <a:gd name="connsiteY1" fmla="*/ 382772 h 776177"/>
              <a:gd name="connsiteX2" fmla="*/ 1924493 w 2573080"/>
              <a:gd name="connsiteY2" fmla="*/ 106326 h 776177"/>
              <a:gd name="connsiteX3" fmla="*/ 2573080 w 2573080"/>
              <a:gd name="connsiteY3" fmla="*/ 0 h 776177"/>
            </a:gdLst>
            <a:ahLst/>
            <a:cxnLst>
              <a:cxn ang="0">
                <a:pos x="connsiteX0" y="connsiteY0"/>
              </a:cxn>
              <a:cxn ang="0">
                <a:pos x="connsiteX1" y="connsiteY1"/>
              </a:cxn>
              <a:cxn ang="0">
                <a:pos x="connsiteX2" y="connsiteY2"/>
              </a:cxn>
              <a:cxn ang="0">
                <a:pos x="connsiteX3" y="connsiteY3"/>
              </a:cxn>
            </a:cxnLst>
            <a:rect l="l" t="t" r="r" b="b"/>
            <a:pathLst>
              <a:path w="2573080" h="776177">
                <a:moveTo>
                  <a:pt x="0" y="776177"/>
                </a:moveTo>
                <a:cubicBezTo>
                  <a:pt x="477579" y="635295"/>
                  <a:pt x="955158" y="494414"/>
                  <a:pt x="1275907" y="382772"/>
                </a:cubicBezTo>
                <a:cubicBezTo>
                  <a:pt x="1596656" y="271130"/>
                  <a:pt x="1708297" y="170121"/>
                  <a:pt x="1924493" y="106326"/>
                </a:cubicBezTo>
                <a:cubicBezTo>
                  <a:pt x="2140689" y="42531"/>
                  <a:pt x="2356884" y="21265"/>
                  <a:pt x="25730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1" name="TextBox 20"/>
              <p:cNvSpPr txBox="1"/>
              <p:nvPr/>
            </p:nvSpPr>
            <p:spPr>
              <a:xfrm>
                <a:off x="7053499" y="1471130"/>
                <a:ext cx="347884"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𝑥</m:t>
                      </m:r>
                    </m:oMath>
                  </m:oMathPara>
                </a14:m>
                <a:endParaRPr lang="en-GB" sz="1400" dirty="0"/>
              </a:p>
            </p:txBody>
          </p:sp>
        </mc:Choice>
        <mc:Fallback>
          <p:sp>
            <p:nvSpPr>
              <p:cNvPr id="21" name="TextBox 20"/>
              <p:cNvSpPr txBox="1">
                <a:spLocks noRot="1" noChangeAspect="1" noMove="1" noResize="1" noEditPoints="1" noAdjustHandles="1" noChangeArrowheads="1" noChangeShapeType="1" noTextEdit="1"/>
              </p:cNvSpPr>
              <p:nvPr/>
            </p:nvSpPr>
            <p:spPr>
              <a:xfrm>
                <a:off x="7053499" y="1471130"/>
                <a:ext cx="347884" cy="30777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6747232" y="701989"/>
                <a:ext cx="498118"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𝑓</m:t>
                      </m:r>
                      <m:r>
                        <a:rPr lang="en-GB" sz="1400" b="0" i="1" smtClean="0">
                          <a:latin typeface="Cambria Math" panose="02040503050406030204" pitchFamily="18" charset="0"/>
                        </a:rPr>
                        <m:t>(</m:t>
                      </m:r>
                      <m:r>
                        <a:rPr lang="en-GB" sz="1400" b="0" i="1" smtClean="0">
                          <a:latin typeface="Cambria Math" panose="02040503050406030204" pitchFamily="18" charset="0"/>
                        </a:rPr>
                        <m:t>𝑥</m:t>
                      </m:r>
                      <m:r>
                        <a:rPr lang="en-GB" sz="1400" b="0" i="1" smtClean="0">
                          <a:latin typeface="Cambria Math" panose="02040503050406030204" pitchFamily="18" charset="0"/>
                        </a:rPr>
                        <m:t>)</m:t>
                      </m:r>
                    </m:oMath>
                  </m:oMathPara>
                </a14:m>
                <a:endParaRPr lang="en-GB" sz="1400" dirty="0"/>
              </a:p>
            </p:txBody>
          </p:sp>
        </mc:Choice>
        <mc:Fallback>
          <p:sp>
            <p:nvSpPr>
              <p:cNvPr id="22" name="TextBox 21"/>
              <p:cNvSpPr txBox="1">
                <a:spLocks noRot="1" noChangeAspect="1" noMove="1" noResize="1" noEditPoints="1" noAdjustHandles="1" noChangeArrowheads="1" noChangeShapeType="1" noTextEdit="1"/>
              </p:cNvSpPr>
              <p:nvPr/>
            </p:nvSpPr>
            <p:spPr>
              <a:xfrm>
                <a:off x="6747232" y="701989"/>
                <a:ext cx="498118" cy="307777"/>
              </a:xfrm>
              <a:prstGeom prst="rect">
                <a:avLst/>
              </a:prstGeom>
              <a:blipFill>
                <a:blip r:embed="rId6"/>
                <a:stretch>
                  <a:fillRect r="-3659" b="-588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6117664" y="927509"/>
                <a:ext cx="47347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dirty="0"/>
              </a:p>
            </p:txBody>
          </p:sp>
        </mc:Choice>
        <mc:Fallback>
          <p:sp>
            <p:nvSpPr>
              <p:cNvPr id="23" name="TextBox 22"/>
              <p:cNvSpPr txBox="1">
                <a:spLocks noRot="1" noChangeAspect="1" noMove="1" noResize="1" noEditPoints="1" noAdjustHandles="1" noChangeArrowheads="1" noChangeShapeType="1" noTextEdit="1"/>
              </p:cNvSpPr>
              <p:nvPr/>
            </p:nvSpPr>
            <p:spPr>
              <a:xfrm>
                <a:off x="6117664" y="927509"/>
                <a:ext cx="473475" cy="369332"/>
              </a:xfrm>
              <a:prstGeom prst="rect">
                <a:avLst/>
              </a:prstGeom>
              <a:blipFill>
                <a:blip r:embed="rId7"/>
                <a:stretch>
                  <a:fillRect r="-42857" b="-13115"/>
                </a:stretch>
              </a:blipFill>
            </p:spPr>
            <p:txBody>
              <a:bodyPr/>
              <a:lstStyle/>
              <a:p>
                <a:r>
                  <a:rPr lang="en-GB">
                    <a:noFill/>
                  </a:rPr>
                  <a:t> </a:t>
                </a:r>
              </a:p>
            </p:txBody>
          </p:sp>
        </mc:Fallback>
      </mc:AlternateContent>
      <p:sp>
        <p:nvSpPr>
          <p:cNvPr id="24" name="Rectangle 23"/>
          <p:cNvSpPr/>
          <p:nvPr/>
        </p:nvSpPr>
        <p:spPr>
          <a:xfrm>
            <a:off x="7250358" y="316137"/>
            <a:ext cx="265814" cy="1201479"/>
          </a:xfrm>
          <a:prstGeom prst="rect">
            <a:avLst/>
          </a:prstGeom>
          <a:solidFill>
            <a:schemeClr val="accent2">
              <a:alpha val="61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6" name="TextBox 25"/>
              <p:cNvSpPr txBox="1"/>
              <p:nvPr/>
            </p:nvSpPr>
            <p:spPr>
              <a:xfrm>
                <a:off x="4367141" y="1759546"/>
                <a:ext cx="4710223" cy="1384995"/>
              </a:xfrm>
              <a:prstGeom prst="rect">
                <a:avLst/>
              </a:prstGeom>
              <a:noFill/>
            </p:spPr>
            <p:txBody>
              <a:bodyPr wrap="square" rtlCol="0">
                <a:spAutoFit/>
              </a:bodyPr>
              <a:lstStyle/>
              <a:p>
                <a:r>
                  <a:rPr lang="en-GB" sz="1400" dirty="0"/>
                  <a:t>And the same principle applies to area under a graph. If </a:t>
                </a:r>
                <a14:m>
                  <m:oMath xmlns:m="http://schemas.openxmlformats.org/officeDocument/2006/math">
                    <m:r>
                      <a:rPr lang="en-GB" sz="1400" b="0" i="1" smtClean="0">
                        <a:latin typeface="Cambria Math" panose="02040503050406030204" pitchFamily="18" charset="0"/>
                      </a:rPr>
                      <m:t>𝐴</m:t>
                    </m:r>
                    <m:r>
                      <a:rPr lang="en-GB" sz="1400" b="0" i="1" smtClean="0">
                        <a:latin typeface="Cambria Math" panose="02040503050406030204" pitchFamily="18" charset="0"/>
                      </a:rPr>
                      <m:t>(</m:t>
                    </m:r>
                    <m:r>
                      <a:rPr lang="en-GB" sz="1400" b="0" i="1" smtClean="0">
                        <a:latin typeface="Cambria Math" panose="02040503050406030204" pitchFamily="18" charset="0"/>
                      </a:rPr>
                      <m:t>𝑥</m:t>
                    </m:r>
                    <m:r>
                      <a:rPr lang="en-GB" sz="1400" b="0" i="1" smtClean="0">
                        <a:latin typeface="Cambria Math" panose="02040503050406030204" pitchFamily="18" charset="0"/>
                      </a:rPr>
                      <m:t>)</m:t>
                    </m:r>
                  </m:oMath>
                </a14:m>
                <a:r>
                  <a:rPr lang="en-GB" sz="1400" dirty="0"/>
                  <a:t> gives the area up to </a:t>
                </a:r>
                <a14:m>
                  <m:oMath xmlns:m="http://schemas.openxmlformats.org/officeDocument/2006/math">
                    <m:r>
                      <a:rPr lang="en-GB" sz="1400" b="0" i="1" smtClean="0">
                        <a:latin typeface="Cambria Math" panose="02040503050406030204" pitchFamily="18" charset="0"/>
                      </a:rPr>
                      <m:t>𝑥</m:t>
                    </m:r>
                  </m:oMath>
                </a14:m>
                <a:r>
                  <a:rPr lang="en-GB" sz="1400" dirty="0"/>
                  <a:t>, then what we’re ‘adding on each time’ (i.e. the gradient) is sort of like drawing a line of length </a:t>
                </a:r>
                <a14:m>
                  <m:oMath xmlns:m="http://schemas.openxmlformats.org/officeDocument/2006/math">
                    <m:r>
                      <a:rPr lang="en-GB" sz="1400" b="0" i="1" smtClean="0">
                        <a:latin typeface="Cambria Math" panose="02040503050406030204" pitchFamily="18" charset="0"/>
                      </a:rPr>
                      <m:t>𝑓</m:t>
                    </m:r>
                    <m:r>
                      <a:rPr lang="en-GB" sz="1400" b="0" i="1" smtClean="0">
                        <a:latin typeface="Cambria Math" panose="02040503050406030204" pitchFamily="18" charset="0"/>
                      </a:rPr>
                      <m:t>(</m:t>
                    </m:r>
                    <m:r>
                      <a:rPr lang="en-GB" sz="1400" b="0" i="1" smtClean="0">
                        <a:latin typeface="Cambria Math" panose="02040503050406030204" pitchFamily="18" charset="0"/>
                      </a:rPr>
                      <m:t>𝑥</m:t>
                    </m:r>
                    <m:r>
                      <a:rPr lang="en-GB" sz="1400" b="0" i="1" smtClean="0">
                        <a:latin typeface="Cambria Math" panose="02040503050406030204" pitchFamily="18" charset="0"/>
                      </a:rPr>
                      <m:t>)</m:t>
                    </m:r>
                  </m:oMath>
                </a14:m>
                <a:r>
                  <a:rPr lang="en-GB" sz="1400" dirty="0"/>
                  <a:t> at the right-most end each time (or more accurately, an infinitely thin rectangle of area </a:t>
                </a:r>
                <a14:m>
                  <m:oMath xmlns:m="http://schemas.openxmlformats.org/officeDocument/2006/math">
                    <m:r>
                      <a:rPr lang="en-GB" sz="1400" b="0" i="1" smtClean="0">
                        <a:latin typeface="Cambria Math" panose="02040503050406030204" pitchFamily="18" charset="0"/>
                      </a:rPr>
                      <m:t>𝑓</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𝑥</m:t>
                        </m:r>
                      </m:e>
                    </m:d>
                    <m:r>
                      <a:rPr lang="en-GB" sz="1400" b="0" i="1" smtClean="0">
                        <a:latin typeface="Cambria Math" panose="02040503050406030204" pitchFamily="18" charset="0"/>
                      </a:rPr>
                      <m:t>×</m:t>
                    </m:r>
                    <m:r>
                      <a:rPr lang="en-GB" sz="1400" b="0" i="1" smtClean="0">
                        <a:latin typeface="Cambria Math" panose="02040503050406030204" pitchFamily="18" charset="0"/>
                      </a:rPr>
                      <m:t>h</m:t>
                    </m:r>
                  </m:oMath>
                </a14:m>
                <a:r>
                  <a:rPr lang="en-GB" sz="1400" dirty="0"/>
                  <a:t>). Thus if </a:t>
                </a:r>
                <a14:m>
                  <m:oMath xmlns:m="http://schemas.openxmlformats.org/officeDocument/2006/math">
                    <m:r>
                      <a:rPr lang="en-GB" sz="1400" b="0" i="1" smtClean="0">
                        <a:latin typeface="Cambria Math" panose="02040503050406030204" pitchFamily="18" charset="0"/>
                      </a:rPr>
                      <m:t>𝑓</m:t>
                    </m:r>
                    <m:r>
                      <a:rPr lang="en-GB" sz="1400" b="0" i="1" smtClean="0">
                        <a:latin typeface="Cambria Math" panose="02040503050406030204" pitchFamily="18" charset="0"/>
                      </a:rPr>
                      <m:t>(</m:t>
                    </m:r>
                    <m:r>
                      <a:rPr lang="en-GB" sz="1400" b="0" i="1" smtClean="0">
                        <a:latin typeface="Cambria Math" panose="02040503050406030204" pitchFamily="18" charset="0"/>
                      </a:rPr>
                      <m:t>𝑥</m:t>
                    </m:r>
                    <m:r>
                      <a:rPr lang="en-GB" sz="1400" b="0" i="1" smtClean="0">
                        <a:latin typeface="Cambria Math" panose="02040503050406030204" pitchFamily="18" charset="0"/>
                      </a:rPr>
                      <m:t>)</m:t>
                    </m:r>
                  </m:oMath>
                </a14:m>
                <a:r>
                  <a:rPr lang="en-GB" sz="1400" dirty="0"/>
                  <a:t> is the gradient of the area, then conversely the area is the integral of </a:t>
                </a:r>
                <a14:m>
                  <m:oMath xmlns:m="http://schemas.openxmlformats.org/officeDocument/2006/math">
                    <m:r>
                      <a:rPr lang="en-GB" sz="1400" b="0" i="1" smtClean="0">
                        <a:latin typeface="Cambria Math" panose="02040503050406030204" pitchFamily="18" charset="0"/>
                      </a:rPr>
                      <m:t>𝑓</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𝑥</m:t>
                        </m:r>
                      </m:e>
                    </m:d>
                  </m:oMath>
                </a14:m>
                <a:r>
                  <a:rPr lang="en-GB" sz="1400" dirty="0"/>
                  <a:t>.</a:t>
                </a:r>
              </a:p>
            </p:txBody>
          </p:sp>
        </mc:Choice>
        <mc:Fallback>
          <p:sp>
            <p:nvSpPr>
              <p:cNvPr id="26" name="TextBox 25"/>
              <p:cNvSpPr txBox="1">
                <a:spLocks noRot="1" noChangeAspect="1" noMove="1" noResize="1" noEditPoints="1" noAdjustHandles="1" noChangeArrowheads="1" noChangeShapeType="1" noTextEdit="1"/>
              </p:cNvSpPr>
              <p:nvPr/>
            </p:nvSpPr>
            <p:spPr>
              <a:xfrm>
                <a:off x="4367141" y="1759546"/>
                <a:ext cx="4710223" cy="1384995"/>
              </a:xfrm>
              <a:prstGeom prst="rect">
                <a:avLst/>
              </a:prstGeom>
              <a:blipFill>
                <a:blip r:embed="rId8"/>
                <a:stretch>
                  <a:fillRect l="-388" t="-881" r="-1035" b="-352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7325493" y="1471542"/>
                <a:ext cx="624707"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m:t>
                      </m:r>
                      <m:r>
                        <a:rPr lang="en-GB" sz="1400" b="0" i="1" smtClean="0">
                          <a:latin typeface="Cambria Math" panose="02040503050406030204" pitchFamily="18" charset="0"/>
                        </a:rPr>
                        <m:t>h</m:t>
                      </m:r>
                    </m:oMath>
                  </m:oMathPara>
                </a14:m>
                <a:endParaRPr lang="en-GB" sz="1400" dirty="0"/>
              </a:p>
            </p:txBody>
          </p:sp>
        </mc:Choice>
        <mc:Fallback>
          <p:sp>
            <p:nvSpPr>
              <p:cNvPr id="27" name="TextBox 26"/>
              <p:cNvSpPr txBox="1">
                <a:spLocks noRot="1" noChangeAspect="1" noMove="1" noResize="1" noEditPoints="1" noAdjustHandles="1" noChangeArrowheads="1" noChangeShapeType="1" noTextEdit="1"/>
              </p:cNvSpPr>
              <p:nvPr/>
            </p:nvSpPr>
            <p:spPr>
              <a:xfrm>
                <a:off x="7325493" y="1471542"/>
                <a:ext cx="624707" cy="307777"/>
              </a:xfrm>
              <a:prstGeom prst="rect">
                <a:avLst/>
              </a:prstGeom>
              <a:blipFill>
                <a:blip r:embed="rId9"/>
                <a:stretch>
                  <a:fillRect/>
                </a:stretch>
              </a:blipFill>
            </p:spPr>
            <p:txBody>
              <a:bodyPr/>
              <a:lstStyle/>
              <a:p>
                <a:r>
                  <a:rPr lang="en-GB">
                    <a:noFill/>
                  </a:rPr>
                  <a:t> </a:t>
                </a:r>
              </a:p>
            </p:txBody>
          </p:sp>
        </mc:Fallback>
      </mc:AlternateContent>
      <p:cxnSp>
        <p:nvCxnSpPr>
          <p:cNvPr id="29" name="Straight Arrow Connector 28"/>
          <p:cNvCxnSpPr/>
          <p:nvPr/>
        </p:nvCxnSpPr>
        <p:spPr>
          <a:xfrm flipH="1">
            <a:off x="7198168" y="294872"/>
            <a:ext cx="4807" cy="1209931"/>
          </a:xfrm>
          <a:prstGeom prst="straightConnector1">
            <a:avLst/>
          </a:prstGeom>
          <a:ln>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30" name="Arrow: Right 29"/>
          <p:cNvSpPr/>
          <p:nvPr/>
        </p:nvSpPr>
        <p:spPr>
          <a:xfrm>
            <a:off x="3800473" y="1566938"/>
            <a:ext cx="415679" cy="2300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32" name="Straight Connector 31"/>
          <p:cNvCxnSpPr/>
          <p:nvPr/>
        </p:nvCxnSpPr>
        <p:spPr>
          <a:xfrm>
            <a:off x="281112" y="3311410"/>
            <a:ext cx="8640960"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40484" y="3428355"/>
            <a:ext cx="4953701" cy="323165"/>
          </a:xfrm>
          <a:prstGeom prst="rect">
            <a:avLst/>
          </a:prstGeom>
          <a:noFill/>
        </p:spPr>
        <p:txBody>
          <a:bodyPr wrap="square" rtlCol="0">
            <a:spAutoFit/>
          </a:bodyPr>
          <a:lstStyle/>
          <a:p>
            <a:r>
              <a:rPr lang="en-GB" sz="1200" dirty="0"/>
              <a:t>This gives us an </a:t>
            </a:r>
            <a:r>
              <a:rPr lang="en-GB" sz="1200" b="1" dirty="0"/>
              <a:t>intuitive</a:t>
            </a:r>
            <a:r>
              <a:rPr lang="en-GB" sz="1200" dirty="0"/>
              <a:t> sense of why it works, but we need a formal proof:</a:t>
            </a:r>
          </a:p>
          <a:p>
            <a:endParaRPr lang="en-GB" sz="300" dirty="0"/>
          </a:p>
        </p:txBody>
      </p:sp>
      <p:cxnSp>
        <p:nvCxnSpPr>
          <p:cNvPr id="34" name="Straight Arrow Connector 33"/>
          <p:cNvCxnSpPr/>
          <p:nvPr/>
        </p:nvCxnSpPr>
        <p:spPr>
          <a:xfrm flipH="1">
            <a:off x="7249161" y="1460500"/>
            <a:ext cx="281939" cy="7620"/>
          </a:xfrm>
          <a:prstGeom prst="straightConnector1">
            <a:avLst/>
          </a:prstGeom>
          <a:ln>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7203242" y="1196196"/>
                <a:ext cx="347884"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h</m:t>
                      </m:r>
                    </m:oMath>
                  </m:oMathPara>
                </a14:m>
                <a:endParaRPr lang="en-GB" sz="1400" dirty="0"/>
              </a:p>
            </p:txBody>
          </p:sp>
        </mc:Choice>
        <mc:Fallback>
          <p:sp>
            <p:nvSpPr>
              <p:cNvPr id="38" name="TextBox 37"/>
              <p:cNvSpPr txBox="1">
                <a:spLocks noRot="1" noChangeAspect="1" noMove="1" noResize="1" noEditPoints="1" noAdjustHandles="1" noChangeArrowheads="1" noChangeShapeType="1" noTextEdit="1"/>
              </p:cNvSpPr>
              <p:nvPr/>
            </p:nvSpPr>
            <p:spPr>
              <a:xfrm>
                <a:off x="7203242" y="1196196"/>
                <a:ext cx="347884" cy="307777"/>
              </a:xfrm>
              <a:prstGeom prst="rect">
                <a:avLst/>
              </a:prstGeom>
              <a:blipFill>
                <a:blip r:embed="rId10"/>
                <a:stretch>
                  <a:fillRect/>
                </a:stretch>
              </a:blipFill>
            </p:spPr>
            <p:txBody>
              <a:bodyPr/>
              <a:lstStyle/>
              <a:p>
                <a:r>
                  <a:rPr lang="en-GB">
                    <a:noFill/>
                  </a:rPr>
                  <a:t> </a:t>
                </a:r>
              </a:p>
            </p:txBody>
          </p:sp>
        </mc:Fallback>
      </mc:AlternateContent>
      <p:sp>
        <p:nvSpPr>
          <p:cNvPr id="40" name="Arrow: Right 39"/>
          <p:cNvSpPr/>
          <p:nvPr/>
        </p:nvSpPr>
        <p:spPr>
          <a:xfrm rot="7575731">
            <a:off x="3849842" y="3080808"/>
            <a:ext cx="490137" cy="2472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42" name="Rectangle 41"/>
              <p:cNvSpPr/>
              <p:nvPr/>
            </p:nvSpPr>
            <p:spPr>
              <a:xfrm>
                <a:off x="241300" y="3763453"/>
                <a:ext cx="4572000" cy="3014095"/>
              </a:xfrm>
              <a:prstGeom prst="rect">
                <a:avLst/>
              </a:prstGeom>
              <a:solidFill>
                <a:schemeClr val="bg1"/>
              </a:solidFill>
              <a:effectLst>
                <a:outerShdw blurRad="63500" sx="102000" sy="102000" algn="ctr" rotWithShape="0">
                  <a:prstClr val="black">
                    <a:alpha val="40000"/>
                  </a:prstClr>
                </a:outerShdw>
              </a:effectLst>
            </p:spPr>
            <p:txBody>
              <a:bodyPr>
                <a:spAutoFit/>
              </a:bodyPr>
              <a:lstStyle/>
              <a:p>
                <a:pPr lvl="0"/>
                <a:r>
                  <a:rPr lang="en-GB" sz="1200" dirty="0">
                    <a:solidFill>
                      <a:prstClr val="black"/>
                    </a:solidFill>
                  </a:rPr>
                  <a:t>Using the diagram above, the area up to </a:t>
                </a:r>
                <a14:m>
                  <m:oMath xmlns:m="http://schemas.openxmlformats.org/officeDocument/2006/math">
                    <m:r>
                      <a:rPr lang="en-GB" sz="1200" i="1">
                        <a:solidFill>
                          <a:prstClr val="black"/>
                        </a:solidFill>
                        <a:latin typeface="Cambria Math" panose="02040503050406030204" pitchFamily="18" charset="0"/>
                      </a:rPr>
                      <m:t>𝑥</m:t>
                    </m:r>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h</m:t>
                    </m:r>
                  </m:oMath>
                </a14:m>
                <a:r>
                  <a:rPr lang="en-GB" sz="1200" dirty="0">
                    <a:solidFill>
                      <a:prstClr val="black"/>
                    </a:solidFill>
                  </a:rPr>
                  <a:t>, i.e. </a:t>
                </a:r>
                <a14:m>
                  <m:oMath xmlns:m="http://schemas.openxmlformats.org/officeDocument/2006/math">
                    <m:r>
                      <a:rPr lang="en-GB" sz="1200" i="1">
                        <a:solidFill>
                          <a:prstClr val="black"/>
                        </a:solidFill>
                        <a:latin typeface="Cambria Math" panose="02040503050406030204" pitchFamily="18" charset="0"/>
                      </a:rPr>
                      <m:t>𝐴</m:t>
                    </m:r>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𝑥</m:t>
                    </m:r>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h</m:t>
                    </m:r>
                    <m:r>
                      <a:rPr lang="en-GB" sz="1200" i="1">
                        <a:solidFill>
                          <a:prstClr val="black"/>
                        </a:solidFill>
                        <a:latin typeface="Cambria Math" panose="02040503050406030204" pitchFamily="18" charset="0"/>
                      </a:rPr>
                      <m:t>)</m:t>
                    </m:r>
                  </m:oMath>
                </a14:m>
                <a:r>
                  <a:rPr lang="en-GB" sz="1200" dirty="0">
                    <a:solidFill>
                      <a:prstClr val="black"/>
                    </a:solidFill>
                  </a:rPr>
                  <a:t>, is approximately the area up to </a:t>
                </a:r>
                <a14:m>
                  <m:oMath xmlns:m="http://schemas.openxmlformats.org/officeDocument/2006/math">
                    <m:r>
                      <a:rPr lang="en-GB" sz="1200" i="1">
                        <a:solidFill>
                          <a:prstClr val="black"/>
                        </a:solidFill>
                        <a:latin typeface="Cambria Math" panose="02040503050406030204" pitchFamily="18" charset="0"/>
                      </a:rPr>
                      <m:t>𝑥</m:t>
                    </m:r>
                  </m:oMath>
                </a14:m>
                <a:r>
                  <a:rPr lang="en-GB" sz="1200" dirty="0">
                    <a:solidFill>
                      <a:prstClr val="black"/>
                    </a:solidFill>
                  </a:rPr>
                  <a:t> plus the added rectangular strip:</a:t>
                </a:r>
              </a:p>
              <a:p>
                <a:pPr lvl="0"/>
                <a14:m>
                  <m:oMathPara xmlns:m="http://schemas.openxmlformats.org/officeDocument/2006/math">
                    <m:oMathParaPr>
                      <m:jc m:val="centerGroup"/>
                    </m:oMathParaPr>
                    <m:oMath xmlns:m="http://schemas.openxmlformats.org/officeDocument/2006/math">
                      <m:r>
                        <a:rPr lang="en-GB" sz="1200" i="1">
                          <a:solidFill>
                            <a:prstClr val="black"/>
                          </a:solidFill>
                          <a:latin typeface="Cambria Math" panose="02040503050406030204" pitchFamily="18" charset="0"/>
                        </a:rPr>
                        <m:t>𝐴</m:t>
                      </m:r>
                      <m:d>
                        <m:dPr>
                          <m:ctrlPr>
                            <a:rPr lang="en-GB" sz="1200" i="1">
                              <a:solidFill>
                                <a:prstClr val="black"/>
                              </a:solidFill>
                              <a:latin typeface="Cambria Math" panose="02040503050406030204" pitchFamily="18" charset="0"/>
                            </a:rPr>
                          </m:ctrlPr>
                        </m:dPr>
                        <m:e>
                          <m:r>
                            <a:rPr lang="en-GB" sz="1200" i="1">
                              <a:solidFill>
                                <a:prstClr val="black"/>
                              </a:solidFill>
                              <a:latin typeface="Cambria Math" panose="02040503050406030204" pitchFamily="18" charset="0"/>
                            </a:rPr>
                            <m:t>𝑥</m:t>
                          </m:r>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h</m:t>
                          </m:r>
                        </m:e>
                      </m:d>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𝐴</m:t>
                      </m:r>
                      <m:d>
                        <m:dPr>
                          <m:ctrlPr>
                            <a:rPr lang="en-GB" sz="1200" i="1">
                              <a:solidFill>
                                <a:prstClr val="black"/>
                              </a:solidFill>
                              <a:latin typeface="Cambria Math" panose="02040503050406030204" pitchFamily="18" charset="0"/>
                            </a:rPr>
                          </m:ctrlPr>
                        </m:dPr>
                        <m:e>
                          <m:r>
                            <a:rPr lang="en-GB" sz="1200" i="1">
                              <a:solidFill>
                                <a:prstClr val="black"/>
                              </a:solidFill>
                              <a:latin typeface="Cambria Math" panose="02040503050406030204" pitchFamily="18" charset="0"/>
                            </a:rPr>
                            <m:t>𝑥</m:t>
                          </m:r>
                        </m:e>
                      </m:d>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𝑓</m:t>
                      </m:r>
                      <m:d>
                        <m:dPr>
                          <m:ctrlPr>
                            <a:rPr lang="en-GB" sz="1200" i="1">
                              <a:solidFill>
                                <a:prstClr val="black"/>
                              </a:solidFill>
                              <a:latin typeface="Cambria Math" panose="02040503050406030204" pitchFamily="18" charset="0"/>
                            </a:rPr>
                          </m:ctrlPr>
                        </m:dPr>
                        <m:e>
                          <m:r>
                            <a:rPr lang="en-GB" sz="1200" i="1">
                              <a:solidFill>
                                <a:prstClr val="black"/>
                              </a:solidFill>
                              <a:latin typeface="Cambria Math" panose="02040503050406030204" pitchFamily="18" charset="0"/>
                            </a:rPr>
                            <m:t>𝑥</m:t>
                          </m:r>
                        </m:e>
                      </m:d>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h</m:t>
                      </m:r>
                      <m:r>
                        <a:rPr lang="en-GB" sz="1200" i="1">
                          <a:solidFill>
                            <a:prstClr val="black"/>
                          </a:solidFill>
                          <a:latin typeface="Cambria Math" panose="02040503050406030204" pitchFamily="18" charset="0"/>
                        </a:rPr>
                        <m:t>)</m:t>
                      </m:r>
                    </m:oMath>
                  </m:oMathPara>
                </a14:m>
                <a:endParaRPr lang="en-GB" sz="1200" dirty="0">
                  <a:solidFill>
                    <a:prstClr val="black"/>
                  </a:solidFill>
                </a:endParaRPr>
              </a:p>
              <a:p>
                <a:pPr lvl="0"/>
                <a:r>
                  <a:rPr lang="en-GB" sz="1200" dirty="0">
                    <a:solidFill>
                      <a:prstClr val="black"/>
                    </a:solidFill>
                  </a:rPr>
                  <a:t>Rearranging:</a:t>
                </a:r>
              </a:p>
              <a:p>
                <a:pPr lvl="0"/>
                <a14:m>
                  <m:oMathPara xmlns:m="http://schemas.openxmlformats.org/officeDocument/2006/math">
                    <m:oMathParaPr>
                      <m:jc m:val="centerGroup"/>
                    </m:oMathParaPr>
                    <m:oMath xmlns:m="http://schemas.openxmlformats.org/officeDocument/2006/math">
                      <m:r>
                        <a:rPr lang="en-GB" sz="1200" i="1">
                          <a:solidFill>
                            <a:prstClr val="black"/>
                          </a:solidFill>
                          <a:latin typeface="Cambria Math" panose="02040503050406030204" pitchFamily="18" charset="0"/>
                        </a:rPr>
                        <m:t>𝑓</m:t>
                      </m:r>
                      <m:d>
                        <m:dPr>
                          <m:ctrlPr>
                            <a:rPr lang="en-GB" sz="1200" i="1">
                              <a:solidFill>
                                <a:prstClr val="black"/>
                              </a:solidFill>
                              <a:latin typeface="Cambria Math" panose="02040503050406030204" pitchFamily="18" charset="0"/>
                            </a:rPr>
                          </m:ctrlPr>
                        </m:dPr>
                        <m:e>
                          <m:r>
                            <a:rPr lang="en-GB" sz="1200" i="1">
                              <a:solidFill>
                                <a:prstClr val="black"/>
                              </a:solidFill>
                              <a:latin typeface="Cambria Math" panose="02040503050406030204" pitchFamily="18" charset="0"/>
                            </a:rPr>
                            <m:t>𝑥</m:t>
                          </m:r>
                        </m:e>
                      </m:d>
                      <m:r>
                        <a:rPr lang="en-GB" sz="1200" i="1">
                          <a:solidFill>
                            <a:prstClr val="black"/>
                          </a:solidFill>
                          <a:latin typeface="Cambria Math" panose="02040503050406030204" pitchFamily="18" charset="0"/>
                        </a:rPr>
                        <m:t>≈</m:t>
                      </m:r>
                      <m:f>
                        <m:fPr>
                          <m:ctrlPr>
                            <a:rPr lang="en-GB" sz="1200" i="1">
                              <a:solidFill>
                                <a:prstClr val="black"/>
                              </a:solidFill>
                              <a:latin typeface="Cambria Math" panose="02040503050406030204" pitchFamily="18" charset="0"/>
                            </a:rPr>
                          </m:ctrlPr>
                        </m:fPr>
                        <m:num>
                          <m:r>
                            <a:rPr lang="en-GB" sz="1200" i="1">
                              <a:solidFill>
                                <a:prstClr val="black"/>
                              </a:solidFill>
                              <a:latin typeface="Cambria Math" panose="02040503050406030204" pitchFamily="18" charset="0"/>
                            </a:rPr>
                            <m:t>𝐴</m:t>
                          </m:r>
                          <m:d>
                            <m:dPr>
                              <m:ctrlPr>
                                <a:rPr lang="en-GB" sz="1200" i="1">
                                  <a:solidFill>
                                    <a:prstClr val="black"/>
                                  </a:solidFill>
                                  <a:latin typeface="Cambria Math" panose="02040503050406030204" pitchFamily="18" charset="0"/>
                                </a:rPr>
                              </m:ctrlPr>
                            </m:dPr>
                            <m:e>
                              <m:r>
                                <a:rPr lang="en-GB" sz="1200" i="1">
                                  <a:solidFill>
                                    <a:prstClr val="black"/>
                                  </a:solidFill>
                                  <a:latin typeface="Cambria Math" panose="02040503050406030204" pitchFamily="18" charset="0"/>
                                </a:rPr>
                                <m:t>𝑥</m:t>
                              </m:r>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h</m:t>
                              </m:r>
                            </m:e>
                          </m:d>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𝐴</m:t>
                          </m:r>
                          <m:d>
                            <m:dPr>
                              <m:ctrlPr>
                                <a:rPr lang="en-GB" sz="1200" i="1">
                                  <a:solidFill>
                                    <a:prstClr val="black"/>
                                  </a:solidFill>
                                  <a:latin typeface="Cambria Math" panose="02040503050406030204" pitchFamily="18" charset="0"/>
                                </a:rPr>
                              </m:ctrlPr>
                            </m:dPr>
                            <m:e>
                              <m:r>
                                <a:rPr lang="en-GB" sz="1200" i="1">
                                  <a:solidFill>
                                    <a:prstClr val="black"/>
                                  </a:solidFill>
                                  <a:latin typeface="Cambria Math" panose="02040503050406030204" pitchFamily="18" charset="0"/>
                                </a:rPr>
                                <m:t>𝑥</m:t>
                              </m:r>
                            </m:e>
                          </m:d>
                        </m:num>
                        <m:den>
                          <m:r>
                            <a:rPr lang="en-GB" sz="1200" i="1">
                              <a:solidFill>
                                <a:prstClr val="black"/>
                              </a:solidFill>
                              <a:latin typeface="Cambria Math" panose="02040503050406030204" pitchFamily="18" charset="0"/>
                            </a:rPr>
                            <m:t>h</m:t>
                          </m:r>
                        </m:den>
                      </m:f>
                    </m:oMath>
                  </m:oMathPara>
                </a14:m>
                <a:endParaRPr lang="en-GB" sz="1200" dirty="0">
                  <a:solidFill>
                    <a:prstClr val="black"/>
                  </a:solidFill>
                </a:endParaRPr>
              </a:p>
              <a:p>
                <a:pPr lvl="0"/>
                <a:r>
                  <a:rPr lang="en-GB" sz="1200" dirty="0">
                    <a:solidFill>
                      <a:prstClr val="black"/>
                    </a:solidFill>
                  </a:rPr>
                  <a:t>In the limit, as the rectangle becomes infinitely thin, this becomes an equality:</a:t>
                </a:r>
              </a:p>
              <a:p>
                <a:pPr lvl="0"/>
                <a14:m>
                  <m:oMathPara xmlns:m="http://schemas.openxmlformats.org/officeDocument/2006/math">
                    <m:oMathParaPr>
                      <m:jc m:val="centerGroup"/>
                    </m:oMathParaPr>
                    <m:oMath xmlns:m="http://schemas.openxmlformats.org/officeDocument/2006/math">
                      <m:r>
                        <a:rPr lang="en-GB" sz="1200" i="1">
                          <a:solidFill>
                            <a:prstClr val="black"/>
                          </a:solidFill>
                          <a:latin typeface="Cambria Math" panose="02040503050406030204" pitchFamily="18" charset="0"/>
                        </a:rPr>
                        <m:t>𝑓</m:t>
                      </m:r>
                      <m:d>
                        <m:dPr>
                          <m:ctrlPr>
                            <a:rPr lang="en-GB" sz="1200" i="1">
                              <a:solidFill>
                                <a:prstClr val="black"/>
                              </a:solidFill>
                              <a:latin typeface="Cambria Math" panose="02040503050406030204" pitchFamily="18" charset="0"/>
                            </a:rPr>
                          </m:ctrlPr>
                        </m:dPr>
                        <m:e>
                          <m:r>
                            <a:rPr lang="en-GB" sz="1200" i="1">
                              <a:solidFill>
                                <a:prstClr val="black"/>
                              </a:solidFill>
                              <a:latin typeface="Cambria Math" panose="02040503050406030204" pitchFamily="18" charset="0"/>
                            </a:rPr>
                            <m:t>𝑥</m:t>
                          </m:r>
                        </m:e>
                      </m:d>
                      <m:r>
                        <a:rPr lang="en-GB" sz="1200" i="1">
                          <a:solidFill>
                            <a:prstClr val="black"/>
                          </a:solidFill>
                          <a:latin typeface="Cambria Math" panose="02040503050406030204" pitchFamily="18" charset="0"/>
                        </a:rPr>
                        <m:t>=</m:t>
                      </m:r>
                      <m:func>
                        <m:funcPr>
                          <m:ctrlPr>
                            <a:rPr lang="en-GB" sz="1200" i="1">
                              <a:solidFill>
                                <a:prstClr val="black"/>
                              </a:solidFill>
                              <a:latin typeface="Cambria Math" panose="02040503050406030204" pitchFamily="18" charset="0"/>
                            </a:rPr>
                          </m:ctrlPr>
                        </m:funcPr>
                        <m:fName>
                          <m:limLow>
                            <m:limLowPr>
                              <m:ctrlPr>
                                <a:rPr lang="en-GB" sz="1200" i="1">
                                  <a:solidFill>
                                    <a:prstClr val="black"/>
                                  </a:solidFill>
                                  <a:latin typeface="Cambria Math" panose="02040503050406030204" pitchFamily="18" charset="0"/>
                                </a:rPr>
                              </m:ctrlPr>
                            </m:limLowPr>
                            <m:e>
                              <m:r>
                                <m:rPr>
                                  <m:sty m:val="p"/>
                                </m:rPr>
                                <a:rPr lang="en-GB" sz="1200">
                                  <a:solidFill>
                                    <a:prstClr val="black"/>
                                  </a:solidFill>
                                  <a:latin typeface="Cambria Math" panose="02040503050406030204" pitchFamily="18" charset="0"/>
                                </a:rPr>
                                <m:t>lim</m:t>
                              </m:r>
                            </m:e>
                            <m:lim>
                              <m:r>
                                <a:rPr lang="en-GB" sz="1200" i="1">
                                  <a:solidFill>
                                    <a:prstClr val="black"/>
                                  </a:solidFill>
                                  <a:latin typeface="Cambria Math" panose="02040503050406030204" pitchFamily="18" charset="0"/>
                                </a:rPr>
                                <m:t>h</m:t>
                              </m:r>
                              <m:r>
                                <a:rPr lang="en-GB" sz="1200" i="1">
                                  <a:solidFill>
                                    <a:prstClr val="black"/>
                                  </a:solidFill>
                                  <a:latin typeface="Cambria Math" panose="02040503050406030204" pitchFamily="18" charset="0"/>
                                </a:rPr>
                                <m:t>→0</m:t>
                              </m:r>
                            </m:lim>
                          </m:limLow>
                        </m:fName>
                        <m:e>
                          <m:f>
                            <m:fPr>
                              <m:ctrlPr>
                                <a:rPr lang="en-GB" sz="1200" i="1">
                                  <a:solidFill>
                                    <a:prstClr val="black"/>
                                  </a:solidFill>
                                  <a:latin typeface="Cambria Math" panose="02040503050406030204" pitchFamily="18" charset="0"/>
                                </a:rPr>
                              </m:ctrlPr>
                            </m:fPr>
                            <m:num>
                              <m:r>
                                <a:rPr lang="en-GB" sz="1200" i="1">
                                  <a:solidFill>
                                    <a:prstClr val="black"/>
                                  </a:solidFill>
                                  <a:latin typeface="Cambria Math" panose="02040503050406030204" pitchFamily="18" charset="0"/>
                                </a:rPr>
                                <m:t>𝐴</m:t>
                              </m:r>
                              <m:d>
                                <m:dPr>
                                  <m:ctrlPr>
                                    <a:rPr lang="en-GB" sz="1200" i="1">
                                      <a:solidFill>
                                        <a:prstClr val="black"/>
                                      </a:solidFill>
                                      <a:latin typeface="Cambria Math" panose="02040503050406030204" pitchFamily="18" charset="0"/>
                                    </a:rPr>
                                  </m:ctrlPr>
                                </m:dPr>
                                <m:e>
                                  <m:r>
                                    <a:rPr lang="en-GB" sz="1200" i="1">
                                      <a:solidFill>
                                        <a:prstClr val="black"/>
                                      </a:solidFill>
                                      <a:latin typeface="Cambria Math" panose="02040503050406030204" pitchFamily="18" charset="0"/>
                                    </a:rPr>
                                    <m:t>𝑥</m:t>
                                  </m:r>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h</m:t>
                                  </m:r>
                                </m:e>
                              </m:d>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𝐴</m:t>
                              </m:r>
                              <m:d>
                                <m:dPr>
                                  <m:ctrlPr>
                                    <a:rPr lang="en-GB" sz="1200" i="1">
                                      <a:solidFill>
                                        <a:prstClr val="black"/>
                                      </a:solidFill>
                                      <a:latin typeface="Cambria Math" panose="02040503050406030204" pitchFamily="18" charset="0"/>
                                    </a:rPr>
                                  </m:ctrlPr>
                                </m:dPr>
                                <m:e>
                                  <m:r>
                                    <a:rPr lang="en-GB" sz="1200" i="1">
                                      <a:solidFill>
                                        <a:prstClr val="black"/>
                                      </a:solidFill>
                                      <a:latin typeface="Cambria Math" panose="02040503050406030204" pitchFamily="18" charset="0"/>
                                    </a:rPr>
                                    <m:t>𝑥</m:t>
                                  </m:r>
                                </m:e>
                              </m:d>
                            </m:num>
                            <m:den>
                              <m:r>
                                <a:rPr lang="en-GB" sz="1200" i="1">
                                  <a:solidFill>
                                    <a:prstClr val="black"/>
                                  </a:solidFill>
                                  <a:latin typeface="Cambria Math" panose="02040503050406030204" pitchFamily="18" charset="0"/>
                                </a:rPr>
                                <m:t>h</m:t>
                              </m:r>
                            </m:den>
                          </m:f>
                        </m:e>
                      </m:func>
                    </m:oMath>
                  </m:oMathPara>
                </a14:m>
                <a:endParaRPr lang="en-GB" sz="1200" dirty="0">
                  <a:solidFill>
                    <a:prstClr val="black"/>
                  </a:solidFill>
                </a:endParaRPr>
              </a:p>
              <a:p>
                <a:pPr lvl="0"/>
                <a:r>
                  <a:rPr lang="en-GB" sz="1200" dirty="0">
                    <a:solidFill>
                      <a:prstClr val="black"/>
                    </a:solidFill>
                  </a:rPr>
                  <a:t>But we know from differentiating by first principles that:</a:t>
                </a:r>
              </a:p>
              <a:p>
                <a:pPr lvl="0"/>
                <a14:m>
                  <m:oMathPara xmlns:m="http://schemas.openxmlformats.org/officeDocument/2006/math">
                    <m:oMathParaPr>
                      <m:jc m:val="centerGroup"/>
                    </m:oMathParaPr>
                    <m:oMath xmlns:m="http://schemas.openxmlformats.org/officeDocument/2006/math">
                      <m:sSup>
                        <m:sSupPr>
                          <m:ctrlPr>
                            <a:rPr lang="en-GB" sz="1200" i="1">
                              <a:solidFill>
                                <a:prstClr val="black"/>
                              </a:solidFill>
                              <a:latin typeface="Cambria Math" panose="02040503050406030204" pitchFamily="18" charset="0"/>
                            </a:rPr>
                          </m:ctrlPr>
                        </m:sSupPr>
                        <m:e>
                          <m:r>
                            <a:rPr lang="en-GB" sz="1200" i="1">
                              <a:solidFill>
                                <a:prstClr val="black"/>
                              </a:solidFill>
                              <a:latin typeface="Cambria Math" panose="02040503050406030204" pitchFamily="18" charset="0"/>
                            </a:rPr>
                            <m:t>𝐴</m:t>
                          </m:r>
                        </m:e>
                        <m:sup>
                          <m:r>
                            <a:rPr lang="en-GB" sz="1200" i="1">
                              <a:solidFill>
                                <a:prstClr val="black"/>
                              </a:solidFill>
                              <a:latin typeface="Cambria Math" panose="02040503050406030204" pitchFamily="18" charset="0"/>
                            </a:rPr>
                            <m:t>′</m:t>
                          </m:r>
                        </m:sup>
                      </m:sSup>
                      <m:d>
                        <m:dPr>
                          <m:ctrlPr>
                            <a:rPr lang="en-GB" sz="1200" i="1">
                              <a:solidFill>
                                <a:prstClr val="black"/>
                              </a:solidFill>
                              <a:latin typeface="Cambria Math" panose="02040503050406030204" pitchFamily="18" charset="0"/>
                            </a:rPr>
                          </m:ctrlPr>
                        </m:dPr>
                        <m:e>
                          <m:r>
                            <a:rPr lang="en-GB" sz="1200" i="1">
                              <a:solidFill>
                                <a:prstClr val="black"/>
                              </a:solidFill>
                              <a:latin typeface="Cambria Math" panose="02040503050406030204" pitchFamily="18" charset="0"/>
                            </a:rPr>
                            <m:t>𝑥</m:t>
                          </m:r>
                        </m:e>
                      </m:d>
                      <m:r>
                        <a:rPr lang="en-GB" sz="1200" i="1">
                          <a:solidFill>
                            <a:prstClr val="black"/>
                          </a:solidFill>
                          <a:latin typeface="Cambria Math" panose="02040503050406030204" pitchFamily="18" charset="0"/>
                        </a:rPr>
                        <m:t>=</m:t>
                      </m:r>
                      <m:func>
                        <m:funcPr>
                          <m:ctrlPr>
                            <a:rPr lang="en-GB" sz="1200" i="1">
                              <a:solidFill>
                                <a:prstClr val="black"/>
                              </a:solidFill>
                              <a:latin typeface="Cambria Math" panose="02040503050406030204" pitchFamily="18" charset="0"/>
                            </a:rPr>
                          </m:ctrlPr>
                        </m:funcPr>
                        <m:fName>
                          <m:limLow>
                            <m:limLowPr>
                              <m:ctrlPr>
                                <a:rPr lang="en-GB" sz="1200" i="1">
                                  <a:solidFill>
                                    <a:prstClr val="black"/>
                                  </a:solidFill>
                                  <a:latin typeface="Cambria Math" panose="02040503050406030204" pitchFamily="18" charset="0"/>
                                </a:rPr>
                              </m:ctrlPr>
                            </m:limLowPr>
                            <m:e>
                              <m:r>
                                <m:rPr>
                                  <m:sty m:val="p"/>
                                </m:rPr>
                                <a:rPr lang="en-GB" sz="1200">
                                  <a:solidFill>
                                    <a:prstClr val="black"/>
                                  </a:solidFill>
                                  <a:latin typeface="Cambria Math" panose="02040503050406030204" pitchFamily="18" charset="0"/>
                                </a:rPr>
                                <m:t>lim</m:t>
                              </m:r>
                            </m:e>
                            <m:lim>
                              <m:r>
                                <a:rPr lang="en-GB" sz="1200" i="1">
                                  <a:solidFill>
                                    <a:prstClr val="black"/>
                                  </a:solidFill>
                                  <a:latin typeface="Cambria Math" panose="02040503050406030204" pitchFamily="18" charset="0"/>
                                </a:rPr>
                                <m:t>h</m:t>
                              </m:r>
                              <m:r>
                                <a:rPr lang="en-GB" sz="1200" i="1">
                                  <a:solidFill>
                                    <a:prstClr val="black"/>
                                  </a:solidFill>
                                  <a:latin typeface="Cambria Math" panose="02040503050406030204" pitchFamily="18" charset="0"/>
                                </a:rPr>
                                <m:t>→0</m:t>
                              </m:r>
                            </m:lim>
                          </m:limLow>
                        </m:fName>
                        <m:e>
                          <m:f>
                            <m:fPr>
                              <m:ctrlPr>
                                <a:rPr lang="en-GB" sz="1200" i="1">
                                  <a:solidFill>
                                    <a:prstClr val="black"/>
                                  </a:solidFill>
                                  <a:latin typeface="Cambria Math" panose="02040503050406030204" pitchFamily="18" charset="0"/>
                                </a:rPr>
                              </m:ctrlPr>
                            </m:fPr>
                            <m:num>
                              <m:r>
                                <a:rPr lang="en-GB" sz="1200" i="1">
                                  <a:solidFill>
                                    <a:prstClr val="black"/>
                                  </a:solidFill>
                                  <a:latin typeface="Cambria Math" panose="02040503050406030204" pitchFamily="18" charset="0"/>
                                </a:rPr>
                                <m:t>𝐴</m:t>
                              </m:r>
                              <m:d>
                                <m:dPr>
                                  <m:ctrlPr>
                                    <a:rPr lang="en-GB" sz="1200" i="1">
                                      <a:solidFill>
                                        <a:prstClr val="black"/>
                                      </a:solidFill>
                                      <a:latin typeface="Cambria Math" panose="02040503050406030204" pitchFamily="18" charset="0"/>
                                    </a:rPr>
                                  </m:ctrlPr>
                                </m:dPr>
                                <m:e>
                                  <m:r>
                                    <a:rPr lang="en-GB" sz="1200" i="1">
                                      <a:solidFill>
                                        <a:prstClr val="black"/>
                                      </a:solidFill>
                                      <a:latin typeface="Cambria Math" panose="02040503050406030204" pitchFamily="18" charset="0"/>
                                    </a:rPr>
                                    <m:t>𝑥</m:t>
                                  </m:r>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h</m:t>
                                  </m:r>
                                </m:e>
                              </m:d>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𝐴</m:t>
                              </m:r>
                              <m:d>
                                <m:dPr>
                                  <m:ctrlPr>
                                    <a:rPr lang="en-GB" sz="1200" i="1">
                                      <a:solidFill>
                                        <a:prstClr val="black"/>
                                      </a:solidFill>
                                      <a:latin typeface="Cambria Math" panose="02040503050406030204" pitchFamily="18" charset="0"/>
                                    </a:rPr>
                                  </m:ctrlPr>
                                </m:dPr>
                                <m:e>
                                  <m:r>
                                    <a:rPr lang="en-GB" sz="1200" i="1">
                                      <a:solidFill>
                                        <a:prstClr val="black"/>
                                      </a:solidFill>
                                      <a:latin typeface="Cambria Math" panose="02040503050406030204" pitchFamily="18" charset="0"/>
                                    </a:rPr>
                                    <m:t>𝑥</m:t>
                                  </m:r>
                                </m:e>
                              </m:d>
                            </m:num>
                            <m:den>
                              <m:r>
                                <a:rPr lang="en-GB" sz="1200" i="1">
                                  <a:solidFill>
                                    <a:prstClr val="black"/>
                                  </a:solidFill>
                                  <a:latin typeface="Cambria Math" panose="02040503050406030204" pitchFamily="18" charset="0"/>
                                </a:rPr>
                                <m:t>h</m:t>
                              </m:r>
                            </m:den>
                          </m:f>
                        </m:e>
                      </m:func>
                    </m:oMath>
                  </m:oMathPara>
                </a14:m>
                <a:endParaRPr lang="en-GB" sz="1200" dirty="0">
                  <a:solidFill>
                    <a:prstClr val="black"/>
                  </a:solidFill>
                </a:endParaRPr>
              </a:p>
              <a:p>
                <a:pPr lvl="0"/>
                <a14:m>
                  <m:oMathPara xmlns:m="http://schemas.openxmlformats.org/officeDocument/2006/math">
                    <m:oMathParaPr>
                      <m:jc m:val="centerGroup"/>
                    </m:oMathParaPr>
                    <m:oMath xmlns:m="http://schemas.openxmlformats.org/officeDocument/2006/math">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𝑓</m:t>
                      </m:r>
                      <m:d>
                        <m:dPr>
                          <m:ctrlPr>
                            <a:rPr lang="en-GB" sz="1200" i="1">
                              <a:solidFill>
                                <a:prstClr val="black"/>
                              </a:solidFill>
                              <a:latin typeface="Cambria Math" panose="02040503050406030204" pitchFamily="18" charset="0"/>
                            </a:rPr>
                          </m:ctrlPr>
                        </m:dPr>
                        <m:e>
                          <m:r>
                            <a:rPr lang="en-GB" sz="1200" i="1">
                              <a:solidFill>
                                <a:prstClr val="black"/>
                              </a:solidFill>
                              <a:latin typeface="Cambria Math" panose="02040503050406030204" pitchFamily="18" charset="0"/>
                            </a:rPr>
                            <m:t>𝑥</m:t>
                          </m:r>
                        </m:e>
                      </m:d>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𝐴</m:t>
                      </m:r>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𝑥</m:t>
                      </m:r>
                      <m:r>
                        <a:rPr lang="en-GB" sz="1200" i="1">
                          <a:solidFill>
                            <a:prstClr val="black"/>
                          </a:solidFill>
                          <a:latin typeface="Cambria Math" panose="02040503050406030204" pitchFamily="18" charset="0"/>
                        </a:rPr>
                        <m:t>)</m:t>
                      </m:r>
                    </m:oMath>
                  </m:oMathPara>
                </a14:m>
                <a:endParaRPr lang="en-GB" sz="1200" dirty="0">
                  <a:solidFill>
                    <a:prstClr val="black"/>
                  </a:solidFill>
                </a:endParaRPr>
              </a:p>
              <a:p>
                <a:pPr lvl="0"/>
                <a:r>
                  <a:rPr lang="en-GB" sz="1200" dirty="0">
                    <a:solidFill>
                      <a:prstClr val="black"/>
                    </a:solidFill>
                  </a:rPr>
                  <a:t>And thus we have proven that the gradient of the area function is indeed </a:t>
                </a:r>
                <a14:m>
                  <m:oMath xmlns:m="http://schemas.openxmlformats.org/officeDocument/2006/math">
                    <m:r>
                      <a:rPr lang="en-GB" sz="1200" i="1">
                        <a:solidFill>
                          <a:prstClr val="black"/>
                        </a:solidFill>
                        <a:latin typeface="Cambria Math" panose="02040503050406030204" pitchFamily="18" charset="0"/>
                      </a:rPr>
                      <m:t>𝑓</m:t>
                    </m:r>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𝑥</m:t>
                    </m:r>
                    <m:r>
                      <a:rPr lang="en-GB" sz="1200" i="1">
                        <a:solidFill>
                          <a:prstClr val="black"/>
                        </a:solidFill>
                        <a:latin typeface="Cambria Math" panose="02040503050406030204" pitchFamily="18" charset="0"/>
                      </a:rPr>
                      <m:t>)</m:t>
                    </m:r>
                  </m:oMath>
                </a14:m>
                <a:r>
                  <a:rPr lang="en-GB" sz="1200" dirty="0">
                    <a:solidFill>
                      <a:prstClr val="black"/>
                    </a:solidFill>
                  </a:rPr>
                  <a:t> (and hence the integral of </a:t>
                </a:r>
                <a14:m>
                  <m:oMath xmlns:m="http://schemas.openxmlformats.org/officeDocument/2006/math">
                    <m:r>
                      <a:rPr lang="en-GB" sz="1200" i="1">
                        <a:solidFill>
                          <a:prstClr val="black"/>
                        </a:solidFill>
                        <a:latin typeface="Cambria Math" panose="02040503050406030204" pitchFamily="18" charset="0"/>
                      </a:rPr>
                      <m:t>𝑓</m:t>
                    </m:r>
                    <m:r>
                      <a:rPr lang="en-GB" sz="1200" i="1">
                        <a:solidFill>
                          <a:prstClr val="black"/>
                        </a:solidFill>
                        <a:latin typeface="Cambria Math" panose="02040503050406030204" pitchFamily="18" charset="0"/>
                      </a:rPr>
                      <m:t>(</m:t>
                    </m:r>
                    <m:r>
                      <a:rPr lang="en-GB" sz="1200" i="1">
                        <a:solidFill>
                          <a:prstClr val="black"/>
                        </a:solidFill>
                        <a:latin typeface="Cambria Math" panose="02040503050406030204" pitchFamily="18" charset="0"/>
                      </a:rPr>
                      <m:t>𝑥</m:t>
                    </m:r>
                    <m:r>
                      <a:rPr lang="en-GB" sz="1200" i="1">
                        <a:solidFill>
                          <a:prstClr val="black"/>
                        </a:solidFill>
                        <a:latin typeface="Cambria Math" panose="02040503050406030204" pitchFamily="18" charset="0"/>
                      </a:rPr>
                      <m:t>)</m:t>
                    </m:r>
                  </m:oMath>
                </a14:m>
                <a:r>
                  <a:rPr lang="en-GB" sz="1200" dirty="0">
                    <a:solidFill>
                      <a:prstClr val="black"/>
                    </a:solidFill>
                  </a:rPr>
                  <a:t> the area).</a:t>
                </a:r>
              </a:p>
            </p:txBody>
          </p:sp>
        </mc:Choice>
        <mc:Fallback>
          <p:sp>
            <p:nvSpPr>
              <p:cNvPr id="42" name="Rectangle 41"/>
              <p:cNvSpPr>
                <a:spLocks noRot="1" noChangeAspect="1" noMove="1" noResize="1" noEditPoints="1" noAdjustHandles="1" noChangeArrowheads="1" noChangeShapeType="1" noTextEdit="1"/>
              </p:cNvSpPr>
              <p:nvPr/>
            </p:nvSpPr>
            <p:spPr>
              <a:xfrm>
                <a:off x="241300" y="3763453"/>
                <a:ext cx="4572000" cy="3014095"/>
              </a:xfrm>
              <a:prstGeom prst="rect">
                <a:avLst/>
              </a:prstGeom>
              <a:blipFill>
                <a:blip r:embed="rId11"/>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5032285" y="3385628"/>
                <a:ext cx="4010115" cy="582660"/>
              </a:xfrm>
              <a:prstGeom prst="rect">
                <a:avLst/>
              </a:prstGeom>
              <a:noFill/>
            </p:spPr>
            <p:txBody>
              <a:bodyPr wrap="square" rtlCol="0">
                <a:spAutoFit/>
              </a:bodyPr>
              <a:lstStyle/>
              <a:p>
                <a:r>
                  <a:rPr lang="en-GB" sz="1400" b="1" dirty="0"/>
                  <a:t>But we’re missing one final bit</a:t>
                </a:r>
                <a:r>
                  <a:rPr lang="en-GB" sz="1400" dirty="0"/>
                  <a:t>: Why does </a:t>
                </a:r>
                <a14:m>
                  <m:oMath xmlns:m="http://schemas.openxmlformats.org/officeDocument/2006/math">
                    <m:nary>
                      <m:naryPr>
                        <m:ctrlPr>
                          <a:rPr lang="en-GB" sz="1400" b="0" i="1" smtClean="0">
                            <a:latin typeface="Cambria Math" panose="02040503050406030204" pitchFamily="18" charset="0"/>
                          </a:rPr>
                        </m:ctrlPr>
                      </m:naryPr>
                      <m:sub>
                        <m:r>
                          <a:rPr lang="en-GB" sz="1400" b="0" i="1" smtClean="0">
                            <a:latin typeface="Cambria Math" panose="02040503050406030204" pitchFamily="18" charset="0"/>
                          </a:rPr>
                          <m:t>𝑏</m:t>
                        </m:r>
                      </m:sub>
                      <m:sup>
                        <m:r>
                          <a:rPr lang="en-GB" sz="1400" b="0" i="1" smtClean="0">
                            <a:latin typeface="Cambria Math" panose="02040503050406030204" pitchFamily="18" charset="0"/>
                          </a:rPr>
                          <m:t>𝑎</m:t>
                        </m:r>
                      </m:sup>
                      <m:e>
                        <m:r>
                          <a:rPr lang="en-GB" sz="1400" b="0" i="1" smtClean="0">
                            <a:latin typeface="Cambria Math" panose="02040503050406030204" pitchFamily="18" charset="0"/>
                          </a:rPr>
                          <m:t>𝑓</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𝑥</m:t>
                            </m:r>
                          </m:e>
                        </m:d>
                        <m:r>
                          <a:rPr lang="en-GB" sz="1400" b="0" i="1" smtClean="0">
                            <a:latin typeface="Cambria Math" panose="02040503050406030204" pitchFamily="18" charset="0"/>
                          </a:rPr>
                          <m:t> </m:t>
                        </m:r>
                        <m:r>
                          <a:rPr lang="en-GB" sz="1400" b="0" i="1" smtClean="0">
                            <a:latin typeface="Cambria Math" panose="02040503050406030204" pitchFamily="18" charset="0"/>
                          </a:rPr>
                          <m:t>𝑑𝑥</m:t>
                        </m:r>
                      </m:e>
                    </m:nary>
                  </m:oMath>
                </a14:m>
                <a:r>
                  <a:rPr lang="en-GB" sz="1400" dirty="0"/>
                  <a:t> give the area between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m:t>
                    </m:r>
                    <m:r>
                      <a:rPr lang="en-GB" sz="1400" b="0" i="1" smtClean="0">
                        <a:latin typeface="Cambria Math" panose="02040503050406030204" pitchFamily="18" charset="0"/>
                      </a:rPr>
                      <m:t>𝑎</m:t>
                    </m:r>
                  </m:oMath>
                </a14:m>
                <a:r>
                  <a:rPr lang="en-GB" sz="1400" dirty="0"/>
                  <a:t> and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m:t>
                    </m:r>
                    <m:r>
                      <a:rPr lang="en-GB" sz="1400" b="0" i="1" smtClean="0">
                        <a:latin typeface="Cambria Math" panose="02040503050406030204" pitchFamily="18" charset="0"/>
                      </a:rPr>
                      <m:t>𝑏</m:t>
                    </m:r>
                  </m:oMath>
                </a14:m>
                <a:r>
                  <a:rPr lang="en-GB" sz="1400" dirty="0"/>
                  <a:t>?</a:t>
                </a:r>
              </a:p>
            </p:txBody>
          </p:sp>
        </mc:Choice>
        <mc:Fallback>
          <p:sp>
            <p:nvSpPr>
              <p:cNvPr id="43" name="TextBox 42"/>
              <p:cNvSpPr txBox="1">
                <a:spLocks noRot="1" noChangeAspect="1" noMove="1" noResize="1" noEditPoints="1" noAdjustHandles="1" noChangeArrowheads="1" noChangeShapeType="1" noTextEdit="1"/>
              </p:cNvSpPr>
              <p:nvPr/>
            </p:nvSpPr>
            <p:spPr>
              <a:xfrm>
                <a:off x="5032285" y="3385628"/>
                <a:ext cx="4010115" cy="582660"/>
              </a:xfrm>
              <a:prstGeom prst="rect">
                <a:avLst/>
              </a:prstGeom>
              <a:blipFill>
                <a:blip r:embed="rId12"/>
                <a:stretch>
                  <a:fillRect l="-7306" t="-27083" b="-100000"/>
                </a:stretch>
              </a:blipFill>
            </p:spPr>
            <p:txBody>
              <a:bodyPr/>
              <a:lstStyle/>
              <a:p>
                <a:r>
                  <a:rPr lang="en-GB">
                    <a:noFill/>
                  </a:rPr>
                  <a:t> </a:t>
                </a:r>
              </a:p>
            </p:txBody>
          </p:sp>
        </mc:Fallback>
      </mc:AlternateContent>
      <p:sp>
        <p:nvSpPr>
          <p:cNvPr id="44" name="Arrow: Right 43"/>
          <p:cNvSpPr/>
          <p:nvPr/>
        </p:nvSpPr>
        <p:spPr>
          <a:xfrm rot="19545040">
            <a:off x="4517199" y="5376677"/>
            <a:ext cx="490137" cy="2472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47" name="Straight Arrow Connector 46"/>
          <p:cNvCxnSpPr/>
          <p:nvPr/>
        </p:nvCxnSpPr>
        <p:spPr>
          <a:xfrm flipH="1" flipV="1">
            <a:off x="5283563" y="5331460"/>
            <a:ext cx="3050" cy="994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5090160" y="6202680"/>
            <a:ext cx="134874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Freeform: Shape 48"/>
          <p:cNvSpPr/>
          <p:nvPr/>
        </p:nvSpPr>
        <p:spPr>
          <a:xfrm>
            <a:off x="5119386" y="5516152"/>
            <a:ext cx="1208213" cy="391461"/>
          </a:xfrm>
          <a:custGeom>
            <a:avLst/>
            <a:gdLst>
              <a:gd name="connsiteX0" fmla="*/ 0 w 2573080"/>
              <a:gd name="connsiteY0" fmla="*/ 776177 h 776177"/>
              <a:gd name="connsiteX1" fmla="*/ 1275907 w 2573080"/>
              <a:gd name="connsiteY1" fmla="*/ 382772 h 776177"/>
              <a:gd name="connsiteX2" fmla="*/ 1924493 w 2573080"/>
              <a:gd name="connsiteY2" fmla="*/ 106326 h 776177"/>
              <a:gd name="connsiteX3" fmla="*/ 2573080 w 2573080"/>
              <a:gd name="connsiteY3" fmla="*/ 0 h 776177"/>
              <a:gd name="connsiteX0" fmla="*/ 0 w 2115880"/>
              <a:gd name="connsiteY0" fmla="*/ 722186 h 722186"/>
              <a:gd name="connsiteX1" fmla="*/ 1275907 w 2115880"/>
              <a:gd name="connsiteY1" fmla="*/ 328781 h 722186"/>
              <a:gd name="connsiteX2" fmla="*/ 1924493 w 2115880"/>
              <a:gd name="connsiteY2" fmla="*/ 52335 h 722186"/>
              <a:gd name="connsiteX3" fmla="*/ 2115880 w 2115880"/>
              <a:gd name="connsiteY3" fmla="*/ 0 h 722186"/>
              <a:gd name="connsiteX0" fmla="*/ 0 w 2115880"/>
              <a:gd name="connsiteY0" fmla="*/ 722186 h 722186"/>
              <a:gd name="connsiteX1" fmla="*/ 1275907 w 2115880"/>
              <a:gd name="connsiteY1" fmla="*/ 328781 h 722186"/>
              <a:gd name="connsiteX2" fmla="*/ 1924493 w 2115880"/>
              <a:gd name="connsiteY2" fmla="*/ 52335 h 722186"/>
              <a:gd name="connsiteX3" fmla="*/ 2115880 w 2115880"/>
              <a:gd name="connsiteY3" fmla="*/ 0 h 722186"/>
              <a:gd name="connsiteX0" fmla="*/ 0 w 1924493"/>
              <a:gd name="connsiteY0" fmla="*/ 669851 h 669851"/>
              <a:gd name="connsiteX1" fmla="*/ 1275907 w 1924493"/>
              <a:gd name="connsiteY1" fmla="*/ 276446 h 669851"/>
              <a:gd name="connsiteX2" fmla="*/ 1924493 w 1924493"/>
              <a:gd name="connsiteY2" fmla="*/ 0 h 669851"/>
              <a:gd name="connsiteX0" fmla="*/ 0 w 1208213"/>
              <a:gd name="connsiteY0" fmla="*/ 475484 h 475484"/>
              <a:gd name="connsiteX1" fmla="*/ 559627 w 1208213"/>
              <a:gd name="connsiteY1" fmla="*/ 276446 h 475484"/>
              <a:gd name="connsiteX2" fmla="*/ 1208213 w 1208213"/>
              <a:gd name="connsiteY2" fmla="*/ 0 h 475484"/>
            </a:gdLst>
            <a:ahLst/>
            <a:cxnLst>
              <a:cxn ang="0">
                <a:pos x="connsiteX0" y="connsiteY0"/>
              </a:cxn>
              <a:cxn ang="0">
                <a:pos x="connsiteX1" y="connsiteY1"/>
              </a:cxn>
              <a:cxn ang="0">
                <a:pos x="connsiteX2" y="connsiteY2"/>
              </a:cxn>
            </a:cxnLst>
            <a:rect l="l" t="t" r="r" b="b"/>
            <a:pathLst>
              <a:path w="1208213" h="475484">
                <a:moveTo>
                  <a:pt x="0" y="475484"/>
                </a:moveTo>
                <a:cubicBezTo>
                  <a:pt x="477579" y="334602"/>
                  <a:pt x="358258" y="355693"/>
                  <a:pt x="559627" y="276446"/>
                </a:cubicBezTo>
                <a:cubicBezTo>
                  <a:pt x="760996" y="197199"/>
                  <a:pt x="1068218" y="54797"/>
                  <a:pt x="120821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50" name="TextBox 49"/>
              <p:cNvSpPr txBox="1"/>
              <p:nvPr/>
            </p:nvSpPr>
            <p:spPr>
              <a:xfrm>
                <a:off x="5361432" y="6121462"/>
                <a:ext cx="347884"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𝑎</m:t>
                      </m:r>
                    </m:oMath>
                  </m:oMathPara>
                </a14:m>
                <a:endParaRPr lang="en-GB" sz="1400" dirty="0"/>
              </a:p>
            </p:txBody>
          </p:sp>
        </mc:Choice>
        <mc:Fallback>
          <p:sp>
            <p:nvSpPr>
              <p:cNvPr id="50" name="TextBox 49"/>
              <p:cNvSpPr txBox="1">
                <a:spLocks noRot="1" noChangeAspect="1" noMove="1" noResize="1" noEditPoints="1" noAdjustHandles="1" noChangeArrowheads="1" noChangeShapeType="1" noTextEdit="1"/>
              </p:cNvSpPr>
              <p:nvPr/>
            </p:nvSpPr>
            <p:spPr>
              <a:xfrm>
                <a:off x="5361432" y="6121462"/>
                <a:ext cx="347884" cy="307777"/>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5" name="TextBox 54"/>
              <p:cNvSpPr txBox="1"/>
              <p:nvPr/>
            </p:nvSpPr>
            <p:spPr>
              <a:xfrm>
                <a:off x="5877901" y="6153624"/>
                <a:ext cx="624707"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𝑏</m:t>
                      </m:r>
                    </m:oMath>
                  </m:oMathPara>
                </a14:m>
                <a:endParaRPr lang="en-GB" sz="1400" dirty="0"/>
              </a:p>
            </p:txBody>
          </p:sp>
        </mc:Choice>
        <mc:Fallback>
          <p:sp>
            <p:nvSpPr>
              <p:cNvPr id="55" name="TextBox 54"/>
              <p:cNvSpPr txBox="1">
                <a:spLocks noRot="1" noChangeAspect="1" noMove="1" noResize="1" noEditPoints="1" noAdjustHandles="1" noChangeArrowheads="1" noChangeShapeType="1" noTextEdit="1"/>
              </p:cNvSpPr>
              <p:nvPr/>
            </p:nvSpPr>
            <p:spPr>
              <a:xfrm>
                <a:off x="5877901" y="6153624"/>
                <a:ext cx="624707" cy="307777"/>
              </a:xfrm>
              <a:prstGeom prst="rect">
                <a:avLst/>
              </a:prstGeom>
              <a:blipFill>
                <a:blip r:embed="rId14"/>
                <a:stretch>
                  <a:fillRect/>
                </a:stretch>
              </a:blipFill>
            </p:spPr>
            <p:txBody>
              <a:bodyPr/>
              <a:lstStyle/>
              <a:p>
                <a:r>
                  <a:rPr lang="en-GB">
                    <a:noFill/>
                  </a:rPr>
                  <a:t> </a:t>
                </a:r>
              </a:p>
            </p:txBody>
          </p:sp>
        </mc:Fallback>
      </mc:AlternateContent>
      <p:sp>
        <p:nvSpPr>
          <p:cNvPr id="60" name="Arrow: Right 59"/>
          <p:cNvSpPr/>
          <p:nvPr/>
        </p:nvSpPr>
        <p:spPr>
          <a:xfrm rot="5400000">
            <a:off x="1996733" y="-301966"/>
            <a:ext cx="431801" cy="10357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62" name="Straight Connector 61"/>
          <p:cNvCxnSpPr/>
          <p:nvPr/>
        </p:nvCxnSpPr>
        <p:spPr>
          <a:xfrm>
            <a:off x="5523593" y="5803900"/>
            <a:ext cx="0" cy="409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87168" y="5565775"/>
            <a:ext cx="6350" cy="64836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7" name="TextBox 66"/>
              <p:cNvSpPr txBox="1"/>
              <p:nvPr/>
            </p:nvSpPr>
            <p:spPr>
              <a:xfrm>
                <a:off x="6451600" y="4921275"/>
                <a:ext cx="2642325" cy="1546577"/>
              </a:xfrm>
              <a:prstGeom prst="rect">
                <a:avLst/>
              </a:prstGeom>
              <a:noFill/>
            </p:spPr>
            <p:txBody>
              <a:bodyPr wrap="square" rtlCol="0">
                <a:spAutoFit/>
              </a:bodyPr>
              <a:lstStyle/>
              <a:p>
                <a:r>
                  <a:rPr lang="en-GB" sz="1050" dirty="0"/>
                  <a:t>The area between </a:t>
                </a:r>
                <a14:m>
                  <m:oMath xmlns:m="http://schemas.openxmlformats.org/officeDocument/2006/math">
                    <m:r>
                      <a:rPr lang="en-GB" sz="1050" b="0" i="1" smtClean="0">
                        <a:latin typeface="Cambria Math" panose="02040503050406030204" pitchFamily="18" charset="0"/>
                      </a:rPr>
                      <m:t>𝑎</m:t>
                    </m:r>
                  </m:oMath>
                </a14:m>
                <a:r>
                  <a:rPr lang="en-GB" sz="1050" dirty="0"/>
                  <a:t> and </a:t>
                </a:r>
                <a14:m>
                  <m:oMath xmlns:m="http://schemas.openxmlformats.org/officeDocument/2006/math">
                    <m:r>
                      <a:rPr lang="en-GB" sz="1050" b="0" i="1" smtClean="0">
                        <a:latin typeface="Cambria Math" panose="02040503050406030204" pitchFamily="18" charset="0"/>
                      </a:rPr>
                      <m:t>𝑏</m:t>
                    </m:r>
                  </m:oMath>
                </a14:m>
                <a:r>
                  <a:rPr lang="en-GB" sz="1050" dirty="0"/>
                  <a:t> is the area up to </a:t>
                </a:r>
                <a14:m>
                  <m:oMath xmlns:m="http://schemas.openxmlformats.org/officeDocument/2006/math">
                    <m:r>
                      <a:rPr lang="en-GB" sz="1050" b="0" i="1" smtClean="0">
                        <a:latin typeface="Cambria Math" panose="02040503050406030204" pitchFamily="18" charset="0"/>
                      </a:rPr>
                      <m:t>𝑏</m:t>
                    </m:r>
                  </m:oMath>
                </a14:m>
                <a:r>
                  <a:rPr lang="en-GB" sz="1050" dirty="0"/>
                  <a:t>, i.e. </a:t>
                </a:r>
                <a14:m>
                  <m:oMath xmlns:m="http://schemas.openxmlformats.org/officeDocument/2006/math">
                    <m:r>
                      <a:rPr lang="en-GB" sz="1050" b="0" i="1" smtClean="0">
                        <a:latin typeface="Cambria Math" panose="02040503050406030204" pitchFamily="18" charset="0"/>
                      </a:rPr>
                      <m:t>𝐴</m:t>
                    </m:r>
                    <m:r>
                      <a:rPr lang="en-GB" sz="1050" b="0" i="1" smtClean="0">
                        <a:latin typeface="Cambria Math" panose="02040503050406030204" pitchFamily="18" charset="0"/>
                      </a:rPr>
                      <m:t>(</m:t>
                    </m:r>
                    <m:r>
                      <a:rPr lang="en-GB" sz="1050" b="0" i="1" smtClean="0">
                        <a:latin typeface="Cambria Math" panose="02040503050406030204" pitchFamily="18" charset="0"/>
                      </a:rPr>
                      <m:t>𝑏</m:t>
                    </m:r>
                    <m:r>
                      <a:rPr lang="en-GB" sz="1050" b="0" i="1" smtClean="0">
                        <a:latin typeface="Cambria Math" panose="02040503050406030204" pitchFamily="18" charset="0"/>
                      </a:rPr>
                      <m:t>)</m:t>
                    </m:r>
                  </m:oMath>
                </a14:m>
                <a:r>
                  <a:rPr lang="en-GB" sz="1050" dirty="0"/>
                  <a:t>, with the area up to </a:t>
                </a:r>
                <a14:m>
                  <m:oMath xmlns:m="http://schemas.openxmlformats.org/officeDocument/2006/math">
                    <m:r>
                      <a:rPr lang="en-GB" sz="1050" b="0" i="1" smtClean="0">
                        <a:latin typeface="Cambria Math" panose="02040503050406030204" pitchFamily="18" charset="0"/>
                      </a:rPr>
                      <m:t>𝑎</m:t>
                    </m:r>
                  </m:oMath>
                </a14:m>
                <a:r>
                  <a:rPr lang="en-GB" sz="1050" dirty="0"/>
                  <a:t>, i.e. </a:t>
                </a:r>
                <a14:m>
                  <m:oMath xmlns:m="http://schemas.openxmlformats.org/officeDocument/2006/math">
                    <m:r>
                      <a:rPr lang="en-GB" sz="1050" b="0" i="1" smtClean="0">
                        <a:latin typeface="Cambria Math" panose="02040503050406030204" pitchFamily="18" charset="0"/>
                      </a:rPr>
                      <m:t>𝐴</m:t>
                    </m:r>
                    <m:d>
                      <m:dPr>
                        <m:ctrlPr>
                          <a:rPr lang="en-GB" sz="1050" b="0" i="1" smtClean="0">
                            <a:latin typeface="Cambria Math" panose="02040503050406030204" pitchFamily="18" charset="0"/>
                          </a:rPr>
                        </m:ctrlPr>
                      </m:dPr>
                      <m:e>
                        <m:r>
                          <a:rPr lang="en-GB" sz="1050" b="0" i="1" smtClean="0">
                            <a:latin typeface="Cambria Math" panose="02040503050406030204" pitchFamily="18" charset="0"/>
                          </a:rPr>
                          <m:t>𝑎</m:t>
                        </m:r>
                      </m:e>
                    </m:d>
                  </m:oMath>
                </a14:m>
                <a:r>
                  <a:rPr lang="en-GB" sz="1050" dirty="0"/>
                  <a:t>, cut out. This gives </a:t>
                </a:r>
                <a14:m>
                  <m:oMath xmlns:m="http://schemas.openxmlformats.org/officeDocument/2006/math">
                    <m:r>
                      <a:rPr lang="en-GB" sz="1050" b="0" i="1" smtClean="0">
                        <a:latin typeface="Cambria Math" panose="02040503050406030204" pitchFamily="18" charset="0"/>
                      </a:rPr>
                      <m:t>𝐴</m:t>
                    </m:r>
                    <m:d>
                      <m:dPr>
                        <m:ctrlPr>
                          <a:rPr lang="en-GB" sz="1050" b="0" i="1" smtClean="0">
                            <a:latin typeface="Cambria Math" panose="02040503050406030204" pitchFamily="18" charset="0"/>
                          </a:rPr>
                        </m:ctrlPr>
                      </m:dPr>
                      <m:e>
                        <m:r>
                          <a:rPr lang="en-GB" sz="1050" b="0" i="1" smtClean="0">
                            <a:latin typeface="Cambria Math" panose="02040503050406030204" pitchFamily="18" charset="0"/>
                          </a:rPr>
                          <m:t>𝑏</m:t>
                        </m:r>
                      </m:e>
                    </m:d>
                    <m:r>
                      <a:rPr lang="en-GB" sz="1050" b="0" i="1" smtClean="0">
                        <a:latin typeface="Cambria Math" panose="02040503050406030204" pitchFamily="18" charset="0"/>
                      </a:rPr>
                      <m:t>−</m:t>
                    </m:r>
                    <m:r>
                      <a:rPr lang="en-GB" sz="1050" b="0" i="1" smtClean="0">
                        <a:latin typeface="Cambria Math" panose="02040503050406030204" pitchFamily="18" charset="0"/>
                      </a:rPr>
                      <m:t>𝐴</m:t>
                    </m:r>
                    <m:d>
                      <m:dPr>
                        <m:ctrlPr>
                          <a:rPr lang="en-GB" sz="1050" b="0" i="1" smtClean="0">
                            <a:latin typeface="Cambria Math" panose="02040503050406030204" pitchFamily="18" charset="0"/>
                          </a:rPr>
                        </m:ctrlPr>
                      </m:dPr>
                      <m:e>
                        <m:r>
                          <a:rPr lang="en-GB" sz="1050" b="0" i="1" smtClean="0">
                            <a:latin typeface="Cambria Math" panose="02040503050406030204" pitchFamily="18" charset="0"/>
                          </a:rPr>
                          <m:t>𝑎</m:t>
                        </m:r>
                      </m:e>
                    </m:d>
                  </m:oMath>
                </a14:m>
                <a:r>
                  <a:rPr lang="en-GB" sz="1050" dirty="0"/>
                  <a:t> as expected.</a:t>
                </a:r>
              </a:p>
              <a:p>
                <a:r>
                  <a:rPr lang="en-GB" sz="1050" dirty="0"/>
                  <a:t>Because we obtained </a:t>
                </a:r>
                <a14:m>
                  <m:oMath xmlns:m="http://schemas.openxmlformats.org/officeDocument/2006/math">
                    <m:r>
                      <a:rPr lang="en-GB" sz="1050" b="0" i="1" smtClean="0">
                        <a:latin typeface="Cambria Math" panose="02040503050406030204" pitchFamily="18" charset="0"/>
                      </a:rPr>
                      <m:t>𝐴</m:t>
                    </m:r>
                    <m:r>
                      <a:rPr lang="en-GB" sz="1050" b="0" i="1" smtClean="0">
                        <a:latin typeface="Cambria Math" panose="02040503050406030204" pitchFamily="18" charset="0"/>
                      </a:rPr>
                      <m:t>(</m:t>
                    </m:r>
                    <m:r>
                      <a:rPr lang="en-GB" sz="1050" b="0" i="1" smtClean="0">
                        <a:latin typeface="Cambria Math" panose="02040503050406030204" pitchFamily="18" charset="0"/>
                      </a:rPr>
                      <m:t>𝑥</m:t>
                    </m:r>
                    <m:r>
                      <a:rPr lang="en-GB" sz="1050" b="0" i="1" smtClean="0">
                        <a:latin typeface="Cambria Math" panose="02040503050406030204" pitchFamily="18" charset="0"/>
                      </a:rPr>
                      <m:t>)</m:t>
                    </m:r>
                  </m:oMath>
                </a14:m>
                <a:r>
                  <a:rPr lang="en-GB" sz="1050" dirty="0"/>
                  <a:t> by an integration, we have a constant of integration </a:t>
                </a:r>
                <a14:m>
                  <m:oMath xmlns:m="http://schemas.openxmlformats.org/officeDocument/2006/math">
                    <m:r>
                      <a:rPr lang="en-GB" sz="1050" b="0" i="1" smtClean="0">
                        <a:latin typeface="Cambria Math" panose="02040503050406030204" pitchFamily="18" charset="0"/>
                      </a:rPr>
                      <m:t>+</m:t>
                    </m:r>
                    <m:r>
                      <a:rPr lang="en-GB" sz="1050" b="0" i="1" smtClean="0">
                        <a:latin typeface="Cambria Math" panose="02040503050406030204" pitchFamily="18" charset="0"/>
                      </a:rPr>
                      <m:t>𝑐</m:t>
                    </m:r>
                  </m:oMath>
                </a14:m>
                <a:r>
                  <a:rPr lang="en-GB" sz="1050" dirty="0"/>
                  <a:t>. But because of the subtraction </a:t>
                </a:r>
                <a14:m>
                  <m:oMath xmlns:m="http://schemas.openxmlformats.org/officeDocument/2006/math">
                    <m:r>
                      <a:rPr lang="en-GB" sz="1050" b="0" i="1" smtClean="0">
                        <a:latin typeface="Cambria Math" panose="02040503050406030204" pitchFamily="18" charset="0"/>
                      </a:rPr>
                      <m:t>𝐴</m:t>
                    </m:r>
                    <m:d>
                      <m:dPr>
                        <m:ctrlPr>
                          <a:rPr lang="en-GB" sz="1050" b="0" i="1" smtClean="0">
                            <a:latin typeface="Cambria Math" panose="02040503050406030204" pitchFamily="18" charset="0"/>
                          </a:rPr>
                        </m:ctrlPr>
                      </m:dPr>
                      <m:e>
                        <m:r>
                          <a:rPr lang="en-GB" sz="1050" b="0" i="1" smtClean="0">
                            <a:latin typeface="Cambria Math" panose="02040503050406030204" pitchFamily="18" charset="0"/>
                          </a:rPr>
                          <m:t>𝑏</m:t>
                        </m:r>
                      </m:e>
                    </m:d>
                    <m:r>
                      <a:rPr lang="en-GB" sz="1050" b="0" i="1" smtClean="0">
                        <a:latin typeface="Cambria Math" panose="02040503050406030204" pitchFamily="18" charset="0"/>
                      </a:rPr>
                      <m:t>−</m:t>
                    </m:r>
                    <m:r>
                      <a:rPr lang="en-GB" sz="1050" b="0" i="1" smtClean="0">
                        <a:latin typeface="Cambria Math" panose="02040503050406030204" pitchFamily="18" charset="0"/>
                      </a:rPr>
                      <m:t>𝐴</m:t>
                    </m:r>
                    <m:r>
                      <a:rPr lang="en-GB" sz="1050" b="0" i="1" smtClean="0">
                        <a:latin typeface="Cambria Math" panose="02040503050406030204" pitchFamily="18" charset="0"/>
                      </a:rPr>
                      <m:t>(</m:t>
                    </m:r>
                    <m:r>
                      <a:rPr lang="en-GB" sz="1050" b="0" i="1" smtClean="0">
                        <a:latin typeface="Cambria Math" panose="02040503050406030204" pitchFamily="18" charset="0"/>
                      </a:rPr>
                      <m:t>𝑎</m:t>
                    </m:r>
                    <m:r>
                      <a:rPr lang="en-GB" sz="1050" b="0" i="1" smtClean="0">
                        <a:latin typeface="Cambria Math" panose="02040503050406030204" pitchFamily="18" charset="0"/>
                      </a:rPr>
                      <m:t>)</m:t>
                    </m:r>
                  </m:oMath>
                </a14:m>
                <a:r>
                  <a:rPr lang="en-GB" sz="1050" dirty="0"/>
                  <a:t>, these constants in each of </a:t>
                </a:r>
                <a14:m>
                  <m:oMath xmlns:m="http://schemas.openxmlformats.org/officeDocument/2006/math">
                    <m:r>
                      <a:rPr lang="en-GB" sz="1050" b="0" i="1" smtClean="0">
                        <a:latin typeface="Cambria Math" panose="02040503050406030204" pitchFamily="18" charset="0"/>
                      </a:rPr>
                      <m:t>𝐴</m:t>
                    </m:r>
                    <m:r>
                      <a:rPr lang="en-GB" sz="1050" b="0" i="1" smtClean="0">
                        <a:latin typeface="Cambria Math" panose="02040503050406030204" pitchFamily="18" charset="0"/>
                      </a:rPr>
                      <m:t>(</m:t>
                    </m:r>
                    <m:r>
                      <a:rPr lang="en-GB" sz="1050" b="0" i="1" smtClean="0">
                        <a:latin typeface="Cambria Math" panose="02040503050406030204" pitchFamily="18" charset="0"/>
                      </a:rPr>
                      <m:t>𝑏</m:t>
                    </m:r>
                    <m:r>
                      <a:rPr lang="en-GB" sz="1050" b="0" i="1" smtClean="0">
                        <a:latin typeface="Cambria Math" panose="02040503050406030204" pitchFamily="18" charset="0"/>
                      </a:rPr>
                      <m:t>)</m:t>
                    </m:r>
                  </m:oMath>
                </a14:m>
                <a:r>
                  <a:rPr lang="en-GB" sz="1050" dirty="0"/>
                  <a:t> and </a:t>
                </a:r>
                <a14:m>
                  <m:oMath xmlns:m="http://schemas.openxmlformats.org/officeDocument/2006/math">
                    <m:r>
                      <a:rPr lang="en-GB" sz="1050" b="0" i="1" smtClean="0">
                        <a:latin typeface="Cambria Math" panose="02040503050406030204" pitchFamily="18" charset="0"/>
                      </a:rPr>
                      <m:t>𝐴</m:t>
                    </m:r>
                    <m:d>
                      <m:dPr>
                        <m:ctrlPr>
                          <a:rPr lang="en-GB" sz="1050" b="0" i="1" smtClean="0">
                            <a:latin typeface="Cambria Math" panose="02040503050406030204" pitchFamily="18" charset="0"/>
                          </a:rPr>
                        </m:ctrlPr>
                      </m:dPr>
                      <m:e>
                        <m:r>
                          <a:rPr lang="en-GB" sz="1050" b="0" i="1" smtClean="0">
                            <a:latin typeface="Cambria Math" panose="02040503050406030204" pitchFamily="18" charset="0"/>
                          </a:rPr>
                          <m:t>𝑎</m:t>
                        </m:r>
                      </m:e>
                    </m:d>
                  </m:oMath>
                </a14:m>
                <a:r>
                  <a:rPr lang="en-GB" sz="1050" dirty="0"/>
                  <a:t> cancel, which explains why the constant is not present in definite integration.</a:t>
                </a:r>
              </a:p>
            </p:txBody>
          </p:sp>
        </mc:Choice>
        <mc:Fallback>
          <p:sp>
            <p:nvSpPr>
              <p:cNvPr id="67" name="TextBox 66"/>
              <p:cNvSpPr txBox="1">
                <a:spLocks noRot="1" noChangeAspect="1" noMove="1" noResize="1" noEditPoints="1" noAdjustHandles="1" noChangeArrowheads="1" noChangeShapeType="1" noTextEdit="1"/>
              </p:cNvSpPr>
              <p:nvPr/>
            </p:nvSpPr>
            <p:spPr>
              <a:xfrm>
                <a:off x="6451600" y="4921275"/>
                <a:ext cx="2642325" cy="1546577"/>
              </a:xfrm>
              <a:prstGeom prst="rect">
                <a:avLst/>
              </a:prstGeom>
              <a:blipFill>
                <a:blip r:embed="rId15"/>
                <a:stretch>
                  <a:fillRect r="-230" b="-1181"/>
                </a:stretch>
              </a:blipFill>
            </p:spPr>
            <p:txBody>
              <a:bodyPr/>
              <a:lstStyle/>
              <a:p>
                <a:r>
                  <a:rPr lang="en-GB">
                    <a:noFill/>
                  </a:rPr>
                  <a:t> </a:t>
                </a:r>
              </a:p>
            </p:txBody>
          </p:sp>
        </mc:Fallback>
      </mc:AlternateContent>
      <p:cxnSp>
        <p:nvCxnSpPr>
          <p:cNvPr id="70" name="Straight Arrow Connector 69"/>
          <p:cNvCxnSpPr/>
          <p:nvPr/>
        </p:nvCxnSpPr>
        <p:spPr>
          <a:xfrm flipH="1">
            <a:off x="6206220" y="5210175"/>
            <a:ext cx="235855" cy="2403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flipV="1">
            <a:off x="4951655" y="3322042"/>
            <a:ext cx="0" cy="452043"/>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5178056" y="6524932"/>
            <a:ext cx="3683993"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dirty="0"/>
              <a:t>This is known as the Fundamental Theorem of Calculus.</a:t>
            </a:r>
          </a:p>
        </p:txBody>
      </p:sp>
    </p:spTree>
    <p:extLst>
      <p:ext uri="{BB962C8B-B14F-4D97-AF65-F5344CB8AC3E}">
        <p14:creationId xmlns:p14="http://schemas.microsoft.com/office/powerpoint/2010/main" val="372602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22" name="Picture 21"/>
          <p:cNvPicPr>
            <a:picLocks noChangeAspect="1"/>
          </p:cNvPicPr>
          <p:nvPr/>
        </p:nvPicPr>
        <p:blipFill>
          <a:blip r:embed="rId2"/>
          <a:stretch>
            <a:fillRect/>
          </a:stretch>
        </p:blipFill>
        <p:spPr>
          <a:xfrm>
            <a:off x="251520" y="1186871"/>
            <a:ext cx="5972175" cy="5591175"/>
          </a:xfrm>
          <a:prstGeom prst="rect">
            <a:avLst/>
          </a:prstGeom>
          <a:effectLst>
            <a:outerShdw blurRad="63500" sx="102000" sy="102000" algn="ctr" rotWithShape="0">
              <a:prstClr val="black">
                <a:alpha val="40000"/>
              </a:prstClr>
            </a:outerShdw>
          </a:effectLst>
        </p:spPr>
      </p:pic>
      <p:sp>
        <p:nvSpPr>
          <p:cNvPr id="23" name="TextBox 22"/>
          <p:cNvSpPr txBox="1"/>
          <p:nvPr/>
        </p:nvSpPr>
        <p:spPr>
          <a:xfrm>
            <a:off x="251520" y="836712"/>
            <a:ext cx="255518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C2 Jan 2013 Q9c</a:t>
            </a:r>
          </a:p>
        </p:txBody>
      </p:sp>
      <p:sp>
        <p:nvSpPr>
          <p:cNvPr id="30" name="TextBox 29"/>
          <p:cNvSpPr txBox="1"/>
          <p:nvPr/>
        </p:nvSpPr>
        <p:spPr>
          <a:xfrm>
            <a:off x="6639024" y="5919440"/>
            <a:ext cx="1728192" cy="369332"/>
          </a:xfrm>
          <a:prstGeom prst="rect">
            <a:avLst/>
          </a:prstGeom>
          <a:noFill/>
        </p:spPr>
        <p:txBody>
          <a:bodyPr wrap="square" rtlCol="0">
            <a:spAutoFit/>
          </a:bodyPr>
          <a:lstStyle/>
          <a:p>
            <a:r>
              <a:rPr lang="en-GB" b="1" dirty="0"/>
              <a:t>Solution: -12</a:t>
            </a:r>
          </a:p>
        </p:txBody>
      </p:sp>
      <p:sp>
        <p:nvSpPr>
          <p:cNvPr id="31" name="Rectangle 30"/>
          <p:cNvSpPr/>
          <p:nvPr/>
        </p:nvSpPr>
        <p:spPr>
          <a:xfrm>
            <a:off x="6667499" y="5664200"/>
            <a:ext cx="1703277" cy="8290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Tree>
    <p:extLst>
      <p:ext uri="{BB962C8B-B14F-4D97-AF65-F5344CB8AC3E}">
        <p14:creationId xmlns:p14="http://schemas.microsoft.com/office/powerpoint/2010/main" val="397995402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childTnLst>
        </p:cTn>
      </p:par>
    </p:tnLst>
    <p:bldLst>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13E</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279422" y="624240"/>
            <a:ext cx="7920880" cy="830997"/>
          </a:xfrm>
          <a:prstGeom prst="rect">
            <a:avLst/>
          </a:prstGeom>
          <a:noFill/>
        </p:spPr>
        <p:txBody>
          <a:bodyPr wrap="square" rtlCol="0">
            <a:spAutoFit/>
          </a:bodyPr>
          <a:lstStyle/>
          <a:p>
            <a:r>
              <a:rPr lang="en-GB" sz="2400" dirty="0"/>
              <a:t>Pearson Pure Mathematics Year 1/AS</a:t>
            </a:r>
          </a:p>
          <a:p>
            <a:r>
              <a:rPr lang="en-GB" sz="2400" dirty="0"/>
              <a:t>Pages 299-300</a:t>
            </a:r>
          </a:p>
        </p:txBody>
      </p:sp>
      <p:cxnSp>
        <p:nvCxnSpPr>
          <p:cNvPr id="6" name="Straight Connector 5"/>
          <p:cNvCxnSpPr/>
          <p:nvPr/>
        </p:nvCxnSpPr>
        <p:spPr>
          <a:xfrm>
            <a:off x="0" y="1449431"/>
            <a:ext cx="9144000" cy="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64908" y="1509868"/>
            <a:ext cx="2232248" cy="369332"/>
          </a:xfrm>
          <a:prstGeom prst="rect">
            <a:avLst/>
          </a:prstGeom>
          <a:noFill/>
        </p:spPr>
        <p:txBody>
          <a:bodyPr wrap="square" rtlCol="0">
            <a:spAutoFit/>
          </a:bodyPr>
          <a:lstStyle/>
          <a:p>
            <a:r>
              <a:rPr lang="en-GB" b="1" dirty="0"/>
              <a:t>Extension</a:t>
            </a:r>
          </a:p>
        </p:txBody>
      </p:sp>
      <mc:AlternateContent xmlns:mc="http://schemas.openxmlformats.org/markup-compatibility/2006">
        <mc:Choice xmlns:a14="http://schemas.microsoft.com/office/drawing/2010/main" Requires="a14">
          <p:sp>
            <p:nvSpPr>
              <p:cNvPr id="9" name="TextBox 8"/>
              <p:cNvSpPr txBox="1"/>
              <p:nvPr/>
            </p:nvSpPr>
            <p:spPr>
              <a:xfrm>
                <a:off x="221364" y="1840880"/>
                <a:ext cx="4016807" cy="4714817"/>
              </a:xfrm>
              <a:prstGeom prst="rect">
                <a:avLst/>
              </a:prstGeom>
              <a:noFill/>
            </p:spPr>
            <p:txBody>
              <a:bodyPr wrap="square" rtlCol="0">
                <a:spAutoFit/>
              </a:bodyPr>
              <a:lstStyle/>
              <a:p>
                <a:r>
                  <a:rPr lang="en-GB" sz="1600" i="1" dirty="0"/>
                  <a:t>[MAT 2007 1H] </a:t>
                </a:r>
                <a:r>
                  <a:rPr lang="en-GB" sz="1600" dirty="0"/>
                  <a:t>Given a function </a:t>
                </a:r>
                <a14:m>
                  <m:oMath xmlns:m="http://schemas.openxmlformats.org/officeDocument/2006/math">
                    <m:r>
                      <a:rPr lang="en-GB" sz="1600" b="0" i="1" smtClean="0">
                        <a:latin typeface="Cambria Math" panose="02040503050406030204" pitchFamily="18" charset="0"/>
                      </a:rPr>
                      <m:t>𝑓</m:t>
                    </m:r>
                    <m:r>
                      <a:rPr lang="en-GB" sz="1600" b="0" i="1" smtClean="0">
                        <a:latin typeface="Cambria Math" panose="02040503050406030204" pitchFamily="18" charset="0"/>
                      </a:rPr>
                      <m:t>(</m:t>
                    </m:r>
                    <m:r>
                      <a:rPr lang="en-GB" sz="1600" b="0" i="1" smtClean="0">
                        <a:latin typeface="Cambria Math" panose="02040503050406030204" pitchFamily="18" charset="0"/>
                      </a:rPr>
                      <m:t>𝑥</m:t>
                    </m:r>
                    <m:r>
                      <a:rPr lang="en-GB" sz="1600" b="0" i="1" smtClean="0">
                        <a:latin typeface="Cambria Math" panose="02040503050406030204" pitchFamily="18" charset="0"/>
                      </a:rPr>
                      <m:t>)</m:t>
                    </m:r>
                  </m:oMath>
                </a14:m>
                <a:r>
                  <a:rPr lang="en-GB" sz="1600" dirty="0"/>
                  <a:t>, you are told that </a:t>
                </a:r>
              </a:p>
              <a:p>
                <a14:m>
                  <m:oMathPara xmlns:m="http://schemas.openxmlformats.org/officeDocument/2006/math">
                    <m:oMathParaPr>
                      <m:jc m:val="centerGroup"/>
                    </m:oMathParaPr>
                    <m:oMath xmlns:m="http://schemas.openxmlformats.org/officeDocument/2006/math">
                      <m:nary>
                        <m:naryPr>
                          <m:ctrlPr>
                            <a:rPr lang="en-GB" sz="1600" b="0" i="1" smtClean="0">
                              <a:latin typeface="Cambria Math" panose="02040503050406030204" pitchFamily="18" charset="0"/>
                            </a:rPr>
                          </m:ctrlPr>
                        </m:naryPr>
                        <m:sub>
                          <m:r>
                            <a:rPr lang="en-GB" sz="1600" b="0" i="1" smtClean="0">
                              <a:latin typeface="Cambria Math" panose="02040503050406030204" pitchFamily="18" charset="0"/>
                            </a:rPr>
                            <m:t>0</m:t>
                          </m:r>
                        </m:sub>
                        <m:sup>
                          <m:r>
                            <a:rPr lang="en-GB" sz="1600" b="0" i="1" smtClean="0">
                              <a:latin typeface="Cambria Math" panose="02040503050406030204" pitchFamily="18" charset="0"/>
                            </a:rPr>
                            <m:t>1</m:t>
                          </m:r>
                        </m:sup>
                        <m:e>
                          <m:r>
                            <a:rPr lang="en-GB" sz="1600" b="0" i="1" smtClean="0">
                              <a:latin typeface="Cambria Math" panose="02040503050406030204" pitchFamily="18" charset="0"/>
                            </a:rPr>
                            <m:t>3</m:t>
                          </m:r>
                          <m:r>
                            <a:rPr lang="en-GB" sz="1600" b="0" i="1" smtClean="0">
                              <a:latin typeface="Cambria Math" panose="02040503050406030204" pitchFamily="18" charset="0"/>
                            </a:rPr>
                            <m:t>𝑓</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e>
                          </m:d>
                          <m:r>
                            <a:rPr lang="en-GB" sz="1600" b="0" i="1" smtClean="0">
                              <a:latin typeface="Cambria Math" panose="02040503050406030204" pitchFamily="18" charset="0"/>
                            </a:rPr>
                            <m:t> </m:t>
                          </m:r>
                          <m:r>
                            <a:rPr lang="en-GB" sz="1600" b="0" i="1" smtClean="0">
                              <a:latin typeface="Cambria Math" panose="02040503050406030204" pitchFamily="18" charset="0"/>
                            </a:rPr>
                            <m:t>𝑑𝑥</m:t>
                          </m:r>
                        </m:e>
                      </m:nary>
                      <m:r>
                        <a:rPr lang="en-GB" sz="1600" b="0" i="1" smtClean="0">
                          <a:latin typeface="Cambria Math" panose="02040503050406030204" pitchFamily="18" charset="0"/>
                        </a:rPr>
                        <m:t>+</m:t>
                      </m:r>
                      <m:nary>
                        <m:naryPr>
                          <m:ctrlPr>
                            <a:rPr lang="en-GB" sz="1600" b="0" i="1" smtClean="0">
                              <a:latin typeface="Cambria Math" panose="02040503050406030204" pitchFamily="18" charset="0"/>
                            </a:rPr>
                          </m:ctrlPr>
                        </m:naryPr>
                        <m:sub>
                          <m:r>
                            <a:rPr lang="en-GB" sz="1600" b="0" i="1" smtClean="0">
                              <a:latin typeface="Cambria Math" panose="02040503050406030204" pitchFamily="18" charset="0"/>
                            </a:rPr>
                            <m:t>1</m:t>
                          </m:r>
                        </m:sub>
                        <m:sup>
                          <m:r>
                            <a:rPr lang="en-GB" sz="1600" b="0" i="1" smtClean="0">
                              <a:latin typeface="Cambria Math" panose="02040503050406030204" pitchFamily="18" charset="0"/>
                            </a:rPr>
                            <m:t>2</m:t>
                          </m:r>
                        </m:sup>
                        <m:e>
                          <m:r>
                            <a:rPr lang="en-GB" sz="1600" b="0" i="1" smtClean="0">
                              <a:latin typeface="Cambria Math" panose="02040503050406030204" pitchFamily="18" charset="0"/>
                            </a:rPr>
                            <m:t>2</m:t>
                          </m:r>
                          <m:r>
                            <a:rPr lang="en-GB" sz="1600" b="0" i="1" smtClean="0">
                              <a:latin typeface="Cambria Math" panose="02040503050406030204" pitchFamily="18" charset="0"/>
                            </a:rPr>
                            <m:t>𝑓</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e>
                          </m:d>
                          <m:r>
                            <a:rPr lang="en-GB" sz="1600" b="0" i="1" smtClean="0">
                              <a:latin typeface="Cambria Math" panose="02040503050406030204" pitchFamily="18" charset="0"/>
                            </a:rPr>
                            <m:t> </m:t>
                          </m:r>
                          <m:r>
                            <a:rPr lang="en-GB" sz="1600" b="0" i="1" smtClean="0">
                              <a:latin typeface="Cambria Math" panose="02040503050406030204" pitchFamily="18" charset="0"/>
                            </a:rPr>
                            <m:t>𝑑𝑥</m:t>
                          </m:r>
                        </m:e>
                      </m:nary>
                      <m:r>
                        <a:rPr lang="en-GB" sz="1600" b="0" i="1" smtClean="0">
                          <a:latin typeface="Cambria Math" panose="02040503050406030204" pitchFamily="18" charset="0"/>
                        </a:rPr>
                        <m:t>=7</m:t>
                      </m:r>
                    </m:oMath>
                    <m:oMath xmlns:m="http://schemas.openxmlformats.org/officeDocument/2006/math">
                      <m:nary>
                        <m:naryPr>
                          <m:ctrlPr>
                            <a:rPr lang="en-GB" sz="1600" i="1">
                              <a:latin typeface="Cambria Math" panose="02040503050406030204" pitchFamily="18" charset="0"/>
                            </a:rPr>
                          </m:ctrlPr>
                        </m:naryPr>
                        <m:sub>
                          <m:r>
                            <a:rPr lang="en-GB" sz="1600" i="1">
                              <a:latin typeface="Cambria Math" panose="02040503050406030204" pitchFamily="18" charset="0"/>
                            </a:rPr>
                            <m:t>0</m:t>
                          </m:r>
                        </m:sub>
                        <m:sup>
                          <m:r>
                            <a:rPr lang="en-GB" sz="1600" b="0" i="1" smtClean="0">
                              <a:latin typeface="Cambria Math" panose="02040503050406030204" pitchFamily="18" charset="0"/>
                            </a:rPr>
                            <m:t>2</m:t>
                          </m:r>
                        </m:sup>
                        <m:e>
                          <m:r>
                            <a:rPr lang="en-GB" sz="1600" i="1">
                              <a:latin typeface="Cambria Math" panose="02040503050406030204" pitchFamily="18" charset="0"/>
                            </a:rPr>
                            <m:t>𝑓</m:t>
                          </m:r>
                          <m:d>
                            <m:dPr>
                              <m:ctrlPr>
                                <a:rPr lang="en-GB" sz="1600" i="1">
                                  <a:latin typeface="Cambria Math" panose="02040503050406030204" pitchFamily="18" charset="0"/>
                                </a:rPr>
                              </m:ctrlPr>
                            </m:dPr>
                            <m:e>
                              <m:r>
                                <a:rPr lang="en-GB" sz="1600" i="1">
                                  <a:latin typeface="Cambria Math" panose="02040503050406030204" pitchFamily="18" charset="0"/>
                                </a:rPr>
                                <m:t>𝑥</m:t>
                              </m:r>
                            </m:e>
                          </m:d>
                          <m:r>
                            <a:rPr lang="en-GB" sz="1600" i="1">
                              <a:latin typeface="Cambria Math" panose="02040503050406030204" pitchFamily="18" charset="0"/>
                            </a:rPr>
                            <m:t> </m:t>
                          </m:r>
                          <m:r>
                            <a:rPr lang="en-GB" sz="1600" i="1">
                              <a:latin typeface="Cambria Math" panose="02040503050406030204" pitchFamily="18" charset="0"/>
                            </a:rPr>
                            <m:t>𝑑𝑥</m:t>
                          </m:r>
                        </m:e>
                      </m:nary>
                      <m:r>
                        <a:rPr lang="en-GB" sz="1600" i="1">
                          <a:latin typeface="Cambria Math" panose="02040503050406030204" pitchFamily="18" charset="0"/>
                        </a:rPr>
                        <m:t>+</m:t>
                      </m:r>
                      <m:nary>
                        <m:naryPr>
                          <m:ctrlPr>
                            <a:rPr lang="en-GB" sz="1600" i="1">
                              <a:latin typeface="Cambria Math" panose="02040503050406030204" pitchFamily="18" charset="0"/>
                            </a:rPr>
                          </m:ctrlPr>
                        </m:naryPr>
                        <m:sub>
                          <m:r>
                            <a:rPr lang="en-GB" sz="1600" i="1">
                              <a:latin typeface="Cambria Math" panose="02040503050406030204" pitchFamily="18" charset="0"/>
                            </a:rPr>
                            <m:t>1</m:t>
                          </m:r>
                        </m:sub>
                        <m:sup>
                          <m:r>
                            <a:rPr lang="en-GB" sz="1600" i="1">
                              <a:latin typeface="Cambria Math" panose="02040503050406030204" pitchFamily="18" charset="0"/>
                            </a:rPr>
                            <m:t>2</m:t>
                          </m:r>
                        </m:sup>
                        <m:e>
                          <m:r>
                            <a:rPr lang="en-GB" sz="1600" i="1">
                              <a:latin typeface="Cambria Math" panose="02040503050406030204" pitchFamily="18" charset="0"/>
                            </a:rPr>
                            <m:t>𝑓</m:t>
                          </m:r>
                          <m:d>
                            <m:dPr>
                              <m:ctrlPr>
                                <a:rPr lang="en-GB" sz="1600" i="1">
                                  <a:latin typeface="Cambria Math" panose="02040503050406030204" pitchFamily="18" charset="0"/>
                                </a:rPr>
                              </m:ctrlPr>
                            </m:dPr>
                            <m:e>
                              <m:r>
                                <a:rPr lang="en-GB" sz="1600" i="1">
                                  <a:latin typeface="Cambria Math" panose="02040503050406030204" pitchFamily="18" charset="0"/>
                                </a:rPr>
                                <m:t>𝑥</m:t>
                              </m:r>
                            </m:e>
                          </m:d>
                          <m:r>
                            <a:rPr lang="en-GB" sz="1600" i="1">
                              <a:latin typeface="Cambria Math" panose="02040503050406030204" pitchFamily="18" charset="0"/>
                            </a:rPr>
                            <m:t> </m:t>
                          </m:r>
                          <m:r>
                            <a:rPr lang="en-GB" sz="1600" i="1">
                              <a:latin typeface="Cambria Math" panose="02040503050406030204" pitchFamily="18" charset="0"/>
                            </a:rPr>
                            <m:t>𝑑𝑥</m:t>
                          </m:r>
                        </m:e>
                      </m:nary>
                      <m:r>
                        <a:rPr lang="en-GB" sz="1600" i="1">
                          <a:latin typeface="Cambria Math" panose="02040503050406030204" pitchFamily="18" charset="0"/>
                        </a:rPr>
                        <m:t>=</m:t>
                      </m:r>
                      <m:r>
                        <a:rPr lang="en-GB" sz="1600" b="0" i="1" smtClean="0">
                          <a:latin typeface="Cambria Math" panose="02040503050406030204" pitchFamily="18" charset="0"/>
                        </a:rPr>
                        <m:t>1</m:t>
                      </m:r>
                    </m:oMath>
                  </m:oMathPara>
                </a14:m>
                <a:endParaRPr lang="en-GB" sz="1600" dirty="0"/>
              </a:p>
              <a:p>
                <a:r>
                  <a:rPr lang="en-GB" sz="1600" dirty="0"/>
                  <a:t>It follows that </a:t>
                </a:r>
                <a14:m>
                  <m:oMath xmlns:m="http://schemas.openxmlformats.org/officeDocument/2006/math">
                    <m:nary>
                      <m:naryPr>
                        <m:ctrlPr>
                          <a:rPr lang="en-GB" sz="1600" b="0" i="1" smtClean="0">
                            <a:latin typeface="Cambria Math" panose="02040503050406030204" pitchFamily="18" charset="0"/>
                          </a:rPr>
                        </m:ctrlPr>
                      </m:naryPr>
                      <m:sub>
                        <m:r>
                          <a:rPr lang="en-GB" sz="1600" b="0" i="1" smtClean="0">
                            <a:latin typeface="Cambria Math" panose="02040503050406030204" pitchFamily="18" charset="0"/>
                          </a:rPr>
                          <m:t>0</m:t>
                        </m:r>
                      </m:sub>
                      <m:sup>
                        <m:r>
                          <a:rPr lang="en-GB" sz="1600" b="0" i="1" smtClean="0">
                            <a:latin typeface="Cambria Math" panose="02040503050406030204" pitchFamily="18" charset="0"/>
                          </a:rPr>
                          <m:t>2</m:t>
                        </m:r>
                      </m:sup>
                      <m:e>
                        <m:r>
                          <a:rPr lang="en-GB" sz="1600" b="0" i="1" smtClean="0">
                            <a:latin typeface="Cambria Math" panose="02040503050406030204" pitchFamily="18" charset="0"/>
                          </a:rPr>
                          <m:t>𝑓</m:t>
                        </m:r>
                        <m:r>
                          <a:rPr lang="en-GB" sz="1600" b="0" i="1" smtClean="0">
                            <a:latin typeface="Cambria Math" panose="02040503050406030204" pitchFamily="18" charset="0"/>
                          </a:rPr>
                          <m:t>(</m:t>
                        </m:r>
                        <m:r>
                          <a:rPr lang="en-GB" sz="1600" b="0" i="1" smtClean="0">
                            <a:latin typeface="Cambria Math" panose="02040503050406030204" pitchFamily="18" charset="0"/>
                          </a:rPr>
                          <m:t>𝑥</m:t>
                        </m:r>
                        <m:r>
                          <a:rPr lang="en-GB" sz="1600" b="0" i="1" smtClean="0">
                            <a:latin typeface="Cambria Math" panose="02040503050406030204" pitchFamily="18" charset="0"/>
                          </a:rPr>
                          <m:t>)</m:t>
                        </m:r>
                      </m:e>
                    </m:nary>
                    <m:r>
                      <a:rPr lang="en-GB" sz="1600" b="0" i="1" smtClean="0">
                        <a:latin typeface="Cambria Math" panose="02040503050406030204" pitchFamily="18" charset="0"/>
                      </a:rPr>
                      <m:t> </m:t>
                    </m:r>
                    <m:r>
                      <a:rPr lang="en-GB" sz="1600" b="0" i="1" smtClean="0">
                        <a:latin typeface="Cambria Math" panose="02040503050406030204" pitchFamily="18" charset="0"/>
                      </a:rPr>
                      <m:t>𝑑𝑥</m:t>
                    </m:r>
                  </m:oMath>
                </a14:m>
                <a:r>
                  <a:rPr lang="en-GB" sz="1600" dirty="0"/>
                  <a:t> equals what?</a:t>
                </a:r>
              </a:p>
              <a:p>
                <a:r>
                  <a:rPr lang="en-GB" sz="1600" b="1" dirty="0"/>
                  <a:t>Because the area between </a:t>
                </a:r>
                <a14:m>
                  <m:oMath xmlns:m="http://schemas.openxmlformats.org/officeDocument/2006/math">
                    <m:r>
                      <a:rPr lang="en-GB" sz="1600" b="1" i="1">
                        <a:latin typeface="Cambria Math" panose="02040503050406030204" pitchFamily="18" charset="0"/>
                      </a:rPr>
                      <m:t>𝒙</m:t>
                    </m:r>
                    <m:r>
                      <a:rPr lang="en-GB" sz="1600" b="1" i="1">
                        <a:latin typeface="Cambria Math" panose="02040503050406030204" pitchFamily="18" charset="0"/>
                      </a:rPr>
                      <m:t>=</m:t>
                    </m:r>
                    <m:r>
                      <a:rPr lang="en-GB" sz="1600" b="1" i="1">
                        <a:latin typeface="Cambria Math" panose="02040503050406030204" pitchFamily="18" charset="0"/>
                      </a:rPr>
                      <m:t>𝟎</m:t>
                    </m:r>
                  </m:oMath>
                </a14:m>
                <a:r>
                  <a:rPr lang="en-GB" sz="1600" b="1" dirty="0"/>
                  <a:t> and 2 is the sum of the area between 0 and 1, and between 1 and 2, it follows that </a:t>
                </a:r>
                <a14:m>
                  <m:oMath xmlns:m="http://schemas.openxmlformats.org/officeDocument/2006/math">
                    <m:nary>
                      <m:naryPr>
                        <m:ctrlPr>
                          <a:rPr lang="en-GB" sz="1600" b="1" i="1">
                            <a:latin typeface="Cambria Math" panose="02040503050406030204" pitchFamily="18" charset="0"/>
                          </a:rPr>
                        </m:ctrlPr>
                      </m:naryPr>
                      <m:sub>
                        <m:r>
                          <a:rPr lang="en-GB" sz="1600" b="1" i="1">
                            <a:latin typeface="Cambria Math" panose="02040503050406030204" pitchFamily="18" charset="0"/>
                          </a:rPr>
                          <m:t>𝟎</m:t>
                        </m:r>
                      </m:sub>
                      <m:sup>
                        <m:r>
                          <a:rPr lang="en-GB" sz="1600" b="1" i="1">
                            <a:latin typeface="Cambria Math" panose="02040503050406030204" pitchFamily="18" charset="0"/>
                          </a:rPr>
                          <m:t>𝟐</m:t>
                        </m:r>
                      </m:sup>
                      <m:e>
                        <m:r>
                          <a:rPr lang="en-GB" sz="1600" b="1" i="1">
                            <a:latin typeface="Cambria Math" panose="02040503050406030204" pitchFamily="18" charset="0"/>
                          </a:rPr>
                          <m:t>𝒇</m:t>
                        </m:r>
                        <m:d>
                          <m:dPr>
                            <m:ctrlPr>
                              <a:rPr lang="en-GB" sz="1600" b="1" i="1">
                                <a:latin typeface="Cambria Math" panose="02040503050406030204" pitchFamily="18" charset="0"/>
                              </a:rPr>
                            </m:ctrlPr>
                          </m:dPr>
                          <m:e>
                            <m:r>
                              <a:rPr lang="en-GB" sz="1600" b="1" i="1">
                                <a:latin typeface="Cambria Math" panose="02040503050406030204" pitchFamily="18" charset="0"/>
                              </a:rPr>
                              <m:t>𝒙</m:t>
                            </m:r>
                          </m:e>
                        </m:d>
                        <m:r>
                          <a:rPr lang="en-GB" sz="1600" b="1" i="1">
                            <a:latin typeface="Cambria Math" panose="02040503050406030204" pitchFamily="18" charset="0"/>
                          </a:rPr>
                          <m:t> </m:t>
                        </m:r>
                        <m:r>
                          <a:rPr lang="en-GB" sz="1600" b="1" i="1">
                            <a:latin typeface="Cambria Math" panose="02040503050406030204" pitchFamily="18" charset="0"/>
                          </a:rPr>
                          <m:t>𝒅𝒙</m:t>
                        </m:r>
                      </m:e>
                    </m:nary>
                    <m:r>
                      <a:rPr lang="en-GB" sz="1600" b="1" i="1">
                        <a:latin typeface="Cambria Math" panose="02040503050406030204" pitchFamily="18" charset="0"/>
                      </a:rPr>
                      <m:t>=</m:t>
                    </m:r>
                    <m:nary>
                      <m:naryPr>
                        <m:ctrlPr>
                          <a:rPr lang="en-GB" sz="1600" b="1" i="1">
                            <a:latin typeface="Cambria Math" panose="02040503050406030204" pitchFamily="18" charset="0"/>
                          </a:rPr>
                        </m:ctrlPr>
                      </m:naryPr>
                      <m:sub>
                        <m:r>
                          <a:rPr lang="en-GB" sz="1600" b="1" i="1">
                            <a:latin typeface="Cambria Math" panose="02040503050406030204" pitchFamily="18" charset="0"/>
                          </a:rPr>
                          <m:t>𝟏</m:t>
                        </m:r>
                      </m:sub>
                      <m:sup>
                        <m:r>
                          <a:rPr lang="en-GB" sz="1600" b="1" i="1">
                            <a:latin typeface="Cambria Math" panose="02040503050406030204" pitchFamily="18" charset="0"/>
                          </a:rPr>
                          <m:t>𝟐</m:t>
                        </m:r>
                      </m:sup>
                      <m:e>
                        <m:r>
                          <a:rPr lang="en-GB" sz="1600" b="1" i="1">
                            <a:latin typeface="Cambria Math" panose="02040503050406030204" pitchFamily="18" charset="0"/>
                          </a:rPr>
                          <m:t>𝒇</m:t>
                        </m:r>
                        <m:d>
                          <m:dPr>
                            <m:ctrlPr>
                              <a:rPr lang="en-GB" sz="1600" b="1" i="1">
                                <a:latin typeface="Cambria Math" panose="02040503050406030204" pitchFamily="18" charset="0"/>
                              </a:rPr>
                            </m:ctrlPr>
                          </m:dPr>
                          <m:e>
                            <m:r>
                              <a:rPr lang="en-GB" sz="1600" b="1" i="1">
                                <a:latin typeface="Cambria Math" panose="02040503050406030204" pitchFamily="18" charset="0"/>
                              </a:rPr>
                              <m:t>𝒙</m:t>
                            </m:r>
                          </m:e>
                        </m:d>
                        <m:r>
                          <a:rPr lang="en-GB" sz="1600" b="1" i="1">
                            <a:latin typeface="Cambria Math" panose="02040503050406030204" pitchFamily="18" charset="0"/>
                          </a:rPr>
                          <m:t> </m:t>
                        </m:r>
                        <m:r>
                          <a:rPr lang="en-GB" sz="1600" b="1" i="1">
                            <a:latin typeface="Cambria Math" panose="02040503050406030204" pitchFamily="18" charset="0"/>
                          </a:rPr>
                          <m:t>𝒅𝒙</m:t>
                        </m:r>
                      </m:e>
                    </m:nary>
                    <m:r>
                      <a:rPr lang="en-GB" sz="1600" b="1" i="1">
                        <a:latin typeface="Cambria Math" panose="02040503050406030204" pitchFamily="18" charset="0"/>
                      </a:rPr>
                      <m:t>+</m:t>
                    </m:r>
                    <m:nary>
                      <m:naryPr>
                        <m:ctrlPr>
                          <a:rPr lang="en-GB" sz="1600" b="1" i="1">
                            <a:latin typeface="Cambria Math" panose="02040503050406030204" pitchFamily="18" charset="0"/>
                          </a:rPr>
                        </m:ctrlPr>
                      </m:naryPr>
                      <m:sub>
                        <m:r>
                          <a:rPr lang="en-GB" sz="1600" b="1" i="1">
                            <a:latin typeface="Cambria Math" panose="02040503050406030204" pitchFamily="18" charset="0"/>
                          </a:rPr>
                          <m:t>𝟏</m:t>
                        </m:r>
                      </m:sub>
                      <m:sup>
                        <m:r>
                          <a:rPr lang="en-GB" sz="1600" b="1" i="1">
                            <a:latin typeface="Cambria Math" panose="02040503050406030204" pitchFamily="18" charset="0"/>
                          </a:rPr>
                          <m:t>𝟐</m:t>
                        </m:r>
                      </m:sup>
                      <m:e>
                        <m:r>
                          <a:rPr lang="en-GB" sz="1600" b="1" i="1">
                            <a:latin typeface="Cambria Math" panose="02040503050406030204" pitchFamily="18" charset="0"/>
                          </a:rPr>
                          <m:t>𝒇</m:t>
                        </m:r>
                        <m:d>
                          <m:dPr>
                            <m:ctrlPr>
                              <a:rPr lang="en-GB" sz="1600" b="1" i="1">
                                <a:latin typeface="Cambria Math" panose="02040503050406030204" pitchFamily="18" charset="0"/>
                              </a:rPr>
                            </m:ctrlPr>
                          </m:dPr>
                          <m:e>
                            <m:r>
                              <a:rPr lang="en-GB" sz="1600" b="1" i="1">
                                <a:latin typeface="Cambria Math" panose="02040503050406030204" pitchFamily="18" charset="0"/>
                              </a:rPr>
                              <m:t>𝒙</m:t>
                            </m:r>
                          </m:e>
                        </m:d>
                        <m:r>
                          <a:rPr lang="en-GB" sz="1600" b="1" i="1">
                            <a:latin typeface="Cambria Math" panose="02040503050406030204" pitchFamily="18" charset="0"/>
                          </a:rPr>
                          <m:t> </m:t>
                        </m:r>
                        <m:r>
                          <a:rPr lang="en-GB" sz="1600" b="1" i="1">
                            <a:latin typeface="Cambria Math" panose="02040503050406030204" pitchFamily="18" charset="0"/>
                          </a:rPr>
                          <m:t>𝒅𝒙</m:t>
                        </m:r>
                      </m:e>
                    </m:nary>
                  </m:oMath>
                </a14:m>
                <a:r>
                  <a:rPr lang="en-GB" sz="1600" b="1" dirty="0"/>
                  <a:t>. Also note that </a:t>
                </a:r>
                <a14:m>
                  <m:oMath xmlns:m="http://schemas.openxmlformats.org/officeDocument/2006/math">
                    <m:nary>
                      <m:naryPr>
                        <m:subHide m:val="on"/>
                        <m:supHide m:val="on"/>
                        <m:ctrlPr>
                          <a:rPr lang="en-GB" sz="1600" b="1" i="1" smtClean="0">
                            <a:latin typeface="Cambria Math" panose="02040503050406030204" pitchFamily="18" charset="0"/>
                          </a:rPr>
                        </m:ctrlPr>
                      </m:naryPr>
                      <m:sub/>
                      <m:sup/>
                      <m:e>
                        <m:r>
                          <a:rPr lang="en-GB" sz="1600" b="1" i="1" smtClean="0">
                            <a:latin typeface="Cambria Math" panose="02040503050406030204" pitchFamily="18" charset="0"/>
                          </a:rPr>
                          <m:t>𝒌𝒇</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𝒙</m:t>
                            </m:r>
                          </m:e>
                        </m:d>
                        <m:r>
                          <a:rPr lang="en-GB" sz="1600" b="1" i="1" smtClean="0">
                            <a:latin typeface="Cambria Math" panose="02040503050406030204" pitchFamily="18" charset="0"/>
                          </a:rPr>
                          <m:t> </m:t>
                        </m:r>
                        <m:r>
                          <a:rPr lang="en-GB" sz="1600" b="1" i="1" smtClean="0">
                            <a:latin typeface="Cambria Math" panose="02040503050406030204" pitchFamily="18" charset="0"/>
                          </a:rPr>
                          <m:t>𝒅𝒙</m:t>
                        </m:r>
                      </m:e>
                    </m:nary>
                    <m:r>
                      <a:rPr lang="en-GB" sz="1600" b="1" i="1" smtClean="0">
                        <a:latin typeface="Cambria Math" panose="02040503050406030204" pitchFamily="18" charset="0"/>
                      </a:rPr>
                      <m:t>=</m:t>
                    </m:r>
                    <m:r>
                      <a:rPr lang="en-GB" sz="1600" b="1" i="1" smtClean="0">
                        <a:latin typeface="Cambria Math" panose="02040503050406030204" pitchFamily="18" charset="0"/>
                      </a:rPr>
                      <m:t>𝒌</m:t>
                    </m:r>
                    <m:nary>
                      <m:naryPr>
                        <m:subHide m:val="on"/>
                        <m:supHide m:val="on"/>
                        <m:ctrlPr>
                          <a:rPr lang="en-GB" sz="1600" b="1" i="1" smtClean="0">
                            <a:latin typeface="Cambria Math" panose="02040503050406030204" pitchFamily="18" charset="0"/>
                          </a:rPr>
                        </m:ctrlPr>
                      </m:naryPr>
                      <m:sub/>
                      <m:sup/>
                      <m:e>
                        <m:r>
                          <a:rPr lang="en-GB" sz="1600" b="1" i="1" smtClean="0">
                            <a:latin typeface="Cambria Math" panose="02040503050406030204" pitchFamily="18" charset="0"/>
                          </a:rPr>
                          <m:t>𝒇</m:t>
                        </m:r>
                        <m:r>
                          <a:rPr lang="en-GB" sz="1600" b="1" i="1" smtClean="0">
                            <a:latin typeface="Cambria Math" panose="02040503050406030204" pitchFamily="18" charset="0"/>
                          </a:rPr>
                          <m:t>(</m:t>
                        </m:r>
                        <m:r>
                          <a:rPr lang="en-GB" sz="1600" b="1" i="1" smtClean="0">
                            <a:latin typeface="Cambria Math" panose="02040503050406030204" pitchFamily="18" charset="0"/>
                          </a:rPr>
                          <m:t>𝒙</m:t>
                        </m:r>
                        <m:r>
                          <a:rPr lang="en-GB" sz="1600" b="1" i="1" smtClean="0">
                            <a:latin typeface="Cambria Math" panose="02040503050406030204" pitchFamily="18" charset="0"/>
                          </a:rPr>
                          <m:t>)</m:t>
                        </m:r>
                      </m:e>
                    </m:nary>
                    <m:r>
                      <a:rPr lang="en-GB" sz="1600" b="1" i="1" smtClean="0">
                        <a:latin typeface="Cambria Math" panose="02040503050406030204" pitchFamily="18" charset="0"/>
                      </a:rPr>
                      <m:t> </m:t>
                    </m:r>
                    <m:r>
                      <a:rPr lang="en-GB" sz="1600" b="1" i="1" smtClean="0">
                        <a:latin typeface="Cambria Math" panose="02040503050406030204" pitchFamily="18" charset="0"/>
                      </a:rPr>
                      <m:t>𝒅𝒙</m:t>
                    </m:r>
                  </m:oMath>
                </a14:m>
                <a:endParaRPr lang="en-GB" sz="1600" b="1" dirty="0"/>
              </a:p>
              <a:p>
                <a:r>
                  <a:rPr lang="en-GB" sz="1600" b="1" dirty="0"/>
                  <a:t>Letting </a:t>
                </a:r>
                <a14:m>
                  <m:oMath xmlns:m="http://schemas.openxmlformats.org/officeDocument/2006/math">
                    <m:r>
                      <a:rPr lang="en-GB" sz="1600" b="1" i="1">
                        <a:latin typeface="Cambria Math" panose="02040503050406030204" pitchFamily="18" charset="0"/>
                      </a:rPr>
                      <m:t>𝒂</m:t>
                    </m:r>
                    <m:r>
                      <a:rPr lang="en-GB" sz="1600" b="1" i="1">
                        <a:latin typeface="Cambria Math" panose="02040503050406030204" pitchFamily="18" charset="0"/>
                      </a:rPr>
                      <m:t>=</m:t>
                    </m:r>
                    <m:nary>
                      <m:naryPr>
                        <m:ctrlPr>
                          <a:rPr lang="en-GB" sz="1600" b="1" i="1">
                            <a:latin typeface="Cambria Math" panose="02040503050406030204" pitchFamily="18" charset="0"/>
                          </a:rPr>
                        </m:ctrlPr>
                      </m:naryPr>
                      <m:sub>
                        <m:r>
                          <a:rPr lang="en-GB" sz="1600" b="1" i="1">
                            <a:latin typeface="Cambria Math" panose="02040503050406030204" pitchFamily="18" charset="0"/>
                          </a:rPr>
                          <m:t>𝟎</m:t>
                        </m:r>
                      </m:sub>
                      <m:sup>
                        <m:r>
                          <a:rPr lang="en-GB" sz="1600" b="1" i="1">
                            <a:latin typeface="Cambria Math" panose="02040503050406030204" pitchFamily="18" charset="0"/>
                          </a:rPr>
                          <m:t>𝟏</m:t>
                        </m:r>
                      </m:sup>
                      <m:e>
                        <m:r>
                          <a:rPr lang="en-GB" sz="1600" b="1" i="1">
                            <a:latin typeface="Cambria Math" panose="02040503050406030204" pitchFamily="18" charset="0"/>
                          </a:rPr>
                          <m:t>𝒇</m:t>
                        </m:r>
                        <m:d>
                          <m:dPr>
                            <m:ctrlPr>
                              <a:rPr lang="en-GB" sz="1600" b="1" i="1">
                                <a:latin typeface="Cambria Math" panose="02040503050406030204" pitchFamily="18" charset="0"/>
                              </a:rPr>
                            </m:ctrlPr>
                          </m:dPr>
                          <m:e>
                            <m:r>
                              <a:rPr lang="en-GB" sz="1600" b="1" i="1">
                                <a:latin typeface="Cambria Math" panose="02040503050406030204" pitchFamily="18" charset="0"/>
                              </a:rPr>
                              <m:t>𝒙</m:t>
                            </m:r>
                          </m:e>
                        </m:d>
                        <m:r>
                          <a:rPr lang="en-GB" sz="1600" b="1" i="1">
                            <a:latin typeface="Cambria Math" panose="02040503050406030204" pitchFamily="18" charset="0"/>
                          </a:rPr>
                          <m:t> </m:t>
                        </m:r>
                        <m:r>
                          <a:rPr lang="en-GB" sz="1600" b="1" i="1">
                            <a:latin typeface="Cambria Math" panose="02040503050406030204" pitchFamily="18" charset="0"/>
                          </a:rPr>
                          <m:t>𝒅𝒙</m:t>
                        </m:r>
                      </m:e>
                    </m:nary>
                  </m:oMath>
                </a14:m>
                <a:r>
                  <a:rPr lang="en-GB" sz="1600" b="1" dirty="0"/>
                  <a:t> and </a:t>
                </a:r>
                <a14:m>
                  <m:oMath xmlns:m="http://schemas.openxmlformats.org/officeDocument/2006/math">
                    <m:r>
                      <a:rPr lang="en-GB" sz="1600" b="1" i="1">
                        <a:latin typeface="Cambria Math" panose="02040503050406030204" pitchFamily="18" charset="0"/>
                      </a:rPr>
                      <m:t>𝒃</m:t>
                    </m:r>
                    <m:r>
                      <a:rPr lang="en-GB" sz="1600" b="1">
                        <a:latin typeface="Cambria Math" panose="02040503050406030204" pitchFamily="18" charset="0"/>
                      </a:rPr>
                      <m:t>=</m:t>
                    </m:r>
                    <m:nary>
                      <m:naryPr>
                        <m:ctrlPr>
                          <a:rPr lang="en-GB" sz="1600" b="1" i="1">
                            <a:latin typeface="Cambria Math" panose="02040503050406030204" pitchFamily="18" charset="0"/>
                          </a:rPr>
                        </m:ctrlPr>
                      </m:naryPr>
                      <m:sub>
                        <m:r>
                          <a:rPr lang="en-GB" sz="1600" b="1" i="1">
                            <a:latin typeface="Cambria Math" panose="02040503050406030204" pitchFamily="18" charset="0"/>
                          </a:rPr>
                          <m:t>𝟏</m:t>
                        </m:r>
                      </m:sub>
                      <m:sup>
                        <m:r>
                          <a:rPr lang="en-GB" sz="1600" b="1" i="1">
                            <a:latin typeface="Cambria Math" panose="02040503050406030204" pitchFamily="18" charset="0"/>
                          </a:rPr>
                          <m:t>𝟐</m:t>
                        </m:r>
                      </m:sup>
                      <m:e>
                        <m:r>
                          <a:rPr lang="en-GB" sz="1600" b="1" i="1">
                            <a:latin typeface="Cambria Math" panose="02040503050406030204" pitchFamily="18" charset="0"/>
                          </a:rPr>
                          <m:t>𝒇</m:t>
                        </m:r>
                        <m:d>
                          <m:dPr>
                            <m:ctrlPr>
                              <a:rPr lang="en-GB" sz="1600" b="1" i="1">
                                <a:latin typeface="Cambria Math" panose="02040503050406030204" pitchFamily="18" charset="0"/>
                              </a:rPr>
                            </m:ctrlPr>
                          </m:dPr>
                          <m:e>
                            <m:r>
                              <a:rPr lang="en-GB" sz="1600" b="1" i="1">
                                <a:latin typeface="Cambria Math" panose="02040503050406030204" pitchFamily="18" charset="0"/>
                              </a:rPr>
                              <m:t>𝒙</m:t>
                            </m:r>
                          </m:e>
                        </m:d>
                        <m:r>
                          <a:rPr lang="en-GB" sz="1600" b="1" i="1">
                            <a:latin typeface="Cambria Math" panose="02040503050406030204" pitchFamily="18" charset="0"/>
                          </a:rPr>
                          <m:t> </m:t>
                        </m:r>
                        <m:r>
                          <a:rPr lang="en-GB" sz="1600" b="1" i="1">
                            <a:latin typeface="Cambria Math" panose="02040503050406030204" pitchFamily="18" charset="0"/>
                          </a:rPr>
                          <m:t>𝒅𝒙</m:t>
                        </m:r>
                      </m:e>
                    </m:nary>
                  </m:oMath>
                </a14:m>
                <a:r>
                  <a:rPr lang="en-GB" sz="1600" b="1" dirty="0"/>
                  <a:t> purely for convenience, then:</a:t>
                </a:r>
              </a:p>
              <a:p>
                <a14:m>
                  <m:oMathPara xmlns:m="http://schemas.openxmlformats.org/officeDocument/2006/math">
                    <m:oMathParaPr>
                      <m:jc m:val="centerGroup"/>
                    </m:oMathParaPr>
                    <m:oMath xmlns:m="http://schemas.openxmlformats.org/officeDocument/2006/math">
                      <m:r>
                        <a:rPr lang="en-GB" sz="1600" b="1" i="1" smtClean="0">
                          <a:latin typeface="Cambria Math" panose="02040503050406030204" pitchFamily="18" charset="0"/>
                        </a:rPr>
                        <m:t>𝟑</m:t>
                      </m:r>
                      <m:r>
                        <a:rPr lang="en-GB" sz="1600" b="1" i="1" smtClean="0">
                          <a:latin typeface="Cambria Math" panose="02040503050406030204" pitchFamily="18" charset="0"/>
                        </a:rPr>
                        <m:t>𝒂</m:t>
                      </m:r>
                      <m:r>
                        <a:rPr lang="en-GB" sz="1600" b="1" i="1" smtClean="0">
                          <a:latin typeface="Cambria Math" panose="02040503050406030204" pitchFamily="18" charset="0"/>
                        </a:rPr>
                        <m:t>+</m:t>
                      </m:r>
                      <m:r>
                        <a:rPr lang="en-GB" sz="1600" b="1" i="1" smtClean="0">
                          <a:latin typeface="Cambria Math" panose="02040503050406030204" pitchFamily="18" charset="0"/>
                        </a:rPr>
                        <m:t>𝟐</m:t>
                      </m:r>
                      <m:r>
                        <a:rPr lang="en-GB" sz="1600" b="1" i="1" smtClean="0">
                          <a:latin typeface="Cambria Math" panose="02040503050406030204" pitchFamily="18" charset="0"/>
                        </a:rPr>
                        <m:t>𝒃</m:t>
                      </m:r>
                      <m:r>
                        <a:rPr lang="en-GB" sz="1600" b="1" i="1" smtClean="0">
                          <a:latin typeface="Cambria Math" panose="02040503050406030204" pitchFamily="18" charset="0"/>
                        </a:rPr>
                        <m:t>=</m:t>
                      </m:r>
                      <m:r>
                        <a:rPr lang="en-GB" sz="1600" b="1" i="1" smtClean="0">
                          <a:latin typeface="Cambria Math" panose="02040503050406030204" pitchFamily="18" charset="0"/>
                        </a:rPr>
                        <m:t>𝟕</m:t>
                      </m:r>
                    </m:oMath>
                    <m:oMath xmlns:m="http://schemas.openxmlformats.org/officeDocument/2006/math">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𝒂</m:t>
                          </m:r>
                          <m:r>
                            <a:rPr lang="en-GB" sz="1600" b="1" i="1" smtClean="0">
                              <a:latin typeface="Cambria Math" panose="02040503050406030204" pitchFamily="18" charset="0"/>
                            </a:rPr>
                            <m:t>+</m:t>
                          </m:r>
                          <m:r>
                            <a:rPr lang="en-GB" sz="1600" b="1" i="1" smtClean="0">
                              <a:latin typeface="Cambria Math" panose="02040503050406030204" pitchFamily="18" charset="0"/>
                            </a:rPr>
                            <m:t>𝒃</m:t>
                          </m:r>
                        </m:e>
                      </m:d>
                      <m:r>
                        <a:rPr lang="en-GB" sz="1600" b="1" i="1" smtClean="0">
                          <a:latin typeface="Cambria Math" panose="02040503050406030204" pitchFamily="18" charset="0"/>
                        </a:rPr>
                        <m:t>+</m:t>
                      </m:r>
                      <m:r>
                        <a:rPr lang="en-GB" sz="1600" b="1" i="1" smtClean="0">
                          <a:latin typeface="Cambria Math" panose="02040503050406030204" pitchFamily="18" charset="0"/>
                        </a:rPr>
                        <m:t>𝒃</m:t>
                      </m:r>
                      <m:r>
                        <a:rPr lang="en-GB" sz="1600" b="1" i="1" smtClean="0">
                          <a:latin typeface="Cambria Math" panose="02040503050406030204" pitchFamily="18" charset="0"/>
                        </a:rPr>
                        <m:t>=</m:t>
                      </m:r>
                      <m:r>
                        <a:rPr lang="en-GB" sz="1600" b="1" i="1" smtClean="0">
                          <a:latin typeface="Cambria Math" panose="02040503050406030204" pitchFamily="18" charset="0"/>
                        </a:rPr>
                        <m:t>𝟏</m:t>
                      </m:r>
                    </m:oMath>
                  </m:oMathPara>
                </a14:m>
                <a:endParaRPr lang="en-GB" sz="1600" b="1" dirty="0"/>
              </a:p>
              <a:p>
                <a:r>
                  <a:rPr lang="en-GB" sz="1600" b="1" dirty="0"/>
                  <a:t>Solve, </a:t>
                </a:r>
                <a14:m>
                  <m:oMath xmlns:m="http://schemas.openxmlformats.org/officeDocument/2006/math">
                    <m:r>
                      <a:rPr lang="en-GB" sz="1600" b="1" i="1" smtClean="0">
                        <a:latin typeface="Cambria Math" panose="02040503050406030204" pitchFamily="18" charset="0"/>
                      </a:rPr>
                      <m:t>𝒂</m:t>
                    </m:r>
                    <m:r>
                      <a:rPr lang="en-GB" sz="1600" b="1" i="1" smtClean="0">
                        <a:latin typeface="Cambria Math" panose="02040503050406030204" pitchFamily="18" charset="0"/>
                      </a:rPr>
                      <m:t>=</m:t>
                    </m:r>
                    <m:r>
                      <a:rPr lang="en-GB" sz="1600" b="1" i="1" smtClean="0">
                        <a:latin typeface="Cambria Math" panose="02040503050406030204" pitchFamily="18" charset="0"/>
                      </a:rPr>
                      <m:t>𝟑</m:t>
                    </m:r>
                    <m:r>
                      <a:rPr lang="en-GB" sz="1600" b="1" i="1" smtClean="0">
                        <a:latin typeface="Cambria Math" panose="02040503050406030204" pitchFamily="18" charset="0"/>
                      </a:rPr>
                      <m:t>, </m:t>
                    </m:r>
                    <m:r>
                      <a:rPr lang="en-GB" sz="1600" b="1" i="1" smtClean="0">
                        <a:latin typeface="Cambria Math" panose="02040503050406030204" pitchFamily="18" charset="0"/>
                      </a:rPr>
                      <m:t>𝒃</m:t>
                    </m:r>
                    <m:r>
                      <a:rPr lang="en-GB" sz="1600" b="1" i="1" smtClean="0">
                        <a:latin typeface="Cambria Math" panose="02040503050406030204" pitchFamily="18" charset="0"/>
                      </a:rPr>
                      <m:t>=−</m:t>
                    </m:r>
                    <m:r>
                      <a:rPr lang="en-GB" sz="1600" b="1" i="1" smtClean="0">
                        <a:latin typeface="Cambria Math" panose="02040503050406030204" pitchFamily="18" charset="0"/>
                      </a:rPr>
                      <m:t>𝟏</m:t>
                    </m:r>
                  </m:oMath>
                </a14:m>
                <a:r>
                  <a:rPr lang="en-GB" sz="1600" b="1" dirty="0"/>
                  <a:t>, </a:t>
                </a:r>
                <a14:m>
                  <m:oMath xmlns:m="http://schemas.openxmlformats.org/officeDocument/2006/math">
                    <m:r>
                      <a:rPr lang="en-GB" sz="1600" b="1" i="1" smtClean="0">
                        <a:latin typeface="Cambria Math" panose="02040503050406030204" pitchFamily="18" charset="0"/>
                      </a:rPr>
                      <m:t>∴</m:t>
                    </m:r>
                    <m:r>
                      <a:rPr lang="en-GB" sz="1600" b="1" i="1" smtClean="0">
                        <a:latin typeface="Cambria Math" panose="02040503050406030204" pitchFamily="18" charset="0"/>
                      </a:rPr>
                      <m:t>𝒂</m:t>
                    </m:r>
                    <m:r>
                      <a:rPr lang="en-GB" sz="1600" b="1" i="1" smtClean="0">
                        <a:latin typeface="Cambria Math" panose="02040503050406030204" pitchFamily="18" charset="0"/>
                      </a:rPr>
                      <m:t>+</m:t>
                    </m:r>
                    <m:r>
                      <a:rPr lang="en-GB" sz="1600" b="1" i="1" smtClean="0">
                        <a:latin typeface="Cambria Math" panose="02040503050406030204" pitchFamily="18" charset="0"/>
                      </a:rPr>
                      <m:t>𝒃</m:t>
                    </m:r>
                    <m:r>
                      <a:rPr lang="en-GB" sz="1600" b="1" i="1" smtClean="0">
                        <a:latin typeface="Cambria Math" panose="02040503050406030204" pitchFamily="18" charset="0"/>
                      </a:rPr>
                      <m:t>=</m:t>
                    </m:r>
                    <m:r>
                      <a:rPr lang="en-GB" sz="1600" b="1" i="1" smtClean="0">
                        <a:latin typeface="Cambria Math" panose="02040503050406030204" pitchFamily="18" charset="0"/>
                      </a:rPr>
                      <m:t>𝟐</m:t>
                    </m:r>
                  </m:oMath>
                </a14:m>
                <a:endParaRPr lang="en-GB" sz="1600" b="1" dirty="0"/>
              </a:p>
            </p:txBody>
          </p:sp>
        </mc:Choice>
        <mc:Fallback>
          <p:sp>
            <p:nvSpPr>
              <p:cNvPr id="9" name="TextBox 8"/>
              <p:cNvSpPr txBox="1">
                <a:spLocks noRot="1" noChangeAspect="1" noMove="1" noResize="1" noEditPoints="1" noAdjustHandles="1" noChangeArrowheads="1" noChangeShapeType="1" noTextEdit="1"/>
              </p:cNvSpPr>
              <p:nvPr/>
            </p:nvSpPr>
            <p:spPr>
              <a:xfrm>
                <a:off x="221364" y="1840880"/>
                <a:ext cx="4016807" cy="4714817"/>
              </a:xfrm>
              <a:prstGeom prst="rect">
                <a:avLst/>
              </a:prstGeom>
              <a:blipFill>
                <a:blip r:embed="rId2"/>
                <a:stretch>
                  <a:fillRect l="-8649" t="-388" r="-1062" b="-77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932040" y="1700808"/>
                <a:ext cx="4110360" cy="5024132"/>
              </a:xfrm>
              <a:prstGeom prst="rect">
                <a:avLst/>
              </a:prstGeom>
              <a:noFill/>
            </p:spPr>
            <p:txBody>
              <a:bodyPr wrap="square" rtlCol="0">
                <a:spAutoFit/>
              </a:bodyPr>
              <a:lstStyle/>
              <a:p>
                <a:r>
                  <a:rPr lang="en-GB" sz="1600" i="1" dirty="0"/>
                  <a:t>[MAT 2011 1G] </a:t>
                </a:r>
                <a:endParaRPr lang="en-GB" sz="1600" dirty="0"/>
              </a:p>
              <a:p>
                <a:r>
                  <a:rPr lang="en-GB" sz="1600" dirty="0"/>
                  <a:t>A graph of the function </a:t>
                </a:r>
                <a14:m>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m:t>
                    </m:r>
                    <m:r>
                      <a:rPr lang="en-GB" sz="1600" b="0" i="1" smtClean="0">
                        <a:latin typeface="Cambria Math" panose="02040503050406030204" pitchFamily="18" charset="0"/>
                      </a:rPr>
                      <m:t>𝑓</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e>
                    </m:d>
                  </m:oMath>
                </a14:m>
                <a:r>
                  <a:rPr lang="en-GB" sz="1600" dirty="0"/>
                  <a:t> is sketched on the axes below:</a:t>
                </a:r>
              </a:p>
              <a:p>
                <a:endParaRPr lang="en-GB" sz="1600" dirty="0"/>
              </a:p>
              <a:p>
                <a:endParaRPr lang="en-GB" sz="1600" dirty="0"/>
              </a:p>
              <a:p>
                <a:endParaRPr lang="en-GB" sz="1600" dirty="0"/>
              </a:p>
              <a:p>
                <a:endParaRPr lang="en-GB" sz="1600" dirty="0"/>
              </a:p>
              <a:p>
                <a:endParaRPr lang="en-GB" sz="1600" dirty="0"/>
              </a:p>
              <a:p>
                <a:r>
                  <a:rPr lang="en-GB" sz="1600" dirty="0"/>
                  <a:t>What is the value of </a:t>
                </a:r>
                <a14:m>
                  <m:oMath xmlns:m="http://schemas.openxmlformats.org/officeDocument/2006/math">
                    <m:nary>
                      <m:naryPr>
                        <m:ctrlPr>
                          <a:rPr lang="en-GB" sz="1600" i="1" smtClean="0">
                            <a:latin typeface="Cambria Math" panose="02040503050406030204" pitchFamily="18" charset="0"/>
                          </a:rPr>
                        </m:ctrlPr>
                      </m:naryPr>
                      <m:sub>
                        <m:r>
                          <a:rPr lang="en-GB" sz="1600" b="0" i="1" smtClean="0">
                            <a:latin typeface="Cambria Math" panose="02040503050406030204" pitchFamily="18" charset="0"/>
                          </a:rPr>
                          <m:t>−1</m:t>
                        </m:r>
                      </m:sub>
                      <m:sup>
                        <m:r>
                          <a:rPr lang="en-GB" sz="1600" b="0" i="1" smtClean="0">
                            <a:latin typeface="Cambria Math" panose="02040503050406030204" pitchFamily="18" charset="0"/>
                          </a:rPr>
                          <m:t>1</m:t>
                        </m:r>
                      </m:sup>
                      <m:e>
                        <m:r>
                          <a:rPr lang="en-GB" sz="1600" b="0" i="1" smtClean="0">
                            <a:latin typeface="Cambria Math" panose="02040503050406030204" pitchFamily="18" charset="0"/>
                          </a:rPr>
                          <m:t>𝑓</m:t>
                        </m:r>
                        <m:r>
                          <a:rPr lang="en-GB" sz="1600" b="0" i="1" smtClean="0">
                            <a:latin typeface="Cambria Math" panose="02040503050406030204" pitchFamily="18" charset="0"/>
                          </a:rPr>
                          <m:t>(</m:t>
                        </m:r>
                        <m:sSup>
                          <m:sSupPr>
                            <m:ctrlPr>
                              <a:rPr lang="en-GB" sz="160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−1)</m:t>
                        </m:r>
                      </m:e>
                    </m:nary>
                    <m:r>
                      <a:rPr lang="en-GB" sz="1600" b="0" i="1" smtClean="0">
                        <a:latin typeface="Cambria Math" panose="02040503050406030204" pitchFamily="18" charset="0"/>
                      </a:rPr>
                      <m:t> </m:t>
                    </m:r>
                    <m:r>
                      <a:rPr lang="en-GB" sz="1600" b="0" i="1" smtClean="0">
                        <a:latin typeface="Cambria Math" panose="02040503050406030204" pitchFamily="18" charset="0"/>
                      </a:rPr>
                      <m:t>𝑑𝑥</m:t>
                    </m:r>
                  </m:oMath>
                </a14:m>
                <a:r>
                  <a:rPr lang="en-GB" sz="1600" dirty="0"/>
                  <a:t>?</a:t>
                </a:r>
              </a:p>
              <a:p>
                <a:r>
                  <a:rPr lang="en-GB" sz="1600" b="1" dirty="0"/>
                  <a:t>We first need to reflect on what part of the function </a:t>
                </a:r>
                <a14:m>
                  <m:oMath xmlns:m="http://schemas.openxmlformats.org/officeDocument/2006/math">
                    <m:r>
                      <a:rPr lang="en-GB" sz="1600" b="1" i="1" smtClean="0">
                        <a:latin typeface="Cambria Math" panose="02040503050406030204" pitchFamily="18" charset="0"/>
                      </a:rPr>
                      <m:t>𝒇</m:t>
                    </m:r>
                  </m:oMath>
                </a14:m>
                <a:r>
                  <a:rPr lang="en-GB" sz="1600" b="1" dirty="0"/>
                  <a:t> we’re actually using. </a:t>
                </a:r>
                <a14:m>
                  <m:oMath xmlns:m="http://schemas.openxmlformats.org/officeDocument/2006/math">
                    <m:r>
                      <a:rPr lang="en-GB" sz="1600" b="1" i="1" smtClean="0">
                        <a:latin typeface="Cambria Math" panose="02040503050406030204" pitchFamily="18" charset="0"/>
                      </a:rPr>
                      <m:t>𝒙</m:t>
                    </m:r>
                  </m:oMath>
                </a14:m>
                <a:r>
                  <a:rPr lang="en-GB" sz="1600" b="1" dirty="0"/>
                  <a:t> in the integral varies between -1 and 1, thus </a:t>
                </a:r>
                <a14:m>
                  <m:oMath xmlns:m="http://schemas.openxmlformats.org/officeDocument/2006/math">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𝒙</m:t>
                        </m:r>
                      </m:e>
                      <m:sup>
                        <m:r>
                          <a:rPr lang="en-GB" sz="1600" b="1" i="1" smtClean="0">
                            <a:latin typeface="Cambria Math" panose="02040503050406030204" pitchFamily="18" charset="0"/>
                          </a:rPr>
                          <m:t>𝟐</m:t>
                        </m:r>
                      </m:sup>
                    </m:sSup>
                    <m:r>
                      <a:rPr lang="en-GB" sz="1600" b="1" i="1" smtClean="0">
                        <a:latin typeface="Cambria Math" panose="02040503050406030204" pitchFamily="18" charset="0"/>
                      </a:rPr>
                      <m:t>−</m:t>
                    </m:r>
                    <m:r>
                      <a:rPr lang="en-GB" sz="1600" b="1" i="1" smtClean="0">
                        <a:latin typeface="Cambria Math" panose="02040503050406030204" pitchFamily="18" charset="0"/>
                      </a:rPr>
                      <m:t>𝟏</m:t>
                    </m:r>
                  </m:oMath>
                </a14:m>
                <a:r>
                  <a:rPr lang="en-GB" sz="1600" b="1" dirty="0"/>
                  <a:t>, i.e. the input of </a:t>
                </a:r>
                <a14:m>
                  <m:oMath xmlns:m="http://schemas.openxmlformats.org/officeDocument/2006/math">
                    <m:r>
                      <a:rPr lang="en-GB" sz="1600" b="1" i="1" smtClean="0">
                        <a:latin typeface="Cambria Math" panose="02040503050406030204" pitchFamily="18" charset="0"/>
                      </a:rPr>
                      <m:t>𝒇</m:t>
                    </m:r>
                  </m:oMath>
                </a14:m>
                <a:r>
                  <a:rPr lang="en-GB" sz="1600" b="1" dirty="0"/>
                  <a:t>, varies between -1 and 0.</a:t>
                </a:r>
              </a:p>
              <a:p>
                <a:r>
                  <a:rPr lang="en-GB" sz="1600" b="1" dirty="0"/>
                  <a:t>We’re therefore only using the left half of the graph, and thus </a:t>
                </a:r>
                <a14:m>
                  <m:oMath xmlns:m="http://schemas.openxmlformats.org/officeDocument/2006/math">
                    <m:r>
                      <a:rPr lang="en-GB" sz="1600" b="1" i="1" smtClean="0">
                        <a:latin typeface="Cambria Math" panose="02040503050406030204" pitchFamily="18" charset="0"/>
                      </a:rPr>
                      <m:t>𝒇</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𝒙</m:t>
                        </m:r>
                      </m:e>
                    </m:d>
                    <m:r>
                      <a:rPr lang="en-GB" sz="1600" b="1" i="1" smtClean="0">
                        <a:latin typeface="Cambria Math" panose="02040503050406030204" pitchFamily="18" charset="0"/>
                      </a:rPr>
                      <m:t>=</m:t>
                    </m:r>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b="1" i="1" smtClean="0">
                        <a:latin typeface="Cambria Math" panose="02040503050406030204" pitchFamily="18" charset="0"/>
                      </a:rPr>
                      <m:t>𝟏</m:t>
                    </m:r>
                  </m:oMath>
                </a14:m>
                <a:endParaRPr lang="en-GB" sz="1600" b="1" dirty="0"/>
              </a:p>
              <a:p>
                <a14:m>
                  <m:oMathPara xmlns:m="http://schemas.openxmlformats.org/officeDocument/2006/math">
                    <m:oMathParaPr>
                      <m:jc m:val="centerGroup"/>
                    </m:oMathParaPr>
                    <m:oMath xmlns:m="http://schemas.openxmlformats.org/officeDocument/2006/math">
                      <m:r>
                        <a:rPr lang="en-GB" sz="1600" b="1" i="1" smtClean="0">
                          <a:latin typeface="Cambria Math" panose="02040503050406030204" pitchFamily="18" charset="0"/>
                        </a:rPr>
                        <m:t>∴</m:t>
                      </m:r>
                      <m:nary>
                        <m:naryPr>
                          <m:ctrlPr>
                            <a:rPr lang="en-GB" sz="1600" b="1" i="1">
                              <a:latin typeface="Cambria Math" panose="02040503050406030204" pitchFamily="18" charset="0"/>
                            </a:rPr>
                          </m:ctrlPr>
                        </m:naryPr>
                        <m:sub>
                          <m:r>
                            <a:rPr lang="en-GB" sz="1600" b="1" i="1">
                              <a:latin typeface="Cambria Math" panose="02040503050406030204" pitchFamily="18" charset="0"/>
                            </a:rPr>
                            <m:t>−</m:t>
                          </m:r>
                          <m:r>
                            <a:rPr lang="en-GB" sz="1600" b="1" i="1">
                              <a:latin typeface="Cambria Math" panose="02040503050406030204" pitchFamily="18" charset="0"/>
                            </a:rPr>
                            <m:t>𝟏</m:t>
                          </m:r>
                        </m:sub>
                        <m:sup>
                          <m:r>
                            <a:rPr lang="en-GB" sz="1600" b="1" i="1">
                              <a:latin typeface="Cambria Math" panose="02040503050406030204" pitchFamily="18" charset="0"/>
                            </a:rPr>
                            <m:t>𝟏</m:t>
                          </m:r>
                        </m:sup>
                        <m:e>
                          <m:r>
                            <a:rPr lang="en-GB" sz="1600" b="1" i="1">
                              <a:latin typeface="Cambria Math" panose="02040503050406030204" pitchFamily="18" charset="0"/>
                            </a:rPr>
                            <m:t>𝒇</m:t>
                          </m:r>
                          <m:r>
                            <a:rPr lang="en-GB" sz="1600" b="1" i="1">
                              <a:latin typeface="Cambria Math" panose="02040503050406030204" pitchFamily="18" charset="0"/>
                            </a:rPr>
                            <m:t>(</m:t>
                          </m:r>
                          <m:sSup>
                            <m:sSupPr>
                              <m:ctrlPr>
                                <a:rPr lang="en-GB" sz="1600" b="1" i="1">
                                  <a:latin typeface="Cambria Math" panose="02040503050406030204" pitchFamily="18" charset="0"/>
                                </a:rPr>
                              </m:ctrlPr>
                            </m:sSupPr>
                            <m:e>
                              <m:r>
                                <a:rPr lang="en-GB" sz="1600" b="1" i="1">
                                  <a:latin typeface="Cambria Math" panose="02040503050406030204" pitchFamily="18" charset="0"/>
                                </a:rPr>
                                <m:t>𝒙</m:t>
                              </m:r>
                            </m:e>
                            <m:sup>
                              <m:r>
                                <a:rPr lang="en-GB" sz="1600" b="1" i="1">
                                  <a:latin typeface="Cambria Math" panose="02040503050406030204" pitchFamily="18" charset="0"/>
                                </a:rPr>
                                <m:t>𝟐</m:t>
                              </m:r>
                            </m:sup>
                          </m:sSup>
                          <m:r>
                            <a:rPr lang="en-GB" sz="1600" b="1" i="1">
                              <a:latin typeface="Cambria Math" panose="02040503050406030204" pitchFamily="18" charset="0"/>
                            </a:rPr>
                            <m:t>−</m:t>
                          </m:r>
                          <m:r>
                            <a:rPr lang="en-GB" sz="1600" b="1" i="1">
                              <a:latin typeface="Cambria Math" panose="02040503050406030204" pitchFamily="18" charset="0"/>
                            </a:rPr>
                            <m:t>𝟏</m:t>
                          </m:r>
                          <m:r>
                            <a:rPr lang="en-GB" sz="1600" b="1" i="1">
                              <a:latin typeface="Cambria Math" panose="02040503050406030204" pitchFamily="18" charset="0"/>
                            </a:rPr>
                            <m:t>)</m:t>
                          </m:r>
                        </m:e>
                      </m:nary>
                      <m:r>
                        <a:rPr lang="en-GB" sz="1600" b="1" i="1">
                          <a:latin typeface="Cambria Math" panose="02040503050406030204" pitchFamily="18" charset="0"/>
                        </a:rPr>
                        <m:t> </m:t>
                      </m:r>
                      <m:r>
                        <a:rPr lang="en-GB" sz="1600" b="1" i="1">
                          <a:latin typeface="Cambria Math" panose="02040503050406030204" pitchFamily="18" charset="0"/>
                        </a:rPr>
                        <m:t>𝒅𝒙</m:t>
                      </m:r>
                      <m:r>
                        <a:rPr lang="en-GB" sz="1600" b="1" i="1" smtClean="0">
                          <a:latin typeface="Cambria Math" panose="02040503050406030204" pitchFamily="18" charset="0"/>
                        </a:rPr>
                        <m:t>=</m:t>
                      </m:r>
                      <m:nary>
                        <m:naryPr>
                          <m:ctrlPr>
                            <a:rPr lang="en-GB" sz="1600" b="1" i="1" smtClean="0">
                              <a:latin typeface="Cambria Math" panose="02040503050406030204" pitchFamily="18" charset="0"/>
                            </a:rPr>
                          </m:ctrlPr>
                        </m:naryPr>
                        <m:sub>
                          <m:r>
                            <a:rPr lang="en-GB" sz="1600" b="1" i="1" smtClean="0">
                              <a:latin typeface="Cambria Math" panose="02040503050406030204" pitchFamily="18" charset="0"/>
                            </a:rPr>
                            <m:t>−</m:t>
                          </m:r>
                          <m:r>
                            <a:rPr lang="en-GB" sz="1600" b="1" i="1" smtClean="0">
                              <a:latin typeface="Cambria Math" panose="02040503050406030204" pitchFamily="18" charset="0"/>
                            </a:rPr>
                            <m:t>𝟏</m:t>
                          </m:r>
                        </m:sub>
                        <m:sup>
                          <m:r>
                            <a:rPr lang="en-GB" sz="1600" b="1" i="1" smtClean="0">
                              <a:latin typeface="Cambria Math" panose="02040503050406030204" pitchFamily="18" charset="0"/>
                            </a:rPr>
                            <m:t>𝟏</m:t>
                          </m:r>
                        </m:sup>
                        <m:e>
                          <m:d>
                            <m:dPr>
                              <m:ctrlPr>
                                <a:rPr lang="en-GB" sz="1600" b="1" i="1" smtClean="0">
                                  <a:latin typeface="Cambria Math" panose="02040503050406030204" pitchFamily="18" charset="0"/>
                                </a:rPr>
                              </m:ctrlPr>
                            </m:dPr>
                            <m:e>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𝒙</m:t>
                                  </m:r>
                                </m:e>
                                <m:sup>
                                  <m:r>
                                    <a:rPr lang="en-GB" sz="1600" b="1" i="1" smtClean="0">
                                      <a:latin typeface="Cambria Math" panose="02040503050406030204" pitchFamily="18" charset="0"/>
                                    </a:rPr>
                                    <m:t>𝟐</m:t>
                                  </m:r>
                                </m:sup>
                              </m:sSup>
                              <m:r>
                                <a:rPr lang="en-GB" sz="1600" b="1" i="1" smtClean="0">
                                  <a:latin typeface="Cambria Math" panose="02040503050406030204" pitchFamily="18" charset="0"/>
                                </a:rPr>
                                <m:t>−</m:t>
                              </m:r>
                              <m:r>
                                <a:rPr lang="en-GB" sz="1600" b="1" i="1" smtClean="0">
                                  <a:latin typeface="Cambria Math" panose="02040503050406030204" pitchFamily="18" charset="0"/>
                                </a:rPr>
                                <m:t>𝟏</m:t>
                              </m:r>
                            </m:e>
                          </m:d>
                          <m:r>
                            <a:rPr lang="en-GB" sz="1600" b="1" i="1" smtClean="0">
                              <a:latin typeface="Cambria Math" panose="02040503050406030204" pitchFamily="18" charset="0"/>
                            </a:rPr>
                            <m:t>+</m:t>
                          </m:r>
                          <m:r>
                            <a:rPr lang="en-GB" sz="1600" b="1" i="1" smtClean="0">
                              <a:latin typeface="Cambria Math" panose="02040503050406030204" pitchFamily="18" charset="0"/>
                            </a:rPr>
                            <m:t>𝟏</m:t>
                          </m:r>
                          <m:r>
                            <a:rPr lang="en-GB" sz="1600" b="1" i="1" smtClean="0">
                              <a:latin typeface="Cambria Math" panose="02040503050406030204" pitchFamily="18" charset="0"/>
                            </a:rPr>
                            <m:t> </m:t>
                          </m:r>
                          <m:r>
                            <a:rPr lang="en-GB" sz="1600" b="1" i="1" smtClean="0">
                              <a:latin typeface="Cambria Math" panose="02040503050406030204" pitchFamily="18" charset="0"/>
                            </a:rPr>
                            <m:t>𝒅𝒙</m:t>
                          </m:r>
                        </m:e>
                      </m:nary>
                    </m:oMath>
                    <m:oMath xmlns:m="http://schemas.openxmlformats.org/officeDocument/2006/math">
                      <m:r>
                        <a:rPr lang="en-GB" sz="1600" b="1" i="1" smtClean="0">
                          <a:latin typeface="Cambria Math" panose="02040503050406030204" pitchFamily="18" charset="0"/>
                        </a:rPr>
                        <m:t>=</m:t>
                      </m:r>
                      <m:sSubSup>
                        <m:sSubSupPr>
                          <m:ctrlPr>
                            <a:rPr lang="en-GB" sz="1600" b="1" i="1" smtClean="0">
                              <a:latin typeface="Cambria Math" panose="02040503050406030204" pitchFamily="18" charset="0"/>
                            </a:rPr>
                          </m:ctrlPr>
                        </m:sSubSupPr>
                        <m:e>
                          <m:d>
                            <m:dPr>
                              <m:begChr m:val="["/>
                              <m:endChr m:val="]"/>
                              <m:ctrlPr>
                                <a:rPr lang="en-GB" sz="1600" b="1" i="1" smtClean="0">
                                  <a:latin typeface="Cambria Math" panose="02040503050406030204" pitchFamily="18" charset="0"/>
                                </a:rPr>
                              </m:ctrlPr>
                            </m:dPr>
                            <m:e>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𝟑</m:t>
                                  </m:r>
                                </m:den>
                              </m:f>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𝒙</m:t>
                                  </m:r>
                                </m:e>
                                <m:sup>
                                  <m:r>
                                    <a:rPr lang="en-GB" sz="1600" b="1" i="1" smtClean="0">
                                      <a:latin typeface="Cambria Math" panose="02040503050406030204" pitchFamily="18" charset="0"/>
                                    </a:rPr>
                                    <m:t>𝟑</m:t>
                                  </m:r>
                                </m:sup>
                              </m:sSup>
                            </m:e>
                          </m:d>
                        </m:e>
                        <m:sub>
                          <m:r>
                            <a:rPr lang="en-GB" sz="1600" b="1" i="1" smtClean="0">
                              <a:latin typeface="Cambria Math" panose="02040503050406030204" pitchFamily="18" charset="0"/>
                            </a:rPr>
                            <m:t>−</m:t>
                          </m:r>
                          <m:r>
                            <a:rPr lang="en-GB" sz="1600" b="1" i="1" smtClean="0">
                              <a:latin typeface="Cambria Math" panose="02040503050406030204" pitchFamily="18" charset="0"/>
                            </a:rPr>
                            <m:t>𝟏</m:t>
                          </m:r>
                        </m:sub>
                        <m:sup>
                          <m:r>
                            <a:rPr lang="en-GB" sz="1600" b="1" i="1" smtClean="0">
                              <a:latin typeface="Cambria Math" panose="02040503050406030204" pitchFamily="18" charset="0"/>
                            </a:rPr>
                            <m:t>𝟏</m:t>
                          </m:r>
                        </m:sup>
                      </m:sSubSup>
                      <m:r>
                        <a:rPr lang="en-GB" sz="1600" b="1" i="1" smtClean="0">
                          <a:latin typeface="Cambria Math" panose="02040503050406030204" pitchFamily="18" charset="0"/>
                        </a:rPr>
                        <m:t>=</m:t>
                      </m:r>
                      <m:d>
                        <m:dPr>
                          <m:ctrlPr>
                            <a:rPr lang="en-GB" sz="1600" b="1" i="1" smtClean="0">
                              <a:latin typeface="Cambria Math" panose="02040503050406030204" pitchFamily="18" charset="0"/>
                            </a:rPr>
                          </m:ctrlPr>
                        </m:dPr>
                        <m:e>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𝟑</m:t>
                              </m:r>
                            </m:den>
                          </m:f>
                        </m:e>
                      </m:d>
                      <m:r>
                        <a:rPr lang="en-GB" sz="1600" b="1" i="1" smtClean="0">
                          <a:latin typeface="Cambria Math" panose="02040503050406030204" pitchFamily="18" charset="0"/>
                        </a:rPr>
                        <m:t>−</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𝟑</m:t>
                              </m:r>
                            </m:den>
                          </m:f>
                        </m:e>
                      </m:d>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𝟐</m:t>
                          </m:r>
                        </m:num>
                        <m:den>
                          <m:r>
                            <a:rPr lang="en-GB" sz="1600" b="1" i="1" smtClean="0">
                              <a:latin typeface="Cambria Math" panose="02040503050406030204" pitchFamily="18" charset="0"/>
                            </a:rPr>
                            <m:t>𝟑</m:t>
                          </m:r>
                        </m:den>
                      </m:f>
                    </m:oMath>
                  </m:oMathPara>
                </a14:m>
                <a:endParaRPr lang="en-GB" sz="1600" b="1" dirty="0"/>
              </a:p>
            </p:txBody>
          </p:sp>
        </mc:Choice>
        <mc:Fallback>
          <p:sp>
            <p:nvSpPr>
              <p:cNvPr id="10" name="TextBox 9"/>
              <p:cNvSpPr txBox="1">
                <a:spLocks noRot="1" noChangeAspect="1" noMove="1" noResize="1" noEditPoints="1" noAdjustHandles="1" noChangeArrowheads="1" noChangeShapeType="1" noTextEdit="1"/>
              </p:cNvSpPr>
              <p:nvPr/>
            </p:nvSpPr>
            <p:spPr>
              <a:xfrm>
                <a:off x="4932040" y="1700808"/>
                <a:ext cx="4110360" cy="5024132"/>
              </a:xfrm>
              <a:prstGeom prst="rect">
                <a:avLst/>
              </a:prstGeom>
              <a:blipFill>
                <a:blip r:embed="rId3"/>
                <a:stretch>
                  <a:fillRect l="-742" t="-364"/>
                </a:stretch>
              </a:blipFill>
            </p:spPr>
            <p:txBody>
              <a:bodyPr/>
              <a:lstStyle/>
              <a:p>
                <a:r>
                  <a:rPr lang="en-GB">
                    <a:noFill/>
                  </a:rPr>
                  <a:t> </a:t>
                </a:r>
              </a:p>
            </p:txBody>
          </p:sp>
        </mc:Fallback>
      </mc:AlternateContent>
      <p:pic>
        <p:nvPicPr>
          <p:cNvPr id="11" name="Picture 10"/>
          <p:cNvPicPr>
            <a:picLocks noChangeAspect="1"/>
          </p:cNvPicPr>
          <p:nvPr/>
        </p:nvPicPr>
        <p:blipFill>
          <a:blip r:embed="rId4"/>
          <a:stretch>
            <a:fillRect/>
          </a:stretch>
        </p:blipFill>
        <p:spPr>
          <a:xfrm>
            <a:off x="5296580" y="2505074"/>
            <a:ext cx="3179763" cy="1120242"/>
          </a:xfrm>
          <a:prstGeom prst="rect">
            <a:avLst/>
          </a:prstGeom>
        </p:spPr>
      </p:pic>
      <p:sp>
        <p:nvSpPr>
          <p:cNvPr id="12" name="Rectangle 11"/>
          <p:cNvSpPr/>
          <p:nvPr/>
        </p:nvSpPr>
        <p:spPr>
          <a:xfrm>
            <a:off x="287411" y="3846534"/>
            <a:ext cx="3971473" cy="26524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3" name="Rectangle 12"/>
          <p:cNvSpPr/>
          <p:nvPr/>
        </p:nvSpPr>
        <p:spPr>
          <a:xfrm>
            <a:off x="5001484" y="4078514"/>
            <a:ext cx="3881260" cy="25690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4" name="Rectangle 13"/>
          <p:cNvSpPr/>
          <p:nvPr/>
        </p:nvSpPr>
        <p:spPr>
          <a:xfrm>
            <a:off x="85060" y="1908673"/>
            <a:ext cx="191387" cy="27100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15" name="Rectangle 14"/>
          <p:cNvSpPr/>
          <p:nvPr/>
        </p:nvSpPr>
        <p:spPr>
          <a:xfrm>
            <a:off x="4740653" y="1773172"/>
            <a:ext cx="191387" cy="27100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Tree>
    <p:extLst>
      <p:ext uri="{BB962C8B-B14F-4D97-AF65-F5344CB8AC3E}">
        <p14:creationId xmlns:p14="http://schemas.microsoft.com/office/powerpoint/2010/main" val="24842630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‘Negative Areas’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mc:Choice xmlns:a14="http://schemas.microsoft.com/office/drawing/2010/main" Requires="a14">
          <p:sp>
            <p:nvSpPr>
              <p:cNvPr id="28" name="TextBox 27"/>
              <p:cNvSpPr txBox="1"/>
              <p:nvPr/>
            </p:nvSpPr>
            <p:spPr>
              <a:xfrm>
                <a:off x="502120" y="720436"/>
                <a:ext cx="8072648" cy="74552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Sketch the curve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−1)(</m:t>
                    </m:r>
                    <m:r>
                      <a:rPr lang="en-GB" b="0" i="1" smtClean="0">
                        <a:latin typeface="Cambria Math" panose="02040503050406030204" pitchFamily="18" charset="0"/>
                      </a:rPr>
                      <m:t>𝑥</m:t>
                    </m:r>
                    <m:r>
                      <a:rPr lang="en-GB" b="0" i="1" smtClean="0">
                        <a:latin typeface="Cambria Math" panose="02040503050406030204" pitchFamily="18" charset="0"/>
                      </a:rPr>
                      <m:t>−2)</m:t>
                    </m:r>
                  </m:oMath>
                </a14:m>
                <a:r>
                  <a:rPr lang="en-GB" dirty="0"/>
                  <a:t> (which expands to give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−3</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+2</m:t>
                    </m:r>
                    <m:r>
                      <a:rPr lang="en-GB" b="0" i="1" smtClean="0">
                        <a:latin typeface="Cambria Math" panose="02040503050406030204" pitchFamily="18" charset="0"/>
                      </a:rPr>
                      <m:t>𝑥</m:t>
                    </m:r>
                  </m:oMath>
                </a14:m>
                <a:r>
                  <a:rPr lang="en-GB" dirty="0"/>
                  <a:t>).</a:t>
                </a:r>
              </a:p>
              <a:p>
                <a:r>
                  <a:rPr lang="en-GB" dirty="0"/>
                  <a:t>Now calculate </a:t>
                </a:r>
                <a14:m>
                  <m:oMath xmlns:m="http://schemas.openxmlformats.org/officeDocument/2006/math">
                    <m:nary>
                      <m:naryPr>
                        <m:ctrlPr>
                          <a:rPr lang="en-GB" b="0" i="1" smtClean="0">
                            <a:latin typeface="Cambria Math" panose="02040503050406030204" pitchFamily="18" charset="0"/>
                          </a:rPr>
                        </m:ctrlPr>
                      </m:naryPr>
                      <m:sub>
                        <m:r>
                          <a:rPr lang="en-GB" b="0" i="1" smtClean="0">
                            <a:latin typeface="Cambria Math" panose="02040503050406030204" pitchFamily="18" charset="0"/>
                          </a:rPr>
                          <m:t>0</m:t>
                        </m:r>
                      </m:sub>
                      <m:sup>
                        <m:r>
                          <a:rPr lang="en-GB" b="0" i="1" smtClean="0">
                            <a:latin typeface="Cambria Math" panose="02040503050406030204" pitchFamily="18" charset="0"/>
                          </a:rPr>
                          <m:t>2</m:t>
                        </m:r>
                      </m:sup>
                      <m:e>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−1</m:t>
                            </m:r>
                          </m:e>
                        </m:d>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−2</m:t>
                            </m:r>
                          </m:e>
                        </m:d>
                      </m:e>
                    </m:nary>
                    <m:r>
                      <a:rPr lang="en-GB" b="0" i="1" smtClean="0">
                        <a:latin typeface="Cambria Math" panose="02040503050406030204" pitchFamily="18" charset="0"/>
                      </a:rPr>
                      <m:t> </m:t>
                    </m:r>
                    <m:r>
                      <a:rPr lang="en-GB" b="0" i="1" smtClean="0">
                        <a:latin typeface="Cambria Math" panose="02040503050406030204" pitchFamily="18" charset="0"/>
                      </a:rPr>
                      <m:t>𝑑𝑥</m:t>
                    </m:r>
                  </m:oMath>
                </a14:m>
                <a:r>
                  <a:rPr lang="en-GB" dirty="0"/>
                  <a:t>. Why is this result surprising? </a:t>
                </a:r>
              </a:p>
            </p:txBody>
          </p:sp>
        </mc:Choice>
        <mc:Fallback>
          <p:sp>
            <p:nvSpPr>
              <p:cNvPr id="28" name="TextBox 27"/>
              <p:cNvSpPr txBox="1">
                <a:spLocks noRot="1" noChangeAspect="1" noMove="1" noResize="1" noEditPoints="1" noAdjustHandles="1" noChangeArrowheads="1" noChangeShapeType="1" noTextEdit="1"/>
              </p:cNvSpPr>
              <p:nvPr/>
            </p:nvSpPr>
            <p:spPr>
              <a:xfrm>
                <a:off x="502120" y="720436"/>
                <a:ext cx="8072648" cy="745525"/>
              </a:xfrm>
              <a:prstGeom prst="rect">
                <a:avLst/>
              </a:prstGeom>
              <a:blipFill>
                <a:blip r:embed="rId2"/>
                <a:stretch>
                  <a:fillRect t="-16438" b="-80822"/>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3" name="Rectangle 32"/>
              <p:cNvSpPr/>
              <p:nvPr/>
            </p:nvSpPr>
            <p:spPr>
              <a:xfrm>
                <a:off x="3044236" y="1547729"/>
                <a:ext cx="5210763" cy="129208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nary>
                        <m:naryPr>
                          <m:ctrlPr>
                            <a:rPr lang="en-GB" b="1" i="1" smtClean="0">
                              <a:latin typeface="Cambria Math" panose="02040503050406030204" pitchFamily="18" charset="0"/>
                            </a:rPr>
                          </m:ctrlPr>
                        </m:naryPr>
                        <m:sub>
                          <m:r>
                            <a:rPr lang="en-GB" b="1" i="1">
                              <a:latin typeface="Cambria Math" panose="02040503050406030204" pitchFamily="18" charset="0"/>
                            </a:rPr>
                            <m:t>𝟎</m:t>
                          </m:r>
                        </m:sub>
                        <m:sup>
                          <m:r>
                            <a:rPr lang="en-GB" b="1" i="1">
                              <a:latin typeface="Cambria Math" panose="02040503050406030204" pitchFamily="18" charset="0"/>
                            </a:rPr>
                            <m:t>𝟐</m:t>
                          </m:r>
                        </m:sup>
                        <m:e>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𝟑</m:t>
                              </m:r>
                            </m:sup>
                          </m:sSup>
                          <m:r>
                            <a:rPr lang="en-GB" b="1" i="1" smtClean="0">
                              <a:latin typeface="Cambria Math" panose="02040503050406030204" pitchFamily="18" charset="0"/>
                            </a:rPr>
                            <m:t>−</m:t>
                          </m:r>
                          <m:r>
                            <a:rPr lang="en-GB" b="1" i="1" smtClean="0">
                              <a:latin typeface="Cambria Math" panose="02040503050406030204" pitchFamily="18" charset="0"/>
                            </a:rPr>
                            <m:t>𝟑</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𝒙</m:t>
                          </m:r>
                        </m:e>
                      </m:nary>
                      <m:r>
                        <a:rPr lang="en-GB" b="1" i="1">
                          <a:latin typeface="Cambria Math" panose="02040503050406030204" pitchFamily="18" charset="0"/>
                        </a:rPr>
                        <m:t> </m:t>
                      </m:r>
                      <m:r>
                        <a:rPr lang="en-GB" b="1" i="1">
                          <a:latin typeface="Cambria Math" panose="02040503050406030204" pitchFamily="18" charset="0"/>
                        </a:rPr>
                        <m:t>𝒅𝒙</m:t>
                      </m:r>
                      <m:r>
                        <a:rPr lang="en-GB" b="1" i="1" smtClean="0">
                          <a:latin typeface="Cambria Math" panose="02040503050406030204" pitchFamily="18" charset="0"/>
                        </a:rPr>
                        <m:t>=</m:t>
                      </m:r>
                      <m:sSubSup>
                        <m:sSubSupPr>
                          <m:ctrlPr>
                            <a:rPr lang="en-GB" b="1" i="1" smtClean="0">
                              <a:latin typeface="Cambria Math" panose="02040503050406030204" pitchFamily="18" charset="0"/>
                            </a:rPr>
                          </m:ctrlPr>
                        </m:sSubSupPr>
                        <m:e>
                          <m:d>
                            <m:dPr>
                              <m:begChr m:val="["/>
                              <m:endChr m:val="]"/>
                              <m:ctrlPr>
                                <a:rPr lang="en-GB" b="1" i="1" smtClean="0">
                                  <a:latin typeface="Cambria Math" panose="02040503050406030204" pitchFamily="18" charset="0"/>
                                </a:rPr>
                              </m:ctrlPr>
                            </m:dPr>
                            <m:e>
                              <m:f>
                                <m:fPr>
                                  <m:ctrlPr>
                                    <a:rPr lang="en-GB" b="1" i="1" smtClean="0">
                                      <a:latin typeface="Cambria Math" panose="02040503050406030204" pitchFamily="18" charset="0"/>
                                    </a:rPr>
                                  </m:ctrlPr>
                                </m:fPr>
                                <m:num>
                                  <m:r>
                                    <a:rPr lang="en-GB" b="1" i="1" smtClean="0">
                                      <a:latin typeface="Cambria Math" panose="02040503050406030204" pitchFamily="18" charset="0"/>
                                    </a:rPr>
                                    <m:t>𝟏</m:t>
                                  </m:r>
                                </m:num>
                                <m:den>
                                  <m:r>
                                    <a:rPr lang="en-GB" b="1" i="1" smtClean="0">
                                      <a:latin typeface="Cambria Math" panose="02040503050406030204" pitchFamily="18" charset="0"/>
                                    </a:rPr>
                                    <m:t>𝟒</m:t>
                                  </m:r>
                                </m:den>
                              </m:f>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𝟒</m:t>
                                  </m:r>
                                </m:sup>
                              </m:sSup>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𝟑</m:t>
                                  </m:r>
                                </m:sup>
                              </m:sSup>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𝟐</m:t>
                                  </m:r>
                                </m:sup>
                              </m:sSup>
                            </m:e>
                          </m:d>
                        </m:e>
                        <m:sub>
                          <m:r>
                            <a:rPr lang="en-GB" b="1" i="1" smtClean="0">
                              <a:latin typeface="Cambria Math" panose="02040503050406030204" pitchFamily="18" charset="0"/>
                            </a:rPr>
                            <m:t>𝟎</m:t>
                          </m:r>
                        </m:sub>
                        <m:sup>
                          <m:r>
                            <a:rPr lang="en-GB" b="1" i="1" smtClean="0">
                              <a:latin typeface="Cambria Math" panose="02040503050406030204" pitchFamily="18" charset="0"/>
                            </a:rPr>
                            <m:t>𝟐</m:t>
                          </m:r>
                        </m:sup>
                      </m:sSubSup>
                      <m:r>
                        <a:rPr lang="en-GB" b="1" i="1" smtClean="0">
                          <a:latin typeface="Cambria Math" panose="02040503050406030204" pitchFamily="18" charset="0"/>
                        </a:rPr>
                        <m:t>=</m:t>
                      </m:r>
                      <m:r>
                        <a:rPr lang="en-GB" b="1" i="1" smtClean="0">
                          <a:latin typeface="Cambria Math" panose="02040503050406030204" pitchFamily="18" charset="0"/>
                        </a:rPr>
                        <m:t>𝟎</m:t>
                      </m:r>
                    </m:oMath>
                  </m:oMathPara>
                </a14:m>
                <a:endParaRPr lang="en-GB" b="1" dirty="0"/>
              </a:p>
              <a:p>
                <a:r>
                  <a:rPr lang="en-GB" b="1" dirty="0"/>
                  <a:t>So the total ‘area’ is 0!</a:t>
                </a:r>
              </a:p>
              <a:p>
                <a:endParaRPr lang="en-GB" dirty="0"/>
              </a:p>
            </p:txBody>
          </p:sp>
        </mc:Choice>
        <mc:Fallback>
          <p:sp>
            <p:nvSpPr>
              <p:cNvPr id="33" name="Rectangle 32"/>
              <p:cNvSpPr>
                <a:spLocks noRot="1" noChangeAspect="1" noMove="1" noResize="1" noEditPoints="1" noAdjustHandles="1" noChangeArrowheads="1" noChangeShapeType="1" noTextEdit="1"/>
              </p:cNvSpPr>
              <p:nvPr/>
            </p:nvSpPr>
            <p:spPr>
              <a:xfrm>
                <a:off x="3044236" y="1547729"/>
                <a:ext cx="5210763" cy="1292085"/>
              </a:xfrm>
              <a:prstGeom prst="rect">
                <a:avLst/>
              </a:prstGeom>
              <a:blipFill>
                <a:blip r:embed="rId3"/>
                <a:stretch>
                  <a:fillRect l="-936"/>
                </a:stretch>
              </a:blipFill>
            </p:spPr>
            <p:txBody>
              <a:bodyPr/>
              <a:lstStyle/>
              <a:p>
                <a:r>
                  <a:rPr lang="en-GB">
                    <a:noFill/>
                  </a:rPr>
                  <a:t> </a:t>
                </a:r>
              </a:p>
            </p:txBody>
          </p:sp>
        </mc:Fallback>
      </mc:AlternateContent>
      <p:grpSp>
        <p:nvGrpSpPr>
          <p:cNvPr id="45" name="Group 44"/>
          <p:cNvGrpSpPr/>
          <p:nvPr/>
        </p:nvGrpSpPr>
        <p:grpSpPr>
          <a:xfrm>
            <a:off x="366306" y="1555744"/>
            <a:ext cx="4822116" cy="4977844"/>
            <a:chOff x="366306" y="1555744"/>
            <a:chExt cx="4822116" cy="4977844"/>
          </a:xfrm>
        </p:grpSpPr>
        <p:cxnSp>
          <p:nvCxnSpPr>
            <p:cNvPr id="6" name="Straight Arrow Connector 5"/>
            <p:cNvCxnSpPr/>
            <p:nvPr/>
          </p:nvCxnSpPr>
          <p:spPr>
            <a:xfrm>
              <a:off x="366306" y="4239965"/>
              <a:ext cx="4464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4828382" y="4042786"/>
                  <a:ext cx="36004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p:sp>
              <p:nvSpPr>
                <p:cNvPr id="7" name="TextBox 6"/>
                <p:cNvSpPr txBox="1">
                  <a:spLocks noRot="1" noChangeAspect="1" noMove="1" noResize="1" noEditPoints="1" noAdjustHandles="1" noChangeArrowheads="1" noChangeShapeType="1" noTextEdit="1"/>
                </p:cNvSpPr>
                <p:nvPr/>
              </p:nvSpPr>
              <p:spPr>
                <a:xfrm>
                  <a:off x="4828382" y="4042786"/>
                  <a:ext cx="360040" cy="369332"/>
                </a:xfrm>
                <a:prstGeom prst="rect">
                  <a:avLst/>
                </a:prstGeom>
                <a:blipFill>
                  <a:blip r:embed="rId4"/>
                  <a:stretch>
                    <a:fillRect/>
                  </a:stretch>
                </a:blipFill>
              </p:spPr>
              <p:txBody>
                <a:bodyPr/>
                <a:lstStyle/>
                <a:p>
                  <a:r>
                    <a:rPr lang="en-GB">
                      <a:noFill/>
                    </a:rPr>
                    <a:t> </a:t>
                  </a:r>
                </a:p>
              </p:txBody>
            </p:sp>
          </mc:Fallback>
        </mc:AlternateContent>
        <p:cxnSp>
          <p:nvCxnSpPr>
            <p:cNvPr id="8" name="Straight Arrow Connector 7"/>
            <p:cNvCxnSpPr/>
            <p:nvPr/>
          </p:nvCxnSpPr>
          <p:spPr>
            <a:xfrm flipH="1" flipV="1">
              <a:off x="873735" y="1925076"/>
              <a:ext cx="1" cy="4608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693715" y="1555744"/>
                  <a:ext cx="36004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p:sp>
              <p:nvSpPr>
                <p:cNvPr id="12" name="TextBox 11"/>
                <p:cNvSpPr txBox="1">
                  <a:spLocks noRot="1" noChangeAspect="1" noMove="1" noResize="1" noEditPoints="1" noAdjustHandles="1" noChangeArrowheads="1" noChangeShapeType="1" noTextEdit="1"/>
                </p:cNvSpPr>
                <p:nvPr/>
              </p:nvSpPr>
              <p:spPr>
                <a:xfrm>
                  <a:off x="693715" y="1555744"/>
                  <a:ext cx="360040" cy="369332"/>
                </a:xfrm>
                <a:prstGeom prst="rect">
                  <a:avLst/>
                </a:prstGeom>
                <a:blipFill>
                  <a:blip r:embed="rId5"/>
                  <a:stretch>
                    <a:fillRect b="-6557"/>
                  </a:stretch>
                </a:blipFill>
              </p:spPr>
              <p:txBody>
                <a:bodyPr/>
                <a:lstStyle/>
                <a:p>
                  <a:r>
                    <a:rPr lang="en-GB">
                      <a:noFill/>
                    </a:rPr>
                    <a:t> </a:t>
                  </a:r>
                </a:p>
              </p:txBody>
            </p:sp>
          </mc:Fallback>
        </mc:AlternateContent>
        <p:sp>
          <p:nvSpPr>
            <p:cNvPr id="13" name="Freeform: Shape 12"/>
            <p:cNvSpPr/>
            <p:nvPr/>
          </p:nvSpPr>
          <p:spPr>
            <a:xfrm>
              <a:off x="859579" y="2200046"/>
              <a:ext cx="3678865" cy="4081314"/>
            </a:xfrm>
            <a:custGeom>
              <a:avLst/>
              <a:gdLst>
                <a:gd name="connsiteX0" fmla="*/ 0 w 3678865"/>
                <a:gd name="connsiteY0" fmla="*/ 2045235 h 4081314"/>
                <a:gd name="connsiteX1" fmla="*/ 1318437 w 3678865"/>
                <a:gd name="connsiteY1" fmla="*/ 56947 h 4081314"/>
                <a:gd name="connsiteX2" fmla="*/ 2721935 w 3678865"/>
                <a:gd name="connsiteY2" fmla="*/ 4022891 h 4081314"/>
                <a:gd name="connsiteX3" fmla="*/ 3678865 w 3678865"/>
                <a:gd name="connsiteY3" fmla="*/ 2055868 h 4081314"/>
              </a:gdLst>
              <a:ahLst/>
              <a:cxnLst>
                <a:cxn ang="0">
                  <a:pos x="connsiteX0" y="connsiteY0"/>
                </a:cxn>
                <a:cxn ang="0">
                  <a:pos x="connsiteX1" y="connsiteY1"/>
                </a:cxn>
                <a:cxn ang="0">
                  <a:pos x="connsiteX2" y="connsiteY2"/>
                </a:cxn>
                <a:cxn ang="0">
                  <a:pos x="connsiteX3" y="connsiteY3"/>
                </a:cxn>
              </a:cxnLst>
              <a:rect l="l" t="t" r="r" b="b"/>
              <a:pathLst>
                <a:path w="3678865" h="4081314">
                  <a:moveTo>
                    <a:pt x="0" y="2045235"/>
                  </a:moveTo>
                  <a:cubicBezTo>
                    <a:pt x="432390" y="886286"/>
                    <a:pt x="864781" y="-272662"/>
                    <a:pt x="1318437" y="56947"/>
                  </a:cubicBezTo>
                  <a:cubicBezTo>
                    <a:pt x="1772093" y="386556"/>
                    <a:pt x="2328530" y="3689738"/>
                    <a:pt x="2721935" y="4022891"/>
                  </a:cubicBezTo>
                  <a:cubicBezTo>
                    <a:pt x="3115340" y="4356045"/>
                    <a:pt x="3397102" y="3205956"/>
                    <a:pt x="3678865" y="20558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302410" y="3086099"/>
              <a:ext cx="216024" cy="1153865"/>
            </a:xfrm>
            <a:prstGeom prst="rect">
              <a:avLst/>
            </a:prstGeom>
            <a:solidFill>
              <a:schemeClr val="accent1">
                <a:alpha val="47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1518434" y="2628899"/>
              <a:ext cx="210005" cy="1612627"/>
            </a:xfrm>
            <a:prstGeom prst="rect">
              <a:avLst/>
            </a:prstGeom>
            <a:solidFill>
              <a:srgbClr val="FF0000">
                <a:alpha val="47000"/>
              </a:srgb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1728439" y="2349499"/>
              <a:ext cx="216024" cy="1891247"/>
            </a:xfrm>
            <a:prstGeom prst="rect">
              <a:avLst/>
            </a:prstGeom>
            <a:solidFill>
              <a:schemeClr val="accent1">
                <a:alpha val="47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1947108" y="2209799"/>
              <a:ext cx="232326" cy="2030165"/>
            </a:xfrm>
            <a:prstGeom prst="rect">
              <a:avLst/>
            </a:prstGeom>
            <a:solidFill>
              <a:schemeClr val="accent1">
                <a:alpha val="47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2179434" y="2279650"/>
              <a:ext cx="232326" cy="1960314"/>
            </a:xfrm>
            <a:prstGeom prst="rect">
              <a:avLst/>
            </a:prstGeom>
            <a:solidFill>
              <a:schemeClr val="accent1">
                <a:alpha val="47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411760" y="2660650"/>
              <a:ext cx="232326" cy="1579313"/>
            </a:xfrm>
            <a:prstGeom prst="rect">
              <a:avLst/>
            </a:prstGeom>
            <a:solidFill>
              <a:schemeClr val="accent1">
                <a:alpha val="47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2641202" y="3346450"/>
              <a:ext cx="232326" cy="893513"/>
            </a:xfrm>
            <a:prstGeom prst="rect">
              <a:avLst/>
            </a:prstGeom>
            <a:solidFill>
              <a:schemeClr val="accent1">
                <a:alpha val="47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2906860" y="4243352"/>
              <a:ext cx="232326" cy="106398"/>
            </a:xfrm>
            <a:prstGeom prst="rect">
              <a:avLst/>
            </a:prstGeom>
            <a:solidFill>
              <a:schemeClr val="accent1">
                <a:alpha val="47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3136643" y="4243352"/>
              <a:ext cx="232326" cy="862048"/>
            </a:xfrm>
            <a:prstGeom prst="rect">
              <a:avLst/>
            </a:prstGeom>
            <a:solidFill>
              <a:schemeClr val="accent1">
                <a:alpha val="47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3366426" y="4243351"/>
              <a:ext cx="232326" cy="1592299"/>
            </a:xfrm>
            <a:prstGeom prst="rect">
              <a:avLst/>
            </a:prstGeom>
            <a:solidFill>
              <a:schemeClr val="accent1">
                <a:alpha val="47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3596209" y="4236579"/>
              <a:ext cx="232326" cy="2019441"/>
            </a:xfrm>
            <a:prstGeom prst="rect">
              <a:avLst/>
            </a:prstGeom>
            <a:solidFill>
              <a:schemeClr val="accent1">
                <a:alpha val="47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3832194" y="4243351"/>
              <a:ext cx="232326" cy="1966949"/>
            </a:xfrm>
            <a:prstGeom prst="rect">
              <a:avLst/>
            </a:prstGeom>
            <a:solidFill>
              <a:schemeClr val="accent1">
                <a:alpha val="47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4063506" y="4239598"/>
              <a:ext cx="232326" cy="1612562"/>
            </a:xfrm>
            <a:prstGeom prst="rect">
              <a:avLst/>
            </a:prstGeom>
            <a:solidFill>
              <a:schemeClr val="accent1">
                <a:alpha val="47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4299491" y="4242984"/>
              <a:ext cx="232326" cy="885276"/>
            </a:xfrm>
            <a:prstGeom prst="rect">
              <a:avLst/>
            </a:prstGeom>
            <a:solidFill>
              <a:schemeClr val="accent1">
                <a:alpha val="47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1089490" y="3562350"/>
              <a:ext cx="216024" cy="675922"/>
            </a:xfrm>
            <a:prstGeom prst="rect">
              <a:avLst/>
            </a:prstGeom>
            <a:solidFill>
              <a:schemeClr val="accent1">
                <a:alpha val="47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867717" y="4006850"/>
              <a:ext cx="216024" cy="236134"/>
            </a:xfrm>
            <a:prstGeom prst="rect">
              <a:avLst/>
            </a:prstGeom>
            <a:solidFill>
              <a:schemeClr val="accent1">
                <a:alpha val="47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31" name="TextBox 30"/>
                <p:cNvSpPr txBox="1"/>
                <p:nvPr/>
              </p:nvSpPr>
              <p:spPr>
                <a:xfrm>
                  <a:off x="2597186" y="4209241"/>
                  <a:ext cx="36004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GB" dirty="0"/>
                </a:p>
              </p:txBody>
            </p:sp>
          </mc:Choice>
          <mc:Fallback>
            <p:sp>
              <p:nvSpPr>
                <p:cNvPr id="31" name="TextBox 30"/>
                <p:cNvSpPr txBox="1">
                  <a:spLocks noRot="1" noChangeAspect="1" noMove="1" noResize="1" noEditPoints="1" noAdjustHandles="1" noChangeArrowheads="1" noChangeShapeType="1" noTextEdit="1"/>
                </p:cNvSpPr>
                <p:nvPr/>
              </p:nvSpPr>
              <p:spPr>
                <a:xfrm>
                  <a:off x="2597186" y="4209241"/>
                  <a:ext cx="360040"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4425735" y="4241810"/>
                  <a:ext cx="36004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GB" dirty="0"/>
                </a:p>
              </p:txBody>
            </p:sp>
          </mc:Choice>
          <mc:Fallback>
            <p:sp>
              <p:nvSpPr>
                <p:cNvPr id="32" name="TextBox 31"/>
                <p:cNvSpPr txBox="1">
                  <a:spLocks noRot="1" noChangeAspect="1" noMove="1" noResize="1" noEditPoints="1" noAdjustHandles="1" noChangeArrowheads="1" noChangeShapeType="1" noTextEdit="1"/>
                </p:cNvSpPr>
                <p:nvPr/>
              </p:nvSpPr>
              <p:spPr>
                <a:xfrm>
                  <a:off x="4425735" y="4241810"/>
                  <a:ext cx="360040" cy="369332"/>
                </a:xfrm>
                <a:prstGeom prst="rect">
                  <a:avLst/>
                </a:prstGeom>
                <a:blipFill>
                  <a:blip r:embed="rId7"/>
                  <a:stretch>
                    <a:fillRect/>
                  </a:stretch>
                </a:blipFill>
              </p:spPr>
              <p:txBody>
                <a:bodyPr/>
                <a:lstStyle/>
                <a:p>
                  <a:r>
                    <a:rPr lang="en-GB">
                      <a:noFill/>
                    </a:rPr>
                    <a:t> </a:t>
                  </a:r>
                </a:p>
              </p:txBody>
            </p:sp>
          </mc:Fallback>
        </mc:AlternateContent>
        <p:cxnSp>
          <p:nvCxnSpPr>
            <p:cNvPr id="35" name="Straight Arrow Connector 34"/>
            <p:cNvCxnSpPr/>
            <p:nvPr/>
          </p:nvCxnSpPr>
          <p:spPr>
            <a:xfrm>
              <a:off x="1496739" y="4326393"/>
              <a:ext cx="23497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1380801" y="4261717"/>
                  <a:ext cx="45044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𝑑𝑥</m:t>
                        </m:r>
                      </m:oMath>
                    </m:oMathPara>
                  </a14:m>
                  <a:endParaRPr lang="en-GB" dirty="0"/>
                </a:p>
              </p:txBody>
            </p:sp>
          </mc:Choice>
          <mc:Fallback>
            <p:sp>
              <p:nvSpPr>
                <p:cNvPr id="36" name="TextBox 35"/>
                <p:cNvSpPr txBox="1">
                  <a:spLocks noRot="1" noChangeAspect="1" noMove="1" noResize="1" noEditPoints="1" noAdjustHandles="1" noChangeArrowheads="1" noChangeShapeType="1" noTextEdit="1"/>
                </p:cNvSpPr>
                <p:nvPr/>
              </p:nvSpPr>
              <p:spPr>
                <a:xfrm>
                  <a:off x="1380801" y="4261717"/>
                  <a:ext cx="450446"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936753" y="2695123"/>
                  <a:ext cx="45044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dirty="0"/>
                </a:p>
              </p:txBody>
            </p:sp>
          </mc:Choice>
          <mc:Fallback>
            <p:sp>
              <p:nvSpPr>
                <p:cNvPr id="37" name="TextBox 36"/>
                <p:cNvSpPr txBox="1">
                  <a:spLocks noRot="1" noChangeAspect="1" noMove="1" noResize="1" noEditPoints="1" noAdjustHandles="1" noChangeArrowheads="1" noChangeShapeType="1" noTextEdit="1"/>
                </p:cNvSpPr>
                <p:nvPr/>
              </p:nvSpPr>
              <p:spPr>
                <a:xfrm>
                  <a:off x="936753" y="2695123"/>
                  <a:ext cx="450446" cy="369332"/>
                </a:xfrm>
                <a:prstGeom prst="rect">
                  <a:avLst/>
                </a:prstGeom>
                <a:blipFill>
                  <a:blip r:embed="rId9"/>
                  <a:stretch>
                    <a:fillRect l="-4054" r="-44595" b="-13115"/>
                  </a:stretch>
                </a:blipFill>
              </p:spPr>
              <p:txBody>
                <a:bodyPr/>
                <a:lstStyle/>
                <a:p>
                  <a:r>
                    <a:rPr lang="en-GB">
                      <a:noFill/>
                    </a:rPr>
                    <a:t> </a:t>
                  </a:r>
                </a:p>
              </p:txBody>
            </p:sp>
          </mc:Fallback>
        </mc:AlternateContent>
        <p:cxnSp>
          <p:nvCxnSpPr>
            <p:cNvPr id="38" name="Straight Arrow Connector 37"/>
            <p:cNvCxnSpPr/>
            <p:nvPr/>
          </p:nvCxnSpPr>
          <p:spPr>
            <a:xfrm flipV="1">
              <a:off x="1468089" y="2557780"/>
              <a:ext cx="5111" cy="17009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mc:Choice xmlns:a14="http://schemas.microsoft.com/office/drawing/2010/main" Requires="a14">
          <p:sp>
            <p:nvSpPr>
              <p:cNvPr id="40" name="TextBox 39"/>
              <p:cNvSpPr txBox="1"/>
              <p:nvPr/>
            </p:nvSpPr>
            <p:spPr>
              <a:xfrm>
                <a:off x="5264161" y="2689217"/>
                <a:ext cx="3804237" cy="3970318"/>
              </a:xfrm>
              <a:prstGeom prst="rect">
                <a:avLst/>
              </a:prstGeom>
              <a:noFill/>
            </p:spPr>
            <p:txBody>
              <a:bodyPr wrap="square" rtlCol="0">
                <a:spAutoFit/>
              </a:bodyPr>
              <a:lstStyle/>
              <a:p>
                <a:r>
                  <a:rPr lang="en-GB" dirty="0"/>
                  <a:t>Integration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r>
                      <a:rPr lang="en-GB" b="0" i="1" smtClean="0">
                        <a:latin typeface="Cambria Math" panose="02040503050406030204" pitchFamily="18" charset="0"/>
                      </a:rPr>
                      <m:t>𝑑𝑥</m:t>
                    </m:r>
                  </m:oMath>
                </a14:m>
                <a:r>
                  <a:rPr lang="en-GB" dirty="0"/>
                  <a:t> is just the sum of areas of infinitely thin rectangles, where the current </a:t>
                </a:r>
                <a14:m>
                  <m:oMath xmlns:m="http://schemas.openxmlformats.org/officeDocument/2006/math">
                    <m:r>
                      <a:rPr lang="en-GB" b="0" i="1" smtClean="0">
                        <a:latin typeface="Cambria Math" panose="02040503050406030204" pitchFamily="18" charset="0"/>
                      </a:rPr>
                      <m:t>𝑦</m:t>
                    </m:r>
                  </m:oMath>
                </a14:m>
                <a:r>
                  <a:rPr lang="en-GB" dirty="0"/>
                  <a:t> value (i.e. </a:t>
                </a:r>
                <a14:m>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a14:m>
                <a:r>
                  <a:rPr lang="en-GB" dirty="0"/>
                  <a:t>) is each height, and the widths are </a:t>
                </a:r>
                <a14:m>
                  <m:oMath xmlns:m="http://schemas.openxmlformats.org/officeDocument/2006/math">
                    <m:r>
                      <a:rPr lang="en-GB" b="0" i="1" smtClean="0">
                        <a:latin typeface="Cambria Math" panose="02040503050406030204" pitchFamily="18" charset="0"/>
                      </a:rPr>
                      <m:t>𝑑𝑥</m:t>
                    </m:r>
                  </m:oMath>
                </a14:m>
                <a:r>
                  <a:rPr lang="en-GB" dirty="0"/>
                  <a:t>.</a:t>
                </a:r>
              </a:p>
              <a:p>
                <a:r>
                  <a:rPr lang="en-GB" dirty="0"/>
                  <a:t>i.e. The area of each is </a:t>
                </a:r>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r>
                      <a:rPr lang="en-GB" b="0" i="1" smtClean="0">
                        <a:latin typeface="Cambria Math" panose="02040503050406030204" pitchFamily="18" charset="0"/>
                      </a:rPr>
                      <m:t>𝑑𝑥</m:t>
                    </m:r>
                  </m:oMath>
                </a14:m>
                <a:endParaRPr lang="en-GB" dirty="0"/>
              </a:p>
              <a:p>
                <a:endParaRPr lang="en-GB" dirty="0"/>
              </a:p>
              <a:p>
                <a:r>
                  <a:rPr lang="en-GB" dirty="0"/>
                  <a:t>The problem is, when </a:t>
                </a:r>
                <a14:m>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a14:m>
                <a:r>
                  <a:rPr lang="en-GB" dirty="0"/>
                  <a:t> is negative, then </a:t>
                </a:r>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r>
                      <a:rPr lang="en-GB" b="0" i="1" smtClean="0">
                        <a:latin typeface="Cambria Math" panose="02040503050406030204" pitchFamily="18" charset="0"/>
                      </a:rPr>
                      <m:t>𝑑𝑥</m:t>
                    </m:r>
                  </m:oMath>
                </a14:m>
                <a:r>
                  <a:rPr lang="en-GB" dirty="0"/>
                  <a:t> is negative, i.e. a negative area!</a:t>
                </a:r>
              </a:p>
              <a:p>
                <a:r>
                  <a:rPr lang="en-GB" dirty="0"/>
                  <a:t>The result is that the ‘positive area’ from 0 to 1 is cancelled out by the ‘negative area’ from 1 to 2, giving an overall ‘area’ of 0.</a:t>
                </a:r>
              </a:p>
              <a:p>
                <a:r>
                  <a:rPr lang="en-GB" dirty="0"/>
                  <a:t>So how do we resolve this?</a:t>
                </a:r>
              </a:p>
            </p:txBody>
          </p:sp>
        </mc:Choice>
        <mc:Fallback>
          <p:sp>
            <p:nvSpPr>
              <p:cNvPr id="40" name="TextBox 39"/>
              <p:cNvSpPr txBox="1">
                <a:spLocks noRot="1" noChangeAspect="1" noMove="1" noResize="1" noEditPoints="1" noAdjustHandles="1" noChangeArrowheads="1" noChangeShapeType="1" noTextEdit="1"/>
              </p:cNvSpPr>
              <p:nvPr/>
            </p:nvSpPr>
            <p:spPr>
              <a:xfrm>
                <a:off x="5264161" y="2689217"/>
                <a:ext cx="3804237" cy="3970318"/>
              </a:xfrm>
              <a:prstGeom prst="rect">
                <a:avLst/>
              </a:prstGeom>
              <a:blipFill>
                <a:blip r:embed="rId10"/>
                <a:stretch>
                  <a:fillRect l="-1442" t="-461" r="-2244" b="-184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183904" y="4950343"/>
                <a:ext cx="2606523" cy="16419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Fro Note</a:t>
                </a:r>
                <a:r>
                  <a:rPr lang="en-GB" sz="1400" dirty="0"/>
                  <a:t>: This explains the </a:t>
                </a:r>
                <a14:m>
                  <m:oMath xmlns:m="http://schemas.openxmlformats.org/officeDocument/2006/math">
                    <m:r>
                      <a:rPr lang="en-GB" sz="1400" b="0" i="1" smtClean="0">
                        <a:latin typeface="Cambria Math" panose="02040503050406030204" pitchFamily="18" charset="0"/>
                      </a:rPr>
                      <m:t>𝑑𝑥</m:t>
                    </m:r>
                  </m:oMath>
                </a14:m>
                <a:r>
                  <a:rPr lang="en-GB" sz="1400" dirty="0"/>
                  <a:t> in the </a:t>
                </a:r>
                <a14:m>
                  <m:oMath xmlns:m="http://schemas.openxmlformats.org/officeDocument/2006/math">
                    <m:nary>
                      <m:naryPr>
                        <m:subHide m:val="on"/>
                        <m:supHide m:val="on"/>
                        <m:ctrlPr>
                          <a:rPr lang="en-GB" sz="1400" b="0" i="1" smtClean="0">
                            <a:latin typeface="Cambria Math" panose="02040503050406030204" pitchFamily="18" charset="0"/>
                          </a:rPr>
                        </m:ctrlPr>
                      </m:naryPr>
                      <m:sub/>
                      <m:sup/>
                      <m:e>
                        <m:r>
                          <a:rPr lang="en-GB" sz="1400" b="0" i="1" smtClean="0">
                            <a:latin typeface="Cambria Math" panose="02040503050406030204" pitchFamily="18" charset="0"/>
                          </a:rPr>
                          <m:t>𝑓</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𝑥</m:t>
                            </m:r>
                          </m:e>
                        </m:d>
                        <m:r>
                          <a:rPr lang="en-GB" sz="1400" b="0" i="1" smtClean="0">
                            <a:latin typeface="Cambria Math" panose="02040503050406030204" pitchFamily="18" charset="0"/>
                          </a:rPr>
                          <m:t> </m:t>
                        </m:r>
                        <m:r>
                          <a:rPr lang="en-GB" sz="1400" b="0" i="1" smtClean="0">
                            <a:latin typeface="Cambria Math" panose="02040503050406030204" pitchFamily="18" charset="0"/>
                          </a:rPr>
                          <m:t>𝑑𝑥</m:t>
                        </m:r>
                      </m:e>
                    </m:nary>
                  </m:oMath>
                </a14:m>
                <a:r>
                  <a:rPr lang="en-GB" sz="1400" dirty="0"/>
                  <a:t>, which effectively means “the sum of the areas of strips, each of area </a:t>
                </a:r>
                <a14:m>
                  <m:oMath xmlns:m="http://schemas.openxmlformats.org/officeDocument/2006/math">
                    <m:r>
                      <a:rPr lang="en-GB" sz="1400" b="0" i="1" smtClean="0">
                        <a:latin typeface="Cambria Math" panose="02040503050406030204" pitchFamily="18" charset="0"/>
                      </a:rPr>
                      <m:t>𝑓</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𝑥</m:t>
                        </m:r>
                      </m:e>
                    </m:d>
                    <m:r>
                      <a:rPr lang="en-GB" sz="1400" b="0" i="1" smtClean="0">
                        <a:latin typeface="Cambria Math" panose="02040503050406030204" pitchFamily="18" charset="0"/>
                      </a:rPr>
                      <m:t>×</m:t>
                    </m:r>
                    <m:r>
                      <a:rPr lang="en-GB" sz="1400" b="0" i="1" smtClean="0">
                        <a:latin typeface="Cambria Math" panose="02040503050406030204" pitchFamily="18" charset="0"/>
                      </a:rPr>
                      <m:t>𝑑𝑥</m:t>
                    </m:r>
                  </m:oMath>
                </a14:m>
                <a:r>
                  <a:rPr lang="en-GB" sz="1400" dirty="0"/>
                  <a:t>. So the </a:t>
                </a:r>
                <a14:m>
                  <m:oMath xmlns:m="http://schemas.openxmlformats.org/officeDocument/2006/math">
                    <m:r>
                      <a:rPr lang="en-GB" sz="1400" b="0" i="1" smtClean="0">
                        <a:latin typeface="Cambria Math" panose="02040503050406030204" pitchFamily="18" charset="0"/>
                      </a:rPr>
                      <m:t>𝑑𝑥</m:t>
                    </m:r>
                  </m:oMath>
                </a14:m>
                <a:r>
                  <a:rPr lang="en-GB" sz="1400" dirty="0"/>
                  <a:t> is not just part of the </a:t>
                </a:r>
                <a14:m>
                  <m:oMath xmlns:m="http://schemas.openxmlformats.org/officeDocument/2006/math">
                    <m:r>
                      <a:rPr lang="en-GB" sz="1400" b="0" i="1" smtClean="0">
                        <a:latin typeface="Cambria Math" panose="02040503050406030204" pitchFamily="18" charset="0"/>
                      </a:rPr>
                      <m:t>∫</m:t>
                    </m:r>
                  </m:oMath>
                </a14:m>
                <a:r>
                  <a:rPr lang="en-GB" sz="1400" dirty="0"/>
                  <a:t> notation, it’s behaving as a physical quantity! (i.e. length) </a:t>
                </a:r>
              </a:p>
            </p:txBody>
          </p:sp>
        </mc:Choice>
        <mc:Fallback>
          <p:sp>
            <p:nvSpPr>
              <p:cNvPr id="41" name="TextBox 40"/>
              <p:cNvSpPr txBox="1">
                <a:spLocks noRot="1" noChangeAspect="1" noMove="1" noResize="1" noEditPoints="1" noAdjustHandles="1" noChangeArrowheads="1" noChangeShapeType="1" noTextEdit="1"/>
              </p:cNvSpPr>
              <p:nvPr/>
            </p:nvSpPr>
            <p:spPr>
              <a:xfrm>
                <a:off x="183904" y="4950343"/>
                <a:ext cx="2606523" cy="1641924"/>
              </a:xfrm>
              <a:prstGeom prst="rect">
                <a:avLst/>
              </a:prstGeom>
              <a:blipFill>
                <a:blip r:embed="rId11"/>
                <a:stretch>
                  <a:fillRect l="-231" t="-10256" b="-2564"/>
                </a:stretch>
              </a:blipFill>
            </p:spPr>
            <p:txBody>
              <a:bodyPr/>
              <a:lstStyle/>
              <a:p>
                <a:r>
                  <a:rPr lang="en-GB">
                    <a:noFill/>
                  </a:rPr>
                  <a:t> </a:t>
                </a:r>
              </a:p>
            </p:txBody>
          </p:sp>
        </mc:Fallback>
      </mc:AlternateContent>
      <p:cxnSp>
        <p:nvCxnSpPr>
          <p:cNvPr id="43" name="Straight Arrow Connector 42"/>
          <p:cNvCxnSpPr/>
          <p:nvPr/>
        </p:nvCxnSpPr>
        <p:spPr>
          <a:xfrm flipV="1">
            <a:off x="2766582" y="3759200"/>
            <a:ext cx="2182789" cy="19137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3057070" y="1534885"/>
            <a:ext cx="4969330" cy="10178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Tree>
    <p:extLst>
      <p:ext uri="{BB962C8B-B14F-4D97-AF65-F5344CB8AC3E}">
        <p14:creationId xmlns:p14="http://schemas.microsoft.com/office/powerpoint/2010/main" val="22071480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4"/>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4"/>
                                        </p:tgtEl>
                                      </p:cBhvr>
                                    </p:animEffect>
                                    <p:set>
                                      <p:cBhvr>
                                        <p:cTn id="7" dur="1" fill="hold">
                                          <p:stCondLst>
                                            <p:cond delay="499"/>
                                          </p:stCondLst>
                                        </p:cTn>
                                        <p:tgtEl>
                                          <p:spTgt spid="44"/>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left)">
                                      <p:cBhvr>
                                        <p:cTn id="11" dur="500"/>
                                        <p:tgtEl>
                                          <p:spTgt spid="4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childTnLst>
              </p:cTn>
              <p:nextCondLst>
                <p:cond evt="onClick" delay="0">
                  <p:tgtEl>
                    <p:spTgt spid="44"/>
                  </p:tgtEl>
                </p:cond>
              </p:nextCondLst>
            </p:seq>
          </p:childTnLst>
        </p:cTn>
      </p:par>
    </p:tnLst>
    <p:bldLst>
      <p:bldP spid="40" grpId="0"/>
      <p:bldP spid="41"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p:cNvSpPr/>
          <p:nvPr/>
        </p:nvSpPr>
        <p:spPr>
          <a:xfrm>
            <a:off x="692150" y="1962150"/>
            <a:ext cx="1663700" cy="1409700"/>
          </a:xfrm>
          <a:custGeom>
            <a:avLst/>
            <a:gdLst>
              <a:gd name="connsiteX0" fmla="*/ 0 w 1663700"/>
              <a:gd name="connsiteY0" fmla="*/ 1409700 h 1409700"/>
              <a:gd name="connsiteX1" fmla="*/ 203200 w 1663700"/>
              <a:gd name="connsiteY1" fmla="*/ 965200 h 1409700"/>
              <a:gd name="connsiteX2" fmla="*/ 323850 w 1663700"/>
              <a:gd name="connsiteY2" fmla="*/ 654050 h 1409700"/>
              <a:gd name="connsiteX3" fmla="*/ 444500 w 1663700"/>
              <a:gd name="connsiteY3" fmla="*/ 393700 h 1409700"/>
              <a:gd name="connsiteX4" fmla="*/ 552450 w 1663700"/>
              <a:gd name="connsiteY4" fmla="*/ 209550 h 1409700"/>
              <a:gd name="connsiteX5" fmla="*/ 654050 w 1663700"/>
              <a:gd name="connsiteY5" fmla="*/ 88900 h 1409700"/>
              <a:gd name="connsiteX6" fmla="*/ 736600 w 1663700"/>
              <a:gd name="connsiteY6" fmla="*/ 19050 h 1409700"/>
              <a:gd name="connsiteX7" fmla="*/ 831850 w 1663700"/>
              <a:gd name="connsiteY7" fmla="*/ 0 h 1409700"/>
              <a:gd name="connsiteX8" fmla="*/ 908050 w 1663700"/>
              <a:gd name="connsiteY8" fmla="*/ 12700 h 1409700"/>
              <a:gd name="connsiteX9" fmla="*/ 990600 w 1663700"/>
              <a:gd name="connsiteY9" fmla="*/ 57150 h 1409700"/>
              <a:gd name="connsiteX10" fmla="*/ 1092200 w 1663700"/>
              <a:gd name="connsiteY10" fmla="*/ 165100 h 1409700"/>
              <a:gd name="connsiteX11" fmla="*/ 1206500 w 1663700"/>
              <a:gd name="connsiteY11" fmla="*/ 361950 h 1409700"/>
              <a:gd name="connsiteX12" fmla="*/ 1295400 w 1663700"/>
              <a:gd name="connsiteY12" fmla="*/ 520700 h 1409700"/>
              <a:gd name="connsiteX13" fmla="*/ 1377950 w 1663700"/>
              <a:gd name="connsiteY13" fmla="*/ 704850 h 1409700"/>
              <a:gd name="connsiteX14" fmla="*/ 1511300 w 1663700"/>
              <a:gd name="connsiteY14" fmla="*/ 1016000 h 1409700"/>
              <a:gd name="connsiteX15" fmla="*/ 1587500 w 1663700"/>
              <a:gd name="connsiteY15" fmla="*/ 1200150 h 1409700"/>
              <a:gd name="connsiteX16" fmla="*/ 1663700 w 1663700"/>
              <a:gd name="connsiteY16" fmla="*/ 1403350 h 1409700"/>
              <a:gd name="connsiteX17" fmla="*/ 0 w 1663700"/>
              <a:gd name="connsiteY17" fmla="*/ 140970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63700" h="1409700">
                <a:moveTo>
                  <a:pt x="0" y="1409700"/>
                </a:moveTo>
                <a:lnTo>
                  <a:pt x="203200" y="965200"/>
                </a:lnTo>
                <a:lnTo>
                  <a:pt x="323850" y="654050"/>
                </a:lnTo>
                <a:lnTo>
                  <a:pt x="444500" y="393700"/>
                </a:lnTo>
                <a:lnTo>
                  <a:pt x="552450" y="209550"/>
                </a:lnTo>
                <a:lnTo>
                  <a:pt x="654050" y="88900"/>
                </a:lnTo>
                <a:lnTo>
                  <a:pt x="736600" y="19050"/>
                </a:lnTo>
                <a:lnTo>
                  <a:pt x="831850" y="0"/>
                </a:lnTo>
                <a:lnTo>
                  <a:pt x="908050" y="12700"/>
                </a:lnTo>
                <a:lnTo>
                  <a:pt x="990600" y="57150"/>
                </a:lnTo>
                <a:lnTo>
                  <a:pt x="1092200" y="165100"/>
                </a:lnTo>
                <a:lnTo>
                  <a:pt x="1206500" y="361950"/>
                </a:lnTo>
                <a:lnTo>
                  <a:pt x="1295400" y="520700"/>
                </a:lnTo>
                <a:lnTo>
                  <a:pt x="1377950" y="704850"/>
                </a:lnTo>
                <a:lnTo>
                  <a:pt x="1511300" y="1016000"/>
                </a:lnTo>
                <a:lnTo>
                  <a:pt x="1587500" y="1200150"/>
                </a:lnTo>
                <a:lnTo>
                  <a:pt x="1663700" y="1403350"/>
                </a:lnTo>
                <a:lnTo>
                  <a:pt x="0" y="14097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Example</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mc:Choice xmlns:a14="http://schemas.microsoft.com/office/drawing/2010/main" Requires="a14">
          <p:sp>
            <p:nvSpPr>
              <p:cNvPr id="5" name="TextBox 4"/>
              <p:cNvSpPr txBox="1"/>
              <p:nvPr/>
            </p:nvSpPr>
            <p:spPr>
              <a:xfrm>
                <a:off x="415034" y="793007"/>
                <a:ext cx="8072648"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Find the total area bound between the curve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−1)(</m:t>
                    </m:r>
                    <m:r>
                      <a:rPr lang="en-GB" b="0" i="1" smtClean="0">
                        <a:latin typeface="Cambria Math" panose="02040503050406030204" pitchFamily="18" charset="0"/>
                      </a:rPr>
                      <m:t>𝑥</m:t>
                    </m:r>
                    <m:r>
                      <a:rPr lang="en-GB" b="0" i="1" smtClean="0">
                        <a:latin typeface="Cambria Math" panose="02040503050406030204" pitchFamily="18" charset="0"/>
                      </a:rPr>
                      <m:t>−2)</m:t>
                    </m:r>
                  </m:oMath>
                </a14:m>
                <a:r>
                  <a:rPr lang="en-GB" dirty="0"/>
                  <a:t> and the </a:t>
                </a:r>
                <a14:m>
                  <m:oMath xmlns:m="http://schemas.openxmlformats.org/officeDocument/2006/math">
                    <m:r>
                      <a:rPr lang="en-GB" b="0" i="1" smtClean="0">
                        <a:latin typeface="Cambria Math" panose="02040503050406030204" pitchFamily="18" charset="0"/>
                      </a:rPr>
                      <m:t>𝑥</m:t>
                    </m:r>
                  </m:oMath>
                </a14:m>
                <a:r>
                  <a:rPr lang="en-GB" dirty="0"/>
                  <a:t>-axis.</a:t>
                </a:r>
              </a:p>
            </p:txBody>
          </p:sp>
        </mc:Choice>
        <mc:Fallback>
          <p:sp>
            <p:nvSpPr>
              <p:cNvPr id="5" name="TextBox 4"/>
              <p:cNvSpPr txBox="1">
                <a:spLocks noRot="1" noChangeAspect="1" noMove="1" noResize="1" noEditPoints="1" noAdjustHandles="1" noChangeArrowheads="1" noChangeShapeType="1" noTextEdit="1"/>
              </p:cNvSpPr>
              <p:nvPr/>
            </p:nvSpPr>
            <p:spPr>
              <a:xfrm>
                <a:off x="415034" y="793007"/>
                <a:ext cx="8072648" cy="369332"/>
              </a:xfrm>
              <a:prstGeom prst="rect">
                <a:avLst/>
              </a:prstGeom>
              <a:blipFill>
                <a:blip r:embed="rId2"/>
                <a:stretch>
                  <a:fillRect b="-3529"/>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cxnSp>
        <p:nvCxnSpPr>
          <p:cNvPr id="8" name="Straight Arrow Connector 7"/>
          <p:cNvCxnSpPr/>
          <p:nvPr/>
        </p:nvCxnSpPr>
        <p:spPr>
          <a:xfrm flipV="1">
            <a:off x="709588" y="1815672"/>
            <a:ext cx="0" cy="28083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4111295" y="3153668"/>
                <a:ext cx="50405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p:sp>
            <p:nvSpPr>
              <p:cNvPr id="10" name="TextBox 9"/>
              <p:cNvSpPr txBox="1">
                <a:spLocks noRot="1" noChangeAspect="1" noMove="1" noResize="1" noEditPoints="1" noAdjustHandles="1" noChangeArrowheads="1" noChangeShapeType="1" noTextEdit="1"/>
              </p:cNvSpPr>
              <p:nvPr/>
            </p:nvSpPr>
            <p:spPr>
              <a:xfrm>
                <a:off x="4111295" y="3153668"/>
                <a:ext cx="504056"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57560" y="1408642"/>
                <a:ext cx="50405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p:sp>
            <p:nvSpPr>
              <p:cNvPr id="11" name="TextBox 10"/>
              <p:cNvSpPr txBox="1">
                <a:spLocks noRot="1" noChangeAspect="1" noMove="1" noResize="1" noEditPoints="1" noAdjustHandles="1" noChangeArrowheads="1" noChangeShapeType="1" noTextEdit="1"/>
              </p:cNvSpPr>
              <p:nvPr/>
            </p:nvSpPr>
            <p:spPr>
              <a:xfrm>
                <a:off x="457560" y="1408642"/>
                <a:ext cx="504056" cy="369332"/>
              </a:xfrm>
              <a:prstGeom prst="rect">
                <a:avLst/>
              </a:prstGeom>
              <a:blipFill>
                <a:blip r:embed="rId4"/>
                <a:stretch>
                  <a:fillRect b="-6557"/>
                </a:stretch>
              </a:blipFill>
            </p:spPr>
            <p:txBody>
              <a:bodyPr/>
              <a:lstStyle/>
              <a:p>
                <a:r>
                  <a:rPr lang="en-GB">
                    <a:noFill/>
                  </a:rPr>
                  <a:t> </a:t>
                </a:r>
              </a:p>
            </p:txBody>
          </p:sp>
        </mc:Fallback>
      </mc:AlternateContent>
      <p:sp>
        <p:nvSpPr>
          <p:cNvPr id="13" name="Freeform: Shape 12"/>
          <p:cNvSpPr/>
          <p:nvPr/>
        </p:nvSpPr>
        <p:spPr>
          <a:xfrm>
            <a:off x="711200" y="1955800"/>
            <a:ext cx="1644650" cy="1416050"/>
          </a:xfrm>
          <a:custGeom>
            <a:avLst/>
            <a:gdLst>
              <a:gd name="connsiteX0" fmla="*/ 0 w 1644650"/>
              <a:gd name="connsiteY0" fmla="*/ 1416050 h 1416050"/>
              <a:gd name="connsiteX1" fmla="*/ 819150 w 1644650"/>
              <a:gd name="connsiteY1" fmla="*/ 0 h 1416050"/>
              <a:gd name="connsiteX2" fmla="*/ 1644650 w 1644650"/>
              <a:gd name="connsiteY2" fmla="*/ 1416050 h 1416050"/>
            </a:gdLst>
            <a:ahLst/>
            <a:cxnLst>
              <a:cxn ang="0">
                <a:pos x="connsiteX0" y="connsiteY0"/>
              </a:cxn>
              <a:cxn ang="0">
                <a:pos x="connsiteX1" y="connsiteY1"/>
              </a:cxn>
              <a:cxn ang="0">
                <a:pos x="connsiteX2" y="connsiteY2"/>
              </a:cxn>
            </a:cxnLst>
            <a:rect l="l" t="t" r="r" b="b"/>
            <a:pathLst>
              <a:path w="1644650" h="1416050">
                <a:moveTo>
                  <a:pt x="0" y="1416050"/>
                </a:moveTo>
                <a:cubicBezTo>
                  <a:pt x="272521" y="708025"/>
                  <a:pt x="545042" y="0"/>
                  <a:pt x="819150" y="0"/>
                </a:cubicBezTo>
                <a:cubicBezTo>
                  <a:pt x="1093258" y="0"/>
                  <a:pt x="1368954" y="708025"/>
                  <a:pt x="1644650" y="14160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Shape 14"/>
          <p:cNvSpPr/>
          <p:nvPr/>
        </p:nvSpPr>
        <p:spPr>
          <a:xfrm rot="10800000">
            <a:off x="2370097" y="3365500"/>
            <a:ext cx="1663700" cy="1409700"/>
          </a:xfrm>
          <a:custGeom>
            <a:avLst/>
            <a:gdLst>
              <a:gd name="connsiteX0" fmla="*/ 0 w 1663700"/>
              <a:gd name="connsiteY0" fmla="*/ 1409700 h 1409700"/>
              <a:gd name="connsiteX1" fmla="*/ 203200 w 1663700"/>
              <a:gd name="connsiteY1" fmla="*/ 965200 h 1409700"/>
              <a:gd name="connsiteX2" fmla="*/ 323850 w 1663700"/>
              <a:gd name="connsiteY2" fmla="*/ 654050 h 1409700"/>
              <a:gd name="connsiteX3" fmla="*/ 444500 w 1663700"/>
              <a:gd name="connsiteY3" fmla="*/ 393700 h 1409700"/>
              <a:gd name="connsiteX4" fmla="*/ 552450 w 1663700"/>
              <a:gd name="connsiteY4" fmla="*/ 209550 h 1409700"/>
              <a:gd name="connsiteX5" fmla="*/ 654050 w 1663700"/>
              <a:gd name="connsiteY5" fmla="*/ 88900 h 1409700"/>
              <a:gd name="connsiteX6" fmla="*/ 736600 w 1663700"/>
              <a:gd name="connsiteY6" fmla="*/ 19050 h 1409700"/>
              <a:gd name="connsiteX7" fmla="*/ 831850 w 1663700"/>
              <a:gd name="connsiteY7" fmla="*/ 0 h 1409700"/>
              <a:gd name="connsiteX8" fmla="*/ 908050 w 1663700"/>
              <a:gd name="connsiteY8" fmla="*/ 12700 h 1409700"/>
              <a:gd name="connsiteX9" fmla="*/ 990600 w 1663700"/>
              <a:gd name="connsiteY9" fmla="*/ 57150 h 1409700"/>
              <a:gd name="connsiteX10" fmla="*/ 1092200 w 1663700"/>
              <a:gd name="connsiteY10" fmla="*/ 165100 h 1409700"/>
              <a:gd name="connsiteX11" fmla="*/ 1206500 w 1663700"/>
              <a:gd name="connsiteY11" fmla="*/ 361950 h 1409700"/>
              <a:gd name="connsiteX12" fmla="*/ 1295400 w 1663700"/>
              <a:gd name="connsiteY12" fmla="*/ 520700 h 1409700"/>
              <a:gd name="connsiteX13" fmla="*/ 1377950 w 1663700"/>
              <a:gd name="connsiteY13" fmla="*/ 704850 h 1409700"/>
              <a:gd name="connsiteX14" fmla="*/ 1511300 w 1663700"/>
              <a:gd name="connsiteY14" fmla="*/ 1016000 h 1409700"/>
              <a:gd name="connsiteX15" fmla="*/ 1587500 w 1663700"/>
              <a:gd name="connsiteY15" fmla="*/ 1200150 h 1409700"/>
              <a:gd name="connsiteX16" fmla="*/ 1663700 w 1663700"/>
              <a:gd name="connsiteY16" fmla="*/ 1403350 h 1409700"/>
              <a:gd name="connsiteX17" fmla="*/ 0 w 1663700"/>
              <a:gd name="connsiteY17" fmla="*/ 140970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63700" h="1409700">
                <a:moveTo>
                  <a:pt x="0" y="1409700"/>
                </a:moveTo>
                <a:lnTo>
                  <a:pt x="203200" y="965200"/>
                </a:lnTo>
                <a:lnTo>
                  <a:pt x="323850" y="654050"/>
                </a:lnTo>
                <a:lnTo>
                  <a:pt x="444500" y="393700"/>
                </a:lnTo>
                <a:lnTo>
                  <a:pt x="552450" y="209550"/>
                </a:lnTo>
                <a:lnTo>
                  <a:pt x="654050" y="88900"/>
                </a:lnTo>
                <a:lnTo>
                  <a:pt x="736600" y="19050"/>
                </a:lnTo>
                <a:lnTo>
                  <a:pt x="831850" y="0"/>
                </a:lnTo>
                <a:lnTo>
                  <a:pt x="908050" y="12700"/>
                </a:lnTo>
                <a:lnTo>
                  <a:pt x="990600" y="57150"/>
                </a:lnTo>
                <a:lnTo>
                  <a:pt x="1092200" y="165100"/>
                </a:lnTo>
                <a:lnTo>
                  <a:pt x="1206500" y="361950"/>
                </a:lnTo>
                <a:lnTo>
                  <a:pt x="1295400" y="520700"/>
                </a:lnTo>
                <a:lnTo>
                  <a:pt x="1377950" y="704850"/>
                </a:lnTo>
                <a:lnTo>
                  <a:pt x="1511300" y="1016000"/>
                </a:lnTo>
                <a:lnTo>
                  <a:pt x="1587500" y="1200150"/>
                </a:lnTo>
                <a:lnTo>
                  <a:pt x="1663700" y="1403350"/>
                </a:lnTo>
                <a:lnTo>
                  <a:pt x="0" y="14097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p:cNvSpPr/>
          <p:nvPr/>
        </p:nvSpPr>
        <p:spPr>
          <a:xfrm rot="10800000">
            <a:off x="2370097" y="3365500"/>
            <a:ext cx="1644650" cy="1416050"/>
          </a:xfrm>
          <a:custGeom>
            <a:avLst/>
            <a:gdLst>
              <a:gd name="connsiteX0" fmla="*/ 0 w 1644650"/>
              <a:gd name="connsiteY0" fmla="*/ 1416050 h 1416050"/>
              <a:gd name="connsiteX1" fmla="*/ 819150 w 1644650"/>
              <a:gd name="connsiteY1" fmla="*/ 0 h 1416050"/>
              <a:gd name="connsiteX2" fmla="*/ 1644650 w 1644650"/>
              <a:gd name="connsiteY2" fmla="*/ 1416050 h 1416050"/>
            </a:gdLst>
            <a:ahLst/>
            <a:cxnLst>
              <a:cxn ang="0">
                <a:pos x="connsiteX0" y="connsiteY0"/>
              </a:cxn>
              <a:cxn ang="0">
                <a:pos x="connsiteX1" y="connsiteY1"/>
              </a:cxn>
              <a:cxn ang="0">
                <a:pos x="connsiteX2" y="connsiteY2"/>
              </a:cxn>
            </a:cxnLst>
            <a:rect l="l" t="t" r="r" b="b"/>
            <a:pathLst>
              <a:path w="1644650" h="1416050">
                <a:moveTo>
                  <a:pt x="0" y="1416050"/>
                </a:moveTo>
                <a:cubicBezTo>
                  <a:pt x="272521" y="708025"/>
                  <a:pt x="545042" y="0"/>
                  <a:pt x="819150" y="0"/>
                </a:cubicBezTo>
                <a:cubicBezTo>
                  <a:pt x="1093258" y="0"/>
                  <a:pt x="1368954" y="708025"/>
                  <a:pt x="1644650" y="14160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7" name="TextBox 16"/>
              <p:cNvSpPr txBox="1"/>
              <p:nvPr/>
            </p:nvSpPr>
            <p:spPr>
              <a:xfrm>
                <a:off x="2061779" y="3329558"/>
                <a:ext cx="50405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GB" dirty="0"/>
              </a:p>
            </p:txBody>
          </p:sp>
        </mc:Choice>
        <mc:Fallback>
          <p:sp>
            <p:nvSpPr>
              <p:cNvPr id="17" name="TextBox 16"/>
              <p:cNvSpPr txBox="1">
                <a:spLocks noRot="1" noChangeAspect="1" noMove="1" noResize="1" noEditPoints="1" noAdjustHandles="1" noChangeArrowheads="1" noChangeShapeType="1" noTextEdit="1"/>
              </p:cNvSpPr>
              <p:nvPr/>
            </p:nvSpPr>
            <p:spPr>
              <a:xfrm>
                <a:off x="2061779" y="3329558"/>
                <a:ext cx="504056"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3815366" y="3329558"/>
                <a:ext cx="50405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GB" dirty="0"/>
              </a:p>
            </p:txBody>
          </p:sp>
        </mc:Choice>
        <mc:Fallback>
          <p:sp>
            <p:nvSpPr>
              <p:cNvPr id="18" name="TextBox 17"/>
              <p:cNvSpPr txBox="1">
                <a:spLocks noRot="1" noChangeAspect="1" noMove="1" noResize="1" noEditPoints="1" noAdjustHandles="1" noChangeArrowheads="1" noChangeShapeType="1" noTextEdit="1"/>
              </p:cNvSpPr>
              <p:nvPr/>
            </p:nvSpPr>
            <p:spPr>
              <a:xfrm>
                <a:off x="3815366" y="3329558"/>
                <a:ext cx="504056"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4630023" y="1783808"/>
                <a:ext cx="3929777" cy="1200329"/>
              </a:xfrm>
              <a:prstGeom prst="rect">
                <a:avLst/>
              </a:prstGeom>
              <a:noFill/>
            </p:spPr>
            <p:txBody>
              <a:bodyPr wrap="square" rtlCol="0">
                <a:spAutoFit/>
              </a:bodyPr>
              <a:lstStyle/>
              <a:p>
                <a:r>
                  <a:rPr lang="en-GB" b="1" dirty="0"/>
                  <a:t>Strategy: </a:t>
                </a:r>
              </a:p>
              <a:p>
                <a:r>
                  <a:rPr lang="en-GB" dirty="0"/>
                  <a:t>Separately find the area between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 and 1, and between 1 and 2. Treat any negative areas as positive.</a:t>
                </a:r>
              </a:p>
            </p:txBody>
          </p:sp>
        </mc:Choice>
        <mc:Fallback>
          <p:sp>
            <p:nvSpPr>
              <p:cNvPr id="19" name="TextBox 18"/>
              <p:cNvSpPr txBox="1">
                <a:spLocks noRot="1" noChangeAspect="1" noMove="1" noResize="1" noEditPoints="1" noAdjustHandles="1" noChangeArrowheads="1" noChangeShapeType="1" noTextEdit="1"/>
              </p:cNvSpPr>
              <p:nvPr/>
            </p:nvSpPr>
            <p:spPr>
              <a:xfrm>
                <a:off x="4630023" y="1783808"/>
                <a:ext cx="3929777" cy="1200329"/>
              </a:xfrm>
              <a:prstGeom prst="rect">
                <a:avLst/>
              </a:prstGeom>
              <a:blipFill>
                <a:blip r:embed="rId7"/>
                <a:stretch>
                  <a:fillRect l="-1398" t="-3046" b="-7107"/>
                </a:stretch>
              </a:blipFill>
            </p:spPr>
            <p:txBody>
              <a:bodyPr/>
              <a:lstStyle/>
              <a:p>
                <a:r>
                  <a:rPr lang="en-GB">
                    <a:noFill/>
                  </a:rPr>
                  <a:t> </a:t>
                </a:r>
              </a:p>
            </p:txBody>
          </p:sp>
        </mc:Fallback>
      </mc:AlternateContent>
      <p:cxnSp>
        <p:nvCxnSpPr>
          <p:cNvPr id="7" name="Straight Arrow Connector 6"/>
          <p:cNvCxnSpPr/>
          <p:nvPr/>
        </p:nvCxnSpPr>
        <p:spPr>
          <a:xfrm>
            <a:off x="444500" y="3365500"/>
            <a:ext cx="3797424" cy="4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3835400" y="3648844"/>
                <a:ext cx="5194300" cy="301531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𝒙</m:t>
                      </m:r>
                      <m:d>
                        <m:dPr>
                          <m:ctrlPr>
                            <a:rPr lang="en-GB" b="1" i="1" smtClean="0">
                              <a:latin typeface="Cambria Math" panose="02040503050406030204" pitchFamily="18" charset="0"/>
                            </a:rPr>
                          </m:ctrlPr>
                        </m:dPr>
                        <m:e>
                          <m:r>
                            <a:rPr lang="en-GB" b="1" i="1" smtClean="0">
                              <a:latin typeface="Cambria Math" panose="02040503050406030204" pitchFamily="18" charset="0"/>
                            </a:rPr>
                            <m:t>𝒙</m:t>
                          </m:r>
                          <m:r>
                            <a:rPr lang="en-GB" b="1" i="1" smtClean="0">
                              <a:latin typeface="Cambria Math" panose="02040503050406030204" pitchFamily="18" charset="0"/>
                            </a:rPr>
                            <m:t>−</m:t>
                          </m:r>
                          <m:r>
                            <a:rPr lang="en-GB" b="1" i="1" smtClean="0">
                              <a:latin typeface="Cambria Math" panose="02040503050406030204" pitchFamily="18" charset="0"/>
                            </a:rPr>
                            <m:t>𝟏</m:t>
                          </m:r>
                        </m:e>
                      </m:d>
                      <m:d>
                        <m:dPr>
                          <m:ctrlPr>
                            <a:rPr lang="en-GB" b="1" i="1" smtClean="0">
                              <a:latin typeface="Cambria Math" panose="02040503050406030204" pitchFamily="18" charset="0"/>
                            </a:rPr>
                          </m:ctrlPr>
                        </m:dPr>
                        <m:e>
                          <m:r>
                            <a:rPr lang="en-GB" b="1" i="1" smtClean="0">
                              <a:latin typeface="Cambria Math" panose="02040503050406030204" pitchFamily="18" charset="0"/>
                            </a:rPr>
                            <m:t>𝒙</m:t>
                          </m:r>
                          <m:r>
                            <a:rPr lang="en-GB" b="1" i="1" smtClean="0">
                              <a:latin typeface="Cambria Math" panose="02040503050406030204" pitchFamily="18" charset="0"/>
                            </a:rPr>
                            <m:t>−</m:t>
                          </m:r>
                          <m:r>
                            <a:rPr lang="en-GB" b="1" i="1" smtClean="0">
                              <a:latin typeface="Cambria Math" panose="02040503050406030204" pitchFamily="18" charset="0"/>
                            </a:rPr>
                            <m:t>𝟐</m:t>
                          </m:r>
                        </m:e>
                      </m:d>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𝟑</m:t>
                          </m:r>
                        </m:sup>
                      </m:sSup>
                      <m:r>
                        <a:rPr lang="en-GB" b="1" i="1" smtClean="0">
                          <a:latin typeface="Cambria Math" panose="02040503050406030204" pitchFamily="18" charset="0"/>
                        </a:rPr>
                        <m:t>−</m:t>
                      </m:r>
                      <m:r>
                        <a:rPr lang="en-GB" b="1" i="1" smtClean="0">
                          <a:latin typeface="Cambria Math" panose="02040503050406030204" pitchFamily="18" charset="0"/>
                        </a:rPr>
                        <m:t>𝟑</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𝒙</m:t>
                      </m:r>
                    </m:oMath>
                  </m:oMathPara>
                </a14:m>
                <a:endParaRPr lang="en-GB" b="1" dirty="0"/>
              </a:p>
              <a:p>
                <a:endParaRPr lang="en-GB" b="1" dirty="0"/>
              </a:p>
              <a:p>
                <a14:m>
                  <m:oMathPara xmlns:m="http://schemas.openxmlformats.org/officeDocument/2006/math">
                    <m:oMathParaPr>
                      <m:jc m:val="centerGroup"/>
                    </m:oMathParaPr>
                    <m:oMath xmlns:m="http://schemas.openxmlformats.org/officeDocument/2006/math">
                      <m:nary>
                        <m:naryPr>
                          <m:ctrlPr>
                            <a:rPr lang="en-GB" b="1" i="1" smtClean="0">
                              <a:latin typeface="Cambria Math" panose="02040503050406030204" pitchFamily="18" charset="0"/>
                            </a:rPr>
                          </m:ctrlPr>
                        </m:naryPr>
                        <m:sub>
                          <m:r>
                            <a:rPr lang="en-GB" b="1" i="1" smtClean="0">
                              <a:latin typeface="Cambria Math" panose="02040503050406030204" pitchFamily="18" charset="0"/>
                            </a:rPr>
                            <m:t>𝟎</m:t>
                          </m:r>
                        </m:sub>
                        <m:sup>
                          <m:r>
                            <a:rPr lang="en-GB" b="1" i="1" smtClean="0">
                              <a:latin typeface="Cambria Math" panose="02040503050406030204" pitchFamily="18" charset="0"/>
                            </a:rPr>
                            <m:t>𝟏</m:t>
                          </m:r>
                        </m:sup>
                        <m:e>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𝟑</m:t>
                              </m:r>
                            </m:sup>
                          </m:sSup>
                          <m:r>
                            <a:rPr lang="en-GB" b="1" i="1" smtClean="0">
                              <a:latin typeface="Cambria Math" panose="02040503050406030204" pitchFamily="18" charset="0"/>
                            </a:rPr>
                            <m:t>−</m:t>
                          </m:r>
                          <m:r>
                            <a:rPr lang="en-GB" b="1" i="1" smtClean="0">
                              <a:latin typeface="Cambria Math" panose="02040503050406030204" pitchFamily="18" charset="0"/>
                            </a:rPr>
                            <m:t>𝟑</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𝒙</m:t>
                          </m:r>
                        </m:e>
                      </m:nary>
                      <m:r>
                        <a:rPr lang="en-GB" b="1" i="1" smtClean="0">
                          <a:latin typeface="Cambria Math" panose="02040503050406030204" pitchFamily="18" charset="0"/>
                        </a:rPr>
                        <m:t> </m:t>
                      </m:r>
                      <m:r>
                        <a:rPr lang="en-GB" b="1" i="1" smtClean="0">
                          <a:latin typeface="Cambria Math" panose="02040503050406030204" pitchFamily="18" charset="0"/>
                        </a:rPr>
                        <m:t>𝒅𝒙</m:t>
                      </m:r>
                      <m:r>
                        <a:rPr lang="en-GB" b="1" i="1" smtClean="0">
                          <a:latin typeface="Cambria Math" panose="02040503050406030204" pitchFamily="18" charset="0"/>
                        </a:rPr>
                        <m:t>=</m:t>
                      </m:r>
                      <m:sSubSup>
                        <m:sSubSupPr>
                          <m:ctrlPr>
                            <a:rPr lang="en-GB" b="1" i="1" smtClean="0">
                              <a:latin typeface="Cambria Math" panose="02040503050406030204" pitchFamily="18" charset="0"/>
                            </a:rPr>
                          </m:ctrlPr>
                        </m:sSubSupPr>
                        <m:e>
                          <m:d>
                            <m:dPr>
                              <m:begChr m:val="["/>
                              <m:endChr m:val="]"/>
                              <m:ctrlPr>
                                <a:rPr lang="en-GB" b="1" i="1" smtClean="0">
                                  <a:latin typeface="Cambria Math" panose="02040503050406030204" pitchFamily="18" charset="0"/>
                                </a:rPr>
                              </m:ctrlPr>
                            </m:dPr>
                            <m:e>
                              <m:f>
                                <m:fPr>
                                  <m:ctrlPr>
                                    <a:rPr lang="en-GB" b="1" i="1" smtClean="0">
                                      <a:latin typeface="Cambria Math" panose="02040503050406030204" pitchFamily="18" charset="0"/>
                                    </a:rPr>
                                  </m:ctrlPr>
                                </m:fPr>
                                <m:num>
                                  <m:r>
                                    <a:rPr lang="en-GB" b="1" i="1" smtClean="0">
                                      <a:latin typeface="Cambria Math" panose="02040503050406030204" pitchFamily="18" charset="0"/>
                                    </a:rPr>
                                    <m:t>𝟏</m:t>
                                  </m:r>
                                </m:num>
                                <m:den>
                                  <m:r>
                                    <a:rPr lang="en-GB" b="1" i="1" smtClean="0">
                                      <a:latin typeface="Cambria Math" panose="02040503050406030204" pitchFamily="18" charset="0"/>
                                    </a:rPr>
                                    <m:t>𝟒</m:t>
                                  </m:r>
                                </m:den>
                              </m:f>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𝟒</m:t>
                                  </m:r>
                                </m:sup>
                              </m:sSup>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𝟑</m:t>
                                  </m:r>
                                </m:sup>
                              </m:sSup>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𝟐</m:t>
                                  </m:r>
                                </m:sup>
                              </m:sSup>
                            </m:e>
                          </m:d>
                        </m:e>
                        <m:sub>
                          <m:r>
                            <a:rPr lang="en-GB" b="1" i="1" smtClean="0">
                              <a:latin typeface="Cambria Math" panose="02040503050406030204" pitchFamily="18" charset="0"/>
                            </a:rPr>
                            <m:t>𝟎</m:t>
                          </m:r>
                        </m:sub>
                        <m:sup>
                          <m:r>
                            <a:rPr lang="en-GB" b="1" i="1" smtClean="0">
                              <a:latin typeface="Cambria Math" panose="02040503050406030204" pitchFamily="18" charset="0"/>
                            </a:rPr>
                            <m:t>𝟏</m:t>
                          </m:r>
                        </m:sup>
                      </m:sSubSup>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𝟏</m:t>
                          </m:r>
                        </m:num>
                        <m:den>
                          <m:r>
                            <a:rPr lang="en-GB" b="1" i="1" smtClean="0">
                              <a:latin typeface="Cambria Math" panose="02040503050406030204" pitchFamily="18" charset="0"/>
                            </a:rPr>
                            <m:t>𝟒</m:t>
                          </m:r>
                        </m:den>
                      </m:f>
                    </m:oMath>
                    <m:oMath xmlns:m="http://schemas.openxmlformats.org/officeDocument/2006/math">
                      <m:nary>
                        <m:naryPr>
                          <m:ctrlPr>
                            <a:rPr lang="en-GB" b="1" i="1">
                              <a:latin typeface="Cambria Math" panose="02040503050406030204" pitchFamily="18" charset="0"/>
                            </a:rPr>
                          </m:ctrlPr>
                        </m:naryPr>
                        <m:sub>
                          <m:r>
                            <a:rPr lang="en-GB" b="1" i="1" smtClean="0">
                              <a:latin typeface="Cambria Math" panose="02040503050406030204" pitchFamily="18" charset="0"/>
                            </a:rPr>
                            <m:t>𝟏</m:t>
                          </m:r>
                        </m:sub>
                        <m:sup>
                          <m:r>
                            <a:rPr lang="en-GB" b="1" i="1" smtClean="0">
                              <a:latin typeface="Cambria Math" panose="02040503050406030204" pitchFamily="18" charset="0"/>
                            </a:rPr>
                            <m:t>𝟐</m:t>
                          </m:r>
                        </m:sup>
                        <m:e>
                          <m:sSup>
                            <m:sSupPr>
                              <m:ctrlPr>
                                <a:rPr lang="en-GB" b="1" i="1">
                                  <a:latin typeface="Cambria Math" panose="02040503050406030204" pitchFamily="18" charset="0"/>
                                </a:rPr>
                              </m:ctrlPr>
                            </m:sSupPr>
                            <m:e>
                              <m:r>
                                <a:rPr lang="en-GB" b="1" i="1">
                                  <a:latin typeface="Cambria Math" panose="02040503050406030204" pitchFamily="18" charset="0"/>
                                </a:rPr>
                                <m:t>𝒙</m:t>
                              </m:r>
                            </m:e>
                            <m:sup>
                              <m:r>
                                <a:rPr lang="en-GB" b="1" i="1">
                                  <a:latin typeface="Cambria Math" panose="02040503050406030204" pitchFamily="18" charset="0"/>
                                </a:rPr>
                                <m:t>𝟑</m:t>
                              </m:r>
                            </m:sup>
                          </m:sSup>
                          <m:r>
                            <a:rPr lang="en-GB" b="1" i="1">
                              <a:latin typeface="Cambria Math" panose="02040503050406030204" pitchFamily="18" charset="0"/>
                            </a:rPr>
                            <m:t>−</m:t>
                          </m:r>
                          <m:r>
                            <a:rPr lang="en-GB" b="1" i="1">
                              <a:latin typeface="Cambria Math" panose="02040503050406030204" pitchFamily="18" charset="0"/>
                            </a:rPr>
                            <m:t>𝟑</m:t>
                          </m:r>
                          <m:sSup>
                            <m:sSupPr>
                              <m:ctrlPr>
                                <a:rPr lang="en-GB" b="1" i="1">
                                  <a:latin typeface="Cambria Math" panose="02040503050406030204" pitchFamily="18" charset="0"/>
                                </a:rPr>
                              </m:ctrlPr>
                            </m:sSupPr>
                            <m:e>
                              <m:r>
                                <a:rPr lang="en-GB" b="1" i="1">
                                  <a:latin typeface="Cambria Math" panose="02040503050406030204" pitchFamily="18" charset="0"/>
                                </a:rPr>
                                <m:t>𝒙</m:t>
                              </m:r>
                            </m:e>
                            <m:sup>
                              <m:r>
                                <a:rPr lang="en-GB" b="1" i="1">
                                  <a:latin typeface="Cambria Math" panose="02040503050406030204" pitchFamily="18" charset="0"/>
                                </a:rPr>
                                <m:t>𝟐</m:t>
                              </m:r>
                            </m:sup>
                          </m:sSup>
                          <m:r>
                            <a:rPr lang="en-GB" b="1" i="1">
                              <a:latin typeface="Cambria Math" panose="02040503050406030204" pitchFamily="18" charset="0"/>
                            </a:rPr>
                            <m:t>+</m:t>
                          </m:r>
                          <m:r>
                            <a:rPr lang="en-GB" b="1" i="1">
                              <a:latin typeface="Cambria Math" panose="02040503050406030204" pitchFamily="18" charset="0"/>
                            </a:rPr>
                            <m:t>𝟐</m:t>
                          </m:r>
                          <m:r>
                            <a:rPr lang="en-GB" b="1" i="1">
                              <a:latin typeface="Cambria Math" panose="02040503050406030204" pitchFamily="18" charset="0"/>
                            </a:rPr>
                            <m:t>𝒙</m:t>
                          </m:r>
                        </m:e>
                      </m:nary>
                      <m:r>
                        <a:rPr lang="en-GB" b="1" i="1">
                          <a:latin typeface="Cambria Math" panose="02040503050406030204" pitchFamily="18" charset="0"/>
                        </a:rPr>
                        <m:t> </m:t>
                      </m:r>
                      <m:r>
                        <a:rPr lang="en-GB" b="1" i="1">
                          <a:latin typeface="Cambria Math" panose="02040503050406030204" pitchFamily="18" charset="0"/>
                        </a:rPr>
                        <m:t>𝒅𝒙</m:t>
                      </m:r>
                      <m:r>
                        <a:rPr lang="en-GB" b="1" i="1">
                          <a:latin typeface="Cambria Math" panose="02040503050406030204" pitchFamily="18" charset="0"/>
                        </a:rPr>
                        <m:t>=</m:t>
                      </m:r>
                      <m:sSubSup>
                        <m:sSubSupPr>
                          <m:ctrlPr>
                            <a:rPr lang="en-GB" b="1" i="1">
                              <a:latin typeface="Cambria Math" panose="02040503050406030204" pitchFamily="18" charset="0"/>
                            </a:rPr>
                          </m:ctrlPr>
                        </m:sSubSupPr>
                        <m:e>
                          <m:d>
                            <m:dPr>
                              <m:begChr m:val="["/>
                              <m:endChr m:val="]"/>
                              <m:ctrlPr>
                                <a:rPr lang="en-GB" b="1" i="1">
                                  <a:latin typeface="Cambria Math" panose="02040503050406030204" pitchFamily="18" charset="0"/>
                                </a:rPr>
                              </m:ctrlPr>
                            </m:dPr>
                            <m:e>
                              <m:f>
                                <m:fPr>
                                  <m:ctrlPr>
                                    <a:rPr lang="en-GB" b="1" i="1">
                                      <a:latin typeface="Cambria Math" panose="02040503050406030204" pitchFamily="18" charset="0"/>
                                    </a:rPr>
                                  </m:ctrlPr>
                                </m:fPr>
                                <m:num>
                                  <m:r>
                                    <a:rPr lang="en-GB" b="1" i="1">
                                      <a:latin typeface="Cambria Math" panose="02040503050406030204" pitchFamily="18" charset="0"/>
                                    </a:rPr>
                                    <m:t>𝟏</m:t>
                                  </m:r>
                                </m:num>
                                <m:den>
                                  <m:r>
                                    <a:rPr lang="en-GB" b="1" i="1">
                                      <a:latin typeface="Cambria Math" panose="02040503050406030204" pitchFamily="18" charset="0"/>
                                    </a:rPr>
                                    <m:t>𝟒</m:t>
                                  </m:r>
                                </m:den>
                              </m:f>
                              <m:sSup>
                                <m:sSupPr>
                                  <m:ctrlPr>
                                    <a:rPr lang="en-GB" b="1" i="1">
                                      <a:latin typeface="Cambria Math" panose="02040503050406030204" pitchFamily="18" charset="0"/>
                                    </a:rPr>
                                  </m:ctrlPr>
                                </m:sSupPr>
                                <m:e>
                                  <m:r>
                                    <a:rPr lang="en-GB" b="1" i="1">
                                      <a:latin typeface="Cambria Math" panose="02040503050406030204" pitchFamily="18" charset="0"/>
                                    </a:rPr>
                                    <m:t>𝒙</m:t>
                                  </m:r>
                                </m:e>
                                <m:sup>
                                  <m:r>
                                    <a:rPr lang="en-GB" b="1" i="1">
                                      <a:latin typeface="Cambria Math" panose="02040503050406030204" pitchFamily="18" charset="0"/>
                                    </a:rPr>
                                    <m:t>𝟒</m:t>
                                  </m:r>
                                </m:sup>
                              </m:sSup>
                              <m:r>
                                <a:rPr lang="en-GB" b="1" i="1" smtClean="0">
                                  <a:latin typeface="Cambria Math" panose="02040503050406030204" pitchFamily="18" charset="0"/>
                                </a:rPr>
                                <m:t>−</m:t>
                              </m:r>
                              <m:sSup>
                                <m:sSupPr>
                                  <m:ctrlPr>
                                    <a:rPr lang="en-GB" b="1" i="1">
                                      <a:latin typeface="Cambria Math" panose="02040503050406030204" pitchFamily="18" charset="0"/>
                                    </a:rPr>
                                  </m:ctrlPr>
                                </m:sSupPr>
                                <m:e>
                                  <m:r>
                                    <a:rPr lang="en-GB" b="1" i="1">
                                      <a:latin typeface="Cambria Math" panose="02040503050406030204" pitchFamily="18" charset="0"/>
                                    </a:rPr>
                                    <m:t>𝒙</m:t>
                                  </m:r>
                                </m:e>
                                <m:sup>
                                  <m:r>
                                    <a:rPr lang="en-GB" b="1" i="1">
                                      <a:latin typeface="Cambria Math" panose="02040503050406030204" pitchFamily="18" charset="0"/>
                                    </a:rPr>
                                    <m:t>𝟑</m:t>
                                  </m:r>
                                </m:sup>
                              </m:sSup>
                              <m:r>
                                <a:rPr lang="en-GB" b="1" i="1">
                                  <a:latin typeface="Cambria Math" panose="02040503050406030204" pitchFamily="18" charset="0"/>
                                </a:rPr>
                                <m:t>+</m:t>
                              </m:r>
                              <m:sSup>
                                <m:sSupPr>
                                  <m:ctrlPr>
                                    <a:rPr lang="en-GB" b="1" i="1">
                                      <a:latin typeface="Cambria Math" panose="02040503050406030204" pitchFamily="18" charset="0"/>
                                    </a:rPr>
                                  </m:ctrlPr>
                                </m:sSupPr>
                                <m:e>
                                  <m:r>
                                    <a:rPr lang="en-GB" b="1" i="1">
                                      <a:latin typeface="Cambria Math" panose="02040503050406030204" pitchFamily="18" charset="0"/>
                                    </a:rPr>
                                    <m:t>𝒙</m:t>
                                  </m:r>
                                </m:e>
                                <m:sup>
                                  <m:r>
                                    <a:rPr lang="en-GB" b="1" i="1">
                                      <a:latin typeface="Cambria Math" panose="02040503050406030204" pitchFamily="18" charset="0"/>
                                    </a:rPr>
                                    <m:t>𝟐</m:t>
                                  </m:r>
                                </m:sup>
                              </m:sSup>
                            </m:e>
                          </m:d>
                        </m:e>
                        <m:sub>
                          <m:r>
                            <a:rPr lang="en-GB" b="1" i="1">
                              <a:latin typeface="Cambria Math" panose="02040503050406030204" pitchFamily="18" charset="0"/>
                            </a:rPr>
                            <m:t>𝟎</m:t>
                          </m:r>
                        </m:sub>
                        <m:sup>
                          <m:r>
                            <a:rPr lang="en-GB" b="1" i="1" smtClean="0">
                              <a:latin typeface="Cambria Math" panose="02040503050406030204" pitchFamily="18" charset="0"/>
                            </a:rPr>
                            <m:t>𝟐</m:t>
                          </m:r>
                        </m:sup>
                      </m:sSubSup>
                      <m:r>
                        <a:rPr lang="en-GB" b="1" i="1">
                          <a:latin typeface="Cambria Math" panose="02040503050406030204" pitchFamily="18" charset="0"/>
                        </a:rPr>
                        <m:t>=</m:t>
                      </m:r>
                      <m:r>
                        <a:rPr lang="en-GB" b="1" i="1" smtClean="0">
                          <a:latin typeface="Cambria Math" panose="02040503050406030204" pitchFamily="18" charset="0"/>
                        </a:rPr>
                        <m:t>−</m:t>
                      </m:r>
                      <m:f>
                        <m:fPr>
                          <m:ctrlPr>
                            <a:rPr lang="en-GB" b="1" i="1">
                              <a:latin typeface="Cambria Math" panose="02040503050406030204" pitchFamily="18" charset="0"/>
                            </a:rPr>
                          </m:ctrlPr>
                        </m:fPr>
                        <m:num>
                          <m:r>
                            <a:rPr lang="en-GB" b="1" i="1" smtClean="0">
                              <a:latin typeface="Cambria Math" panose="02040503050406030204" pitchFamily="18" charset="0"/>
                            </a:rPr>
                            <m:t>𝟏</m:t>
                          </m:r>
                        </m:num>
                        <m:den>
                          <m:r>
                            <a:rPr lang="en-GB" b="1" i="1">
                              <a:latin typeface="Cambria Math" panose="02040503050406030204" pitchFamily="18" charset="0"/>
                            </a:rPr>
                            <m:t>𝟒</m:t>
                          </m:r>
                        </m:den>
                      </m:f>
                    </m:oMath>
                  </m:oMathPara>
                </a14:m>
                <a:endParaRPr lang="en-GB" b="1" dirty="0"/>
              </a:p>
              <a:p>
                <a:endParaRPr lang="en-GB" b="1" dirty="0"/>
              </a:p>
              <a:p>
                <a:r>
                  <a:rPr lang="en-GB" b="1" dirty="0"/>
                  <a:t>    Treating both as positive:</a:t>
                </a:r>
              </a:p>
              <a:p>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𝑨𝒓𝒆𝒂</m:t>
                      </m:r>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𝟏</m:t>
                          </m:r>
                        </m:num>
                        <m:den>
                          <m:r>
                            <a:rPr lang="en-GB" b="1" i="1" smtClean="0">
                              <a:latin typeface="Cambria Math" panose="02040503050406030204" pitchFamily="18" charset="0"/>
                            </a:rPr>
                            <m:t>𝟒</m:t>
                          </m:r>
                        </m:den>
                      </m:f>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𝟏</m:t>
                          </m:r>
                        </m:num>
                        <m:den>
                          <m:r>
                            <a:rPr lang="en-GB" b="1" i="1" smtClean="0">
                              <a:latin typeface="Cambria Math" panose="02040503050406030204" pitchFamily="18" charset="0"/>
                            </a:rPr>
                            <m:t>𝟒</m:t>
                          </m:r>
                        </m:den>
                      </m:f>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𝟏</m:t>
                          </m:r>
                        </m:num>
                        <m:den>
                          <m:r>
                            <a:rPr lang="en-GB" b="1" i="1" smtClean="0">
                              <a:latin typeface="Cambria Math" panose="02040503050406030204" pitchFamily="18" charset="0"/>
                            </a:rPr>
                            <m:t>𝟐</m:t>
                          </m:r>
                        </m:den>
                      </m:f>
                    </m:oMath>
                  </m:oMathPara>
                </a14:m>
                <a:endParaRPr lang="en-GB" b="1" dirty="0"/>
              </a:p>
            </p:txBody>
          </p:sp>
        </mc:Choice>
        <mc:Fallback>
          <p:sp>
            <p:nvSpPr>
              <p:cNvPr id="21" name="TextBox 20"/>
              <p:cNvSpPr txBox="1">
                <a:spLocks noRot="1" noChangeAspect="1" noMove="1" noResize="1" noEditPoints="1" noAdjustHandles="1" noChangeArrowheads="1" noChangeShapeType="1" noTextEdit="1"/>
              </p:cNvSpPr>
              <p:nvPr/>
            </p:nvSpPr>
            <p:spPr>
              <a:xfrm>
                <a:off x="3835400" y="3648844"/>
                <a:ext cx="5194300" cy="3015313"/>
              </a:xfrm>
              <a:prstGeom prst="rect">
                <a:avLst/>
              </a:prstGeom>
              <a:blipFill>
                <a:blip r:embed="rId8"/>
                <a:stretch>
                  <a:fillRect/>
                </a:stretch>
              </a:blipFill>
            </p:spPr>
            <p:txBody>
              <a:bodyPr/>
              <a:lstStyle/>
              <a:p>
                <a:r>
                  <a:rPr lang="en-GB">
                    <a:noFill/>
                  </a:rPr>
                  <a:t> </a:t>
                </a:r>
              </a:p>
            </p:txBody>
          </p:sp>
        </mc:Fallback>
      </mc:AlternateContent>
      <p:sp>
        <p:nvSpPr>
          <p:cNvPr id="23" name="Rectangle 22"/>
          <p:cNvSpPr/>
          <p:nvPr/>
        </p:nvSpPr>
        <p:spPr>
          <a:xfrm>
            <a:off x="4619170" y="2119085"/>
            <a:ext cx="4093030" cy="8019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24" name="Rectangle 23"/>
          <p:cNvSpPr/>
          <p:nvPr/>
        </p:nvSpPr>
        <p:spPr>
          <a:xfrm>
            <a:off x="4014746" y="3696578"/>
            <a:ext cx="4926053" cy="29582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 Solution</a:t>
            </a:r>
          </a:p>
        </p:txBody>
      </p:sp>
    </p:spTree>
    <p:extLst>
      <p:ext uri="{BB962C8B-B14F-4D97-AF65-F5344CB8AC3E}">
        <p14:creationId xmlns:p14="http://schemas.microsoft.com/office/powerpoint/2010/main" val="1230640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8" restart="whenNotActive" fill="hold" evtFilter="cancelBubble" nodeType="interactiveSeq">
                <p:stCondLst>
                  <p:cond evt="onClick" delay="0">
                    <p:tgtEl>
                      <p:spTgt spid="24"/>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4"/>
                                        </p:tgtEl>
                                      </p:cBhvr>
                                    </p:animEffect>
                                    <p:set>
                                      <p:cBhvr>
                                        <p:cTn id="13"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23" grpId="0" animBg="1"/>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23" name="TextBox 22"/>
          <p:cNvSpPr txBox="1"/>
          <p:nvPr/>
        </p:nvSpPr>
        <p:spPr>
          <a:xfrm>
            <a:off x="195412" y="724226"/>
            <a:ext cx="255518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C2 May 2013 Q6</a:t>
            </a:r>
          </a:p>
        </p:txBody>
      </p:sp>
      <p:pic>
        <p:nvPicPr>
          <p:cNvPr id="6" name="Picture 5"/>
          <p:cNvPicPr>
            <a:picLocks noChangeAspect="1"/>
          </p:cNvPicPr>
          <p:nvPr/>
        </p:nvPicPr>
        <p:blipFill>
          <a:blip r:embed="rId2"/>
          <a:stretch>
            <a:fillRect/>
          </a:stretch>
        </p:blipFill>
        <p:spPr>
          <a:xfrm>
            <a:off x="1600765" y="3763639"/>
            <a:ext cx="6053280" cy="3022143"/>
          </a:xfrm>
          <a:prstGeom prst="rect">
            <a:avLst/>
          </a:prstGeom>
        </p:spPr>
      </p:pic>
      <p:sp>
        <p:nvSpPr>
          <p:cNvPr id="31" name="Rectangle 30"/>
          <p:cNvSpPr/>
          <p:nvPr/>
        </p:nvSpPr>
        <p:spPr>
          <a:xfrm>
            <a:off x="1848668" y="3699272"/>
            <a:ext cx="5809432" cy="402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pic>
        <p:nvPicPr>
          <p:cNvPr id="7" name="Picture 6"/>
          <p:cNvPicPr>
            <a:picLocks noChangeAspect="1"/>
          </p:cNvPicPr>
          <p:nvPr/>
        </p:nvPicPr>
        <p:blipFill>
          <a:blip r:embed="rId3"/>
          <a:stretch>
            <a:fillRect/>
          </a:stretch>
        </p:blipFill>
        <p:spPr>
          <a:xfrm>
            <a:off x="200720" y="1104940"/>
            <a:ext cx="8714680" cy="2403779"/>
          </a:xfrm>
          <a:prstGeom prst="rect">
            <a:avLst/>
          </a:prstGeom>
          <a:effectLst>
            <a:outerShdw blurRad="63500" sx="102000" sy="102000" algn="ctr" rotWithShape="0">
              <a:prstClr val="black">
                <a:alpha val="40000"/>
              </a:prstClr>
            </a:outerShdw>
          </a:effectLst>
        </p:spPr>
      </p:pic>
      <p:sp>
        <p:nvSpPr>
          <p:cNvPr id="12" name="Rectangle 11"/>
          <p:cNvSpPr/>
          <p:nvPr/>
        </p:nvSpPr>
        <p:spPr>
          <a:xfrm>
            <a:off x="1848668" y="4102100"/>
            <a:ext cx="5809432" cy="26836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Tree>
    <p:extLst>
      <p:ext uri="{BB962C8B-B14F-4D97-AF65-F5344CB8AC3E}">
        <p14:creationId xmlns:p14="http://schemas.microsoft.com/office/powerpoint/2010/main" val="48193723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3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 name="Freeform: Shape 25"/>
              <p:cNvSpPr/>
              <p:nvPr/>
            </p:nvSpPr>
            <p:spPr>
              <a:xfrm>
                <a:off x="847725" y="3829050"/>
                <a:ext cx="828675" cy="838200"/>
              </a:xfrm>
              <a:custGeom>
                <a:avLst/>
                <a:gdLst>
                  <a:gd name="connsiteX0" fmla="*/ 0 w 828675"/>
                  <a:gd name="connsiteY0" fmla="*/ 838200 h 838200"/>
                  <a:gd name="connsiteX1" fmla="*/ 819150 w 828675"/>
                  <a:gd name="connsiteY1" fmla="*/ 828675 h 838200"/>
                  <a:gd name="connsiteX2" fmla="*/ 828675 w 828675"/>
                  <a:gd name="connsiteY2" fmla="*/ 257175 h 838200"/>
                  <a:gd name="connsiteX3" fmla="*/ 600075 w 828675"/>
                  <a:gd name="connsiteY3" fmla="*/ 161925 h 838200"/>
                  <a:gd name="connsiteX4" fmla="*/ 333375 w 828675"/>
                  <a:gd name="connsiteY4" fmla="*/ 66675 h 838200"/>
                  <a:gd name="connsiteX5" fmla="*/ 9525 w 828675"/>
                  <a:gd name="connsiteY5" fmla="*/ 0 h 838200"/>
                  <a:gd name="connsiteX6" fmla="*/ 0 w 828675"/>
                  <a:gd name="connsiteY6" fmla="*/ 8382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8675" h="838200">
                    <a:moveTo>
                      <a:pt x="0" y="838200"/>
                    </a:moveTo>
                    <a:lnTo>
                      <a:pt x="819150" y="828675"/>
                    </a:lnTo>
                    <a:lnTo>
                      <a:pt x="828675" y="257175"/>
                    </a:lnTo>
                    <a:lnTo>
                      <a:pt x="600075" y="161925"/>
                    </a:lnTo>
                    <a:lnTo>
                      <a:pt x="333375" y="66675"/>
                    </a:lnTo>
                    <a:lnTo>
                      <a:pt x="9525" y="0"/>
                    </a:lnTo>
                    <a:lnTo>
                      <a:pt x="0" y="8382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𝐼</m:t>
                      </m:r>
                      <m:d>
                        <m:dPr>
                          <m:ctrlPr>
                            <a:rPr lang="en-GB" b="0" i="1" smtClean="0">
                              <a:latin typeface="Cambria Math" panose="02040503050406030204" pitchFamily="18" charset="0"/>
                            </a:rPr>
                          </m:ctrlPr>
                        </m:dPr>
                        <m:e>
                          <m:r>
                            <a:rPr lang="en-GB" b="0" i="1" smtClean="0">
                              <a:latin typeface="Cambria Math" panose="02040503050406030204" pitchFamily="18" charset="0"/>
                            </a:rPr>
                            <m:t>𝑎</m:t>
                          </m:r>
                        </m:e>
                      </m:d>
                    </m:oMath>
                  </m:oMathPara>
                </a14:m>
                <a:endParaRPr lang="en-GB" dirty="0"/>
              </a:p>
            </p:txBody>
          </p:sp>
        </mc:Choice>
        <mc:Fallback>
          <p:sp>
            <p:nvSpPr>
              <p:cNvPr id="26" name="Freeform: Shape 25"/>
              <p:cNvSpPr>
                <a:spLocks noRot="1" noChangeAspect="1" noMove="1" noResize="1" noEditPoints="1" noAdjustHandles="1" noChangeArrowheads="1" noChangeShapeType="1" noTextEdit="1"/>
              </p:cNvSpPr>
              <p:nvPr/>
            </p:nvSpPr>
            <p:spPr>
              <a:xfrm>
                <a:off x="847725" y="3829050"/>
                <a:ext cx="828675" cy="838200"/>
              </a:xfrm>
              <a:custGeom>
                <a:avLst/>
                <a:gdLst>
                  <a:gd name="connsiteX0" fmla="*/ 0 w 828675"/>
                  <a:gd name="connsiteY0" fmla="*/ 838200 h 838200"/>
                  <a:gd name="connsiteX1" fmla="*/ 819150 w 828675"/>
                  <a:gd name="connsiteY1" fmla="*/ 828675 h 838200"/>
                  <a:gd name="connsiteX2" fmla="*/ 828675 w 828675"/>
                  <a:gd name="connsiteY2" fmla="*/ 257175 h 838200"/>
                  <a:gd name="connsiteX3" fmla="*/ 600075 w 828675"/>
                  <a:gd name="connsiteY3" fmla="*/ 161925 h 838200"/>
                  <a:gd name="connsiteX4" fmla="*/ 333375 w 828675"/>
                  <a:gd name="connsiteY4" fmla="*/ 66675 h 838200"/>
                  <a:gd name="connsiteX5" fmla="*/ 9525 w 828675"/>
                  <a:gd name="connsiteY5" fmla="*/ 0 h 838200"/>
                  <a:gd name="connsiteX6" fmla="*/ 0 w 828675"/>
                  <a:gd name="connsiteY6" fmla="*/ 8382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8675" h="838200">
                    <a:moveTo>
                      <a:pt x="0" y="838200"/>
                    </a:moveTo>
                    <a:lnTo>
                      <a:pt x="819150" y="828675"/>
                    </a:lnTo>
                    <a:lnTo>
                      <a:pt x="828675" y="257175"/>
                    </a:lnTo>
                    <a:lnTo>
                      <a:pt x="600075" y="161925"/>
                    </a:lnTo>
                    <a:lnTo>
                      <a:pt x="333375" y="66675"/>
                    </a:lnTo>
                    <a:lnTo>
                      <a:pt x="9525" y="0"/>
                    </a:lnTo>
                    <a:lnTo>
                      <a:pt x="0" y="838200"/>
                    </a:lnTo>
                    <a:close/>
                  </a:path>
                </a:pathLst>
              </a:custGeom>
              <a:blipFill>
                <a:blip r:embed="rId2"/>
                <a:stretch>
                  <a:fillRect/>
                </a:stretch>
              </a:blipFill>
              <a:ln>
                <a:noFill/>
              </a:ln>
            </p:spPr>
            <p:txBody>
              <a:bodyPr/>
              <a:lstStyle/>
              <a:p>
                <a:r>
                  <a:rPr lang="en-GB">
                    <a:noFill/>
                  </a:rPr>
                  <a:t> </a:t>
                </a:r>
              </a:p>
            </p:txBody>
          </p:sp>
        </mc:Fallback>
      </mc:AlternateContent>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13F</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279422" y="624240"/>
            <a:ext cx="7920880" cy="830997"/>
          </a:xfrm>
          <a:prstGeom prst="rect">
            <a:avLst/>
          </a:prstGeom>
          <a:noFill/>
        </p:spPr>
        <p:txBody>
          <a:bodyPr wrap="square" rtlCol="0">
            <a:spAutoFit/>
          </a:bodyPr>
          <a:lstStyle/>
          <a:p>
            <a:r>
              <a:rPr lang="en-GB" sz="2400" dirty="0"/>
              <a:t>Pearson Pure Mathematics Year 1/AS</a:t>
            </a:r>
          </a:p>
          <a:p>
            <a:r>
              <a:rPr lang="en-GB" sz="2400" dirty="0"/>
              <a:t>Pages 301-302</a:t>
            </a:r>
          </a:p>
        </p:txBody>
      </p:sp>
      <p:cxnSp>
        <p:nvCxnSpPr>
          <p:cNvPr id="6" name="Straight Connector 5"/>
          <p:cNvCxnSpPr/>
          <p:nvPr/>
        </p:nvCxnSpPr>
        <p:spPr>
          <a:xfrm>
            <a:off x="0" y="1449431"/>
            <a:ext cx="9144000" cy="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64908" y="1509868"/>
            <a:ext cx="2232248" cy="369332"/>
          </a:xfrm>
          <a:prstGeom prst="rect">
            <a:avLst/>
          </a:prstGeom>
          <a:noFill/>
        </p:spPr>
        <p:txBody>
          <a:bodyPr wrap="square" rtlCol="0">
            <a:spAutoFit/>
          </a:bodyPr>
          <a:lstStyle/>
          <a:p>
            <a:r>
              <a:rPr lang="en-GB" b="1" dirty="0"/>
              <a:t>Extension</a:t>
            </a:r>
          </a:p>
        </p:txBody>
      </p:sp>
      <mc:AlternateContent xmlns:mc="http://schemas.openxmlformats.org/markup-compatibility/2006">
        <mc:Choice xmlns:a14="http://schemas.microsoft.com/office/drawing/2010/main" Requires="a14">
          <p:sp>
            <p:nvSpPr>
              <p:cNvPr id="9" name="TextBox 8"/>
              <p:cNvSpPr txBox="1"/>
              <p:nvPr/>
            </p:nvSpPr>
            <p:spPr>
              <a:xfrm>
                <a:off x="221364" y="1840880"/>
                <a:ext cx="4016807" cy="1230209"/>
              </a:xfrm>
              <a:prstGeom prst="rect">
                <a:avLst/>
              </a:prstGeom>
              <a:noFill/>
            </p:spPr>
            <p:txBody>
              <a:bodyPr wrap="square" rtlCol="0">
                <a:spAutoFit/>
              </a:bodyPr>
              <a:lstStyle/>
              <a:p>
                <a:r>
                  <a:rPr lang="en-GB" sz="1600" i="1" dirty="0"/>
                  <a:t>[MAT 2010 1I] </a:t>
                </a:r>
                <a:r>
                  <a:rPr lang="en-GB" sz="1600" dirty="0"/>
                  <a:t>For a positive number </a:t>
                </a:r>
                <a14:m>
                  <m:oMath xmlns:m="http://schemas.openxmlformats.org/officeDocument/2006/math">
                    <m:r>
                      <a:rPr lang="en-GB" sz="1600" b="0" i="1" smtClean="0">
                        <a:latin typeface="Cambria Math" panose="02040503050406030204" pitchFamily="18" charset="0"/>
                      </a:rPr>
                      <m:t>𝑎</m:t>
                    </m:r>
                  </m:oMath>
                </a14:m>
                <a:r>
                  <a:rPr lang="en-GB" sz="1600" dirty="0"/>
                  <a:t>, let</a:t>
                </a:r>
              </a:p>
              <a:p>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𝐼</m:t>
                      </m:r>
                      <m:d>
                        <m:dPr>
                          <m:ctrlPr>
                            <a:rPr lang="en-GB" sz="1600" i="1" smtClean="0">
                              <a:latin typeface="Cambria Math" panose="02040503050406030204" pitchFamily="18" charset="0"/>
                            </a:rPr>
                          </m:ctrlPr>
                        </m:dPr>
                        <m:e>
                          <m:r>
                            <a:rPr lang="en-GB" sz="1600" b="0" i="1" smtClean="0">
                              <a:latin typeface="Cambria Math" panose="02040503050406030204" pitchFamily="18" charset="0"/>
                            </a:rPr>
                            <m:t>𝑎</m:t>
                          </m:r>
                        </m:e>
                      </m:d>
                      <m:r>
                        <a:rPr lang="en-GB" sz="1600" b="0" i="1" smtClean="0">
                          <a:latin typeface="Cambria Math" panose="02040503050406030204" pitchFamily="18" charset="0"/>
                        </a:rPr>
                        <m:t>=</m:t>
                      </m:r>
                      <m:nary>
                        <m:naryPr>
                          <m:ctrlPr>
                            <a:rPr lang="en-GB" sz="1600" i="1" smtClean="0">
                              <a:latin typeface="Cambria Math" panose="02040503050406030204" pitchFamily="18" charset="0"/>
                            </a:rPr>
                          </m:ctrlPr>
                        </m:naryPr>
                        <m:sub>
                          <m:r>
                            <a:rPr lang="en-GB" sz="1600" b="0" i="1" smtClean="0">
                              <a:latin typeface="Cambria Math" panose="02040503050406030204" pitchFamily="18" charset="0"/>
                            </a:rPr>
                            <m:t>0</m:t>
                          </m:r>
                        </m:sub>
                        <m:sup>
                          <m:r>
                            <a:rPr lang="en-GB" sz="1600" b="0" i="1" smtClean="0">
                              <a:latin typeface="Cambria Math" panose="02040503050406030204" pitchFamily="18" charset="0"/>
                            </a:rPr>
                            <m:t>𝑎</m:t>
                          </m:r>
                        </m:sup>
                        <m:e>
                          <m:d>
                            <m:dPr>
                              <m:ctrlPr>
                                <a:rPr lang="en-GB" sz="1600" i="1" smtClean="0">
                                  <a:latin typeface="Cambria Math" panose="02040503050406030204" pitchFamily="18" charset="0"/>
                                </a:rPr>
                              </m:ctrlPr>
                            </m:dPr>
                            <m:e>
                              <m:r>
                                <a:rPr lang="en-GB" sz="1600" b="0" i="1" smtClean="0">
                                  <a:latin typeface="Cambria Math" panose="02040503050406030204" pitchFamily="18" charset="0"/>
                                </a:rPr>
                                <m:t>4−</m:t>
                              </m:r>
                              <m:sSup>
                                <m:sSupPr>
                                  <m:ctrlPr>
                                    <a:rPr lang="en-GB" sz="1600" i="1" smtClean="0">
                                      <a:latin typeface="Cambria Math" panose="02040503050406030204" pitchFamily="18" charset="0"/>
                                    </a:rPr>
                                  </m:ctrlPr>
                                </m:sSupPr>
                                <m:e>
                                  <m:r>
                                    <a:rPr lang="en-GB" sz="1600" b="0" i="1" smtClean="0">
                                      <a:latin typeface="Cambria Math" panose="02040503050406030204" pitchFamily="18" charset="0"/>
                                    </a:rPr>
                                    <m:t>2</m:t>
                                  </m:r>
                                </m:e>
                                <m:sup>
                                  <m:sSup>
                                    <m:sSupPr>
                                      <m:ctrlPr>
                                        <a:rPr lang="en-GB" sz="160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2</m:t>
                                      </m:r>
                                    </m:sup>
                                  </m:sSup>
                                </m:sup>
                              </m:sSup>
                            </m:e>
                          </m:d>
                          <m:r>
                            <a:rPr lang="en-GB" sz="1600" b="0" i="1" smtClean="0">
                              <a:latin typeface="Cambria Math" panose="02040503050406030204" pitchFamily="18" charset="0"/>
                            </a:rPr>
                            <m:t>𝑑𝑥</m:t>
                          </m:r>
                        </m:e>
                      </m:nary>
                    </m:oMath>
                  </m:oMathPara>
                </a14:m>
                <a:endParaRPr lang="en-GB" sz="1600" dirty="0"/>
              </a:p>
              <a:p>
                <a:r>
                  <a:rPr lang="en-GB" sz="1600" dirty="0"/>
                  <a:t>Then </a:t>
                </a:r>
                <a14:m>
                  <m:oMath xmlns:m="http://schemas.openxmlformats.org/officeDocument/2006/math">
                    <m:f>
                      <m:fPr>
                        <m:ctrlPr>
                          <a:rPr lang="en-GB" sz="1600" i="1" smtClean="0">
                            <a:latin typeface="Cambria Math" panose="02040503050406030204" pitchFamily="18" charset="0"/>
                          </a:rPr>
                        </m:ctrlPr>
                      </m:fPr>
                      <m:num>
                        <m:r>
                          <a:rPr lang="en-GB" sz="1600" b="0" i="1" smtClean="0">
                            <a:latin typeface="Cambria Math" panose="02040503050406030204" pitchFamily="18" charset="0"/>
                          </a:rPr>
                          <m:t>𝑑𝐼</m:t>
                        </m:r>
                      </m:num>
                      <m:den>
                        <m:r>
                          <a:rPr lang="en-GB" sz="1600" b="0" i="1" smtClean="0">
                            <a:latin typeface="Cambria Math" panose="02040503050406030204" pitchFamily="18" charset="0"/>
                          </a:rPr>
                          <m:t>𝑑𝑎</m:t>
                        </m:r>
                      </m:den>
                    </m:f>
                    <m:r>
                      <a:rPr lang="en-GB" sz="1600" b="0" i="1" smtClean="0">
                        <a:latin typeface="Cambria Math" panose="02040503050406030204" pitchFamily="18" charset="0"/>
                      </a:rPr>
                      <m:t>=0</m:t>
                    </m:r>
                  </m:oMath>
                </a14:m>
                <a:r>
                  <a:rPr lang="en-GB" sz="1600" dirty="0"/>
                  <a:t> when </a:t>
                </a:r>
                <a14:m>
                  <m:oMath xmlns:m="http://schemas.openxmlformats.org/officeDocument/2006/math">
                    <m:r>
                      <a:rPr lang="en-GB" sz="1600" b="0" i="1" smtClean="0">
                        <a:latin typeface="Cambria Math" panose="02040503050406030204" pitchFamily="18" charset="0"/>
                      </a:rPr>
                      <m:t>𝑎</m:t>
                    </m:r>
                  </m:oMath>
                </a14:m>
                <a:r>
                  <a:rPr lang="en-GB" sz="1600" dirty="0"/>
                  <a:t> is what value?</a:t>
                </a:r>
              </a:p>
            </p:txBody>
          </p:sp>
        </mc:Choice>
        <mc:Fallback>
          <p:sp>
            <p:nvSpPr>
              <p:cNvPr id="9" name="TextBox 8"/>
              <p:cNvSpPr txBox="1">
                <a:spLocks noRot="1" noChangeAspect="1" noMove="1" noResize="1" noEditPoints="1" noAdjustHandles="1" noChangeArrowheads="1" noChangeShapeType="1" noTextEdit="1"/>
              </p:cNvSpPr>
              <p:nvPr/>
            </p:nvSpPr>
            <p:spPr>
              <a:xfrm>
                <a:off x="221364" y="1840880"/>
                <a:ext cx="4016807" cy="1230209"/>
              </a:xfrm>
              <a:prstGeom prst="rect">
                <a:avLst/>
              </a:prstGeom>
              <a:blipFill>
                <a:blip r:embed="rId3"/>
                <a:stretch>
                  <a:fillRect l="-759" t="-1485" b="-990"/>
                </a:stretch>
              </a:blipFill>
            </p:spPr>
            <p:txBody>
              <a:bodyPr/>
              <a:lstStyle/>
              <a:p>
                <a:r>
                  <a:rPr lang="en-GB">
                    <a:noFill/>
                  </a:rPr>
                  <a:t> </a:t>
                </a:r>
              </a:p>
            </p:txBody>
          </p:sp>
        </mc:Fallback>
      </mc:AlternateContent>
      <p:sp>
        <p:nvSpPr>
          <p:cNvPr id="14" name="Rectangle 13"/>
          <p:cNvSpPr/>
          <p:nvPr/>
        </p:nvSpPr>
        <p:spPr>
          <a:xfrm>
            <a:off x="85060" y="1908673"/>
            <a:ext cx="191387" cy="27100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mc:AlternateContent xmlns:mc="http://schemas.openxmlformats.org/markup-compatibility/2006">
        <mc:Choice xmlns:a14="http://schemas.microsoft.com/office/drawing/2010/main" Requires="a14">
          <p:sp>
            <p:nvSpPr>
              <p:cNvPr id="7" name="TextBox 6"/>
              <p:cNvSpPr txBox="1"/>
              <p:nvPr/>
            </p:nvSpPr>
            <p:spPr>
              <a:xfrm>
                <a:off x="4517570" y="1195431"/>
                <a:ext cx="3294789" cy="86299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Hint: </a:t>
                </a:r>
                <a:r>
                  <a:rPr lang="en-GB" sz="1400" dirty="0"/>
                  <a:t>It’s not actually even possible to integrate </a:t>
                </a:r>
                <a14:m>
                  <m:oMath xmlns:m="http://schemas.openxmlformats.org/officeDocument/2006/math">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2</m:t>
                        </m:r>
                      </m:e>
                      <m:sup>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𝑥</m:t>
                            </m:r>
                          </m:e>
                          <m:sup>
                            <m:r>
                              <a:rPr lang="en-GB" sz="1400" b="0" i="1" smtClean="0">
                                <a:latin typeface="Cambria Math" panose="02040503050406030204" pitchFamily="18" charset="0"/>
                              </a:rPr>
                              <m:t>2</m:t>
                            </m:r>
                          </m:sup>
                        </m:sSup>
                      </m:sup>
                    </m:sSup>
                  </m:oMath>
                </a14:m>
                <a:r>
                  <a:rPr lang="en-GB" sz="1400" dirty="0"/>
                  <a:t>, but we can still sketch the graph. Reflect on what </a:t>
                </a:r>
                <a14:m>
                  <m:oMath xmlns:m="http://schemas.openxmlformats.org/officeDocument/2006/math">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𝑑𝐼</m:t>
                        </m:r>
                      </m:num>
                      <m:den>
                        <m:r>
                          <a:rPr lang="en-GB" sz="1400" b="0" i="1" smtClean="0">
                            <a:latin typeface="Cambria Math" panose="02040503050406030204" pitchFamily="18" charset="0"/>
                          </a:rPr>
                          <m:t>𝑑𝑎</m:t>
                        </m:r>
                      </m:den>
                    </m:f>
                  </m:oMath>
                </a14:m>
                <a:r>
                  <a:rPr lang="en-GB" sz="1400" dirty="0"/>
                  <a:t> actually means.</a:t>
                </a:r>
              </a:p>
            </p:txBody>
          </p:sp>
        </mc:Choice>
        <mc:Fallback>
          <p:sp>
            <p:nvSpPr>
              <p:cNvPr id="7" name="TextBox 6"/>
              <p:cNvSpPr txBox="1">
                <a:spLocks noRot="1" noChangeAspect="1" noMove="1" noResize="1" noEditPoints="1" noAdjustHandles="1" noChangeArrowheads="1" noChangeShapeType="1" noTextEdit="1"/>
              </p:cNvSpPr>
              <p:nvPr/>
            </p:nvSpPr>
            <p:spPr>
              <a:xfrm>
                <a:off x="4517570" y="1195431"/>
                <a:ext cx="3294789" cy="862993"/>
              </a:xfrm>
              <a:prstGeom prst="rect">
                <a:avLst/>
              </a:prstGeom>
              <a:blipFill>
                <a:blip r:embed="rId4"/>
                <a:stretch>
                  <a:fillRect l="-183"/>
                </a:stretch>
              </a:blipFill>
            </p:spPr>
            <p:txBody>
              <a:bodyPr/>
              <a:lstStyle/>
              <a:p>
                <a:r>
                  <a:rPr lang="en-GB">
                    <a:noFill/>
                  </a:rPr>
                  <a:t> </a:t>
                </a:r>
              </a:p>
            </p:txBody>
          </p:sp>
        </mc:Fallback>
      </mc:AlternateContent>
      <p:cxnSp>
        <p:nvCxnSpPr>
          <p:cNvPr id="17" name="Straight Arrow Connector 16"/>
          <p:cNvCxnSpPr>
            <a:stCxn id="7" idx="1"/>
          </p:cNvCxnSpPr>
          <p:nvPr/>
        </p:nvCxnSpPr>
        <p:spPr>
          <a:xfrm flipH="1">
            <a:off x="3897650" y="1626928"/>
            <a:ext cx="619920" cy="3810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V="1">
            <a:off x="870000" y="3437384"/>
            <a:ext cx="0" cy="1224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870000" y="4661520"/>
            <a:ext cx="2177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932832" y="4496420"/>
                <a:ext cx="444748"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𝑥</m:t>
                      </m:r>
                    </m:oMath>
                  </m:oMathPara>
                </a14:m>
                <a:endParaRPr lang="en-GB" sz="1400" dirty="0"/>
              </a:p>
            </p:txBody>
          </p:sp>
        </mc:Choice>
        <mc:Fallback>
          <p:sp>
            <p:nvSpPr>
              <p:cNvPr id="23" name="TextBox 22"/>
              <p:cNvSpPr txBox="1">
                <a:spLocks noRot="1" noChangeAspect="1" noMove="1" noResize="1" noEditPoints="1" noAdjustHandles="1" noChangeArrowheads="1" noChangeShapeType="1" noTextEdit="1"/>
              </p:cNvSpPr>
              <p:nvPr/>
            </p:nvSpPr>
            <p:spPr>
              <a:xfrm>
                <a:off x="2932832" y="4496420"/>
                <a:ext cx="444748" cy="30777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647626" y="3100299"/>
                <a:ext cx="444748"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𝑦</m:t>
                      </m:r>
                    </m:oMath>
                  </m:oMathPara>
                </a14:m>
                <a:endParaRPr lang="en-GB" sz="1400" dirty="0"/>
              </a:p>
            </p:txBody>
          </p:sp>
        </mc:Choice>
        <mc:Fallback>
          <p:sp>
            <p:nvSpPr>
              <p:cNvPr id="24" name="TextBox 23"/>
              <p:cNvSpPr txBox="1">
                <a:spLocks noRot="1" noChangeAspect="1" noMove="1" noResize="1" noEditPoints="1" noAdjustHandles="1" noChangeArrowheads="1" noChangeShapeType="1" noTextEdit="1"/>
              </p:cNvSpPr>
              <p:nvPr/>
            </p:nvSpPr>
            <p:spPr>
              <a:xfrm>
                <a:off x="647626" y="3100299"/>
                <a:ext cx="444748" cy="307777"/>
              </a:xfrm>
              <a:prstGeom prst="rect">
                <a:avLst/>
              </a:prstGeom>
              <a:blipFill>
                <a:blip r:embed="rId6"/>
                <a:stretch>
                  <a:fillRect b="-2000"/>
                </a:stretch>
              </a:blipFill>
            </p:spPr>
            <p:txBody>
              <a:bodyPr/>
              <a:lstStyle/>
              <a:p>
                <a:r>
                  <a:rPr lang="en-GB">
                    <a:noFill/>
                  </a:rPr>
                  <a:t> </a:t>
                </a:r>
              </a:p>
            </p:txBody>
          </p:sp>
        </mc:Fallback>
      </mc:AlternateContent>
      <p:sp>
        <p:nvSpPr>
          <p:cNvPr id="25" name="Freeform: Shape 24"/>
          <p:cNvSpPr/>
          <p:nvPr/>
        </p:nvSpPr>
        <p:spPr>
          <a:xfrm>
            <a:off x="876300" y="3822699"/>
            <a:ext cx="1708150" cy="1209675"/>
          </a:xfrm>
          <a:custGeom>
            <a:avLst/>
            <a:gdLst>
              <a:gd name="connsiteX0" fmla="*/ 0 w 1803400"/>
              <a:gd name="connsiteY0" fmla="*/ 0 h 1524000"/>
              <a:gd name="connsiteX1" fmla="*/ 838200 w 1803400"/>
              <a:gd name="connsiteY1" fmla="*/ 279400 h 1524000"/>
              <a:gd name="connsiteX2" fmla="*/ 1435100 w 1803400"/>
              <a:gd name="connsiteY2" fmla="*/ 711200 h 1524000"/>
              <a:gd name="connsiteX3" fmla="*/ 1803400 w 1803400"/>
              <a:gd name="connsiteY3" fmla="*/ 1524000 h 1524000"/>
              <a:gd name="connsiteX0" fmla="*/ 0 w 1708150"/>
              <a:gd name="connsiteY0" fmla="*/ 0 h 1209675"/>
              <a:gd name="connsiteX1" fmla="*/ 838200 w 1708150"/>
              <a:gd name="connsiteY1" fmla="*/ 279400 h 1209675"/>
              <a:gd name="connsiteX2" fmla="*/ 1435100 w 1708150"/>
              <a:gd name="connsiteY2" fmla="*/ 711200 h 1209675"/>
              <a:gd name="connsiteX3" fmla="*/ 1708150 w 1708150"/>
              <a:gd name="connsiteY3" fmla="*/ 1209675 h 1209675"/>
            </a:gdLst>
            <a:ahLst/>
            <a:cxnLst>
              <a:cxn ang="0">
                <a:pos x="connsiteX0" y="connsiteY0"/>
              </a:cxn>
              <a:cxn ang="0">
                <a:pos x="connsiteX1" y="connsiteY1"/>
              </a:cxn>
              <a:cxn ang="0">
                <a:pos x="connsiteX2" y="connsiteY2"/>
              </a:cxn>
              <a:cxn ang="0">
                <a:pos x="connsiteX3" y="connsiteY3"/>
              </a:cxn>
            </a:cxnLst>
            <a:rect l="l" t="t" r="r" b="b"/>
            <a:pathLst>
              <a:path w="1708150" h="1209675">
                <a:moveTo>
                  <a:pt x="0" y="0"/>
                </a:moveTo>
                <a:cubicBezTo>
                  <a:pt x="299508" y="80433"/>
                  <a:pt x="599017" y="160867"/>
                  <a:pt x="838200" y="279400"/>
                </a:cubicBezTo>
                <a:cubicBezTo>
                  <a:pt x="1077383" y="397933"/>
                  <a:pt x="1290108" y="556154"/>
                  <a:pt x="1435100" y="711200"/>
                </a:cubicBezTo>
                <a:cubicBezTo>
                  <a:pt x="1580092" y="866246"/>
                  <a:pt x="1604433" y="906991"/>
                  <a:pt x="1708150" y="12096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7" name="TextBox 26"/>
              <p:cNvSpPr txBox="1"/>
              <p:nvPr/>
            </p:nvSpPr>
            <p:spPr>
              <a:xfrm>
                <a:off x="1423746" y="4650308"/>
                <a:ext cx="444748"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𝑎</m:t>
                      </m:r>
                    </m:oMath>
                  </m:oMathPara>
                </a14:m>
                <a:endParaRPr lang="en-GB" sz="1400" dirty="0"/>
              </a:p>
            </p:txBody>
          </p:sp>
        </mc:Choice>
        <mc:Fallback>
          <p:sp>
            <p:nvSpPr>
              <p:cNvPr id="27" name="TextBox 26"/>
              <p:cNvSpPr txBox="1">
                <a:spLocks noRot="1" noChangeAspect="1" noMove="1" noResize="1" noEditPoints="1" noAdjustHandles="1" noChangeArrowheads="1" noChangeShapeType="1" noTextEdit="1"/>
              </p:cNvSpPr>
              <p:nvPr/>
            </p:nvSpPr>
            <p:spPr>
              <a:xfrm>
                <a:off x="1423746" y="4650308"/>
                <a:ext cx="444748" cy="307777"/>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1547664" y="3356992"/>
                <a:ext cx="2160240" cy="523220"/>
              </a:xfrm>
              <a:prstGeom prst="rect">
                <a:avLst/>
              </a:prstGeom>
              <a:noFill/>
            </p:spPr>
            <p:txBody>
              <a:bodyPr wrap="square" rtlCol="0">
                <a:spAutoFit/>
              </a:bodyPr>
              <a:lstStyle/>
              <a:p>
                <a14:m>
                  <m:oMath xmlns:m="http://schemas.openxmlformats.org/officeDocument/2006/math">
                    <m:r>
                      <a:rPr lang="en-GB" sz="1400" b="1" i="1" smtClean="0">
                        <a:latin typeface="Cambria Math" panose="02040503050406030204" pitchFamily="18" charset="0"/>
                      </a:rPr>
                      <m:t>𝑰</m:t>
                    </m:r>
                    <m:d>
                      <m:dPr>
                        <m:ctrlPr>
                          <a:rPr lang="en-GB" sz="1400" b="1" i="1" smtClean="0">
                            <a:latin typeface="Cambria Math" panose="02040503050406030204" pitchFamily="18" charset="0"/>
                          </a:rPr>
                        </m:ctrlPr>
                      </m:dPr>
                      <m:e>
                        <m:r>
                          <a:rPr lang="en-GB" sz="1400" b="1" i="1" smtClean="0">
                            <a:latin typeface="Cambria Math" panose="02040503050406030204" pitchFamily="18" charset="0"/>
                          </a:rPr>
                          <m:t>𝒂</m:t>
                        </m:r>
                      </m:e>
                    </m:d>
                  </m:oMath>
                </a14:m>
                <a:r>
                  <a:rPr lang="en-GB" sz="1400" b="1" dirty="0"/>
                  <a:t> represents the area from </a:t>
                </a:r>
                <a14:m>
                  <m:oMath xmlns:m="http://schemas.openxmlformats.org/officeDocument/2006/math">
                    <m:r>
                      <a:rPr lang="en-GB" sz="1400" b="1" i="1" smtClean="0">
                        <a:latin typeface="Cambria Math" panose="02040503050406030204" pitchFamily="18" charset="0"/>
                      </a:rPr>
                      <m:t>𝒙</m:t>
                    </m:r>
                    <m:r>
                      <a:rPr lang="en-GB" sz="1400" b="1" i="1" smtClean="0">
                        <a:latin typeface="Cambria Math" panose="02040503050406030204" pitchFamily="18" charset="0"/>
                      </a:rPr>
                      <m:t>=</m:t>
                    </m:r>
                    <m:r>
                      <a:rPr lang="en-GB" sz="1400" b="1" i="1" smtClean="0">
                        <a:latin typeface="Cambria Math" panose="02040503050406030204" pitchFamily="18" charset="0"/>
                      </a:rPr>
                      <m:t>𝟎</m:t>
                    </m:r>
                  </m:oMath>
                </a14:m>
                <a:r>
                  <a:rPr lang="en-GB" sz="1400" b="1" dirty="0"/>
                  <a:t> up to </a:t>
                </a:r>
                <a14:m>
                  <m:oMath xmlns:m="http://schemas.openxmlformats.org/officeDocument/2006/math">
                    <m:r>
                      <a:rPr lang="en-GB" sz="1400" b="1" i="1" smtClean="0">
                        <a:latin typeface="Cambria Math" panose="02040503050406030204" pitchFamily="18" charset="0"/>
                      </a:rPr>
                      <m:t>𝒂</m:t>
                    </m:r>
                  </m:oMath>
                </a14:m>
                <a:r>
                  <a:rPr lang="en-GB" sz="1400" b="1" dirty="0"/>
                  <a:t>.</a:t>
                </a:r>
              </a:p>
            </p:txBody>
          </p:sp>
        </mc:Choice>
        <mc:Fallback>
          <p:sp>
            <p:nvSpPr>
              <p:cNvPr id="28" name="TextBox 27"/>
              <p:cNvSpPr txBox="1">
                <a:spLocks noRot="1" noChangeAspect="1" noMove="1" noResize="1" noEditPoints="1" noAdjustHandles="1" noChangeArrowheads="1" noChangeShapeType="1" noTextEdit="1"/>
              </p:cNvSpPr>
              <p:nvPr/>
            </p:nvSpPr>
            <p:spPr>
              <a:xfrm>
                <a:off x="1547664" y="3356992"/>
                <a:ext cx="2160240" cy="523220"/>
              </a:xfrm>
              <a:prstGeom prst="rect">
                <a:avLst/>
              </a:prstGeom>
              <a:blipFill>
                <a:blip r:embed="rId8"/>
                <a:stretch>
                  <a:fillRect l="-847" t="-2326" b="-1046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2057629" y="4012673"/>
                <a:ext cx="1114195" cy="33727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𝑦</m:t>
                      </m:r>
                      <m:r>
                        <a:rPr lang="en-GB" sz="1400" b="0" i="1" smtClean="0">
                          <a:latin typeface="Cambria Math" panose="02040503050406030204" pitchFamily="18" charset="0"/>
                        </a:rPr>
                        <m:t>=4−</m:t>
                      </m:r>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2</m:t>
                          </m:r>
                        </m:e>
                        <m:sup>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𝑥</m:t>
                              </m:r>
                            </m:e>
                            <m:sup>
                              <m:r>
                                <a:rPr lang="en-GB" sz="1400" b="0" i="1" smtClean="0">
                                  <a:latin typeface="Cambria Math" panose="02040503050406030204" pitchFamily="18" charset="0"/>
                                </a:rPr>
                                <m:t>2</m:t>
                              </m:r>
                            </m:sup>
                          </m:sSup>
                        </m:sup>
                      </m:sSup>
                    </m:oMath>
                  </m:oMathPara>
                </a14:m>
                <a:endParaRPr lang="en-GB" sz="1400" dirty="0"/>
              </a:p>
            </p:txBody>
          </p:sp>
        </mc:Choice>
        <mc:Fallback>
          <p:sp>
            <p:nvSpPr>
              <p:cNvPr id="29" name="TextBox 28"/>
              <p:cNvSpPr txBox="1">
                <a:spLocks noRot="1" noChangeAspect="1" noMove="1" noResize="1" noEditPoints="1" noAdjustHandles="1" noChangeArrowheads="1" noChangeShapeType="1" noTextEdit="1"/>
              </p:cNvSpPr>
              <p:nvPr/>
            </p:nvSpPr>
            <p:spPr>
              <a:xfrm>
                <a:off x="2057629" y="4012673"/>
                <a:ext cx="1114195" cy="33727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402605" y="5042520"/>
                <a:ext cx="3199768" cy="1604606"/>
              </a:xfrm>
              <a:prstGeom prst="rect">
                <a:avLst/>
              </a:prstGeom>
              <a:noFill/>
            </p:spPr>
            <p:txBody>
              <a:bodyPr wrap="square" rtlCol="0">
                <a:spAutoFit/>
              </a:bodyPr>
              <a:lstStyle/>
              <a:p>
                <a14:m>
                  <m:oMath xmlns:m="http://schemas.openxmlformats.org/officeDocument/2006/math">
                    <m:f>
                      <m:fPr>
                        <m:ctrlPr>
                          <a:rPr lang="en-GB" sz="1200" b="1" i="1" smtClean="0">
                            <a:latin typeface="Cambria Math" panose="02040503050406030204" pitchFamily="18" charset="0"/>
                          </a:rPr>
                        </m:ctrlPr>
                      </m:fPr>
                      <m:num>
                        <m:r>
                          <a:rPr lang="en-GB" sz="1200" b="1" i="1" smtClean="0">
                            <a:latin typeface="Cambria Math" panose="02040503050406030204" pitchFamily="18" charset="0"/>
                          </a:rPr>
                          <m:t>𝒅𝑰</m:t>
                        </m:r>
                      </m:num>
                      <m:den>
                        <m:r>
                          <a:rPr lang="en-GB" sz="1200" b="1" i="1" smtClean="0">
                            <a:latin typeface="Cambria Math" panose="02040503050406030204" pitchFamily="18" charset="0"/>
                          </a:rPr>
                          <m:t>𝒅𝒂</m:t>
                        </m:r>
                      </m:den>
                    </m:f>
                  </m:oMath>
                </a14:m>
                <a:r>
                  <a:rPr lang="en-GB" sz="1200" b="1" dirty="0"/>
                  <a:t> represents the rate of change of area as </a:t>
                </a:r>
                <a14:m>
                  <m:oMath xmlns:m="http://schemas.openxmlformats.org/officeDocument/2006/math">
                    <m:r>
                      <a:rPr lang="en-GB" sz="1200" b="1" i="1" smtClean="0">
                        <a:latin typeface="Cambria Math" panose="02040503050406030204" pitchFamily="18" charset="0"/>
                      </a:rPr>
                      <m:t>𝒂</m:t>
                    </m:r>
                  </m:oMath>
                </a14:m>
                <a:r>
                  <a:rPr lang="en-GB" sz="1200" b="1" dirty="0"/>
                  <a:t> increases. Thus if </a:t>
                </a:r>
                <a14:m>
                  <m:oMath xmlns:m="http://schemas.openxmlformats.org/officeDocument/2006/math">
                    <m:f>
                      <m:fPr>
                        <m:ctrlPr>
                          <a:rPr lang="en-GB" sz="1200" b="1" i="1" smtClean="0">
                            <a:latin typeface="Cambria Math" panose="02040503050406030204" pitchFamily="18" charset="0"/>
                          </a:rPr>
                        </m:ctrlPr>
                      </m:fPr>
                      <m:num>
                        <m:r>
                          <a:rPr lang="en-GB" sz="1200" b="1" i="1" smtClean="0">
                            <a:latin typeface="Cambria Math" panose="02040503050406030204" pitchFamily="18" charset="0"/>
                          </a:rPr>
                          <m:t>𝒅𝑰</m:t>
                        </m:r>
                      </m:num>
                      <m:den>
                        <m:r>
                          <a:rPr lang="en-GB" sz="1200" b="1" i="1" smtClean="0">
                            <a:latin typeface="Cambria Math" panose="02040503050406030204" pitchFamily="18" charset="0"/>
                          </a:rPr>
                          <m:t>𝒅𝒂</m:t>
                        </m:r>
                      </m:den>
                    </m:f>
                    <m:r>
                      <a:rPr lang="en-GB" sz="1200" b="1" i="1" smtClean="0">
                        <a:latin typeface="Cambria Math" panose="02040503050406030204" pitchFamily="18" charset="0"/>
                      </a:rPr>
                      <m:t>=</m:t>
                    </m:r>
                    <m:r>
                      <a:rPr lang="en-GB" sz="1200" b="1" i="1" smtClean="0">
                        <a:latin typeface="Cambria Math" panose="02040503050406030204" pitchFamily="18" charset="0"/>
                      </a:rPr>
                      <m:t>𝟎</m:t>
                    </m:r>
                  </m:oMath>
                </a14:m>
                <a:r>
                  <a:rPr lang="en-GB" sz="1200" b="1" dirty="0"/>
                  <a:t>, the area is not changing. This must happen at the </a:t>
                </a:r>
                <a14:m>
                  <m:oMath xmlns:m="http://schemas.openxmlformats.org/officeDocument/2006/math">
                    <m:r>
                      <a:rPr lang="en-GB" sz="1200" b="1" i="1" smtClean="0">
                        <a:latin typeface="Cambria Math" panose="02040503050406030204" pitchFamily="18" charset="0"/>
                      </a:rPr>
                      <m:t>𝒙</m:t>
                    </m:r>
                  </m:oMath>
                </a14:m>
                <a:r>
                  <a:rPr lang="en-GB" sz="1200" b="1" dirty="0"/>
                  <a:t>-intercept of the graph, because once the curve goes negative, the total area will start to decrease.</a:t>
                </a:r>
              </a:p>
              <a:p>
                <a14:m>
                  <m:oMathPara xmlns:m="http://schemas.openxmlformats.org/officeDocument/2006/math">
                    <m:oMathParaPr>
                      <m:jc m:val="centerGroup"/>
                    </m:oMathParaPr>
                    <m:oMath xmlns:m="http://schemas.openxmlformats.org/officeDocument/2006/math">
                      <m:r>
                        <a:rPr lang="en-GB" sz="1200" b="1" i="1" smtClean="0">
                          <a:latin typeface="Cambria Math" panose="02040503050406030204" pitchFamily="18" charset="0"/>
                        </a:rPr>
                        <m:t>𝟒</m:t>
                      </m:r>
                      <m:r>
                        <a:rPr lang="en-GB" sz="1200" b="1" i="1" smtClean="0">
                          <a:latin typeface="Cambria Math" panose="02040503050406030204" pitchFamily="18" charset="0"/>
                        </a:rPr>
                        <m:t>−</m:t>
                      </m:r>
                      <m:sSup>
                        <m:sSupPr>
                          <m:ctrlPr>
                            <a:rPr lang="en-GB" sz="1200" b="1" i="1" smtClean="0">
                              <a:latin typeface="Cambria Math" panose="02040503050406030204" pitchFamily="18" charset="0"/>
                            </a:rPr>
                          </m:ctrlPr>
                        </m:sSupPr>
                        <m:e>
                          <m:r>
                            <a:rPr lang="en-GB" sz="1200" b="1" i="1" smtClean="0">
                              <a:latin typeface="Cambria Math" panose="02040503050406030204" pitchFamily="18" charset="0"/>
                            </a:rPr>
                            <m:t>𝟐</m:t>
                          </m:r>
                        </m:e>
                        <m:sup>
                          <m:sSup>
                            <m:sSupPr>
                              <m:ctrlPr>
                                <a:rPr lang="en-GB" sz="1200" b="1" i="1" smtClean="0">
                                  <a:latin typeface="Cambria Math" panose="02040503050406030204" pitchFamily="18" charset="0"/>
                                </a:rPr>
                              </m:ctrlPr>
                            </m:sSupPr>
                            <m:e>
                              <m:r>
                                <a:rPr lang="en-GB" sz="1200" b="1" i="1" smtClean="0">
                                  <a:latin typeface="Cambria Math" panose="02040503050406030204" pitchFamily="18" charset="0"/>
                                </a:rPr>
                                <m:t>𝒙</m:t>
                              </m:r>
                            </m:e>
                            <m:sup>
                              <m:r>
                                <a:rPr lang="en-GB" sz="1200" b="1" i="1" smtClean="0">
                                  <a:latin typeface="Cambria Math" panose="02040503050406030204" pitchFamily="18" charset="0"/>
                                </a:rPr>
                                <m:t>𝟐</m:t>
                              </m:r>
                            </m:sup>
                          </m:sSup>
                        </m:sup>
                      </m:sSup>
                      <m:r>
                        <a:rPr lang="en-GB" sz="1200" b="1" i="1" smtClean="0">
                          <a:latin typeface="Cambria Math" panose="02040503050406030204" pitchFamily="18" charset="0"/>
                        </a:rPr>
                        <m:t>=</m:t>
                      </m:r>
                      <m:r>
                        <a:rPr lang="en-GB" sz="1200" b="1" i="1" smtClean="0">
                          <a:latin typeface="Cambria Math" panose="02040503050406030204" pitchFamily="18" charset="0"/>
                        </a:rPr>
                        <m:t>𝟎</m:t>
                      </m:r>
                      <m:r>
                        <a:rPr lang="en-GB" sz="1200" b="1" i="1" smtClean="0">
                          <a:latin typeface="Cambria Math" panose="02040503050406030204" pitchFamily="18" charset="0"/>
                        </a:rPr>
                        <m:t>     →   </m:t>
                      </m:r>
                      <m:r>
                        <a:rPr lang="en-GB" sz="1200" b="1" i="1" smtClean="0">
                          <a:latin typeface="Cambria Math" panose="02040503050406030204" pitchFamily="18" charset="0"/>
                        </a:rPr>
                        <m:t>𝒙</m:t>
                      </m:r>
                      <m:r>
                        <a:rPr lang="en-GB" sz="1200" b="1" i="1" smtClean="0">
                          <a:latin typeface="Cambria Math" panose="02040503050406030204" pitchFamily="18" charset="0"/>
                        </a:rPr>
                        <m:t>=</m:t>
                      </m:r>
                      <m:rad>
                        <m:radPr>
                          <m:degHide m:val="on"/>
                          <m:ctrlPr>
                            <a:rPr lang="en-GB" sz="1200" b="1" i="1" smtClean="0">
                              <a:latin typeface="Cambria Math" panose="02040503050406030204" pitchFamily="18" charset="0"/>
                            </a:rPr>
                          </m:ctrlPr>
                        </m:radPr>
                        <m:deg/>
                        <m:e>
                          <m:r>
                            <a:rPr lang="en-GB" sz="1200" b="1" i="1" smtClean="0">
                              <a:latin typeface="Cambria Math" panose="02040503050406030204" pitchFamily="18" charset="0"/>
                            </a:rPr>
                            <m:t>𝟐</m:t>
                          </m:r>
                        </m:e>
                      </m:rad>
                    </m:oMath>
                  </m:oMathPara>
                </a14:m>
                <a:endParaRPr lang="en-GB" sz="1200" b="1" dirty="0"/>
              </a:p>
              <a:p>
                <a:r>
                  <a:rPr lang="en-GB" sz="1200" b="1" dirty="0"/>
                  <a:t>The answer is </a:t>
                </a:r>
                <a14:m>
                  <m:oMath xmlns:m="http://schemas.openxmlformats.org/officeDocument/2006/math">
                    <m:r>
                      <a:rPr lang="en-GB" sz="1200" b="1" i="1" smtClean="0">
                        <a:latin typeface="Cambria Math" panose="02040503050406030204" pitchFamily="18" charset="0"/>
                      </a:rPr>
                      <m:t>𝒂</m:t>
                    </m:r>
                    <m:r>
                      <a:rPr lang="en-GB" sz="1200" b="1" i="0" smtClean="0">
                        <a:latin typeface="Cambria Math" panose="02040503050406030204" pitchFamily="18" charset="0"/>
                      </a:rPr>
                      <m:t>=</m:t>
                    </m:r>
                    <m:rad>
                      <m:radPr>
                        <m:degHide m:val="on"/>
                        <m:ctrlPr>
                          <a:rPr lang="en-GB" sz="1200" b="1" i="1" smtClean="0">
                            <a:latin typeface="Cambria Math" panose="02040503050406030204" pitchFamily="18" charset="0"/>
                          </a:rPr>
                        </m:ctrlPr>
                      </m:radPr>
                      <m:deg/>
                      <m:e>
                        <m:r>
                          <a:rPr lang="en-GB" sz="1200" b="1" i="1" smtClean="0">
                            <a:latin typeface="Cambria Math" panose="02040503050406030204" pitchFamily="18" charset="0"/>
                          </a:rPr>
                          <m:t>𝟐</m:t>
                        </m:r>
                      </m:e>
                    </m:rad>
                  </m:oMath>
                </a14:m>
                <a:r>
                  <a:rPr lang="en-GB" sz="1200" b="1" dirty="0"/>
                  <a:t>.</a:t>
                </a:r>
              </a:p>
            </p:txBody>
          </p:sp>
        </mc:Choice>
        <mc:Fallback>
          <p:sp>
            <p:nvSpPr>
              <p:cNvPr id="30" name="TextBox 29"/>
              <p:cNvSpPr txBox="1">
                <a:spLocks noRot="1" noChangeAspect="1" noMove="1" noResize="1" noEditPoints="1" noAdjustHandles="1" noChangeArrowheads="1" noChangeShapeType="1" noTextEdit="1"/>
              </p:cNvSpPr>
              <p:nvPr/>
            </p:nvSpPr>
            <p:spPr>
              <a:xfrm>
                <a:off x="402605" y="5042520"/>
                <a:ext cx="3199768" cy="1604606"/>
              </a:xfrm>
              <a:prstGeom prst="rect">
                <a:avLst/>
              </a:prstGeom>
              <a:blipFill>
                <a:blip r:embed="rId10"/>
                <a:stretch>
                  <a:fillRect b="-2281"/>
                </a:stretch>
              </a:blipFill>
            </p:spPr>
            <p:txBody>
              <a:bodyPr/>
              <a:lstStyle/>
              <a:p>
                <a:r>
                  <a:rPr lang="en-GB">
                    <a:noFill/>
                  </a:rPr>
                  <a:t> </a:t>
                </a:r>
              </a:p>
            </p:txBody>
          </p:sp>
        </mc:Fallback>
      </mc:AlternateContent>
      <p:sp>
        <p:nvSpPr>
          <p:cNvPr id="12" name="Rectangle 11"/>
          <p:cNvSpPr/>
          <p:nvPr/>
        </p:nvSpPr>
        <p:spPr>
          <a:xfrm>
            <a:off x="315763" y="3096412"/>
            <a:ext cx="3354735" cy="35273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mc:AlternateContent xmlns:mc="http://schemas.openxmlformats.org/markup-compatibility/2006">
        <mc:Choice xmlns:a14="http://schemas.microsoft.com/office/drawing/2010/main" Requires="a14">
          <p:sp>
            <p:nvSpPr>
              <p:cNvPr id="33" name="TextBox 32"/>
              <p:cNvSpPr txBox="1"/>
              <p:nvPr/>
            </p:nvSpPr>
            <p:spPr>
              <a:xfrm>
                <a:off x="4238171" y="2348880"/>
                <a:ext cx="4726317" cy="4010072"/>
              </a:xfrm>
              <a:prstGeom prst="rect">
                <a:avLst/>
              </a:prstGeom>
              <a:noFill/>
            </p:spPr>
            <p:txBody>
              <a:bodyPr wrap="square" rtlCol="0">
                <a:spAutoFit/>
              </a:bodyPr>
              <a:lstStyle/>
              <a:p>
                <a:r>
                  <a:rPr lang="en-GB" sz="1600" i="1" dirty="0"/>
                  <a:t>[STEP I 2014 Q3]</a:t>
                </a:r>
              </a:p>
              <a:p>
                <a:r>
                  <a:rPr lang="en-GB" sz="1600" dirty="0"/>
                  <a:t>The numbers </a:t>
                </a:r>
                <a14:m>
                  <m:oMath xmlns:m="http://schemas.openxmlformats.org/officeDocument/2006/math">
                    <m:r>
                      <a:rPr lang="en-GB" sz="1600" b="0" i="1" smtClean="0">
                        <a:latin typeface="Cambria Math" panose="02040503050406030204" pitchFamily="18" charset="0"/>
                      </a:rPr>
                      <m:t>𝑎</m:t>
                    </m:r>
                  </m:oMath>
                </a14:m>
                <a:r>
                  <a:rPr lang="en-GB" sz="1600" dirty="0"/>
                  <a:t> and </a:t>
                </a:r>
                <a14:m>
                  <m:oMath xmlns:m="http://schemas.openxmlformats.org/officeDocument/2006/math">
                    <m:r>
                      <a:rPr lang="en-GB" sz="1600" b="0" i="1" smtClean="0">
                        <a:latin typeface="Cambria Math" panose="02040503050406030204" pitchFamily="18" charset="0"/>
                      </a:rPr>
                      <m:t>𝑏</m:t>
                    </m:r>
                  </m:oMath>
                </a14:m>
                <a:r>
                  <a:rPr lang="en-GB" sz="1600" dirty="0"/>
                  <a:t>, where </a:t>
                </a:r>
                <a14:m>
                  <m:oMath xmlns:m="http://schemas.openxmlformats.org/officeDocument/2006/math">
                    <m:r>
                      <a:rPr lang="en-GB" sz="1600" b="0" i="1" smtClean="0">
                        <a:latin typeface="Cambria Math" panose="02040503050406030204" pitchFamily="18" charset="0"/>
                      </a:rPr>
                      <m:t>𝑏</m:t>
                    </m:r>
                    <m:r>
                      <a:rPr lang="en-GB" sz="1600" b="0" i="1" smtClean="0">
                        <a:latin typeface="Cambria Math" panose="02040503050406030204" pitchFamily="18" charset="0"/>
                      </a:rPr>
                      <m:t>&gt;</m:t>
                    </m:r>
                    <m:r>
                      <a:rPr lang="en-GB" sz="1600" b="0" i="1" smtClean="0">
                        <a:latin typeface="Cambria Math" panose="02040503050406030204" pitchFamily="18" charset="0"/>
                      </a:rPr>
                      <m:t>𝑎</m:t>
                    </m:r>
                    <m:r>
                      <a:rPr lang="en-GB" sz="1600" b="0" i="1" smtClean="0">
                        <a:latin typeface="Cambria Math" panose="02040503050406030204" pitchFamily="18" charset="0"/>
                      </a:rPr>
                      <m:t>≥0</m:t>
                    </m:r>
                  </m:oMath>
                </a14:m>
                <a:r>
                  <a:rPr lang="en-GB" sz="1600" dirty="0"/>
                  <a:t>, are such that</a:t>
                </a:r>
              </a:p>
              <a:p>
                <a14:m>
                  <m:oMathPara xmlns:m="http://schemas.openxmlformats.org/officeDocument/2006/math">
                    <m:oMathParaPr>
                      <m:jc m:val="centerGroup"/>
                    </m:oMathParaPr>
                    <m:oMath xmlns:m="http://schemas.openxmlformats.org/officeDocument/2006/math">
                      <m:nary>
                        <m:naryPr>
                          <m:ctrlPr>
                            <a:rPr lang="en-GB" sz="1600" b="0" i="1" smtClean="0">
                              <a:latin typeface="Cambria Math" panose="02040503050406030204" pitchFamily="18" charset="0"/>
                            </a:rPr>
                          </m:ctrlPr>
                        </m:naryPr>
                        <m:sub>
                          <m:r>
                            <a:rPr lang="en-GB" sz="1600" b="0" i="1" smtClean="0">
                              <a:latin typeface="Cambria Math" panose="02040503050406030204" pitchFamily="18" charset="0"/>
                            </a:rPr>
                            <m:t>𝑎</m:t>
                          </m:r>
                        </m:sub>
                        <m:sup>
                          <m:r>
                            <a:rPr lang="en-GB" sz="1600" b="0" i="1" smtClean="0">
                              <a:latin typeface="Cambria Math" panose="02040503050406030204" pitchFamily="18" charset="0"/>
                            </a:rPr>
                            <m:t>𝑏</m:t>
                          </m:r>
                        </m:sup>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 </m:t>
                          </m:r>
                          <m:r>
                            <a:rPr lang="en-GB" sz="1600" b="0" i="1" smtClean="0">
                              <a:latin typeface="Cambria Math" panose="02040503050406030204" pitchFamily="18" charset="0"/>
                            </a:rPr>
                            <m:t>𝑑𝑥</m:t>
                          </m:r>
                        </m:e>
                      </m:nary>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nary>
                                <m:naryPr>
                                  <m:ctrlPr>
                                    <a:rPr lang="en-GB" sz="1600" b="0" i="1" smtClean="0">
                                      <a:latin typeface="Cambria Math" panose="02040503050406030204" pitchFamily="18" charset="0"/>
                                    </a:rPr>
                                  </m:ctrlPr>
                                </m:naryPr>
                                <m:sub>
                                  <m:r>
                                    <a:rPr lang="en-GB" sz="1600" b="0" i="1" smtClean="0">
                                      <a:latin typeface="Cambria Math" panose="02040503050406030204" pitchFamily="18" charset="0"/>
                                    </a:rPr>
                                    <m:t>𝑎</m:t>
                                  </m:r>
                                </m:sub>
                                <m:sup>
                                  <m:r>
                                    <a:rPr lang="en-GB" sz="1600" b="0" i="1" smtClean="0">
                                      <a:latin typeface="Cambria Math" panose="02040503050406030204" pitchFamily="18" charset="0"/>
                                    </a:rPr>
                                    <m:t>𝑏</m:t>
                                  </m:r>
                                </m:sup>
                                <m:e>
                                  <m:r>
                                    <a:rPr lang="en-GB" sz="1600" b="0" i="1" smtClean="0">
                                      <a:latin typeface="Cambria Math" panose="02040503050406030204" pitchFamily="18" charset="0"/>
                                    </a:rPr>
                                    <m:t>𝑥</m:t>
                                  </m:r>
                                  <m:r>
                                    <a:rPr lang="en-GB" sz="1600" b="0" i="1" smtClean="0">
                                      <a:latin typeface="Cambria Math" panose="02040503050406030204" pitchFamily="18" charset="0"/>
                                    </a:rPr>
                                    <m:t> </m:t>
                                  </m:r>
                                  <m:r>
                                    <a:rPr lang="en-GB" sz="1600" b="0" i="1" smtClean="0">
                                      <a:latin typeface="Cambria Math" panose="02040503050406030204" pitchFamily="18" charset="0"/>
                                    </a:rPr>
                                    <m:t>𝑑𝑥</m:t>
                                  </m:r>
                                </m:e>
                              </m:nary>
                            </m:e>
                          </m:d>
                        </m:e>
                        <m:sup>
                          <m:r>
                            <a:rPr lang="en-GB" sz="1600" b="0" i="1" smtClean="0">
                              <a:latin typeface="Cambria Math" panose="02040503050406030204" pitchFamily="18" charset="0"/>
                            </a:rPr>
                            <m:t>2</m:t>
                          </m:r>
                        </m:sup>
                      </m:sSup>
                    </m:oMath>
                  </m:oMathPara>
                </a14:m>
                <a:endParaRPr lang="en-GB" sz="1600" dirty="0"/>
              </a:p>
              <a:p>
                <a:pPr marL="400050" indent="-400050">
                  <a:buAutoNum type="romanLcParenBoth"/>
                </a:pPr>
                <a:r>
                  <a:rPr lang="en-GB" sz="1600" dirty="0"/>
                  <a:t>In the case </a:t>
                </a:r>
                <a14:m>
                  <m:oMath xmlns:m="http://schemas.openxmlformats.org/officeDocument/2006/math">
                    <m:r>
                      <a:rPr lang="en-GB" sz="1600" b="0" i="1" smtClean="0">
                        <a:latin typeface="Cambria Math" panose="02040503050406030204" pitchFamily="18" charset="0"/>
                      </a:rPr>
                      <m:t>𝑎</m:t>
                    </m:r>
                    <m:r>
                      <a:rPr lang="en-GB" sz="1600" b="0" i="1" smtClean="0">
                        <a:latin typeface="Cambria Math" panose="02040503050406030204" pitchFamily="18" charset="0"/>
                      </a:rPr>
                      <m:t>=0</m:t>
                    </m:r>
                  </m:oMath>
                </a14:m>
                <a:r>
                  <a:rPr lang="en-GB" sz="1600" dirty="0"/>
                  <a:t> and </a:t>
                </a:r>
                <a14:m>
                  <m:oMath xmlns:m="http://schemas.openxmlformats.org/officeDocument/2006/math">
                    <m:r>
                      <a:rPr lang="en-GB" sz="1600" b="0" i="1" smtClean="0">
                        <a:latin typeface="Cambria Math" panose="02040503050406030204" pitchFamily="18" charset="0"/>
                      </a:rPr>
                      <m:t>𝑏</m:t>
                    </m:r>
                    <m:r>
                      <a:rPr lang="en-GB" sz="1600" b="0" i="1" smtClean="0">
                        <a:latin typeface="Cambria Math" panose="02040503050406030204" pitchFamily="18" charset="0"/>
                      </a:rPr>
                      <m:t>&gt;0</m:t>
                    </m:r>
                  </m:oMath>
                </a14:m>
                <a:r>
                  <a:rPr lang="en-GB" sz="1600" dirty="0"/>
                  <a:t>, find the value of </a:t>
                </a:r>
                <a14:m>
                  <m:oMath xmlns:m="http://schemas.openxmlformats.org/officeDocument/2006/math">
                    <m:r>
                      <a:rPr lang="en-GB" sz="1600" b="0" i="1" smtClean="0">
                        <a:latin typeface="Cambria Math" panose="02040503050406030204" pitchFamily="18" charset="0"/>
                      </a:rPr>
                      <m:t>𝑏</m:t>
                    </m:r>
                  </m:oMath>
                </a14:m>
                <a:r>
                  <a:rPr lang="en-GB" sz="1600" dirty="0"/>
                  <a:t>.</a:t>
                </a:r>
              </a:p>
              <a:p>
                <a:pPr marL="400050" indent="-400050">
                  <a:buAutoNum type="romanLcParenBoth"/>
                </a:pPr>
                <a:r>
                  <a:rPr lang="en-GB" sz="1600" dirty="0"/>
                  <a:t>In the case </a:t>
                </a:r>
                <a14:m>
                  <m:oMath xmlns:m="http://schemas.openxmlformats.org/officeDocument/2006/math">
                    <m:r>
                      <a:rPr lang="en-GB" sz="1600" b="0" i="1" smtClean="0">
                        <a:latin typeface="Cambria Math" panose="02040503050406030204" pitchFamily="18" charset="0"/>
                      </a:rPr>
                      <m:t>𝑎</m:t>
                    </m:r>
                    <m:r>
                      <a:rPr lang="en-GB" sz="1600" b="0" i="1" smtClean="0">
                        <a:latin typeface="Cambria Math" panose="02040503050406030204" pitchFamily="18" charset="0"/>
                      </a:rPr>
                      <m:t>=1</m:t>
                    </m:r>
                  </m:oMath>
                </a14:m>
                <a:r>
                  <a:rPr lang="en-GB" sz="1600" dirty="0"/>
                  <a:t>, show that </a:t>
                </a:r>
                <a14:m>
                  <m:oMath xmlns:m="http://schemas.openxmlformats.org/officeDocument/2006/math">
                    <m:r>
                      <a:rPr lang="en-GB" sz="1600" b="0" i="1" smtClean="0">
                        <a:latin typeface="Cambria Math" panose="02040503050406030204" pitchFamily="18" charset="0"/>
                      </a:rPr>
                      <m:t>𝑏</m:t>
                    </m:r>
                  </m:oMath>
                </a14:m>
                <a:r>
                  <a:rPr lang="en-GB" sz="1600" dirty="0"/>
                  <a:t> satisfies</a:t>
                </a:r>
                <a:br>
                  <a:rPr lang="en-GB" sz="1600" dirty="0"/>
                </a:br>
                <a14:m>
                  <m:oMath xmlns:m="http://schemas.openxmlformats.org/officeDocument/2006/math">
                    <m:r>
                      <a:rPr lang="en-GB" sz="1600" b="0" i="1" smtClean="0">
                        <a:latin typeface="Cambria Math" panose="02040503050406030204" pitchFamily="18" charset="0"/>
                      </a:rPr>
                      <m:t>3</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𝑏</m:t>
                        </m:r>
                      </m:e>
                      <m:sup>
                        <m:r>
                          <a:rPr lang="en-GB" sz="1600" b="0" i="1" smtClean="0">
                            <a:latin typeface="Cambria Math" panose="02040503050406030204" pitchFamily="18" charset="0"/>
                          </a:rPr>
                          <m:t>3</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𝑏</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−7</m:t>
                    </m:r>
                    <m:r>
                      <a:rPr lang="en-GB" sz="1600" b="0" i="1" smtClean="0">
                        <a:latin typeface="Cambria Math" panose="02040503050406030204" pitchFamily="18" charset="0"/>
                      </a:rPr>
                      <m:t>𝑏</m:t>
                    </m:r>
                    <m:r>
                      <a:rPr lang="en-GB" sz="1600" b="0" i="1" smtClean="0">
                        <a:latin typeface="Cambria Math" panose="02040503050406030204" pitchFamily="18" charset="0"/>
                      </a:rPr>
                      <m:t>−7=0</m:t>
                    </m:r>
                  </m:oMath>
                </a14:m>
                <a:br>
                  <a:rPr lang="en-GB" sz="1600" dirty="0"/>
                </a:br>
                <a:r>
                  <a:rPr lang="en-GB" sz="1600" b="0" i="0" dirty="0">
                    <a:latin typeface="+mj-lt"/>
                  </a:rPr>
                  <a:t>Show further, with the help of a sketch, that there is only one (real) value of </a:t>
                </a:r>
                <a14:m>
                  <m:oMath xmlns:m="http://schemas.openxmlformats.org/officeDocument/2006/math">
                    <m:r>
                      <a:rPr lang="en-GB" sz="1600" b="0" i="1" smtClean="0">
                        <a:latin typeface="Cambria Math" panose="02040503050406030204" pitchFamily="18" charset="0"/>
                      </a:rPr>
                      <m:t>𝑏</m:t>
                    </m:r>
                  </m:oMath>
                </a14:m>
                <a:r>
                  <a:rPr lang="en-GB" sz="1600" dirty="0"/>
                  <a:t> that satisfies the equation and that it lies between 2 and 3.</a:t>
                </a:r>
              </a:p>
              <a:p>
                <a:pPr marL="400050" indent="-400050">
                  <a:buAutoNum type="romanLcParenBoth"/>
                </a:pPr>
                <a:r>
                  <a:rPr lang="en-GB" sz="1600" dirty="0"/>
                  <a:t>Show that </a:t>
                </a:r>
                <a14:m>
                  <m:oMath xmlns:m="http://schemas.openxmlformats.org/officeDocument/2006/math">
                    <m:r>
                      <a:rPr lang="en-GB" sz="1600" b="0" i="1" smtClean="0">
                        <a:latin typeface="Cambria Math" panose="02040503050406030204" pitchFamily="18" charset="0"/>
                      </a:rPr>
                      <m:t>3</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𝑝</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𝑞</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=3</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𝑝</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𝑞</m:t>
                    </m:r>
                  </m:oMath>
                </a14:m>
                <a:r>
                  <a:rPr lang="en-GB" sz="1600" dirty="0"/>
                  <a:t>, where </a:t>
                </a:r>
                <a14:m>
                  <m:oMath xmlns:m="http://schemas.openxmlformats.org/officeDocument/2006/math">
                    <m:r>
                      <a:rPr lang="en-GB" sz="1600" b="0" i="1" smtClean="0">
                        <a:latin typeface="Cambria Math" panose="02040503050406030204" pitchFamily="18" charset="0"/>
                      </a:rPr>
                      <m:t>𝑝</m:t>
                    </m:r>
                    <m:r>
                      <a:rPr lang="en-GB" sz="1600" b="0" i="1" smtClean="0">
                        <a:latin typeface="Cambria Math" panose="02040503050406030204" pitchFamily="18" charset="0"/>
                      </a:rPr>
                      <m:t>=</m:t>
                    </m:r>
                    <m:r>
                      <a:rPr lang="en-GB" sz="1600" b="0" i="1" smtClean="0">
                        <a:latin typeface="Cambria Math" panose="02040503050406030204" pitchFamily="18" charset="0"/>
                      </a:rPr>
                      <m:t>𝑏</m:t>
                    </m:r>
                    <m:r>
                      <a:rPr lang="en-GB" sz="1600" b="0" i="1" smtClean="0">
                        <a:latin typeface="Cambria Math" panose="02040503050406030204" pitchFamily="18" charset="0"/>
                      </a:rPr>
                      <m:t>+</m:t>
                    </m:r>
                    <m:r>
                      <a:rPr lang="en-GB" sz="1600" b="0" i="1" smtClean="0">
                        <a:latin typeface="Cambria Math" panose="02040503050406030204" pitchFamily="18" charset="0"/>
                      </a:rPr>
                      <m:t>𝑎</m:t>
                    </m:r>
                  </m:oMath>
                </a14:m>
                <a:r>
                  <a:rPr lang="en-GB" sz="1600" dirty="0"/>
                  <a:t> and </a:t>
                </a:r>
                <a14:m>
                  <m:oMath xmlns:m="http://schemas.openxmlformats.org/officeDocument/2006/math">
                    <m:r>
                      <a:rPr lang="en-GB" sz="1600" b="0" i="1" smtClean="0">
                        <a:latin typeface="Cambria Math" panose="02040503050406030204" pitchFamily="18" charset="0"/>
                      </a:rPr>
                      <m:t>𝑞</m:t>
                    </m:r>
                    <m:r>
                      <a:rPr lang="en-GB" sz="1600" b="0" i="1" smtClean="0">
                        <a:latin typeface="Cambria Math" panose="02040503050406030204" pitchFamily="18" charset="0"/>
                      </a:rPr>
                      <m:t>=</m:t>
                    </m:r>
                    <m:r>
                      <a:rPr lang="en-GB" sz="1600" b="0" i="1" smtClean="0">
                        <a:latin typeface="Cambria Math" panose="02040503050406030204" pitchFamily="18" charset="0"/>
                      </a:rPr>
                      <m:t>𝑏</m:t>
                    </m:r>
                    <m:r>
                      <a:rPr lang="en-GB" sz="1600" b="0" i="1" smtClean="0">
                        <a:latin typeface="Cambria Math" panose="02040503050406030204" pitchFamily="18" charset="0"/>
                      </a:rPr>
                      <m:t>−</m:t>
                    </m:r>
                    <m:r>
                      <a:rPr lang="en-GB" sz="1600" b="0" i="1" smtClean="0">
                        <a:latin typeface="Cambria Math" panose="02040503050406030204" pitchFamily="18" charset="0"/>
                      </a:rPr>
                      <m:t>𝑎</m:t>
                    </m:r>
                  </m:oMath>
                </a14:m>
                <a:r>
                  <a:rPr lang="en-GB" sz="1600" dirty="0"/>
                  <a:t>, and express </a:t>
                </a:r>
                <a14:m>
                  <m:oMath xmlns:m="http://schemas.openxmlformats.org/officeDocument/2006/math">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𝑝</m:t>
                        </m:r>
                      </m:e>
                      <m:sup>
                        <m:r>
                          <a:rPr lang="en-GB" sz="1600" b="0" i="1" smtClean="0">
                            <a:latin typeface="Cambria Math" panose="02040503050406030204" pitchFamily="18" charset="0"/>
                          </a:rPr>
                          <m:t>2</m:t>
                        </m:r>
                      </m:sup>
                    </m:sSup>
                  </m:oMath>
                </a14:m>
                <a:r>
                  <a:rPr lang="en-GB" sz="1600" dirty="0"/>
                  <a:t> in terms of </a:t>
                </a:r>
                <a14:m>
                  <m:oMath xmlns:m="http://schemas.openxmlformats.org/officeDocument/2006/math">
                    <m:r>
                      <a:rPr lang="en-GB" sz="1600" b="0" i="1" smtClean="0">
                        <a:latin typeface="Cambria Math" panose="02040503050406030204" pitchFamily="18" charset="0"/>
                      </a:rPr>
                      <m:t>𝑞</m:t>
                    </m:r>
                  </m:oMath>
                </a14:m>
                <a:r>
                  <a:rPr lang="en-GB" sz="1600" dirty="0"/>
                  <a:t>. Deduce that </a:t>
                </a:r>
                <a14:m>
                  <m:oMath xmlns:m="http://schemas.openxmlformats.org/officeDocument/2006/math">
                    <m:r>
                      <a:rPr lang="en-GB" sz="1600" b="0" i="1" smtClean="0">
                        <a:latin typeface="Cambria Math" panose="02040503050406030204" pitchFamily="18" charset="0"/>
                      </a:rPr>
                      <m:t>1&lt;</m:t>
                    </m:r>
                    <m:r>
                      <a:rPr lang="en-GB" sz="1600" b="0" i="1" smtClean="0">
                        <a:latin typeface="Cambria Math" panose="02040503050406030204" pitchFamily="18" charset="0"/>
                      </a:rPr>
                      <m:t>𝑏</m:t>
                    </m:r>
                    <m:r>
                      <a:rPr lang="en-GB" sz="1600" b="0" i="1" smtClean="0">
                        <a:latin typeface="Cambria Math" panose="02040503050406030204" pitchFamily="18" charset="0"/>
                      </a:rPr>
                      <m:t>−</m:t>
                    </m:r>
                    <m:r>
                      <a:rPr lang="en-GB" sz="1600" b="0" i="1" smtClean="0">
                        <a:latin typeface="Cambria Math" panose="02040503050406030204" pitchFamily="18" charset="0"/>
                      </a:rPr>
                      <m:t>𝑎</m:t>
                    </m:r>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4</m:t>
                        </m:r>
                      </m:num>
                      <m:den>
                        <m:r>
                          <a:rPr lang="en-GB" sz="1600" b="0" i="1" smtClean="0">
                            <a:latin typeface="Cambria Math" panose="02040503050406030204" pitchFamily="18" charset="0"/>
                          </a:rPr>
                          <m:t>3</m:t>
                        </m:r>
                      </m:den>
                    </m:f>
                  </m:oMath>
                </a14:m>
                <a:endParaRPr lang="en-GB" sz="1600" dirty="0"/>
              </a:p>
              <a:p>
                <a:pPr marL="400050" indent="-400050">
                  <a:buAutoNum type="romanLcParenBoth"/>
                </a:pPr>
                <a:endParaRPr lang="en-GB" sz="1600" dirty="0"/>
              </a:p>
              <a:p>
                <a:r>
                  <a:rPr lang="en-GB" sz="1600" b="1" dirty="0"/>
                  <a:t>Guidance for this problem on next slide.</a:t>
                </a:r>
              </a:p>
            </p:txBody>
          </p:sp>
        </mc:Choice>
        <mc:Fallback>
          <p:sp>
            <p:nvSpPr>
              <p:cNvPr id="33" name="TextBox 32"/>
              <p:cNvSpPr txBox="1">
                <a:spLocks noRot="1" noChangeAspect="1" noMove="1" noResize="1" noEditPoints="1" noAdjustHandles="1" noChangeArrowheads="1" noChangeShapeType="1" noTextEdit="1"/>
              </p:cNvSpPr>
              <p:nvPr/>
            </p:nvSpPr>
            <p:spPr>
              <a:xfrm>
                <a:off x="4238171" y="2348880"/>
                <a:ext cx="4726317" cy="4010072"/>
              </a:xfrm>
              <a:prstGeom prst="rect">
                <a:avLst/>
              </a:prstGeom>
              <a:blipFill>
                <a:blip r:embed="rId11"/>
                <a:stretch>
                  <a:fillRect l="-644" t="-456" r="-1160" b="-1064"/>
                </a:stretch>
              </a:blipFill>
            </p:spPr>
            <p:txBody>
              <a:bodyPr/>
              <a:lstStyle/>
              <a:p>
                <a:r>
                  <a:rPr lang="en-GB">
                    <a:noFill/>
                  </a:rPr>
                  <a:t> </a:t>
                </a:r>
              </a:p>
            </p:txBody>
          </p:sp>
        </mc:Fallback>
      </mc:AlternateContent>
      <p:sp>
        <p:nvSpPr>
          <p:cNvPr id="34" name="Rectangle 33"/>
          <p:cNvSpPr/>
          <p:nvPr/>
        </p:nvSpPr>
        <p:spPr>
          <a:xfrm>
            <a:off x="4016223" y="2457008"/>
            <a:ext cx="191387" cy="27100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Tree>
    <p:extLst>
      <p:ext uri="{BB962C8B-B14F-4D97-AF65-F5344CB8AC3E}">
        <p14:creationId xmlns:p14="http://schemas.microsoft.com/office/powerpoint/2010/main" val="24105387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00324" y="3047752"/>
            <a:ext cx="6677837" cy="3600400"/>
          </a:xfrm>
          <a:prstGeom prst="rect">
            <a:avLst/>
          </a:prstGeom>
          <a:effectLst>
            <a:outerShdw blurRad="63500" sx="102000" sy="102000" algn="ctr" rotWithShape="0">
              <a:prstClr val="black">
                <a:alpha val="40000"/>
              </a:prstClr>
            </a:outerShdw>
          </a:effectLst>
        </p:spPr>
      </p:pic>
      <mc:AlternateContent xmlns:mc="http://schemas.openxmlformats.org/markup-compatibility/2006">
        <mc:Choice xmlns:a14="http://schemas.microsoft.com/office/drawing/2010/main" Requires="a14">
          <p:sp>
            <p:nvSpPr>
              <p:cNvPr id="3" name="TextBox 2"/>
              <p:cNvSpPr txBox="1"/>
              <p:nvPr/>
            </p:nvSpPr>
            <p:spPr>
              <a:xfrm>
                <a:off x="417488" y="642268"/>
                <a:ext cx="8305576" cy="2335191"/>
              </a:xfrm>
              <a:prstGeom prst="rect">
                <a:avLst/>
              </a:prstGeom>
              <a:noFill/>
            </p:spPr>
            <p:txBody>
              <a:bodyPr wrap="square" rtlCol="0">
                <a:spAutoFit/>
              </a:bodyPr>
              <a:lstStyle/>
              <a:p>
                <a:r>
                  <a:rPr lang="en-GB" sz="1600" i="1" dirty="0"/>
                  <a:t>[STEP I 2014 Q3] </a:t>
                </a:r>
                <a:r>
                  <a:rPr lang="en-GB" sz="1600" dirty="0"/>
                  <a:t>The numbers </a:t>
                </a:r>
                <a14:m>
                  <m:oMath xmlns:m="http://schemas.openxmlformats.org/officeDocument/2006/math">
                    <m:r>
                      <a:rPr lang="en-GB" sz="1600" b="0" i="1" smtClean="0">
                        <a:latin typeface="Cambria Math" panose="02040503050406030204" pitchFamily="18" charset="0"/>
                      </a:rPr>
                      <m:t>𝑎</m:t>
                    </m:r>
                  </m:oMath>
                </a14:m>
                <a:r>
                  <a:rPr lang="en-GB" sz="1600" dirty="0"/>
                  <a:t> and </a:t>
                </a:r>
                <a14:m>
                  <m:oMath xmlns:m="http://schemas.openxmlformats.org/officeDocument/2006/math">
                    <m:r>
                      <a:rPr lang="en-GB" sz="1600" b="0" i="1" smtClean="0">
                        <a:latin typeface="Cambria Math" panose="02040503050406030204" pitchFamily="18" charset="0"/>
                      </a:rPr>
                      <m:t>𝑏</m:t>
                    </m:r>
                  </m:oMath>
                </a14:m>
                <a:r>
                  <a:rPr lang="en-GB" sz="1600" dirty="0"/>
                  <a:t>, where </a:t>
                </a:r>
                <a14:m>
                  <m:oMath xmlns:m="http://schemas.openxmlformats.org/officeDocument/2006/math">
                    <m:r>
                      <a:rPr lang="en-GB" sz="1600" b="0" i="1" smtClean="0">
                        <a:latin typeface="Cambria Math" panose="02040503050406030204" pitchFamily="18" charset="0"/>
                      </a:rPr>
                      <m:t>𝑏</m:t>
                    </m:r>
                    <m:r>
                      <a:rPr lang="en-GB" sz="1600" b="0" i="1" smtClean="0">
                        <a:latin typeface="Cambria Math" panose="02040503050406030204" pitchFamily="18" charset="0"/>
                      </a:rPr>
                      <m:t>&gt;</m:t>
                    </m:r>
                    <m:r>
                      <a:rPr lang="en-GB" sz="1600" b="0" i="1" smtClean="0">
                        <a:latin typeface="Cambria Math" panose="02040503050406030204" pitchFamily="18" charset="0"/>
                      </a:rPr>
                      <m:t>𝑎</m:t>
                    </m:r>
                    <m:r>
                      <a:rPr lang="en-GB" sz="1600" b="0" i="1" smtClean="0">
                        <a:latin typeface="Cambria Math" panose="02040503050406030204" pitchFamily="18" charset="0"/>
                      </a:rPr>
                      <m:t>≥0</m:t>
                    </m:r>
                  </m:oMath>
                </a14:m>
                <a:r>
                  <a:rPr lang="en-GB" sz="1600" dirty="0"/>
                  <a:t>, are such that  </a:t>
                </a:r>
                <a14:m>
                  <m:oMath xmlns:m="http://schemas.openxmlformats.org/officeDocument/2006/math">
                    <m:nary>
                      <m:naryPr>
                        <m:ctrlPr>
                          <a:rPr lang="en-GB" sz="1600" b="0" i="1" smtClean="0">
                            <a:latin typeface="Cambria Math" panose="02040503050406030204" pitchFamily="18" charset="0"/>
                          </a:rPr>
                        </m:ctrlPr>
                      </m:naryPr>
                      <m:sub>
                        <m:r>
                          <a:rPr lang="en-GB" sz="1600" b="0" i="1" smtClean="0">
                            <a:latin typeface="Cambria Math" panose="02040503050406030204" pitchFamily="18" charset="0"/>
                          </a:rPr>
                          <m:t>𝑎</m:t>
                        </m:r>
                      </m:sub>
                      <m:sup>
                        <m:r>
                          <a:rPr lang="en-GB" sz="1600" b="0" i="1" smtClean="0">
                            <a:latin typeface="Cambria Math" panose="02040503050406030204" pitchFamily="18" charset="0"/>
                          </a:rPr>
                          <m:t>𝑏</m:t>
                        </m:r>
                      </m:sup>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 </m:t>
                        </m:r>
                        <m:r>
                          <a:rPr lang="en-GB" sz="1600" b="0" i="1" smtClean="0">
                            <a:latin typeface="Cambria Math" panose="02040503050406030204" pitchFamily="18" charset="0"/>
                          </a:rPr>
                          <m:t>𝑑𝑥</m:t>
                        </m:r>
                      </m:e>
                    </m:nary>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nary>
                              <m:naryPr>
                                <m:ctrlPr>
                                  <a:rPr lang="en-GB" sz="1600" b="0" i="1" smtClean="0">
                                    <a:latin typeface="Cambria Math" panose="02040503050406030204" pitchFamily="18" charset="0"/>
                                  </a:rPr>
                                </m:ctrlPr>
                              </m:naryPr>
                              <m:sub>
                                <m:r>
                                  <a:rPr lang="en-GB" sz="1600" b="0" i="1" smtClean="0">
                                    <a:latin typeface="Cambria Math" panose="02040503050406030204" pitchFamily="18" charset="0"/>
                                  </a:rPr>
                                  <m:t>𝑎</m:t>
                                </m:r>
                              </m:sub>
                              <m:sup>
                                <m:r>
                                  <a:rPr lang="en-GB" sz="1600" b="0" i="1" smtClean="0">
                                    <a:latin typeface="Cambria Math" panose="02040503050406030204" pitchFamily="18" charset="0"/>
                                  </a:rPr>
                                  <m:t>𝑏</m:t>
                                </m:r>
                              </m:sup>
                              <m:e>
                                <m:r>
                                  <a:rPr lang="en-GB" sz="1600" b="0" i="1" smtClean="0">
                                    <a:latin typeface="Cambria Math" panose="02040503050406030204" pitchFamily="18" charset="0"/>
                                  </a:rPr>
                                  <m:t>𝑥</m:t>
                                </m:r>
                                <m:r>
                                  <a:rPr lang="en-GB" sz="1600" b="0" i="1" smtClean="0">
                                    <a:latin typeface="Cambria Math" panose="02040503050406030204" pitchFamily="18" charset="0"/>
                                  </a:rPr>
                                  <m:t> </m:t>
                                </m:r>
                                <m:r>
                                  <a:rPr lang="en-GB" sz="1600" b="0" i="1" smtClean="0">
                                    <a:latin typeface="Cambria Math" panose="02040503050406030204" pitchFamily="18" charset="0"/>
                                  </a:rPr>
                                  <m:t>𝑑𝑥</m:t>
                                </m:r>
                              </m:e>
                            </m:nary>
                          </m:e>
                        </m:d>
                      </m:e>
                      <m:sup>
                        <m:r>
                          <a:rPr lang="en-GB" sz="1600" b="0" i="1" smtClean="0">
                            <a:latin typeface="Cambria Math" panose="02040503050406030204" pitchFamily="18" charset="0"/>
                          </a:rPr>
                          <m:t>2</m:t>
                        </m:r>
                      </m:sup>
                    </m:sSup>
                  </m:oMath>
                </a14:m>
                <a:endParaRPr lang="en-GB" sz="1600" dirty="0"/>
              </a:p>
              <a:p>
                <a:pPr marL="400050" indent="-400050">
                  <a:buAutoNum type="romanLcParenBoth"/>
                </a:pPr>
                <a:r>
                  <a:rPr lang="en-GB" sz="1600" dirty="0"/>
                  <a:t>In the case </a:t>
                </a:r>
                <a14:m>
                  <m:oMath xmlns:m="http://schemas.openxmlformats.org/officeDocument/2006/math">
                    <m:r>
                      <a:rPr lang="en-GB" sz="1600" b="0" i="1" smtClean="0">
                        <a:latin typeface="Cambria Math" panose="02040503050406030204" pitchFamily="18" charset="0"/>
                      </a:rPr>
                      <m:t>𝑎</m:t>
                    </m:r>
                    <m:r>
                      <a:rPr lang="en-GB" sz="1600" b="0" i="1" smtClean="0">
                        <a:latin typeface="Cambria Math" panose="02040503050406030204" pitchFamily="18" charset="0"/>
                      </a:rPr>
                      <m:t>=0</m:t>
                    </m:r>
                  </m:oMath>
                </a14:m>
                <a:r>
                  <a:rPr lang="en-GB" sz="1600" dirty="0"/>
                  <a:t> and </a:t>
                </a:r>
                <a14:m>
                  <m:oMath xmlns:m="http://schemas.openxmlformats.org/officeDocument/2006/math">
                    <m:r>
                      <a:rPr lang="en-GB" sz="1600" b="0" i="1" smtClean="0">
                        <a:latin typeface="Cambria Math" panose="02040503050406030204" pitchFamily="18" charset="0"/>
                      </a:rPr>
                      <m:t>𝑏</m:t>
                    </m:r>
                    <m:r>
                      <a:rPr lang="en-GB" sz="1600" b="0" i="1" smtClean="0">
                        <a:latin typeface="Cambria Math" panose="02040503050406030204" pitchFamily="18" charset="0"/>
                      </a:rPr>
                      <m:t>&gt;0</m:t>
                    </m:r>
                  </m:oMath>
                </a14:m>
                <a:r>
                  <a:rPr lang="en-GB" sz="1600" dirty="0"/>
                  <a:t>, find the value of </a:t>
                </a:r>
                <a14:m>
                  <m:oMath xmlns:m="http://schemas.openxmlformats.org/officeDocument/2006/math">
                    <m:r>
                      <a:rPr lang="en-GB" sz="1600" b="0" i="1" smtClean="0">
                        <a:latin typeface="Cambria Math" panose="02040503050406030204" pitchFamily="18" charset="0"/>
                      </a:rPr>
                      <m:t>𝑏</m:t>
                    </m:r>
                  </m:oMath>
                </a14:m>
                <a:r>
                  <a:rPr lang="en-GB" sz="1600" dirty="0"/>
                  <a:t>.</a:t>
                </a:r>
              </a:p>
              <a:p>
                <a:pPr marL="400050" indent="-400050">
                  <a:buAutoNum type="romanLcParenBoth"/>
                </a:pPr>
                <a:r>
                  <a:rPr lang="en-GB" sz="1600" dirty="0"/>
                  <a:t>In the case </a:t>
                </a:r>
                <a14:m>
                  <m:oMath xmlns:m="http://schemas.openxmlformats.org/officeDocument/2006/math">
                    <m:r>
                      <a:rPr lang="en-GB" sz="1600" b="0" i="1" smtClean="0">
                        <a:latin typeface="Cambria Math" panose="02040503050406030204" pitchFamily="18" charset="0"/>
                      </a:rPr>
                      <m:t>𝑎</m:t>
                    </m:r>
                    <m:r>
                      <a:rPr lang="en-GB" sz="1600" b="0" i="1" smtClean="0">
                        <a:latin typeface="Cambria Math" panose="02040503050406030204" pitchFamily="18" charset="0"/>
                      </a:rPr>
                      <m:t>=1</m:t>
                    </m:r>
                  </m:oMath>
                </a14:m>
                <a:r>
                  <a:rPr lang="en-GB" sz="1600" dirty="0"/>
                  <a:t>, show that </a:t>
                </a:r>
                <a14:m>
                  <m:oMath xmlns:m="http://schemas.openxmlformats.org/officeDocument/2006/math">
                    <m:r>
                      <a:rPr lang="en-GB" sz="1600" b="0" i="1" smtClean="0">
                        <a:latin typeface="Cambria Math" panose="02040503050406030204" pitchFamily="18" charset="0"/>
                      </a:rPr>
                      <m:t>𝑏</m:t>
                    </m:r>
                  </m:oMath>
                </a14:m>
                <a:r>
                  <a:rPr lang="en-GB" sz="1600" dirty="0"/>
                  <a:t> satisfies</a:t>
                </a:r>
                <a:br>
                  <a:rPr lang="en-GB" sz="1600" dirty="0"/>
                </a:br>
                <a14:m>
                  <m:oMath xmlns:m="http://schemas.openxmlformats.org/officeDocument/2006/math">
                    <m:r>
                      <a:rPr lang="en-GB" sz="1600" b="0" i="1" smtClean="0">
                        <a:latin typeface="Cambria Math" panose="02040503050406030204" pitchFamily="18" charset="0"/>
                      </a:rPr>
                      <m:t>3</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𝑏</m:t>
                        </m:r>
                      </m:e>
                      <m:sup>
                        <m:r>
                          <a:rPr lang="en-GB" sz="1600" b="0" i="1" smtClean="0">
                            <a:latin typeface="Cambria Math" panose="02040503050406030204" pitchFamily="18" charset="0"/>
                          </a:rPr>
                          <m:t>3</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𝑏</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−7</m:t>
                    </m:r>
                    <m:r>
                      <a:rPr lang="en-GB" sz="1600" b="0" i="1" smtClean="0">
                        <a:latin typeface="Cambria Math" panose="02040503050406030204" pitchFamily="18" charset="0"/>
                      </a:rPr>
                      <m:t>𝑏</m:t>
                    </m:r>
                    <m:r>
                      <a:rPr lang="en-GB" sz="1600" b="0" i="1" smtClean="0">
                        <a:latin typeface="Cambria Math" panose="02040503050406030204" pitchFamily="18" charset="0"/>
                      </a:rPr>
                      <m:t>−7=0</m:t>
                    </m:r>
                  </m:oMath>
                </a14:m>
                <a:br>
                  <a:rPr lang="en-GB" sz="1600" dirty="0"/>
                </a:br>
                <a:r>
                  <a:rPr lang="en-GB" sz="1600" b="0" i="0" dirty="0">
                    <a:latin typeface="+mj-lt"/>
                  </a:rPr>
                  <a:t>Show further, with the help of a sketch, that there is only one (real) value of </a:t>
                </a:r>
                <a14:m>
                  <m:oMath xmlns:m="http://schemas.openxmlformats.org/officeDocument/2006/math">
                    <m:r>
                      <a:rPr lang="en-GB" sz="1600" b="0" i="1" smtClean="0">
                        <a:latin typeface="Cambria Math" panose="02040503050406030204" pitchFamily="18" charset="0"/>
                      </a:rPr>
                      <m:t>𝑏</m:t>
                    </m:r>
                  </m:oMath>
                </a14:m>
                <a:r>
                  <a:rPr lang="en-GB" sz="1600" dirty="0"/>
                  <a:t> that satisfies the equation and that it lies between 2 and 3.</a:t>
                </a:r>
              </a:p>
              <a:p>
                <a:pPr marL="400050" indent="-400050">
                  <a:buAutoNum type="romanLcParenBoth"/>
                </a:pPr>
                <a:r>
                  <a:rPr lang="en-GB" sz="1600" dirty="0"/>
                  <a:t>Show that </a:t>
                </a:r>
                <a14:m>
                  <m:oMath xmlns:m="http://schemas.openxmlformats.org/officeDocument/2006/math">
                    <m:r>
                      <a:rPr lang="en-GB" sz="1600" b="0" i="1" smtClean="0">
                        <a:latin typeface="Cambria Math" panose="02040503050406030204" pitchFamily="18" charset="0"/>
                      </a:rPr>
                      <m:t>3</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𝑝</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𝑞</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=3</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𝑝</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𝑞</m:t>
                    </m:r>
                  </m:oMath>
                </a14:m>
                <a:r>
                  <a:rPr lang="en-GB" sz="1600" dirty="0"/>
                  <a:t>, where </a:t>
                </a:r>
                <a14:m>
                  <m:oMath xmlns:m="http://schemas.openxmlformats.org/officeDocument/2006/math">
                    <m:r>
                      <a:rPr lang="en-GB" sz="1600" b="0" i="1" smtClean="0">
                        <a:latin typeface="Cambria Math" panose="02040503050406030204" pitchFamily="18" charset="0"/>
                      </a:rPr>
                      <m:t>𝑝</m:t>
                    </m:r>
                    <m:r>
                      <a:rPr lang="en-GB" sz="1600" b="0" i="1" smtClean="0">
                        <a:latin typeface="Cambria Math" panose="02040503050406030204" pitchFamily="18" charset="0"/>
                      </a:rPr>
                      <m:t>=</m:t>
                    </m:r>
                    <m:r>
                      <a:rPr lang="en-GB" sz="1600" b="0" i="1" smtClean="0">
                        <a:latin typeface="Cambria Math" panose="02040503050406030204" pitchFamily="18" charset="0"/>
                      </a:rPr>
                      <m:t>𝑏</m:t>
                    </m:r>
                    <m:r>
                      <a:rPr lang="en-GB" sz="1600" b="0" i="1" smtClean="0">
                        <a:latin typeface="Cambria Math" panose="02040503050406030204" pitchFamily="18" charset="0"/>
                      </a:rPr>
                      <m:t>+</m:t>
                    </m:r>
                    <m:r>
                      <a:rPr lang="en-GB" sz="1600" b="0" i="1" smtClean="0">
                        <a:latin typeface="Cambria Math" panose="02040503050406030204" pitchFamily="18" charset="0"/>
                      </a:rPr>
                      <m:t>𝑎</m:t>
                    </m:r>
                  </m:oMath>
                </a14:m>
                <a:r>
                  <a:rPr lang="en-GB" sz="1600" dirty="0"/>
                  <a:t> and </a:t>
                </a:r>
                <a14:m>
                  <m:oMath xmlns:m="http://schemas.openxmlformats.org/officeDocument/2006/math">
                    <m:r>
                      <a:rPr lang="en-GB" sz="1600" b="0" i="1" smtClean="0">
                        <a:latin typeface="Cambria Math" panose="02040503050406030204" pitchFamily="18" charset="0"/>
                      </a:rPr>
                      <m:t>𝑞</m:t>
                    </m:r>
                    <m:r>
                      <a:rPr lang="en-GB" sz="1600" b="0" i="1" smtClean="0">
                        <a:latin typeface="Cambria Math" panose="02040503050406030204" pitchFamily="18" charset="0"/>
                      </a:rPr>
                      <m:t>=</m:t>
                    </m:r>
                    <m:r>
                      <a:rPr lang="en-GB" sz="1600" b="0" i="1" smtClean="0">
                        <a:latin typeface="Cambria Math" panose="02040503050406030204" pitchFamily="18" charset="0"/>
                      </a:rPr>
                      <m:t>𝑏</m:t>
                    </m:r>
                    <m:r>
                      <a:rPr lang="en-GB" sz="1600" b="0" i="1" smtClean="0">
                        <a:latin typeface="Cambria Math" panose="02040503050406030204" pitchFamily="18" charset="0"/>
                      </a:rPr>
                      <m:t>−</m:t>
                    </m:r>
                    <m:r>
                      <a:rPr lang="en-GB" sz="1600" b="0" i="1" smtClean="0">
                        <a:latin typeface="Cambria Math" panose="02040503050406030204" pitchFamily="18" charset="0"/>
                      </a:rPr>
                      <m:t>𝑎</m:t>
                    </m:r>
                  </m:oMath>
                </a14:m>
                <a:r>
                  <a:rPr lang="en-GB" sz="1600" dirty="0"/>
                  <a:t>, and express </a:t>
                </a:r>
                <a14:m>
                  <m:oMath xmlns:m="http://schemas.openxmlformats.org/officeDocument/2006/math">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𝑝</m:t>
                        </m:r>
                      </m:e>
                      <m:sup>
                        <m:r>
                          <a:rPr lang="en-GB" sz="1600" b="0" i="1" smtClean="0">
                            <a:latin typeface="Cambria Math" panose="02040503050406030204" pitchFamily="18" charset="0"/>
                          </a:rPr>
                          <m:t>2</m:t>
                        </m:r>
                      </m:sup>
                    </m:sSup>
                  </m:oMath>
                </a14:m>
                <a:r>
                  <a:rPr lang="en-GB" sz="1600" dirty="0"/>
                  <a:t> in terms of </a:t>
                </a:r>
                <a14:m>
                  <m:oMath xmlns:m="http://schemas.openxmlformats.org/officeDocument/2006/math">
                    <m:r>
                      <a:rPr lang="en-GB" sz="1600" b="0" i="1" smtClean="0">
                        <a:latin typeface="Cambria Math" panose="02040503050406030204" pitchFamily="18" charset="0"/>
                      </a:rPr>
                      <m:t>𝑞</m:t>
                    </m:r>
                  </m:oMath>
                </a14:m>
                <a:r>
                  <a:rPr lang="en-GB" sz="1600" dirty="0"/>
                  <a:t>. Deduce that </a:t>
                </a:r>
                <a14:m>
                  <m:oMath xmlns:m="http://schemas.openxmlformats.org/officeDocument/2006/math">
                    <m:r>
                      <a:rPr lang="en-GB" sz="1600" b="0" i="1" smtClean="0">
                        <a:latin typeface="Cambria Math" panose="02040503050406030204" pitchFamily="18" charset="0"/>
                      </a:rPr>
                      <m:t>1&lt;</m:t>
                    </m:r>
                    <m:r>
                      <a:rPr lang="en-GB" sz="1600" b="0" i="1" smtClean="0">
                        <a:latin typeface="Cambria Math" panose="02040503050406030204" pitchFamily="18" charset="0"/>
                      </a:rPr>
                      <m:t>𝑏</m:t>
                    </m:r>
                    <m:r>
                      <a:rPr lang="en-GB" sz="1600" b="0" i="1" smtClean="0">
                        <a:latin typeface="Cambria Math" panose="02040503050406030204" pitchFamily="18" charset="0"/>
                      </a:rPr>
                      <m:t>−</m:t>
                    </m:r>
                    <m:r>
                      <a:rPr lang="en-GB" sz="1600" b="0" i="1" smtClean="0">
                        <a:latin typeface="Cambria Math" panose="02040503050406030204" pitchFamily="18" charset="0"/>
                      </a:rPr>
                      <m:t>𝑎</m:t>
                    </m:r>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4</m:t>
                        </m:r>
                      </m:num>
                      <m:den>
                        <m:r>
                          <a:rPr lang="en-GB" sz="1600" b="0" i="1" smtClean="0">
                            <a:latin typeface="Cambria Math" panose="02040503050406030204" pitchFamily="18" charset="0"/>
                          </a:rPr>
                          <m:t>3</m:t>
                        </m:r>
                      </m:den>
                    </m:f>
                  </m:oMath>
                </a14:m>
                <a:endParaRPr lang="en-GB" sz="1600" dirty="0"/>
              </a:p>
            </p:txBody>
          </p:sp>
        </mc:Choice>
        <mc:Fallback>
          <p:sp>
            <p:nvSpPr>
              <p:cNvPr id="3" name="TextBox 2"/>
              <p:cNvSpPr txBox="1">
                <a:spLocks noRot="1" noChangeAspect="1" noMove="1" noResize="1" noEditPoints="1" noAdjustHandles="1" noChangeArrowheads="1" noChangeShapeType="1" noTextEdit="1"/>
              </p:cNvSpPr>
              <p:nvPr/>
            </p:nvSpPr>
            <p:spPr>
              <a:xfrm>
                <a:off x="417488" y="642268"/>
                <a:ext cx="8305576" cy="2335191"/>
              </a:xfrm>
              <a:prstGeom prst="rect">
                <a:avLst/>
              </a:prstGeom>
              <a:blipFill>
                <a:blip r:embed="rId3"/>
                <a:stretch>
                  <a:fillRect l="-367" t="-15666" b="-261"/>
                </a:stretch>
              </a:blipFill>
            </p:spPr>
            <p:txBody>
              <a:bodyPr/>
              <a:lstStyle/>
              <a:p>
                <a:r>
                  <a:rPr lang="en-GB">
                    <a:noFill/>
                  </a:rPr>
                  <a:t> </a:t>
                </a:r>
              </a:p>
            </p:txBody>
          </p:sp>
        </mc:Fallback>
      </mc:AlternateContent>
      <p:grpSp>
        <p:nvGrpSpPr>
          <p:cNvPr id="4" name="Group 3"/>
          <p:cNvGrpSpPr/>
          <p:nvPr/>
        </p:nvGrpSpPr>
        <p:grpSpPr>
          <a:xfrm>
            <a:off x="0" y="0"/>
            <a:ext cx="9143074" cy="599127"/>
            <a:chOff x="0" y="13335"/>
            <a:chExt cx="9144218" cy="599127"/>
          </a:xfrm>
        </p:grpSpPr>
        <p:sp>
          <p:nvSpPr>
            <p:cNvPr id="5"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Guidance for Extension Problem 2</a:t>
              </a:r>
              <a:endParaRPr lang="en-GB" sz="3200" dirty="0"/>
            </a:p>
          </p:txBody>
        </p:sp>
        <p:cxnSp>
          <p:nvCxnSpPr>
            <p:cNvPr id="6" name="Straight Connector 5"/>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101008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Chapter Overview</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mc:Choice xmlns:a14="http://schemas.microsoft.com/office/drawing/2010/main" Requires="a14">
          <p:sp>
            <p:nvSpPr>
              <p:cNvPr id="7" name="TextBox 6"/>
              <p:cNvSpPr txBox="1"/>
              <p:nvPr/>
            </p:nvSpPr>
            <p:spPr>
              <a:xfrm>
                <a:off x="539552" y="1785479"/>
                <a:ext cx="3045295" cy="49128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1</a:t>
                </a:r>
                <a:r>
                  <a:rPr lang="en-GB" dirty="0"/>
                  <a:t>:: Find </a:t>
                </a:r>
                <a14:m>
                  <m:oMath xmlns:m="http://schemas.openxmlformats.org/officeDocument/2006/math">
                    <m:r>
                      <a:rPr lang="en-GB" b="0" i="1" smtClean="0">
                        <a:latin typeface="Cambria Math" panose="02040503050406030204" pitchFamily="18" charset="0"/>
                      </a:rPr>
                      <m:t>𝑦</m:t>
                    </m:r>
                  </m:oMath>
                </a14:m>
                <a:r>
                  <a:rPr lang="en-GB" dirty="0"/>
                  <a:t> given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𝑑𝑦</m:t>
                        </m:r>
                      </m:num>
                      <m:den>
                        <m:r>
                          <a:rPr lang="en-GB" b="0" i="1" smtClean="0">
                            <a:latin typeface="Cambria Math" panose="02040503050406030204" pitchFamily="18" charset="0"/>
                          </a:rPr>
                          <m:t>𝑑𝑥</m:t>
                        </m:r>
                      </m:den>
                    </m:f>
                  </m:oMath>
                </a14:m>
                <a:endParaRPr lang="en-GB" dirty="0"/>
              </a:p>
            </p:txBody>
          </p:sp>
        </mc:Choice>
        <mc:Fallback>
          <p:sp>
            <p:nvSpPr>
              <p:cNvPr id="7" name="TextBox 6"/>
              <p:cNvSpPr txBox="1">
                <a:spLocks noRot="1" noChangeAspect="1" noMove="1" noResize="1" noEditPoints="1" noAdjustHandles="1" noChangeArrowheads="1" noChangeShapeType="1" noTextEdit="1"/>
              </p:cNvSpPr>
              <p:nvPr/>
            </p:nvSpPr>
            <p:spPr>
              <a:xfrm>
                <a:off x="539552" y="1785479"/>
                <a:ext cx="3045295" cy="491288"/>
              </a:xfrm>
              <a:prstGeom prst="rect">
                <a:avLst/>
              </a:prstGeom>
              <a:blipFill>
                <a:blip r:embed="rId2"/>
                <a:stretch>
                  <a:fillRect l="-1392" b="-5952"/>
                </a:stretch>
              </a:blipFill>
            </p:spPr>
            <p:txBody>
              <a:bodyPr/>
              <a:lstStyle/>
              <a:p>
                <a:r>
                  <a:rPr lang="en-GB">
                    <a:noFill/>
                  </a:rPr>
                  <a:t> </a:t>
                </a:r>
              </a:p>
            </p:txBody>
          </p:sp>
        </mc:Fallback>
      </mc:AlternateContent>
      <p:sp>
        <p:nvSpPr>
          <p:cNvPr id="20" name="TextBox 19"/>
          <p:cNvSpPr txBox="1"/>
          <p:nvPr/>
        </p:nvSpPr>
        <p:spPr>
          <a:xfrm>
            <a:off x="3877730" y="2006825"/>
            <a:ext cx="424847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2</a:t>
            </a:r>
            <a:r>
              <a:rPr lang="en-GB" dirty="0"/>
              <a:t>:: Evaluate definite integrals, and hence the area under a curve.</a:t>
            </a:r>
          </a:p>
        </p:txBody>
      </p:sp>
      <p:sp>
        <p:nvSpPr>
          <p:cNvPr id="14" name="TextBox 13"/>
          <p:cNvSpPr txBox="1"/>
          <p:nvPr/>
        </p:nvSpPr>
        <p:spPr>
          <a:xfrm>
            <a:off x="299843" y="772917"/>
            <a:ext cx="8352928" cy="830997"/>
          </a:xfrm>
          <a:prstGeom prst="rect">
            <a:avLst/>
          </a:prstGeom>
          <a:noFill/>
        </p:spPr>
        <p:txBody>
          <a:bodyPr wrap="square" rtlCol="0">
            <a:spAutoFit/>
          </a:bodyPr>
          <a:lstStyle/>
          <a:p>
            <a:r>
              <a:rPr lang="en-GB" sz="1600" dirty="0"/>
              <a:t>This chapter is roughly divided into two parts: the first, </a:t>
            </a:r>
            <a:r>
              <a:rPr lang="en-GB" sz="1600" b="1" dirty="0"/>
              <a:t>indefinite integration</a:t>
            </a:r>
            <a:r>
              <a:rPr lang="en-GB" sz="1600" dirty="0"/>
              <a:t>, is the </a:t>
            </a:r>
            <a:r>
              <a:rPr lang="en-GB" sz="1600" b="1" dirty="0"/>
              <a:t>opposite of differentiation</a:t>
            </a:r>
            <a:r>
              <a:rPr lang="en-GB" sz="1600" dirty="0"/>
              <a:t>. The second, </a:t>
            </a:r>
            <a:r>
              <a:rPr lang="en-GB" sz="1600" b="1" dirty="0"/>
              <a:t>definite integration</a:t>
            </a:r>
            <a:r>
              <a:rPr lang="en-GB" sz="1600" dirty="0"/>
              <a:t>, allows us to </a:t>
            </a:r>
            <a:r>
              <a:rPr lang="en-GB" sz="1600" b="1" dirty="0"/>
              <a:t>find areas under graphs </a:t>
            </a:r>
            <a:r>
              <a:rPr lang="en-GB" sz="1600" dirty="0"/>
              <a:t>(as well as surface areas and volumes)</a:t>
            </a:r>
            <a:r>
              <a:rPr lang="en-GB" sz="1600" b="1" dirty="0"/>
              <a:t> </a:t>
            </a:r>
            <a:r>
              <a:rPr lang="en-GB" sz="1600" dirty="0"/>
              <a:t>or areas between two graphs.</a:t>
            </a:r>
          </a:p>
        </p:txBody>
      </p:sp>
      <mc:AlternateContent xmlns:mc="http://schemas.openxmlformats.org/markup-compatibility/2006">
        <mc:Choice xmlns:a14="http://schemas.microsoft.com/office/drawing/2010/main" Requires="a14">
          <p:sp>
            <p:nvSpPr>
              <p:cNvPr id="23" name="TextBox 22"/>
              <p:cNvSpPr txBox="1"/>
              <p:nvPr/>
            </p:nvSpPr>
            <p:spPr>
              <a:xfrm>
                <a:off x="3873041" y="2671509"/>
                <a:ext cx="4248472"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Find the area bounded between the curve with equation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−2</m:t>
                    </m:r>
                    <m:r>
                      <a:rPr lang="en-GB" b="0" i="1" smtClean="0">
                        <a:latin typeface="Cambria Math" panose="02040503050406030204" pitchFamily="18" charset="0"/>
                      </a:rPr>
                      <m:t>𝑥</m:t>
                    </m:r>
                  </m:oMath>
                </a14:m>
                <a:r>
                  <a:rPr lang="en-GB" dirty="0"/>
                  <a:t> and the </a:t>
                </a:r>
                <a14:m>
                  <m:oMath xmlns:m="http://schemas.openxmlformats.org/officeDocument/2006/math">
                    <m:r>
                      <a:rPr lang="en-GB" b="0" i="1" smtClean="0">
                        <a:latin typeface="Cambria Math" panose="02040503050406030204" pitchFamily="18" charset="0"/>
                      </a:rPr>
                      <m:t>𝑥</m:t>
                    </m:r>
                  </m:oMath>
                </a14:m>
                <a:r>
                  <a:rPr lang="en-GB" dirty="0"/>
                  <a:t>-axis.</a:t>
                </a:r>
              </a:p>
            </p:txBody>
          </p:sp>
        </mc:Choice>
        <mc:Fallback>
          <p:sp>
            <p:nvSpPr>
              <p:cNvPr id="23" name="TextBox 22"/>
              <p:cNvSpPr txBox="1">
                <a:spLocks noRot="1" noChangeAspect="1" noMove="1" noResize="1" noEditPoints="1" noAdjustHandles="1" noChangeArrowheads="1" noChangeShapeType="1" noTextEdit="1"/>
              </p:cNvSpPr>
              <p:nvPr/>
            </p:nvSpPr>
            <p:spPr>
              <a:xfrm>
                <a:off x="3873041" y="2671509"/>
                <a:ext cx="4248472" cy="646331"/>
              </a:xfrm>
              <a:prstGeom prst="rect">
                <a:avLst/>
              </a:prstGeom>
              <a:blipFill>
                <a:blip r:embed="rId3"/>
                <a:stretch>
                  <a:fillRect b="-2308"/>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538674" y="2301693"/>
                <a:ext cx="3046173" cy="172624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A curve has the gradient function</a:t>
                </a:r>
              </a:p>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𝑑𝑦</m:t>
                          </m:r>
                        </m:num>
                        <m:den>
                          <m:r>
                            <a:rPr lang="en-GB" b="0" i="1" smtClean="0">
                              <a:latin typeface="Cambria Math" panose="02040503050406030204" pitchFamily="18" charset="0"/>
                            </a:rPr>
                            <m:t>𝑑𝑥</m:t>
                          </m:r>
                        </m:den>
                      </m:f>
                      <m:r>
                        <a:rPr lang="en-GB" b="0" i="1" smtClean="0">
                          <a:latin typeface="Cambria Math" panose="02040503050406030204" pitchFamily="18" charset="0"/>
                        </a:rPr>
                        <m:t>=3</m:t>
                      </m:r>
                      <m:r>
                        <a:rPr lang="en-GB" b="0" i="1" smtClean="0">
                          <a:latin typeface="Cambria Math" panose="02040503050406030204" pitchFamily="18" charset="0"/>
                        </a:rPr>
                        <m:t>𝑥</m:t>
                      </m:r>
                      <m:r>
                        <a:rPr lang="en-GB" b="0" i="1" smtClean="0">
                          <a:latin typeface="Cambria Math" panose="02040503050406030204" pitchFamily="18" charset="0"/>
                        </a:rPr>
                        <m:t>+1</m:t>
                      </m:r>
                    </m:oMath>
                  </m:oMathPara>
                </a14:m>
                <a:endParaRPr lang="en-GB" dirty="0"/>
              </a:p>
              <a:p>
                <a:r>
                  <a:rPr lang="en-GB" dirty="0"/>
                  <a:t>If the curve goes through the point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2,3</m:t>
                        </m:r>
                      </m:e>
                    </m:d>
                  </m:oMath>
                </a14:m>
                <a:r>
                  <a:rPr lang="en-GB" dirty="0"/>
                  <a:t>, determine </a:t>
                </a:r>
                <a14:m>
                  <m:oMath xmlns:m="http://schemas.openxmlformats.org/officeDocument/2006/math">
                    <m:r>
                      <a:rPr lang="en-GB" b="0" i="1" smtClean="0">
                        <a:latin typeface="Cambria Math" panose="02040503050406030204" pitchFamily="18" charset="0"/>
                      </a:rPr>
                      <m:t>𝑦</m:t>
                    </m:r>
                  </m:oMath>
                </a14:m>
                <a:r>
                  <a:rPr lang="en-GB" dirty="0"/>
                  <a:t>.</a:t>
                </a:r>
              </a:p>
            </p:txBody>
          </p:sp>
        </mc:Choice>
        <mc:Fallback>
          <p:sp>
            <p:nvSpPr>
              <p:cNvPr id="16" name="TextBox 15"/>
              <p:cNvSpPr txBox="1">
                <a:spLocks noRot="1" noChangeAspect="1" noMove="1" noResize="1" noEditPoints="1" noAdjustHandles="1" noChangeArrowheads="1" noChangeShapeType="1" noTextEdit="1"/>
              </p:cNvSpPr>
              <p:nvPr/>
            </p:nvSpPr>
            <p:spPr>
              <a:xfrm>
                <a:off x="538674" y="2301693"/>
                <a:ext cx="3046173" cy="1726242"/>
              </a:xfrm>
              <a:prstGeom prst="rect">
                <a:avLst/>
              </a:prstGeom>
              <a:blipFill>
                <a:blip r:embed="rId4"/>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17" name="TextBox 16"/>
          <p:cNvSpPr txBox="1"/>
          <p:nvPr/>
        </p:nvSpPr>
        <p:spPr>
          <a:xfrm>
            <a:off x="2384702" y="4316616"/>
            <a:ext cx="3612575"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3</a:t>
            </a:r>
            <a:r>
              <a:rPr lang="en-GB" dirty="0"/>
              <a:t>:: Find areas bound between two different lines.</a:t>
            </a:r>
          </a:p>
        </p:txBody>
      </p:sp>
      <mc:AlternateContent xmlns:mc="http://schemas.openxmlformats.org/markup-compatibility/2006">
        <mc:Choice xmlns:a14="http://schemas.microsoft.com/office/drawing/2010/main" Requires="a14">
          <p:sp>
            <p:nvSpPr>
              <p:cNvPr id="18" name="TextBox 17"/>
              <p:cNvSpPr txBox="1"/>
              <p:nvPr/>
            </p:nvSpPr>
            <p:spPr>
              <a:xfrm>
                <a:off x="2373192" y="4981300"/>
                <a:ext cx="3624085" cy="1200329"/>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Find the points of intersection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−4</m:t>
                    </m:r>
                    <m:r>
                      <a:rPr lang="en-GB" b="0" i="1" smtClean="0">
                        <a:latin typeface="Cambria Math" panose="02040503050406030204" pitchFamily="18" charset="0"/>
                      </a:rPr>
                      <m:t>𝑥</m:t>
                    </m:r>
                    <m:r>
                      <a:rPr lang="en-GB" b="0" i="1" smtClean="0">
                        <a:latin typeface="Cambria Math" panose="02040503050406030204" pitchFamily="18" charset="0"/>
                      </a:rPr>
                      <m:t>+3</m:t>
                    </m:r>
                  </m:oMath>
                </a14:m>
                <a:r>
                  <a:rPr lang="en-GB" dirty="0"/>
                  <a:t> and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+9</m:t>
                    </m:r>
                  </m:oMath>
                </a14:m>
                <a:r>
                  <a:rPr lang="en-GB" dirty="0"/>
                  <a:t>, and hence find the area bound between the two lines.</a:t>
                </a:r>
              </a:p>
            </p:txBody>
          </p:sp>
        </mc:Choice>
        <mc:Fallback>
          <p:sp>
            <p:nvSpPr>
              <p:cNvPr id="18" name="TextBox 17"/>
              <p:cNvSpPr txBox="1">
                <a:spLocks noRot="1" noChangeAspect="1" noMove="1" noResize="1" noEditPoints="1" noAdjustHandles="1" noChangeArrowheads="1" noChangeShapeType="1" noTextEdit="1"/>
              </p:cNvSpPr>
              <p:nvPr/>
            </p:nvSpPr>
            <p:spPr>
              <a:xfrm>
                <a:off x="2373192" y="4981300"/>
                <a:ext cx="3624085" cy="1200329"/>
              </a:xfrm>
              <a:prstGeom prst="rect">
                <a:avLst/>
              </a:prstGeom>
              <a:blipFill>
                <a:blip r:embed="rId5"/>
                <a:stretch>
                  <a:fillRect b="-448"/>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Tree>
    <p:extLst>
      <p:ext uri="{BB962C8B-B14F-4D97-AF65-F5344CB8AC3E}">
        <p14:creationId xmlns:p14="http://schemas.microsoft.com/office/powerpoint/2010/main" val="3808051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p:cNvSpPr/>
          <p:nvPr/>
        </p:nvSpPr>
        <p:spPr>
          <a:xfrm>
            <a:off x="723900" y="1003300"/>
            <a:ext cx="1670050" cy="1657350"/>
          </a:xfrm>
          <a:custGeom>
            <a:avLst/>
            <a:gdLst>
              <a:gd name="connsiteX0" fmla="*/ 0 w 1670050"/>
              <a:gd name="connsiteY0" fmla="*/ 1657350 h 1657350"/>
              <a:gd name="connsiteX1" fmla="*/ 1670050 w 1670050"/>
              <a:gd name="connsiteY1" fmla="*/ 412750 h 1657350"/>
              <a:gd name="connsiteX2" fmla="*/ 1536700 w 1670050"/>
              <a:gd name="connsiteY2" fmla="*/ 209550 h 1657350"/>
              <a:gd name="connsiteX3" fmla="*/ 1397000 w 1670050"/>
              <a:gd name="connsiteY3" fmla="*/ 76200 h 1657350"/>
              <a:gd name="connsiteX4" fmla="*/ 1282700 w 1670050"/>
              <a:gd name="connsiteY4" fmla="*/ 19050 h 1657350"/>
              <a:gd name="connsiteX5" fmla="*/ 1174750 w 1670050"/>
              <a:gd name="connsiteY5" fmla="*/ 0 h 1657350"/>
              <a:gd name="connsiteX6" fmla="*/ 1041400 w 1670050"/>
              <a:gd name="connsiteY6" fmla="*/ 50800 h 1657350"/>
              <a:gd name="connsiteX7" fmla="*/ 895350 w 1670050"/>
              <a:gd name="connsiteY7" fmla="*/ 177800 h 1657350"/>
              <a:gd name="connsiteX8" fmla="*/ 685800 w 1670050"/>
              <a:gd name="connsiteY8" fmla="*/ 419100 h 1657350"/>
              <a:gd name="connsiteX9" fmla="*/ 533400 w 1670050"/>
              <a:gd name="connsiteY9" fmla="*/ 641350 h 1657350"/>
              <a:gd name="connsiteX10" fmla="*/ 381000 w 1670050"/>
              <a:gd name="connsiteY10" fmla="*/ 920750 h 1657350"/>
              <a:gd name="connsiteX11" fmla="*/ 241300 w 1670050"/>
              <a:gd name="connsiteY11" fmla="*/ 1181100 h 1657350"/>
              <a:gd name="connsiteX12" fmla="*/ 0 w 1670050"/>
              <a:gd name="connsiteY12" fmla="*/ 1657350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0050" h="1657350">
                <a:moveTo>
                  <a:pt x="0" y="1657350"/>
                </a:moveTo>
                <a:lnTo>
                  <a:pt x="1670050" y="412750"/>
                </a:lnTo>
                <a:lnTo>
                  <a:pt x="1536700" y="209550"/>
                </a:lnTo>
                <a:lnTo>
                  <a:pt x="1397000" y="76200"/>
                </a:lnTo>
                <a:lnTo>
                  <a:pt x="1282700" y="19050"/>
                </a:lnTo>
                <a:lnTo>
                  <a:pt x="1174750" y="0"/>
                </a:lnTo>
                <a:lnTo>
                  <a:pt x="1041400" y="50800"/>
                </a:lnTo>
                <a:lnTo>
                  <a:pt x="895350" y="177800"/>
                </a:lnTo>
                <a:lnTo>
                  <a:pt x="685800" y="419100"/>
                </a:lnTo>
                <a:lnTo>
                  <a:pt x="533400" y="641350"/>
                </a:lnTo>
                <a:lnTo>
                  <a:pt x="381000" y="920750"/>
                </a:lnTo>
                <a:lnTo>
                  <a:pt x="241300" y="1181100"/>
                </a:lnTo>
                <a:lnTo>
                  <a:pt x="0" y="16573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Areas between curves and lines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cxnSp>
        <p:nvCxnSpPr>
          <p:cNvPr id="5" name="Straight Arrow Connector 4"/>
          <p:cNvCxnSpPr/>
          <p:nvPr/>
        </p:nvCxnSpPr>
        <p:spPr>
          <a:xfrm flipH="1" flipV="1">
            <a:off x="722288" y="1117172"/>
            <a:ext cx="11137" cy="20546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 name="TextBox 5"/>
              <p:cNvSpPr txBox="1"/>
              <p:nvPr/>
            </p:nvSpPr>
            <p:spPr>
              <a:xfrm>
                <a:off x="2889554" y="847348"/>
                <a:ext cx="75280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𝑥</m:t>
                      </m:r>
                    </m:oMath>
                  </m:oMathPara>
                </a14:m>
                <a:endParaRPr lang="en-GB" dirty="0"/>
              </a:p>
            </p:txBody>
          </p:sp>
        </mc:Choice>
        <mc:Fallback>
          <p:sp>
            <p:nvSpPr>
              <p:cNvPr id="6" name="TextBox 5"/>
              <p:cNvSpPr txBox="1">
                <a:spLocks noRot="1" noChangeAspect="1" noMove="1" noResize="1" noEditPoints="1" noAdjustHandles="1" noChangeArrowheads="1" noChangeShapeType="1" noTextEdit="1"/>
              </p:cNvSpPr>
              <p:nvPr/>
            </p:nvSpPr>
            <p:spPr>
              <a:xfrm>
                <a:off x="2889554" y="847348"/>
                <a:ext cx="752805" cy="369332"/>
              </a:xfrm>
              <a:prstGeom prst="rect">
                <a:avLst/>
              </a:prstGeom>
              <a:blipFill>
                <a:blip r:embed="rId2"/>
                <a:stretch>
                  <a:fillRect b="-4918"/>
                </a:stretch>
              </a:blipFill>
            </p:spPr>
            <p:txBody>
              <a:bodyPr/>
              <a:lstStyle/>
              <a:p>
                <a:r>
                  <a:rPr lang="en-GB">
                    <a:noFill/>
                  </a:rPr>
                  <a:t> </a:t>
                </a:r>
              </a:p>
            </p:txBody>
          </p:sp>
        </mc:Fallback>
      </mc:AlternateContent>
      <p:cxnSp>
        <p:nvCxnSpPr>
          <p:cNvPr id="7" name="Straight Arrow Connector 6"/>
          <p:cNvCxnSpPr/>
          <p:nvPr/>
        </p:nvCxnSpPr>
        <p:spPr>
          <a:xfrm>
            <a:off x="457200" y="2667000"/>
            <a:ext cx="3797424" cy="4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470260" y="731894"/>
                <a:ext cx="50405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p:sp>
            <p:nvSpPr>
              <p:cNvPr id="8" name="TextBox 7"/>
              <p:cNvSpPr txBox="1">
                <a:spLocks noRot="1" noChangeAspect="1" noMove="1" noResize="1" noEditPoints="1" noAdjustHandles="1" noChangeArrowheads="1" noChangeShapeType="1" noTextEdit="1"/>
              </p:cNvSpPr>
              <p:nvPr/>
            </p:nvSpPr>
            <p:spPr>
              <a:xfrm>
                <a:off x="470260" y="731894"/>
                <a:ext cx="504056" cy="369332"/>
              </a:xfrm>
              <a:prstGeom prst="rect">
                <a:avLst/>
              </a:prstGeom>
              <a:blipFill>
                <a:blip r:embed="rId3"/>
                <a:stretch>
                  <a:fillRect b="-6557"/>
                </a:stretch>
              </a:blipFill>
            </p:spPr>
            <p:txBody>
              <a:bodyPr/>
              <a:lstStyle/>
              <a:p>
                <a:r>
                  <a:rPr lang="en-GB">
                    <a:noFill/>
                  </a:rPr>
                  <a:t> </a:t>
                </a:r>
              </a:p>
            </p:txBody>
          </p:sp>
        </mc:Fallback>
      </mc:AlternateContent>
      <p:cxnSp>
        <p:nvCxnSpPr>
          <p:cNvPr id="10" name="Straight Connector 9"/>
          <p:cNvCxnSpPr/>
          <p:nvPr/>
        </p:nvCxnSpPr>
        <p:spPr>
          <a:xfrm flipV="1">
            <a:off x="478465" y="1020725"/>
            <a:ext cx="2456121" cy="1828801"/>
          </a:xfrm>
          <a:prstGeom prst="line">
            <a:avLst/>
          </a:prstGeom>
          <a:ln w="19050"/>
        </p:spPr>
        <p:style>
          <a:lnRef idx="1">
            <a:schemeClr val="accent4"/>
          </a:lnRef>
          <a:fillRef idx="0">
            <a:schemeClr val="accent4"/>
          </a:fillRef>
          <a:effectRef idx="0">
            <a:schemeClr val="accent4"/>
          </a:effectRef>
          <a:fontRef idx="minor">
            <a:schemeClr val="tx1"/>
          </a:fontRef>
        </p:style>
      </p:cxnSp>
      <p:sp>
        <p:nvSpPr>
          <p:cNvPr id="12" name="Freeform: Shape 11"/>
          <p:cNvSpPr/>
          <p:nvPr/>
        </p:nvSpPr>
        <p:spPr>
          <a:xfrm>
            <a:off x="533400" y="1003186"/>
            <a:ext cx="2540000" cy="2095614"/>
          </a:xfrm>
          <a:custGeom>
            <a:avLst/>
            <a:gdLst>
              <a:gd name="connsiteX0" fmla="*/ 0 w 2349500"/>
              <a:gd name="connsiteY0" fmla="*/ 1666592 h 2022192"/>
              <a:gd name="connsiteX1" fmla="*/ 1193800 w 2349500"/>
              <a:gd name="connsiteY1" fmla="*/ 2892 h 2022192"/>
              <a:gd name="connsiteX2" fmla="*/ 2349500 w 2349500"/>
              <a:gd name="connsiteY2" fmla="*/ 2022192 h 2022192"/>
              <a:gd name="connsiteX0" fmla="*/ 0 w 2540000"/>
              <a:gd name="connsiteY0" fmla="*/ 2095614 h 2095614"/>
              <a:gd name="connsiteX1" fmla="*/ 1384300 w 2540000"/>
              <a:gd name="connsiteY1" fmla="*/ 114 h 2095614"/>
              <a:gd name="connsiteX2" fmla="*/ 2540000 w 2540000"/>
              <a:gd name="connsiteY2" fmla="*/ 2019414 h 2095614"/>
            </a:gdLst>
            <a:ahLst/>
            <a:cxnLst>
              <a:cxn ang="0">
                <a:pos x="connsiteX0" y="connsiteY0"/>
              </a:cxn>
              <a:cxn ang="0">
                <a:pos x="connsiteX1" y="connsiteY1"/>
              </a:cxn>
              <a:cxn ang="0">
                <a:pos x="connsiteX2" y="connsiteY2"/>
              </a:cxn>
            </a:cxnLst>
            <a:rect l="l" t="t" r="r" b="b"/>
            <a:pathLst>
              <a:path w="2540000" h="2095614">
                <a:moveTo>
                  <a:pt x="0" y="2095614"/>
                </a:moveTo>
                <a:cubicBezTo>
                  <a:pt x="401108" y="1234130"/>
                  <a:pt x="960967" y="12814"/>
                  <a:pt x="1384300" y="114"/>
                </a:cubicBezTo>
                <a:cubicBezTo>
                  <a:pt x="1807633" y="-12586"/>
                  <a:pt x="2157941" y="1039397"/>
                  <a:pt x="2540000" y="201941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6" name="TextBox 15"/>
              <p:cNvSpPr txBox="1"/>
              <p:nvPr/>
            </p:nvSpPr>
            <p:spPr>
              <a:xfrm rot="18402273">
                <a:off x="4993066" y="1918260"/>
                <a:ext cx="1482029"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𝑦</m:t>
                      </m:r>
                      <m:r>
                        <a:rPr lang="en-GB" sz="1400" b="0" i="1" smtClean="0">
                          <a:latin typeface="Cambria Math" panose="02040503050406030204" pitchFamily="18" charset="0"/>
                        </a:rPr>
                        <m:t>=</m:t>
                      </m:r>
                      <m:r>
                        <a:rPr lang="en-GB" sz="1400" b="0" i="1" smtClean="0">
                          <a:latin typeface="Cambria Math" panose="02040503050406030204" pitchFamily="18" charset="0"/>
                        </a:rPr>
                        <m:t>𝑥</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4−</m:t>
                          </m:r>
                          <m:r>
                            <a:rPr lang="en-GB" sz="1400" b="0" i="1" smtClean="0">
                              <a:latin typeface="Cambria Math" panose="02040503050406030204" pitchFamily="18" charset="0"/>
                            </a:rPr>
                            <m:t>𝑥</m:t>
                          </m:r>
                        </m:e>
                      </m:d>
                    </m:oMath>
                  </m:oMathPara>
                </a14:m>
                <a:endParaRPr lang="en-GB" dirty="0"/>
              </a:p>
            </p:txBody>
          </p:sp>
        </mc:Choice>
        <mc:Fallback>
          <p:sp>
            <p:nvSpPr>
              <p:cNvPr id="16" name="TextBox 15"/>
              <p:cNvSpPr txBox="1">
                <a:spLocks noRot="1" noChangeAspect="1" noMove="1" noResize="1" noEditPoints="1" noAdjustHandles="1" noChangeArrowheads="1" noChangeShapeType="1" noTextEdit="1"/>
              </p:cNvSpPr>
              <p:nvPr/>
            </p:nvSpPr>
            <p:spPr>
              <a:xfrm rot="18402273">
                <a:off x="4993066" y="1918260"/>
                <a:ext cx="1482029" cy="30777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1039979" y="1243641"/>
                <a:ext cx="1482029"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3200" b="0" i="1" smtClean="0">
                          <a:solidFill>
                            <a:schemeClr val="bg1"/>
                          </a:solidFill>
                          <a:latin typeface="Cambria Math" panose="02040503050406030204" pitchFamily="18" charset="0"/>
                        </a:rPr>
                        <m:t>?</m:t>
                      </m:r>
                    </m:oMath>
                  </m:oMathPara>
                </a14:m>
                <a:endParaRPr lang="en-GB" sz="3200" dirty="0">
                  <a:solidFill>
                    <a:schemeClr val="bg1"/>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1039979" y="1243641"/>
                <a:ext cx="1482029" cy="584775"/>
              </a:xfrm>
              <a:prstGeom prst="rect">
                <a:avLst/>
              </a:prstGeom>
              <a:blipFill>
                <a:blip r:embed="rId5"/>
                <a:stretch>
                  <a:fillRect/>
                </a:stretch>
              </a:blipFill>
            </p:spPr>
            <p:txBody>
              <a:bodyPr/>
              <a:lstStyle/>
              <a:p>
                <a:r>
                  <a:rPr lang="en-GB">
                    <a:noFill/>
                  </a:rPr>
                  <a:t> </a:t>
                </a:r>
              </a:p>
            </p:txBody>
          </p:sp>
        </mc:Fallback>
      </mc:AlternateContent>
      <p:sp>
        <p:nvSpPr>
          <p:cNvPr id="18" name="TextBox 17"/>
          <p:cNvSpPr txBox="1"/>
          <p:nvPr/>
        </p:nvSpPr>
        <p:spPr>
          <a:xfrm>
            <a:off x="4716016" y="1003186"/>
            <a:ext cx="3528392" cy="646331"/>
          </a:xfrm>
          <a:prstGeom prst="rect">
            <a:avLst/>
          </a:prstGeom>
          <a:noFill/>
        </p:spPr>
        <p:txBody>
          <a:bodyPr wrap="square" rtlCol="0">
            <a:spAutoFit/>
          </a:bodyPr>
          <a:lstStyle/>
          <a:p>
            <a:r>
              <a:rPr lang="en-GB" dirty="0"/>
              <a:t>How could we find the area between the line and the curve?</a:t>
            </a:r>
          </a:p>
        </p:txBody>
      </p:sp>
      <p:cxnSp>
        <p:nvCxnSpPr>
          <p:cNvPr id="20" name="Straight Connector 19"/>
          <p:cNvCxnSpPr/>
          <p:nvPr/>
        </p:nvCxnSpPr>
        <p:spPr>
          <a:xfrm flipV="1">
            <a:off x="2381250" y="1415252"/>
            <a:ext cx="0" cy="126127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351921" y="1884160"/>
            <a:ext cx="1537976" cy="1220546"/>
            <a:chOff x="5245596" y="2043649"/>
            <a:chExt cx="2540000" cy="2095614"/>
          </a:xfrm>
        </p:grpSpPr>
        <p:sp>
          <p:nvSpPr>
            <p:cNvPr id="23" name="Freeform: Shape 22"/>
            <p:cNvSpPr/>
            <p:nvPr/>
          </p:nvSpPr>
          <p:spPr>
            <a:xfrm>
              <a:off x="5436096" y="2043763"/>
              <a:ext cx="1670050" cy="1657350"/>
            </a:xfrm>
            <a:custGeom>
              <a:avLst/>
              <a:gdLst>
                <a:gd name="connsiteX0" fmla="*/ 0 w 1670050"/>
                <a:gd name="connsiteY0" fmla="*/ 1657350 h 1657350"/>
                <a:gd name="connsiteX1" fmla="*/ 1670050 w 1670050"/>
                <a:gd name="connsiteY1" fmla="*/ 412750 h 1657350"/>
                <a:gd name="connsiteX2" fmla="*/ 1536700 w 1670050"/>
                <a:gd name="connsiteY2" fmla="*/ 209550 h 1657350"/>
                <a:gd name="connsiteX3" fmla="*/ 1397000 w 1670050"/>
                <a:gd name="connsiteY3" fmla="*/ 76200 h 1657350"/>
                <a:gd name="connsiteX4" fmla="*/ 1282700 w 1670050"/>
                <a:gd name="connsiteY4" fmla="*/ 19050 h 1657350"/>
                <a:gd name="connsiteX5" fmla="*/ 1174750 w 1670050"/>
                <a:gd name="connsiteY5" fmla="*/ 0 h 1657350"/>
                <a:gd name="connsiteX6" fmla="*/ 1041400 w 1670050"/>
                <a:gd name="connsiteY6" fmla="*/ 50800 h 1657350"/>
                <a:gd name="connsiteX7" fmla="*/ 895350 w 1670050"/>
                <a:gd name="connsiteY7" fmla="*/ 177800 h 1657350"/>
                <a:gd name="connsiteX8" fmla="*/ 685800 w 1670050"/>
                <a:gd name="connsiteY8" fmla="*/ 419100 h 1657350"/>
                <a:gd name="connsiteX9" fmla="*/ 533400 w 1670050"/>
                <a:gd name="connsiteY9" fmla="*/ 641350 h 1657350"/>
                <a:gd name="connsiteX10" fmla="*/ 381000 w 1670050"/>
                <a:gd name="connsiteY10" fmla="*/ 920750 h 1657350"/>
                <a:gd name="connsiteX11" fmla="*/ 241300 w 1670050"/>
                <a:gd name="connsiteY11" fmla="*/ 1181100 h 1657350"/>
                <a:gd name="connsiteX12" fmla="*/ 0 w 1670050"/>
                <a:gd name="connsiteY12" fmla="*/ 1657350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0050" h="1657350">
                  <a:moveTo>
                    <a:pt x="0" y="1657350"/>
                  </a:moveTo>
                  <a:lnTo>
                    <a:pt x="1670050" y="412750"/>
                  </a:lnTo>
                  <a:lnTo>
                    <a:pt x="1536700" y="209550"/>
                  </a:lnTo>
                  <a:lnTo>
                    <a:pt x="1397000" y="76200"/>
                  </a:lnTo>
                  <a:lnTo>
                    <a:pt x="1282700" y="19050"/>
                  </a:lnTo>
                  <a:lnTo>
                    <a:pt x="1174750" y="0"/>
                  </a:lnTo>
                  <a:lnTo>
                    <a:pt x="1041400" y="50800"/>
                  </a:lnTo>
                  <a:lnTo>
                    <a:pt x="895350" y="177800"/>
                  </a:lnTo>
                  <a:lnTo>
                    <a:pt x="685800" y="419100"/>
                  </a:lnTo>
                  <a:lnTo>
                    <a:pt x="533400" y="641350"/>
                  </a:lnTo>
                  <a:lnTo>
                    <a:pt x="381000" y="920750"/>
                  </a:lnTo>
                  <a:lnTo>
                    <a:pt x="241300" y="1181100"/>
                  </a:lnTo>
                  <a:lnTo>
                    <a:pt x="0" y="16573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Shape 23"/>
            <p:cNvSpPr/>
            <p:nvPr/>
          </p:nvSpPr>
          <p:spPr>
            <a:xfrm>
              <a:off x="5245596" y="2043649"/>
              <a:ext cx="2540000" cy="2095614"/>
            </a:xfrm>
            <a:custGeom>
              <a:avLst/>
              <a:gdLst>
                <a:gd name="connsiteX0" fmla="*/ 0 w 2349500"/>
                <a:gd name="connsiteY0" fmla="*/ 1666592 h 2022192"/>
                <a:gd name="connsiteX1" fmla="*/ 1193800 w 2349500"/>
                <a:gd name="connsiteY1" fmla="*/ 2892 h 2022192"/>
                <a:gd name="connsiteX2" fmla="*/ 2349500 w 2349500"/>
                <a:gd name="connsiteY2" fmla="*/ 2022192 h 2022192"/>
                <a:gd name="connsiteX0" fmla="*/ 0 w 2540000"/>
                <a:gd name="connsiteY0" fmla="*/ 2095614 h 2095614"/>
                <a:gd name="connsiteX1" fmla="*/ 1384300 w 2540000"/>
                <a:gd name="connsiteY1" fmla="*/ 114 h 2095614"/>
                <a:gd name="connsiteX2" fmla="*/ 2540000 w 2540000"/>
                <a:gd name="connsiteY2" fmla="*/ 2019414 h 2095614"/>
              </a:gdLst>
              <a:ahLst/>
              <a:cxnLst>
                <a:cxn ang="0">
                  <a:pos x="connsiteX0" y="connsiteY0"/>
                </a:cxn>
                <a:cxn ang="0">
                  <a:pos x="connsiteX1" y="connsiteY1"/>
                </a:cxn>
                <a:cxn ang="0">
                  <a:pos x="connsiteX2" y="connsiteY2"/>
                </a:cxn>
              </a:cxnLst>
              <a:rect l="l" t="t" r="r" b="b"/>
              <a:pathLst>
                <a:path w="2540000" h="2095614">
                  <a:moveTo>
                    <a:pt x="0" y="2095614"/>
                  </a:moveTo>
                  <a:cubicBezTo>
                    <a:pt x="401108" y="1234130"/>
                    <a:pt x="960967" y="12814"/>
                    <a:pt x="1384300" y="114"/>
                  </a:cubicBezTo>
                  <a:cubicBezTo>
                    <a:pt x="1807633" y="-12586"/>
                    <a:pt x="2157941" y="1039397"/>
                    <a:pt x="2540000" y="201941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6" name="Straight Arrow Connector 25"/>
          <p:cNvCxnSpPr/>
          <p:nvPr/>
        </p:nvCxnSpPr>
        <p:spPr>
          <a:xfrm flipV="1">
            <a:off x="5129219" y="2775098"/>
            <a:ext cx="1824474" cy="27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ight Triangle 27"/>
          <p:cNvSpPr/>
          <p:nvPr/>
        </p:nvSpPr>
        <p:spPr>
          <a:xfrm flipH="1">
            <a:off x="5516880" y="2118360"/>
            <a:ext cx="944880" cy="666855"/>
          </a:xfrm>
          <a:prstGeom prst="rtTriangle">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9" name="TextBox 28"/>
              <p:cNvSpPr txBox="1"/>
              <p:nvPr/>
            </p:nvSpPr>
            <p:spPr>
              <a:xfrm>
                <a:off x="6869873" y="1634605"/>
                <a:ext cx="2121727" cy="1169551"/>
              </a:xfrm>
              <a:prstGeom prst="rect">
                <a:avLst/>
              </a:prstGeom>
              <a:noFill/>
            </p:spPr>
            <p:txBody>
              <a:bodyPr wrap="square" rtlCol="0">
                <a:spAutoFit/>
              </a:bodyPr>
              <a:lstStyle/>
              <a:p>
                <a:r>
                  <a:rPr lang="en-GB" sz="1400" b="1" dirty="0"/>
                  <a:t>Start with the area under </a:t>
                </a:r>
                <a14:m>
                  <m:oMath xmlns:m="http://schemas.openxmlformats.org/officeDocument/2006/math">
                    <m:r>
                      <a:rPr lang="en-GB" sz="1400" b="1" i="1" smtClean="0">
                        <a:latin typeface="Cambria Math" panose="02040503050406030204" pitchFamily="18" charset="0"/>
                      </a:rPr>
                      <m:t>𝒚</m:t>
                    </m:r>
                    <m:r>
                      <a:rPr lang="en-GB" sz="1400" b="1" i="1" smtClean="0">
                        <a:latin typeface="Cambria Math" panose="02040503050406030204" pitchFamily="18" charset="0"/>
                      </a:rPr>
                      <m:t>=</m:t>
                    </m:r>
                    <m:r>
                      <a:rPr lang="en-GB" sz="1400" b="1" i="1" smtClean="0">
                        <a:latin typeface="Cambria Math" panose="02040503050406030204" pitchFamily="18" charset="0"/>
                      </a:rPr>
                      <m:t>𝒙</m:t>
                    </m:r>
                    <m:d>
                      <m:dPr>
                        <m:ctrlPr>
                          <a:rPr lang="en-GB" sz="1400" b="1" i="1" smtClean="0">
                            <a:latin typeface="Cambria Math" panose="02040503050406030204" pitchFamily="18" charset="0"/>
                          </a:rPr>
                        </m:ctrlPr>
                      </m:dPr>
                      <m:e>
                        <m:r>
                          <a:rPr lang="en-GB" sz="1400" b="1" i="1" smtClean="0">
                            <a:latin typeface="Cambria Math" panose="02040503050406030204" pitchFamily="18" charset="0"/>
                          </a:rPr>
                          <m:t>𝟒</m:t>
                        </m:r>
                        <m:r>
                          <a:rPr lang="en-GB" sz="1400" b="1" i="1" smtClean="0">
                            <a:latin typeface="Cambria Math" panose="02040503050406030204" pitchFamily="18" charset="0"/>
                          </a:rPr>
                          <m:t>−</m:t>
                        </m:r>
                        <m:r>
                          <a:rPr lang="en-GB" sz="1400" b="1" i="1" smtClean="0">
                            <a:latin typeface="Cambria Math" panose="02040503050406030204" pitchFamily="18" charset="0"/>
                          </a:rPr>
                          <m:t>𝒙</m:t>
                        </m:r>
                      </m:e>
                    </m:d>
                  </m:oMath>
                </a14:m>
                <a:r>
                  <a:rPr lang="en-GB" sz="1400" b="1" dirty="0"/>
                  <a:t> up to the point of intersection, then subtract the area of the triangle to ‘cut it out’.</a:t>
                </a:r>
              </a:p>
            </p:txBody>
          </p:sp>
        </mc:Choice>
        <mc:Fallback>
          <p:sp>
            <p:nvSpPr>
              <p:cNvPr id="29" name="TextBox 28"/>
              <p:cNvSpPr txBox="1">
                <a:spLocks noRot="1" noChangeAspect="1" noMove="1" noResize="1" noEditPoints="1" noAdjustHandles="1" noChangeArrowheads="1" noChangeShapeType="1" noTextEdit="1"/>
              </p:cNvSpPr>
              <p:nvPr/>
            </p:nvSpPr>
            <p:spPr>
              <a:xfrm>
                <a:off x="6869873" y="1634605"/>
                <a:ext cx="2121727" cy="1169551"/>
              </a:xfrm>
              <a:prstGeom prst="rect">
                <a:avLst/>
              </a:prstGeom>
              <a:blipFill>
                <a:blip r:embed="rId6"/>
                <a:stretch>
                  <a:fillRect l="-862" t="-1042" r="-2299" b="-4688"/>
                </a:stretch>
              </a:blipFill>
            </p:spPr>
            <p:txBody>
              <a:bodyPr/>
              <a:lstStyle/>
              <a:p>
                <a:r>
                  <a:rPr lang="en-GB">
                    <a:noFill/>
                  </a:rPr>
                  <a:t> </a:t>
                </a:r>
              </a:p>
            </p:txBody>
          </p:sp>
        </mc:Fallback>
      </mc:AlternateContent>
      <p:sp>
        <p:nvSpPr>
          <p:cNvPr id="30" name="Rectangle 29"/>
          <p:cNvSpPr/>
          <p:nvPr/>
        </p:nvSpPr>
        <p:spPr>
          <a:xfrm>
            <a:off x="7134225" y="2887614"/>
            <a:ext cx="1609725" cy="636636"/>
          </a:xfrm>
          <a:prstGeom prst="rect">
            <a:avLst/>
          </a:prstGeom>
          <a:scene3d>
            <a:camera prst="orthographicFront"/>
            <a:lightRig rig="threePt" dir="t"/>
          </a:scene3d>
          <a:sp3d>
            <a:bevelT prst="angle"/>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Click for </a:t>
            </a:r>
          </a:p>
          <a:p>
            <a:pPr algn="ctr"/>
            <a:r>
              <a:rPr lang="en-GB" sz="1400" dirty="0" err="1"/>
              <a:t>Fro</a:t>
            </a:r>
            <a:r>
              <a:rPr lang="en-GB" sz="1400" dirty="0"/>
              <a:t>-animation &gt;</a:t>
            </a:r>
          </a:p>
        </p:txBody>
      </p:sp>
      <p:sp>
        <p:nvSpPr>
          <p:cNvPr id="31" name="Rectangle 30"/>
          <p:cNvSpPr/>
          <p:nvPr/>
        </p:nvSpPr>
        <p:spPr>
          <a:xfrm>
            <a:off x="4741515" y="1625725"/>
            <a:ext cx="4192935" cy="20128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mc:AlternateContent xmlns:mc="http://schemas.openxmlformats.org/markup-compatibility/2006">
        <mc:Choice xmlns:a14="http://schemas.microsoft.com/office/drawing/2010/main" Requires="a14">
          <p:sp>
            <p:nvSpPr>
              <p:cNvPr id="32" name="TextBox 31"/>
              <p:cNvSpPr txBox="1"/>
              <p:nvPr/>
            </p:nvSpPr>
            <p:spPr>
              <a:xfrm>
                <a:off x="518629" y="3805230"/>
                <a:ext cx="7682396"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Determine the area between the lines with equations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4−</m:t>
                        </m:r>
                        <m:r>
                          <a:rPr lang="en-GB" b="0" i="1" smtClean="0">
                            <a:latin typeface="Cambria Math" panose="02040503050406030204" pitchFamily="18" charset="0"/>
                          </a:rPr>
                          <m:t>𝑥</m:t>
                        </m:r>
                      </m:e>
                    </m:d>
                  </m:oMath>
                </a14:m>
                <a:r>
                  <a:rPr lang="en-GB" dirty="0"/>
                  <a:t> and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𝑥</m:t>
                    </m:r>
                  </m:oMath>
                </a14:m>
                <a:endParaRPr lang="en-GB" dirty="0"/>
              </a:p>
            </p:txBody>
          </p:sp>
        </mc:Choice>
        <mc:Fallback>
          <p:sp>
            <p:nvSpPr>
              <p:cNvPr id="32" name="TextBox 31"/>
              <p:cNvSpPr txBox="1">
                <a:spLocks noRot="1" noChangeAspect="1" noMove="1" noResize="1" noEditPoints="1" noAdjustHandles="1" noChangeArrowheads="1" noChangeShapeType="1" noTextEdit="1"/>
              </p:cNvSpPr>
              <p:nvPr/>
            </p:nvSpPr>
            <p:spPr>
              <a:xfrm>
                <a:off x="518629" y="3805230"/>
                <a:ext cx="7682396" cy="369332"/>
              </a:xfrm>
              <a:prstGeom prst="rect">
                <a:avLst/>
              </a:prstGeom>
              <a:blipFill>
                <a:blip r:embed="rId7"/>
                <a:stretch>
                  <a:fillRect b="-3529"/>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874688" y="4245471"/>
                <a:ext cx="3705696" cy="2491195"/>
              </a:xfrm>
              <a:prstGeom prst="rect">
                <a:avLst/>
              </a:prstGeom>
              <a:noFill/>
            </p:spPr>
            <p:txBody>
              <a:bodyPr wrap="square" rtlCol="0">
                <a:spAutoFit/>
              </a:bodyPr>
              <a:lstStyle/>
              <a:p>
                <a:r>
                  <a:rPr lang="en-GB" sz="1400" dirty="0"/>
                  <a:t>Find point of intersection:</a:t>
                </a:r>
              </a:p>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𝑥</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4−</m:t>
                          </m:r>
                          <m:r>
                            <a:rPr lang="en-GB" sz="1400" b="0" i="1" smtClean="0">
                              <a:latin typeface="Cambria Math" panose="02040503050406030204" pitchFamily="18" charset="0"/>
                            </a:rPr>
                            <m:t>𝑥</m:t>
                          </m:r>
                        </m:e>
                      </m:d>
                      <m:r>
                        <a:rPr lang="en-GB" sz="1400" b="0" i="1" smtClean="0">
                          <a:latin typeface="Cambria Math" panose="02040503050406030204" pitchFamily="18" charset="0"/>
                        </a:rPr>
                        <m:t>=</m:t>
                      </m:r>
                      <m:r>
                        <a:rPr lang="en-GB" sz="1400" b="0" i="1" smtClean="0">
                          <a:latin typeface="Cambria Math" panose="02040503050406030204" pitchFamily="18" charset="0"/>
                        </a:rPr>
                        <m:t>𝑥</m:t>
                      </m:r>
                    </m:oMath>
                    <m:oMath xmlns:m="http://schemas.openxmlformats.org/officeDocument/2006/math">
                      <m:r>
                        <a:rPr lang="en-GB" sz="1400" b="0" i="1" smtClean="0">
                          <a:latin typeface="Cambria Math" panose="02040503050406030204" pitchFamily="18" charset="0"/>
                        </a:rPr>
                        <m:t>∴</m:t>
                      </m:r>
                      <m:r>
                        <a:rPr lang="en-GB" sz="1400" b="0" i="1" smtClean="0">
                          <a:latin typeface="Cambria Math" panose="02040503050406030204" pitchFamily="18" charset="0"/>
                        </a:rPr>
                        <m:t>𝑥</m:t>
                      </m:r>
                      <m:r>
                        <a:rPr lang="en-GB" sz="1400" b="0" i="1" smtClean="0">
                          <a:latin typeface="Cambria Math" panose="02040503050406030204" pitchFamily="18" charset="0"/>
                        </a:rPr>
                        <m:t>=0 </m:t>
                      </m:r>
                      <m:r>
                        <a:rPr lang="en-GB" sz="1400" b="0" i="1" smtClean="0">
                          <a:latin typeface="Cambria Math" panose="02040503050406030204" pitchFamily="18" charset="0"/>
                        </a:rPr>
                        <m:t>𝑜𝑟</m:t>
                      </m:r>
                      <m:r>
                        <a:rPr lang="en-GB" sz="1400" b="0" i="1" smtClean="0">
                          <a:latin typeface="Cambria Math" panose="02040503050406030204" pitchFamily="18" charset="0"/>
                        </a:rPr>
                        <m:t> </m:t>
                      </m:r>
                      <m:r>
                        <a:rPr lang="en-GB" sz="1400" b="0" i="1" smtClean="0">
                          <a:latin typeface="Cambria Math" panose="02040503050406030204" pitchFamily="18" charset="0"/>
                        </a:rPr>
                        <m:t>𝑥</m:t>
                      </m:r>
                      <m:r>
                        <a:rPr lang="en-GB" sz="1400" b="0" i="1" smtClean="0">
                          <a:latin typeface="Cambria Math" panose="02040503050406030204" pitchFamily="18" charset="0"/>
                        </a:rPr>
                        <m:t>=3</m:t>
                      </m:r>
                    </m:oMath>
                  </m:oMathPara>
                </a14:m>
                <a:endParaRPr lang="en-GB" sz="1400" dirty="0"/>
              </a:p>
              <a:p>
                <a:endParaRPr lang="en-GB" sz="300" dirty="0"/>
              </a:p>
              <a:p>
                <a:r>
                  <a:rPr lang="en-GB" sz="1400" dirty="0"/>
                  <a:t>Area under curve:</a:t>
                </a:r>
              </a:p>
              <a:p>
                <a14:m>
                  <m:oMathPara xmlns:m="http://schemas.openxmlformats.org/officeDocument/2006/math">
                    <m:oMathParaPr>
                      <m:jc m:val="centerGroup"/>
                    </m:oMathParaPr>
                    <m:oMath xmlns:m="http://schemas.openxmlformats.org/officeDocument/2006/math">
                      <m:nary>
                        <m:naryPr>
                          <m:ctrlPr>
                            <a:rPr lang="en-GB" sz="1400" b="0" i="1" smtClean="0">
                              <a:latin typeface="Cambria Math" panose="02040503050406030204" pitchFamily="18" charset="0"/>
                            </a:rPr>
                          </m:ctrlPr>
                        </m:naryPr>
                        <m:sub>
                          <m:r>
                            <a:rPr lang="en-GB" sz="1400" b="0" i="1" smtClean="0">
                              <a:latin typeface="Cambria Math" panose="02040503050406030204" pitchFamily="18" charset="0"/>
                            </a:rPr>
                            <m:t>0</m:t>
                          </m:r>
                        </m:sub>
                        <m:sup>
                          <m:r>
                            <a:rPr lang="en-GB" sz="1400" b="0" i="1" smtClean="0">
                              <a:latin typeface="Cambria Math" panose="02040503050406030204" pitchFamily="18" charset="0"/>
                            </a:rPr>
                            <m:t>3</m:t>
                          </m:r>
                        </m:sup>
                        <m:e>
                          <m:r>
                            <a:rPr lang="en-GB" sz="1400" b="0" i="1" smtClean="0">
                              <a:latin typeface="Cambria Math" panose="02040503050406030204" pitchFamily="18" charset="0"/>
                            </a:rPr>
                            <m:t>𝑥</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4−</m:t>
                              </m:r>
                              <m:r>
                                <a:rPr lang="en-GB" sz="1400" b="0" i="1" smtClean="0">
                                  <a:latin typeface="Cambria Math" panose="02040503050406030204" pitchFamily="18" charset="0"/>
                                </a:rPr>
                                <m:t>𝑥</m:t>
                              </m:r>
                            </m:e>
                          </m:d>
                          <m:r>
                            <a:rPr lang="en-GB" sz="1400" b="0" i="1" smtClean="0">
                              <a:latin typeface="Cambria Math" panose="02040503050406030204" pitchFamily="18" charset="0"/>
                            </a:rPr>
                            <m:t> </m:t>
                          </m:r>
                          <m:r>
                            <a:rPr lang="en-GB" sz="1400" b="0" i="1" smtClean="0">
                              <a:latin typeface="Cambria Math" panose="02040503050406030204" pitchFamily="18" charset="0"/>
                            </a:rPr>
                            <m:t>𝑑𝑥</m:t>
                          </m:r>
                        </m:e>
                      </m:nary>
                      <m:r>
                        <a:rPr lang="en-GB" sz="1400" b="0" i="1" smtClean="0">
                          <a:latin typeface="Cambria Math" panose="02040503050406030204" pitchFamily="18" charset="0"/>
                        </a:rPr>
                        <m:t>=</m:t>
                      </m:r>
                      <m:sSubSup>
                        <m:sSubSupPr>
                          <m:ctrlPr>
                            <a:rPr lang="en-GB" sz="1400" b="0" i="1" smtClean="0">
                              <a:latin typeface="Cambria Math" panose="02040503050406030204" pitchFamily="18" charset="0"/>
                            </a:rPr>
                          </m:ctrlPr>
                        </m:sSubSupPr>
                        <m:e>
                          <m:d>
                            <m:dPr>
                              <m:begChr m:val="["/>
                              <m:endChr m:val="]"/>
                              <m:ctrlPr>
                                <a:rPr lang="en-GB" sz="1400" b="0" i="1" smtClean="0">
                                  <a:latin typeface="Cambria Math" panose="02040503050406030204" pitchFamily="18" charset="0"/>
                                </a:rPr>
                              </m:ctrlPr>
                            </m:dPr>
                            <m:e>
                              <m:r>
                                <a:rPr lang="en-GB" sz="1400" b="0" i="1" smtClean="0">
                                  <a:latin typeface="Cambria Math" panose="02040503050406030204" pitchFamily="18" charset="0"/>
                                </a:rPr>
                                <m:t>2</m:t>
                              </m:r>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𝑥</m:t>
                                  </m:r>
                                </m:e>
                                <m:sup>
                                  <m:r>
                                    <a:rPr lang="en-GB" sz="1400" b="0" i="1" smtClean="0">
                                      <a:latin typeface="Cambria Math" panose="02040503050406030204" pitchFamily="18" charset="0"/>
                                    </a:rPr>
                                    <m:t>2</m:t>
                                  </m:r>
                                </m:sup>
                              </m:sSup>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3</m:t>
                                  </m:r>
                                </m:den>
                              </m:f>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𝑥</m:t>
                                  </m:r>
                                </m:e>
                                <m:sup>
                                  <m:r>
                                    <a:rPr lang="en-GB" sz="1400" b="0" i="1" smtClean="0">
                                      <a:latin typeface="Cambria Math" panose="02040503050406030204" pitchFamily="18" charset="0"/>
                                    </a:rPr>
                                    <m:t>3</m:t>
                                  </m:r>
                                </m:sup>
                              </m:sSup>
                            </m:e>
                          </m:d>
                        </m:e>
                        <m:sub>
                          <m:r>
                            <a:rPr lang="en-GB" sz="1400" b="0" i="1" smtClean="0">
                              <a:latin typeface="Cambria Math" panose="02040503050406030204" pitchFamily="18" charset="0"/>
                            </a:rPr>
                            <m:t>0</m:t>
                          </m:r>
                        </m:sub>
                        <m:sup>
                          <m:r>
                            <a:rPr lang="en-GB" sz="1400" b="0" i="1" smtClean="0">
                              <a:latin typeface="Cambria Math" panose="02040503050406030204" pitchFamily="18" charset="0"/>
                            </a:rPr>
                            <m:t>3</m:t>
                          </m:r>
                        </m:sup>
                      </m:sSubSup>
                      <m:r>
                        <a:rPr lang="en-GB" sz="1400" b="0" i="1" smtClean="0">
                          <a:latin typeface="Cambria Math" panose="02040503050406030204" pitchFamily="18" charset="0"/>
                        </a:rPr>
                        <m:t>=9</m:t>
                      </m:r>
                    </m:oMath>
                  </m:oMathPara>
                </a14:m>
                <a:endParaRPr lang="en-GB" sz="1400" dirty="0"/>
              </a:p>
              <a:p>
                <a:endParaRPr lang="en-GB" sz="1400" dirty="0"/>
              </a:p>
              <a:p>
                <a:r>
                  <a:rPr lang="en-GB" sz="1400" dirty="0"/>
                  <a:t>Area of triangle </a:t>
                </a:r>
                <a14:m>
                  <m:oMath xmlns:m="http://schemas.openxmlformats.org/officeDocument/2006/math">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r>
                      <a:rPr lang="en-GB" sz="1400" b="0" i="1" smtClean="0">
                        <a:latin typeface="Cambria Math" panose="02040503050406030204" pitchFamily="18" charset="0"/>
                      </a:rPr>
                      <m:t>×3×3=</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9</m:t>
                        </m:r>
                      </m:num>
                      <m:den>
                        <m:r>
                          <a:rPr lang="en-GB" sz="1400" b="0" i="1" smtClean="0">
                            <a:latin typeface="Cambria Math" panose="02040503050406030204" pitchFamily="18" charset="0"/>
                          </a:rPr>
                          <m:t>2</m:t>
                        </m:r>
                      </m:den>
                    </m:f>
                  </m:oMath>
                </a14:m>
                <a:endParaRPr lang="en-GB" sz="1400" dirty="0"/>
              </a:p>
              <a:p>
                <a:endParaRPr lang="en-GB" sz="500" dirty="0"/>
              </a:p>
              <a:p>
                <a14:m>
                  <m:oMath xmlns:m="http://schemas.openxmlformats.org/officeDocument/2006/math">
                    <m:r>
                      <a:rPr lang="en-GB" sz="1400" b="0" i="1" smtClean="0">
                        <a:latin typeface="Cambria Math" panose="02040503050406030204" pitchFamily="18" charset="0"/>
                      </a:rPr>
                      <m:t>∴</m:t>
                    </m:r>
                  </m:oMath>
                </a14:m>
                <a:r>
                  <a:rPr lang="en-GB" sz="1400" dirty="0"/>
                  <a:t> Shaded area </a:t>
                </a:r>
                <a14:m>
                  <m:oMath xmlns:m="http://schemas.openxmlformats.org/officeDocument/2006/math">
                    <m:r>
                      <a:rPr lang="en-GB" sz="1400" b="0" i="1" smtClean="0">
                        <a:latin typeface="Cambria Math" panose="02040503050406030204" pitchFamily="18" charset="0"/>
                      </a:rPr>
                      <m:t>=9−</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9</m:t>
                        </m:r>
                      </m:num>
                      <m:den>
                        <m:r>
                          <a:rPr lang="en-GB" sz="1400" b="0" i="1" smtClean="0">
                            <a:latin typeface="Cambria Math" panose="02040503050406030204" pitchFamily="18" charset="0"/>
                          </a:rPr>
                          <m:t>2</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9</m:t>
                        </m:r>
                      </m:num>
                      <m:den>
                        <m:r>
                          <a:rPr lang="en-GB" sz="1400" b="0" i="1" smtClean="0">
                            <a:latin typeface="Cambria Math" panose="02040503050406030204" pitchFamily="18" charset="0"/>
                          </a:rPr>
                          <m:t>2</m:t>
                        </m:r>
                      </m:den>
                    </m:f>
                  </m:oMath>
                </a14:m>
                <a:endParaRPr lang="en-GB" sz="1400" dirty="0"/>
              </a:p>
            </p:txBody>
          </p:sp>
        </mc:Choice>
        <mc:Fallback>
          <p:sp>
            <p:nvSpPr>
              <p:cNvPr id="34" name="TextBox 33"/>
              <p:cNvSpPr txBox="1">
                <a:spLocks noRot="1" noChangeAspect="1" noMove="1" noResize="1" noEditPoints="1" noAdjustHandles="1" noChangeArrowheads="1" noChangeShapeType="1" noTextEdit="1"/>
              </p:cNvSpPr>
              <p:nvPr/>
            </p:nvSpPr>
            <p:spPr>
              <a:xfrm>
                <a:off x="874688" y="4245471"/>
                <a:ext cx="3705696" cy="2491195"/>
              </a:xfrm>
              <a:prstGeom prst="rect">
                <a:avLst/>
              </a:prstGeom>
              <a:blipFill>
                <a:blip r:embed="rId8"/>
                <a:stretch>
                  <a:fillRect l="-493" t="-244"/>
                </a:stretch>
              </a:blipFill>
            </p:spPr>
            <p:txBody>
              <a:bodyPr/>
              <a:lstStyle/>
              <a:p>
                <a:r>
                  <a:rPr lang="en-GB">
                    <a:noFill/>
                  </a:rPr>
                  <a:t> </a:t>
                </a:r>
              </a:p>
            </p:txBody>
          </p:sp>
        </mc:Fallback>
      </mc:AlternateContent>
      <p:sp>
        <p:nvSpPr>
          <p:cNvPr id="35" name="Rectangle 34"/>
          <p:cNvSpPr/>
          <p:nvPr/>
        </p:nvSpPr>
        <p:spPr>
          <a:xfrm>
            <a:off x="503771" y="4174561"/>
            <a:ext cx="7697254" cy="25557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Tree>
    <p:extLst>
      <p:ext uri="{BB962C8B-B14F-4D97-AF65-F5344CB8AC3E}">
        <p14:creationId xmlns:p14="http://schemas.microsoft.com/office/powerpoint/2010/main" val="20476101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28"/>
                                        </p:tgtEl>
                                      </p:cBhvr>
                                    </p:animEffect>
                                    <p:set>
                                      <p:cBhvr>
                                        <p:cTn id="7" dur="1" fill="hold">
                                          <p:stCondLst>
                                            <p:cond delay="19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30"/>
                  </p:tgtEl>
                </p:cond>
              </p:nextCondLst>
            </p:seq>
            <p:seq concurrent="1" nextAc="seek">
              <p:cTn id="8" restart="whenNotActive" fill="hold" evtFilter="cancelBubble" nodeType="interactiveSeq">
                <p:stCondLst>
                  <p:cond evt="onClick" delay="0">
                    <p:tgtEl>
                      <p:spTgt spid="31"/>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31"/>
                                        </p:tgtEl>
                                      </p:cBhvr>
                                    </p:animEffect>
                                    <p:set>
                                      <p:cBhvr>
                                        <p:cTn id="13"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seq concurrent="1" nextAc="seek">
              <p:cTn id="14" restart="whenNotActive" fill="hold" evtFilter="cancelBubble" nodeType="interactiveSeq">
                <p:stCondLst>
                  <p:cond evt="onClick" delay="0">
                    <p:tgtEl>
                      <p:spTgt spid="35"/>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35"/>
                                        </p:tgtEl>
                                      </p:cBhvr>
                                    </p:animEffect>
                                    <p:set>
                                      <p:cBhvr>
                                        <p:cTn id="19" dur="1" fill="hold">
                                          <p:stCondLst>
                                            <p:cond delay="499"/>
                                          </p:stCondLst>
                                        </p:cTn>
                                        <p:tgtEl>
                                          <p:spTgt spid="35"/>
                                        </p:tgtEl>
                                        <p:attrNameLst>
                                          <p:attrName>style.visibility</p:attrName>
                                        </p:attrNameLst>
                                      </p:cBhvr>
                                      <p:to>
                                        <p:strVal val="hidden"/>
                                      </p:to>
                                    </p:set>
                                  </p:childTnLst>
                                </p:cTn>
                              </p:par>
                            </p:childTnLst>
                          </p:cTn>
                        </p:par>
                      </p:childTnLst>
                    </p:cTn>
                  </p:par>
                </p:childTnLst>
              </p:cTn>
              <p:nextCondLst>
                <p:cond evt="onClick" delay="0">
                  <p:tgtEl>
                    <p:spTgt spid="35"/>
                  </p:tgtEl>
                </p:cond>
              </p:nextCondLst>
            </p:seq>
          </p:childTnLst>
        </p:cTn>
      </p:par>
    </p:tnLst>
    <p:bldLst>
      <p:bldP spid="28" grpId="0" animBg="1"/>
      <p:bldP spid="31" grpId="0" animBg="1"/>
      <p:bldP spid="3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A Harder One</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cxnSp>
        <p:nvCxnSpPr>
          <p:cNvPr id="6" name="Straight Arrow Connector 5"/>
          <p:cNvCxnSpPr/>
          <p:nvPr/>
        </p:nvCxnSpPr>
        <p:spPr>
          <a:xfrm flipV="1">
            <a:off x="1640114" y="1476467"/>
            <a:ext cx="2953" cy="25004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569009" y="3470717"/>
            <a:ext cx="3756248" cy="272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19" name="Group 18"/>
          <p:cNvGrpSpPr/>
          <p:nvPr/>
        </p:nvGrpSpPr>
        <p:grpSpPr>
          <a:xfrm>
            <a:off x="774966" y="1678901"/>
            <a:ext cx="3941050" cy="2110139"/>
            <a:chOff x="774966" y="1678901"/>
            <a:chExt cx="7037394" cy="4469958"/>
          </a:xfrm>
        </p:grpSpPr>
        <p:sp>
          <p:nvSpPr>
            <p:cNvPr id="5" name="Freeform 1"/>
            <p:cNvSpPr/>
            <p:nvPr/>
          </p:nvSpPr>
          <p:spPr>
            <a:xfrm>
              <a:off x="2357602" y="3299791"/>
              <a:ext cx="4094922" cy="2226366"/>
            </a:xfrm>
            <a:custGeom>
              <a:avLst/>
              <a:gdLst>
                <a:gd name="connsiteX0" fmla="*/ 0 w 4094922"/>
                <a:gd name="connsiteY0" fmla="*/ 2218414 h 2226366"/>
                <a:gd name="connsiteX1" fmla="*/ 2536467 w 4094922"/>
                <a:gd name="connsiteY1" fmla="*/ 2226366 h 2226366"/>
                <a:gd name="connsiteX2" fmla="*/ 2830665 w 4094922"/>
                <a:gd name="connsiteY2" fmla="*/ 1876508 h 2226366"/>
                <a:gd name="connsiteX3" fmla="*/ 3108960 w 4094922"/>
                <a:gd name="connsiteY3" fmla="*/ 1478943 h 2226366"/>
                <a:gd name="connsiteX4" fmla="*/ 3530380 w 4094922"/>
                <a:gd name="connsiteY4" fmla="*/ 898498 h 2226366"/>
                <a:gd name="connsiteX5" fmla="*/ 4094922 w 4094922"/>
                <a:gd name="connsiteY5" fmla="*/ 0 h 2226366"/>
                <a:gd name="connsiteX6" fmla="*/ 0 w 4094922"/>
                <a:gd name="connsiteY6" fmla="*/ 2218414 h 222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4922" h="2226366">
                  <a:moveTo>
                    <a:pt x="0" y="2218414"/>
                  </a:moveTo>
                  <a:lnTo>
                    <a:pt x="2536467" y="2226366"/>
                  </a:lnTo>
                  <a:lnTo>
                    <a:pt x="2830665" y="1876508"/>
                  </a:lnTo>
                  <a:lnTo>
                    <a:pt x="3108960" y="1478943"/>
                  </a:lnTo>
                  <a:lnTo>
                    <a:pt x="3530380" y="898498"/>
                  </a:lnTo>
                  <a:lnTo>
                    <a:pt x="4094922" y="0"/>
                  </a:lnTo>
                  <a:lnTo>
                    <a:pt x="0" y="2218414"/>
                  </a:lnTo>
                  <a:close/>
                </a:path>
              </a:pathLst>
            </a:custGeom>
            <a:solidFill>
              <a:srgbClr val="FFFF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eform 4"/>
            <p:cNvSpPr/>
            <p:nvPr/>
          </p:nvSpPr>
          <p:spPr>
            <a:xfrm rot="10800000">
              <a:off x="774966" y="1678901"/>
              <a:ext cx="6624736" cy="4469958"/>
            </a:xfrm>
            <a:custGeom>
              <a:avLst/>
              <a:gdLst>
                <a:gd name="connsiteX0" fmla="*/ 0 w 4659465"/>
                <a:gd name="connsiteY0" fmla="*/ 4438153 h 4469958"/>
                <a:gd name="connsiteX1" fmla="*/ 842838 w 4659465"/>
                <a:gd name="connsiteY1" fmla="*/ 2474181 h 4469958"/>
                <a:gd name="connsiteX2" fmla="*/ 1693628 w 4659465"/>
                <a:gd name="connsiteY2" fmla="*/ 748748 h 4469958"/>
                <a:gd name="connsiteX3" fmla="*/ 2409245 w 4659465"/>
                <a:gd name="connsiteY3" fmla="*/ 80838 h 4469958"/>
                <a:gd name="connsiteX4" fmla="*/ 3252084 w 4659465"/>
                <a:gd name="connsiteY4" fmla="*/ 263718 h 4469958"/>
                <a:gd name="connsiteX5" fmla="*/ 3864334 w 4659465"/>
                <a:gd name="connsiteY5" fmla="*/ 1329193 h 4469958"/>
                <a:gd name="connsiteX6" fmla="*/ 4301656 w 4659465"/>
                <a:gd name="connsiteY6" fmla="*/ 2736574 h 4469958"/>
                <a:gd name="connsiteX7" fmla="*/ 4659465 w 4659465"/>
                <a:gd name="connsiteY7" fmla="*/ 4469958 h 4469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465" h="4469958">
                  <a:moveTo>
                    <a:pt x="0" y="4438153"/>
                  </a:moveTo>
                  <a:cubicBezTo>
                    <a:pt x="280283" y="3763617"/>
                    <a:pt x="560567" y="3089082"/>
                    <a:pt x="842838" y="2474181"/>
                  </a:cubicBezTo>
                  <a:cubicBezTo>
                    <a:pt x="1125109" y="1859280"/>
                    <a:pt x="1432560" y="1147638"/>
                    <a:pt x="1693628" y="748748"/>
                  </a:cubicBezTo>
                  <a:cubicBezTo>
                    <a:pt x="1954696" y="349858"/>
                    <a:pt x="2149502" y="161676"/>
                    <a:pt x="2409245" y="80838"/>
                  </a:cubicBezTo>
                  <a:cubicBezTo>
                    <a:pt x="2668988" y="0"/>
                    <a:pt x="3009569" y="55659"/>
                    <a:pt x="3252084" y="263718"/>
                  </a:cubicBezTo>
                  <a:cubicBezTo>
                    <a:pt x="3494599" y="471777"/>
                    <a:pt x="3689405" y="917050"/>
                    <a:pt x="3864334" y="1329193"/>
                  </a:cubicBezTo>
                  <a:cubicBezTo>
                    <a:pt x="4039263" y="1741336"/>
                    <a:pt x="4169134" y="2213113"/>
                    <a:pt x="4301656" y="2736574"/>
                  </a:cubicBezTo>
                  <a:cubicBezTo>
                    <a:pt x="4434178" y="3260035"/>
                    <a:pt x="4546821" y="3864996"/>
                    <a:pt x="4659465" y="4469958"/>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cxnSp>
          <p:nvCxnSpPr>
            <p:cNvPr id="9" name="Straight Connector 8"/>
            <p:cNvCxnSpPr/>
            <p:nvPr/>
          </p:nvCxnSpPr>
          <p:spPr>
            <a:xfrm flipV="1">
              <a:off x="1562472" y="2564904"/>
              <a:ext cx="6249888" cy="3350866"/>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mc:Choice xmlns:a14="http://schemas.microsoft.com/office/drawing/2010/main" Requires="a14">
          <p:sp>
            <p:nvSpPr>
              <p:cNvPr id="11" name="TextBox 10"/>
              <p:cNvSpPr txBox="1"/>
              <p:nvPr/>
            </p:nvSpPr>
            <p:spPr>
              <a:xfrm rot="20336514">
                <a:off x="2103511" y="2578348"/>
                <a:ext cx="136815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=2</m:t>
                      </m:r>
                      <m:r>
                        <a:rPr lang="en-GB" i="1" dirty="0" smtClean="0">
                          <a:latin typeface="Cambria Math" panose="02040503050406030204" pitchFamily="18" charset="0"/>
                        </a:rPr>
                        <m:t>𝑥</m:t>
                      </m:r>
                    </m:oMath>
                  </m:oMathPara>
                </a14:m>
                <a:endParaRPr lang="en-GB" dirty="0"/>
              </a:p>
            </p:txBody>
          </p:sp>
        </mc:Choice>
        <mc:Fallback>
          <p:sp>
            <p:nvSpPr>
              <p:cNvPr id="11" name="TextBox 10"/>
              <p:cNvSpPr txBox="1">
                <a:spLocks noRot="1" noChangeAspect="1" noMove="1" noResize="1" noEditPoints="1" noAdjustHandles="1" noChangeArrowheads="1" noChangeShapeType="1" noTextEdit="1"/>
              </p:cNvSpPr>
              <p:nvPr/>
            </p:nvSpPr>
            <p:spPr>
              <a:xfrm rot="20336514">
                <a:off x="2103511" y="2578348"/>
                <a:ext cx="1368152" cy="369332"/>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287016" y="3464024"/>
                <a:ext cx="57606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𝑂</m:t>
                      </m:r>
                    </m:oMath>
                  </m:oMathPara>
                </a14:m>
                <a:endParaRPr lang="en-GB" dirty="0"/>
              </a:p>
            </p:txBody>
          </p:sp>
        </mc:Choice>
        <mc:Fallback>
          <p:sp>
            <p:nvSpPr>
              <p:cNvPr id="12" name="TextBox 11"/>
              <p:cNvSpPr txBox="1">
                <a:spLocks noRot="1" noChangeAspect="1" noMove="1" noResize="1" noEditPoints="1" noAdjustHandles="1" noChangeArrowheads="1" noChangeShapeType="1" noTextEdit="1"/>
              </p:cNvSpPr>
              <p:nvPr/>
            </p:nvSpPr>
            <p:spPr>
              <a:xfrm>
                <a:off x="1287016" y="3464024"/>
                <a:ext cx="576064" cy="369332"/>
              </a:xfrm>
              <a:prstGeom prst="rect">
                <a:avLst/>
              </a:prstGeom>
              <a:blipFill>
                <a:blip r:embed="rId3"/>
                <a:stretch>
                  <a:fillRect/>
                </a:stretch>
              </a:blipFill>
            </p:spPr>
            <p:txBody>
              <a:bodyPr/>
              <a:lstStyle/>
              <a:p>
                <a:r>
                  <a:rPr lang="en-GB">
                    <a:noFill/>
                  </a:rPr>
                  <a:t> </a:t>
                </a:r>
              </a:p>
            </p:txBody>
          </p:sp>
        </mc:Fallback>
      </mc:AlternateContent>
      <p:cxnSp>
        <p:nvCxnSpPr>
          <p:cNvPr id="13" name="Straight Connector 12"/>
          <p:cNvCxnSpPr/>
          <p:nvPr/>
        </p:nvCxnSpPr>
        <p:spPr>
          <a:xfrm flipH="1">
            <a:off x="3898900" y="2459484"/>
            <a:ext cx="30708" cy="1045716"/>
          </a:xfrm>
          <a:prstGeom prst="line">
            <a:avLst/>
          </a:prstGeom>
          <a:ln>
            <a:prstDash val="sysDot"/>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3616676" y="2131135"/>
                <a:ext cx="57606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𝐶</m:t>
                      </m:r>
                    </m:oMath>
                  </m:oMathPara>
                </a14:m>
                <a:endParaRPr lang="en-GB" dirty="0"/>
              </a:p>
            </p:txBody>
          </p:sp>
        </mc:Choice>
        <mc:Fallback>
          <p:sp>
            <p:nvSpPr>
              <p:cNvPr id="22" name="TextBox 21"/>
              <p:cNvSpPr txBox="1">
                <a:spLocks noRot="1" noChangeAspect="1" noMove="1" noResize="1" noEditPoints="1" noAdjustHandles="1" noChangeArrowheads="1" noChangeShapeType="1" noTextEdit="1"/>
              </p:cNvSpPr>
              <p:nvPr/>
            </p:nvSpPr>
            <p:spPr>
              <a:xfrm>
                <a:off x="3616676" y="2131135"/>
                <a:ext cx="576064"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2845807" y="3411725"/>
                <a:ext cx="57606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𝐴</m:t>
                      </m:r>
                    </m:oMath>
                  </m:oMathPara>
                </a14:m>
                <a:endParaRPr lang="en-GB" dirty="0"/>
              </a:p>
            </p:txBody>
          </p:sp>
        </mc:Choice>
        <mc:Fallback>
          <p:sp>
            <p:nvSpPr>
              <p:cNvPr id="23" name="TextBox 22"/>
              <p:cNvSpPr txBox="1">
                <a:spLocks noRot="1" noChangeAspect="1" noMove="1" noResize="1" noEditPoints="1" noAdjustHandles="1" noChangeArrowheads="1" noChangeShapeType="1" noTextEdit="1"/>
              </p:cNvSpPr>
              <p:nvPr/>
            </p:nvSpPr>
            <p:spPr>
              <a:xfrm>
                <a:off x="2845807" y="3411725"/>
                <a:ext cx="576064"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3610868" y="3487308"/>
                <a:ext cx="57606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𝐵</m:t>
                      </m:r>
                    </m:oMath>
                  </m:oMathPara>
                </a14:m>
                <a:endParaRPr lang="en-GB" dirty="0"/>
              </a:p>
            </p:txBody>
          </p:sp>
        </mc:Choice>
        <mc:Fallback>
          <p:sp>
            <p:nvSpPr>
              <p:cNvPr id="25" name="TextBox 24"/>
              <p:cNvSpPr txBox="1">
                <a:spLocks noRot="1" noChangeAspect="1" noMove="1" noResize="1" noEditPoints="1" noAdjustHandles="1" noChangeArrowheads="1" noChangeShapeType="1" noTextEdit="1"/>
              </p:cNvSpPr>
              <p:nvPr/>
            </p:nvSpPr>
            <p:spPr>
              <a:xfrm>
                <a:off x="3610868" y="3487308"/>
                <a:ext cx="576064"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rot="4118566">
                <a:off x="392970" y="2140606"/>
                <a:ext cx="175463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m:t>
                      </m:r>
                      <m:r>
                        <a:rPr lang="en-GB" b="0" i="1" dirty="0" smtClean="0">
                          <a:latin typeface="Cambria Math" panose="02040503050406030204" pitchFamily="18" charset="0"/>
                        </a:rPr>
                        <m:t>𝑥</m:t>
                      </m:r>
                      <m:r>
                        <a:rPr lang="en-GB" b="0" i="1" dirty="0" smtClean="0">
                          <a:latin typeface="Cambria Math" panose="02040503050406030204" pitchFamily="18" charset="0"/>
                        </a:rPr>
                        <m:t>(</m:t>
                      </m:r>
                      <m:r>
                        <a:rPr lang="en-GB" b="0" i="1" dirty="0" smtClean="0">
                          <a:latin typeface="Cambria Math" panose="02040503050406030204" pitchFamily="18" charset="0"/>
                        </a:rPr>
                        <m:t>𝑥</m:t>
                      </m:r>
                      <m:r>
                        <a:rPr lang="en-GB" b="0" i="1" dirty="0" smtClean="0">
                          <a:latin typeface="Cambria Math" panose="02040503050406030204" pitchFamily="18" charset="0"/>
                        </a:rPr>
                        <m:t>−3)</m:t>
                      </m:r>
                    </m:oMath>
                  </m:oMathPara>
                </a14:m>
                <a:endParaRPr lang="en-GB" dirty="0"/>
              </a:p>
            </p:txBody>
          </p:sp>
        </mc:Choice>
        <mc:Fallback>
          <p:sp>
            <p:nvSpPr>
              <p:cNvPr id="26" name="TextBox 25"/>
              <p:cNvSpPr txBox="1">
                <a:spLocks noRot="1" noChangeAspect="1" noMove="1" noResize="1" noEditPoints="1" noAdjustHandles="1" noChangeArrowheads="1" noChangeShapeType="1" noTextEdit="1"/>
              </p:cNvSpPr>
              <p:nvPr/>
            </p:nvSpPr>
            <p:spPr>
              <a:xfrm rot="4118566">
                <a:off x="392970" y="2140606"/>
                <a:ext cx="1754632"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5112060" y="1052736"/>
                <a:ext cx="3276364" cy="1754326"/>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[Textbook] The diagram shows a sketch of the curve with equation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−3</m:t>
                        </m:r>
                      </m:e>
                    </m:d>
                  </m:oMath>
                </a14:m>
                <a:r>
                  <a:rPr lang="en-GB" dirty="0"/>
                  <a:t> and the line with equation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=2</m:t>
                    </m:r>
                    <m:r>
                      <a:rPr lang="en-GB" b="0" i="1" smtClean="0">
                        <a:latin typeface="Cambria Math" panose="02040503050406030204" pitchFamily="18" charset="0"/>
                      </a:rPr>
                      <m:t>𝑥</m:t>
                    </m:r>
                  </m:oMath>
                </a14:m>
                <a:r>
                  <a:rPr lang="en-GB" dirty="0"/>
                  <a:t>.</a:t>
                </a:r>
              </a:p>
              <a:p>
                <a:r>
                  <a:rPr lang="en-GB" dirty="0"/>
                  <a:t>Find the area of the shaded region </a:t>
                </a:r>
                <a14:m>
                  <m:oMath xmlns:m="http://schemas.openxmlformats.org/officeDocument/2006/math">
                    <m:r>
                      <a:rPr lang="en-GB" b="0" i="1" smtClean="0">
                        <a:latin typeface="Cambria Math" panose="02040503050406030204" pitchFamily="18" charset="0"/>
                      </a:rPr>
                      <m:t>𝑂𝐴𝐶</m:t>
                    </m:r>
                  </m:oMath>
                </a14:m>
                <a:r>
                  <a:rPr lang="en-GB" dirty="0"/>
                  <a:t>.</a:t>
                </a:r>
              </a:p>
            </p:txBody>
          </p:sp>
        </mc:Choice>
        <mc:Fallback>
          <p:sp>
            <p:nvSpPr>
              <p:cNvPr id="27" name="TextBox 26"/>
              <p:cNvSpPr txBox="1">
                <a:spLocks noRot="1" noChangeAspect="1" noMove="1" noResize="1" noEditPoints="1" noAdjustHandles="1" noChangeArrowheads="1" noChangeShapeType="1" noTextEdit="1"/>
              </p:cNvSpPr>
              <p:nvPr/>
            </p:nvSpPr>
            <p:spPr>
              <a:xfrm>
                <a:off x="5112060" y="1052736"/>
                <a:ext cx="3276364" cy="1754326"/>
              </a:xfrm>
              <a:prstGeom prst="rect">
                <a:avLst/>
              </a:prstGeom>
              <a:blipFill>
                <a:blip r:embed="rId8"/>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4750172" y="3020442"/>
                <a:ext cx="4074492" cy="923330"/>
              </a:xfrm>
              <a:prstGeom prst="rect">
                <a:avLst/>
              </a:prstGeom>
              <a:noFill/>
            </p:spPr>
            <p:txBody>
              <a:bodyPr wrap="square" rtlCol="0">
                <a:spAutoFit/>
              </a:bodyPr>
              <a:lstStyle/>
              <a:p>
                <a:r>
                  <a:rPr lang="en-GB" dirty="0"/>
                  <a:t>What areas should we subtract this time?</a:t>
                </a:r>
              </a:p>
              <a:p>
                <a:r>
                  <a:rPr lang="en-GB" b="1" dirty="0"/>
                  <a:t>Start with triangle </a:t>
                </a:r>
                <a14:m>
                  <m:oMath xmlns:m="http://schemas.openxmlformats.org/officeDocument/2006/math">
                    <m:r>
                      <a:rPr lang="en-GB" b="1" i="1" smtClean="0">
                        <a:latin typeface="Cambria Math" panose="02040503050406030204" pitchFamily="18" charset="0"/>
                      </a:rPr>
                      <m:t>𝑶𝑩𝑪</m:t>
                    </m:r>
                  </m:oMath>
                </a14:m>
                <a:r>
                  <a:rPr lang="en-GB" b="1" dirty="0"/>
                  <a:t> and subtract the area under the curve </a:t>
                </a:r>
                <a14:m>
                  <m:oMath xmlns:m="http://schemas.openxmlformats.org/officeDocument/2006/math">
                    <m:r>
                      <a:rPr lang="en-GB" b="1" i="1" smtClean="0">
                        <a:latin typeface="Cambria Math" panose="02040503050406030204" pitchFamily="18" charset="0"/>
                      </a:rPr>
                      <m:t>𝑨𝑪</m:t>
                    </m:r>
                  </m:oMath>
                </a14:m>
                <a:r>
                  <a:rPr lang="en-GB" b="1" dirty="0"/>
                  <a:t>.</a:t>
                </a:r>
              </a:p>
            </p:txBody>
          </p:sp>
        </mc:Choice>
        <mc:Fallback>
          <p:sp>
            <p:nvSpPr>
              <p:cNvPr id="28" name="TextBox 27"/>
              <p:cNvSpPr txBox="1">
                <a:spLocks noRot="1" noChangeAspect="1" noMove="1" noResize="1" noEditPoints="1" noAdjustHandles="1" noChangeArrowheads="1" noChangeShapeType="1" noTextEdit="1"/>
              </p:cNvSpPr>
              <p:nvPr/>
            </p:nvSpPr>
            <p:spPr>
              <a:xfrm>
                <a:off x="4750172" y="3020442"/>
                <a:ext cx="4074492" cy="923330"/>
              </a:xfrm>
              <a:prstGeom prst="rect">
                <a:avLst/>
              </a:prstGeom>
              <a:blipFill>
                <a:blip r:embed="rId9"/>
                <a:stretch>
                  <a:fillRect l="-1196" t="-3289" r="-1644" b="-921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1339900" y="4073004"/>
                <a:ext cx="4536504" cy="2666756"/>
              </a:xfrm>
              <a:prstGeom prst="rect">
                <a:avLst/>
              </a:prstGeom>
              <a:noFill/>
            </p:spPr>
            <p:txBody>
              <a:bodyPr wrap="square" rtlCol="0">
                <a:spAutoFit/>
              </a:bodyPr>
              <a:lstStyle/>
              <a:p>
                <a:r>
                  <a:rPr lang="en-GB" sz="1600" b="1" dirty="0"/>
                  <a:t>First find points of intersection:</a:t>
                </a:r>
              </a:p>
              <a:p>
                <a14:m>
                  <m:oMathPara xmlns:m="http://schemas.openxmlformats.org/officeDocument/2006/math">
                    <m:oMathParaPr>
                      <m:jc m:val="centerGroup"/>
                    </m:oMathParaPr>
                    <m:oMath xmlns:m="http://schemas.openxmlformats.org/officeDocument/2006/math">
                      <m:r>
                        <a:rPr lang="en-GB" sz="1600" b="1" i="1" smtClean="0">
                          <a:latin typeface="Cambria Math" panose="02040503050406030204" pitchFamily="18" charset="0"/>
                        </a:rPr>
                        <m:t>𝒙</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b="1" i="1" smtClean="0">
                              <a:latin typeface="Cambria Math" panose="02040503050406030204" pitchFamily="18" charset="0"/>
                            </a:rPr>
                            <m:t>𝟑</m:t>
                          </m:r>
                        </m:e>
                      </m:d>
                      <m:r>
                        <a:rPr lang="en-GB" sz="1600" b="1" i="1" smtClean="0">
                          <a:latin typeface="Cambria Math" panose="02040503050406030204" pitchFamily="18" charset="0"/>
                        </a:rPr>
                        <m:t>=</m:t>
                      </m:r>
                      <m:r>
                        <a:rPr lang="en-GB" sz="1600" b="1" i="1" smtClean="0">
                          <a:latin typeface="Cambria Math" panose="02040503050406030204" pitchFamily="18" charset="0"/>
                        </a:rPr>
                        <m:t>𝟐</m:t>
                      </m:r>
                      <m:r>
                        <a:rPr lang="en-GB" sz="1600" b="1" i="1" smtClean="0">
                          <a:latin typeface="Cambria Math" panose="02040503050406030204" pitchFamily="18" charset="0"/>
                        </a:rPr>
                        <m:t>𝒙</m:t>
                      </m:r>
                      <m:r>
                        <a:rPr lang="en-GB" sz="1600" b="1" i="1" smtClean="0">
                          <a:latin typeface="Cambria Math" panose="02040503050406030204" pitchFamily="18" charset="0"/>
                        </a:rPr>
                        <m:t>   →  </m:t>
                      </m:r>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b="1" i="1" smtClean="0">
                          <a:latin typeface="Cambria Math" panose="02040503050406030204" pitchFamily="18" charset="0"/>
                        </a:rPr>
                        <m:t>𝟎</m:t>
                      </m:r>
                      <m:r>
                        <a:rPr lang="en-GB" sz="1600" b="1" i="1" smtClean="0">
                          <a:latin typeface="Cambria Math" panose="02040503050406030204" pitchFamily="18" charset="0"/>
                        </a:rPr>
                        <m:t> </m:t>
                      </m:r>
                      <m:r>
                        <a:rPr lang="en-GB" sz="1600" b="1" i="1" smtClean="0">
                          <a:latin typeface="Cambria Math" panose="02040503050406030204" pitchFamily="18" charset="0"/>
                        </a:rPr>
                        <m:t>𝒐𝒓</m:t>
                      </m:r>
                      <m:r>
                        <a:rPr lang="en-GB" sz="1600" b="1" i="1" smtClean="0">
                          <a:latin typeface="Cambria Math" panose="02040503050406030204" pitchFamily="18" charset="0"/>
                        </a:rPr>
                        <m:t> </m:t>
                      </m:r>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b="1" i="1" smtClean="0">
                          <a:latin typeface="Cambria Math" panose="02040503050406030204" pitchFamily="18" charset="0"/>
                        </a:rPr>
                        <m:t>𝟓</m:t>
                      </m:r>
                    </m:oMath>
                  </m:oMathPara>
                </a14:m>
                <a:endParaRPr lang="en-GB" sz="1600" b="1" dirty="0"/>
              </a:p>
              <a:p>
                <a:r>
                  <a:rPr lang="en-GB" sz="1600" b="1" dirty="0"/>
                  <a:t>When </a:t>
                </a:r>
                <a14:m>
                  <m:oMath xmlns:m="http://schemas.openxmlformats.org/officeDocument/2006/math">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b="1" i="1" smtClean="0">
                        <a:latin typeface="Cambria Math" panose="02040503050406030204" pitchFamily="18" charset="0"/>
                      </a:rPr>
                      <m:t>𝟓</m:t>
                    </m:r>
                    <m:r>
                      <a:rPr lang="en-GB" sz="1600" b="1" i="1" smtClean="0">
                        <a:latin typeface="Cambria Math" panose="02040503050406030204" pitchFamily="18" charset="0"/>
                      </a:rPr>
                      <m:t>,  </m:t>
                    </m:r>
                    <m:r>
                      <a:rPr lang="en-GB" sz="1600" b="1" i="1" smtClean="0">
                        <a:latin typeface="Cambria Math" panose="02040503050406030204" pitchFamily="18" charset="0"/>
                      </a:rPr>
                      <m:t>𝒚</m:t>
                    </m:r>
                    <m:r>
                      <a:rPr lang="en-GB" sz="1600" b="1" i="1" smtClean="0">
                        <a:latin typeface="Cambria Math" panose="02040503050406030204" pitchFamily="18" charset="0"/>
                      </a:rPr>
                      <m:t>=</m:t>
                    </m:r>
                    <m:r>
                      <a:rPr lang="en-GB" sz="1600" b="1" i="1" smtClean="0">
                        <a:latin typeface="Cambria Math" panose="02040503050406030204" pitchFamily="18" charset="0"/>
                      </a:rPr>
                      <m:t>𝟏𝟎</m:t>
                    </m:r>
                    <m:r>
                      <a:rPr lang="en-GB" sz="1600" b="1" i="1" smtClean="0">
                        <a:latin typeface="Cambria Math" panose="02040503050406030204" pitchFamily="18" charset="0"/>
                      </a:rPr>
                      <m:t>    →   </m:t>
                    </m:r>
                    <m:r>
                      <a:rPr lang="en-GB" sz="1600" b="1" i="1" smtClean="0">
                        <a:latin typeface="Cambria Math" panose="02040503050406030204" pitchFamily="18" charset="0"/>
                      </a:rPr>
                      <m:t>𝑪</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𝟓</m:t>
                        </m:r>
                        <m:r>
                          <a:rPr lang="en-GB" sz="1600" b="1" i="1" smtClean="0">
                            <a:latin typeface="Cambria Math" panose="02040503050406030204" pitchFamily="18" charset="0"/>
                          </a:rPr>
                          <m:t>,</m:t>
                        </m:r>
                        <m:r>
                          <a:rPr lang="en-GB" sz="1600" b="1" i="1" smtClean="0">
                            <a:latin typeface="Cambria Math" panose="02040503050406030204" pitchFamily="18" charset="0"/>
                          </a:rPr>
                          <m:t>𝟏𝟎</m:t>
                        </m:r>
                      </m:e>
                    </m:d>
                  </m:oMath>
                </a14:m>
                <a:endParaRPr lang="en-GB" sz="1600" b="1" dirty="0"/>
              </a:p>
              <a:p>
                <a:r>
                  <a:rPr lang="en-GB" sz="1600" b="1" dirty="0"/>
                  <a:t>Also need to find the point </a:t>
                </a:r>
                <a14:m>
                  <m:oMath xmlns:m="http://schemas.openxmlformats.org/officeDocument/2006/math">
                    <m:r>
                      <a:rPr lang="en-GB" sz="1600" b="1" i="1" smtClean="0">
                        <a:latin typeface="Cambria Math" panose="02040503050406030204" pitchFamily="18" charset="0"/>
                      </a:rPr>
                      <m:t>𝑨</m:t>
                    </m:r>
                  </m:oMath>
                </a14:m>
                <a:r>
                  <a:rPr lang="en-GB" sz="1600" b="1" dirty="0"/>
                  <a:t>:</a:t>
                </a:r>
              </a:p>
              <a:p>
                <a14:m>
                  <m:oMathPara xmlns:m="http://schemas.openxmlformats.org/officeDocument/2006/math">
                    <m:oMathParaPr>
                      <m:jc m:val="centerGroup"/>
                    </m:oMathParaPr>
                    <m:oMath xmlns:m="http://schemas.openxmlformats.org/officeDocument/2006/math">
                      <m:r>
                        <a:rPr lang="en-GB" sz="1600" b="1" i="1" smtClean="0">
                          <a:latin typeface="Cambria Math" panose="02040503050406030204" pitchFamily="18" charset="0"/>
                        </a:rPr>
                        <m:t>𝒙</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b="1" i="1" smtClean="0">
                              <a:latin typeface="Cambria Math" panose="02040503050406030204" pitchFamily="18" charset="0"/>
                            </a:rPr>
                            <m:t>𝟑</m:t>
                          </m:r>
                        </m:e>
                      </m:d>
                      <m:r>
                        <a:rPr lang="en-GB" sz="1600" b="1" i="1" smtClean="0">
                          <a:latin typeface="Cambria Math" panose="02040503050406030204" pitchFamily="18" charset="0"/>
                        </a:rPr>
                        <m:t>=</m:t>
                      </m:r>
                      <m:r>
                        <a:rPr lang="en-GB" sz="1600" b="1" i="1" smtClean="0">
                          <a:latin typeface="Cambria Math" panose="02040503050406030204" pitchFamily="18" charset="0"/>
                        </a:rPr>
                        <m:t>𝟎</m:t>
                      </m:r>
                      <m:r>
                        <a:rPr lang="en-GB" sz="1600" b="1" i="1" smtClean="0">
                          <a:latin typeface="Cambria Math" panose="02040503050406030204" pitchFamily="18" charset="0"/>
                        </a:rPr>
                        <m:t>   →    </m:t>
                      </m:r>
                      <m:r>
                        <a:rPr lang="en-GB" sz="1600" b="1" i="1" smtClean="0">
                          <a:latin typeface="Cambria Math" panose="02040503050406030204" pitchFamily="18" charset="0"/>
                        </a:rPr>
                        <m:t>𝑨</m:t>
                      </m:r>
                      <m:r>
                        <a:rPr lang="en-GB" sz="1600" b="1" i="1" smtClean="0">
                          <a:latin typeface="Cambria Math" panose="02040503050406030204" pitchFamily="18" charset="0"/>
                        </a:rPr>
                        <m:t>(</m:t>
                      </m:r>
                      <m:r>
                        <a:rPr lang="en-GB" sz="1600" b="1" i="1" smtClean="0">
                          <a:latin typeface="Cambria Math" panose="02040503050406030204" pitchFamily="18" charset="0"/>
                        </a:rPr>
                        <m:t>𝟑</m:t>
                      </m:r>
                      <m:r>
                        <a:rPr lang="en-GB" sz="1600" b="1" i="1" smtClean="0">
                          <a:latin typeface="Cambria Math" panose="02040503050406030204" pitchFamily="18" charset="0"/>
                        </a:rPr>
                        <m:t>,</m:t>
                      </m:r>
                      <m:r>
                        <a:rPr lang="en-GB" sz="1600" b="1" i="1" smtClean="0">
                          <a:latin typeface="Cambria Math" panose="02040503050406030204" pitchFamily="18" charset="0"/>
                        </a:rPr>
                        <m:t>𝟎</m:t>
                      </m:r>
                      <m:r>
                        <a:rPr lang="en-GB" sz="1600" b="1" i="1" smtClean="0">
                          <a:latin typeface="Cambria Math" panose="02040503050406030204" pitchFamily="18" charset="0"/>
                        </a:rPr>
                        <m:t>)</m:t>
                      </m:r>
                    </m:oMath>
                  </m:oMathPara>
                </a14:m>
                <a:endParaRPr lang="en-GB" sz="1600" b="1" dirty="0"/>
              </a:p>
              <a:p>
                <a:endParaRPr lang="en-GB" sz="1600" b="1" dirty="0"/>
              </a:p>
              <a:p>
                <a14:m>
                  <m:oMath xmlns:m="http://schemas.openxmlformats.org/officeDocument/2006/math">
                    <m:r>
                      <a:rPr lang="en-GB" sz="1600" b="1" i="1" smtClean="0">
                        <a:latin typeface="Cambria Math" panose="02040503050406030204" pitchFamily="18" charset="0"/>
                      </a:rPr>
                      <m:t>∴</m:t>
                    </m:r>
                  </m:oMath>
                </a14:m>
                <a:r>
                  <a:rPr lang="en-GB" sz="1600" b="1" dirty="0"/>
                  <a:t> Area of triangle </a:t>
                </a:r>
                <a14:m>
                  <m:oMath xmlns:m="http://schemas.openxmlformats.org/officeDocument/2006/math">
                    <m:r>
                      <a:rPr lang="en-GB" sz="1600" b="1" i="1" smtClean="0">
                        <a:latin typeface="Cambria Math" panose="02040503050406030204" pitchFamily="18" charset="0"/>
                      </a:rPr>
                      <m:t>𝑶𝑩𝑪</m:t>
                    </m:r>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r>
                      <a:rPr lang="en-GB" sz="1600" b="1" i="1" smtClean="0">
                        <a:latin typeface="Cambria Math" panose="02040503050406030204" pitchFamily="18" charset="0"/>
                      </a:rPr>
                      <m:t>×</m:t>
                    </m:r>
                    <m:r>
                      <a:rPr lang="en-GB" sz="1600" b="1" i="1" smtClean="0">
                        <a:latin typeface="Cambria Math" panose="02040503050406030204" pitchFamily="18" charset="0"/>
                      </a:rPr>
                      <m:t>𝟓</m:t>
                    </m:r>
                    <m:r>
                      <a:rPr lang="en-GB" sz="1600" b="1" i="1" smtClean="0">
                        <a:latin typeface="Cambria Math" panose="02040503050406030204" pitchFamily="18" charset="0"/>
                      </a:rPr>
                      <m:t>×</m:t>
                    </m:r>
                    <m:r>
                      <a:rPr lang="en-GB" sz="1600" b="1" i="1" smtClean="0">
                        <a:latin typeface="Cambria Math" panose="02040503050406030204" pitchFamily="18" charset="0"/>
                      </a:rPr>
                      <m:t>𝟏𝟎</m:t>
                    </m:r>
                    <m:r>
                      <a:rPr lang="en-GB" sz="1600" b="1" i="1" smtClean="0">
                        <a:latin typeface="Cambria Math" panose="02040503050406030204" pitchFamily="18" charset="0"/>
                      </a:rPr>
                      <m:t>=</m:t>
                    </m:r>
                    <m:r>
                      <a:rPr lang="en-GB" sz="1600" b="1" i="1" smtClean="0">
                        <a:latin typeface="Cambria Math" panose="02040503050406030204" pitchFamily="18" charset="0"/>
                      </a:rPr>
                      <m:t>𝟐𝟓</m:t>
                    </m:r>
                  </m:oMath>
                </a14:m>
                <a:endParaRPr lang="en-GB" sz="1600" b="1" dirty="0"/>
              </a:p>
              <a:p>
                <a:r>
                  <a:rPr lang="en-GB" sz="1600" b="1" dirty="0"/>
                  <a:t>Area under </a:t>
                </a:r>
                <a14:m>
                  <m:oMath xmlns:m="http://schemas.openxmlformats.org/officeDocument/2006/math">
                    <m:r>
                      <a:rPr lang="en-GB" sz="1600" b="1" i="1" smtClean="0">
                        <a:latin typeface="Cambria Math" panose="02040503050406030204" pitchFamily="18" charset="0"/>
                      </a:rPr>
                      <m:t>𝑨𝑪</m:t>
                    </m:r>
                  </m:oMath>
                </a14:m>
                <a:r>
                  <a:rPr lang="en-GB" sz="1600" b="1" dirty="0"/>
                  <a:t>:   </a:t>
                </a:r>
                <a14:m>
                  <m:oMath xmlns:m="http://schemas.openxmlformats.org/officeDocument/2006/math">
                    <m:nary>
                      <m:naryPr>
                        <m:ctrlPr>
                          <a:rPr lang="en-GB" sz="1600" b="1" i="1" smtClean="0">
                            <a:latin typeface="Cambria Math" panose="02040503050406030204" pitchFamily="18" charset="0"/>
                          </a:rPr>
                        </m:ctrlPr>
                      </m:naryPr>
                      <m:sub>
                        <m:r>
                          <a:rPr lang="en-GB" sz="1600" b="1" i="1" smtClean="0">
                            <a:latin typeface="Cambria Math" panose="02040503050406030204" pitchFamily="18" charset="0"/>
                          </a:rPr>
                          <m:t>𝟑</m:t>
                        </m:r>
                      </m:sub>
                      <m:sup>
                        <m:r>
                          <a:rPr lang="en-GB" sz="1600" b="1" i="1" smtClean="0">
                            <a:latin typeface="Cambria Math" panose="02040503050406030204" pitchFamily="18" charset="0"/>
                          </a:rPr>
                          <m:t>𝟓</m:t>
                        </m:r>
                      </m:sup>
                      <m:e>
                        <m:r>
                          <a:rPr lang="en-GB" sz="1600" b="1" i="1" smtClean="0">
                            <a:latin typeface="Cambria Math" panose="02040503050406030204" pitchFamily="18" charset="0"/>
                          </a:rPr>
                          <m:t>𝒙</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b="1" i="1" smtClean="0">
                                <a:latin typeface="Cambria Math" panose="02040503050406030204" pitchFamily="18" charset="0"/>
                              </a:rPr>
                              <m:t>𝟑</m:t>
                            </m:r>
                          </m:e>
                        </m:d>
                        <m:r>
                          <a:rPr lang="en-GB" sz="1600" b="1" i="1" smtClean="0">
                            <a:latin typeface="Cambria Math" panose="02040503050406030204" pitchFamily="18" charset="0"/>
                          </a:rPr>
                          <m:t>𝒅𝒙</m:t>
                        </m:r>
                      </m:e>
                    </m:nary>
                    <m:r>
                      <a:rPr lang="en-GB" sz="1600" b="1" i="1" smtClean="0">
                        <a:latin typeface="Cambria Math" panose="02040503050406030204" pitchFamily="18" charset="0"/>
                      </a:rPr>
                      <m:t>= …=</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𝟐𝟔</m:t>
                        </m:r>
                      </m:num>
                      <m:den>
                        <m:r>
                          <a:rPr lang="en-GB" sz="1600" b="1" i="1" smtClean="0">
                            <a:latin typeface="Cambria Math" panose="02040503050406030204" pitchFamily="18" charset="0"/>
                          </a:rPr>
                          <m:t>𝟑</m:t>
                        </m:r>
                      </m:den>
                    </m:f>
                  </m:oMath>
                </a14:m>
                <a:endParaRPr lang="en-GB" sz="1600" b="1" dirty="0"/>
              </a:p>
              <a:p>
                <a14:m>
                  <m:oMath xmlns:m="http://schemas.openxmlformats.org/officeDocument/2006/math">
                    <m:r>
                      <a:rPr lang="en-GB" b="1" i="1" smtClean="0">
                        <a:latin typeface="Cambria Math" panose="02040503050406030204" pitchFamily="18" charset="0"/>
                      </a:rPr>
                      <m:t>∴</m:t>
                    </m:r>
                  </m:oMath>
                </a14:m>
                <a:r>
                  <a:rPr lang="en-GB" b="1" dirty="0"/>
                  <a:t> Shaded area </a:t>
                </a:r>
                <a14:m>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𝟐𝟓</m:t>
                    </m:r>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𝟐𝟔</m:t>
                        </m:r>
                      </m:num>
                      <m:den>
                        <m:r>
                          <a:rPr lang="en-GB" b="1" i="1" smtClean="0">
                            <a:latin typeface="Cambria Math" panose="02040503050406030204" pitchFamily="18" charset="0"/>
                          </a:rPr>
                          <m:t>𝟑</m:t>
                        </m:r>
                      </m:den>
                    </m:f>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𝟒𝟗</m:t>
                        </m:r>
                      </m:num>
                      <m:den>
                        <m:r>
                          <a:rPr lang="en-GB" b="1" i="1" smtClean="0">
                            <a:latin typeface="Cambria Math" panose="02040503050406030204" pitchFamily="18" charset="0"/>
                          </a:rPr>
                          <m:t>𝟑</m:t>
                        </m:r>
                      </m:den>
                    </m:f>
                  </m:oMath>
                </a14:m>
                <a:endParaRPr lang="en-GB" b="1" dirty="0"/>
              </a:p>
            </p:txBody>
          </p:sp>
        </mc:Choice>
        <mc:Fallback>
          <p:sp>
            <p:nvSpPr>
              <p:cNvPr id="29" name="TextBox 28"/>
              <p:cNvSpPr txBox="1">
                <a:spLocks noRot="1" noChangeAspect="1" noMove="1" noResize="1" noEditPoints="1" noAdjustHandles="1" noChangeArrowheads="1" noChangeShapeType="1" noTextEdit="1"/>
              </p:cNvSpPr>
              <p:nvPr/>
            </p:nvSpPr>
            <p:spPr>
              <a:xfrm>
                <a:off x="1339900" y="4073004"/>
                <a:ext cx="4536504" cy="2666756"/>
              </a:xfrm>
              <a:prstGeom prst="rect">
                <a:avLst/>
              </a:prstGeom>
              <a:blipFill>
                <a:blip r:embed="rId10"/>
                <a:stretch>
                  <a:fillRect l="-806" t="-685" b="-10274"/>
                </a:stretch>
              </a:blipFill>
            </p:spPr>
            <p:txBody>
              <a:bodyPr/>
              <a:lstStyle/>
              <a:p>
                <a:r>
                  <a:rPr lang="en-GB">
                    <a:noFill/>
                  </a:rPr>
                  <a:t> </a:t>
                </a:r>
              </a:p>
            </p:txBody>
          </p:sp>
        </mc:Fallback>
      </mc:AlternateContent>
      <p:sp>
        <p:nvSpPr>
          <p:cNvPr id="18" name="Rectangle 17"/>
          <p:cNvSpPr/>
          <p:nvPr/>
        </p:nvSpPr>
        <p:spPr>
          <a:xfrm>
            <a:off x="4807024" y="3376099"/>
            <a:ext cx="3968676" cy="5863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Rectangle 29"/>
          <p:cNvSpPr/>
          <p:nvPr/>
        </p:nvSpPr>
        <p:spPr>
          <a:xfrm>
            <a:off x="1320800" y="4099992"/>
            <a:ext cx="4267200" cy="26691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2991392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8" restart="whenNotActive" fill="hold" evtFilter="cancelBubble" nodeType="interactiveSeq">
                <p:stCondLst>
                  <p:cond evt="onClick" delay="0">
                    <p:tgtEl>
                      <p:spTgt spid="30"/>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30"/>
                                        </p:tgtEl>
                                      </p:cBhvr>
                                    </p:animEffect>
                                    <p:set>
                                      <p:cBhvr>
                                        <p:cTn id="13"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30"/>
                  </p:tgtEl>
                </p:cond>
              </p:nextCondLst>
            </p:seq>
          </p:childTnLst>
        </p:cTn>
      </p:par>
    </p:tnLst>
    <p:bldLst>
      <p:bldP spid="18"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6" name="TextBox 5"/>
          <p:cNvSpPr txBox="1"/>
          <p:nvPr/>
        </p:nvSpPr>
        <p:spPr>
          <a:xfrm>
            <a:off x="251520" y="806157"/>
            <a:ext cx="252028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C2 May 2012 Q5</a:t>
            </a:r>
          </a:p>
        </p:txBody>
      </p:sp>
      <p:pic>
        <p:nvPicPr>
          <p:cNvPr id="9" name="Picture 8"/>
          <p:cNvPicPr>
            <a:picLocks noChangeAspect="1"/>
          </p:cNvPicPr>
          <p:nvPr/>
        </p:nvPicPr>
        <p:blipFill>
          <a:blip r:embed="rId2"/>
          <a:stretch>
            <a:fillRect/>
          </a:stretch>
        </p:blipFill>
        <p:spPr>
          <a:xfrm>
            <a:off x="251520" y="1175489"/>
            <a:ext cx="8640960" cy="2577129"/>
          </a:xfrm>
          <a:prstGeom prst="rect">
            <a:avLst/>
          </a:prstGeom>
          <a:effectLst>
            <a:outerShdw blurRad="63500" sx="102000" sy="102000" algn="ctr" rotWithShape="0">
              <a:prstClr val="black">
                <a:alpha val="40000"/>
              </a:prstClr>
            </a:outerShdw>
          </a:effectLst>
        </p:spPr>
      </p:pic>
      <mc:AlternateContent xmlns:mc="http://schemas.openxmlformats.org/markup-compatibility/2006">
        <mc:Choice xmlns:a14="http://schemas.microsoft.com/office/drawing/2010/main" Requires="a14">
          <p:sp>
            <p:nvSpPr>
              <p:cNvPr id="10" name="TextBox 9"/>
              <p:cNvSpPr txBox="1"/>
              <p:nvPr/>
            </p:nvSpPr>
            <p:spPr>
              <a:xfrm>
                <a:off x="933376" y="4541705"/>
                <a:ext cx="223224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d>
                        <m:dPr>
                          <m:ctrlPr>
                            <a:rPr lang="en-GB" b="0" i="1" smtClean="0">
                              <a:latin typeface="Cambria Math" panose="02040503050406030204" pitchFamily="18" charset="0"/>
                            </a:rPr>
                          </m:ctrlPr>
                        </m:dPr>
                        <m:e>
                          <m:r>
                            <a:rPr lang="en-GB" b="0" i="1" smtClean="0">
                              <a:latin typeface="Cambria Math" panose="02040503050406030204" pitchFamily="18" charset="0"/>
                            </a:rPr>
                            <m:t>2,8</m:t>
                          </m:r>
                        </m:e>
                      </m:d>
                      <m:r>
                        <a:rPr lang="en-GB" b="0" i="1" smtClean="0">
                          <a:latin typeface="Cambria Math" panose="02040503050406030204" pitchFamily="18" charset="0"/>
                        </a:rPr>
                        <m:t>,  </m:t>
                      </m:r>
                      <m:r>
                        <a:rPr lang="en-GB" b="0" i="1" smtClean="0">
                          <a:latin typeface="Cambria Math" panose="02040503050406030204" pitchFamily="18" charset="0"/>
                        </a:rPr>
                        <m:t>𝐵</m:t>
                      </m:r>
                      <m:d>
                        <m:dPr>
                          <m:ctrlPr>
                            <a:rPr lang="en-GB" b="0" i="1" smtClean="0">
                              <a:latin typeface="Cambria Math" panose="02040503050406030204" pitchFamily="18" charset="0"/>
                            </a:rPr>
                          </m:ctrlPr>
                        </m:dPr>
                        <m:e>
                          <m:r>
                            <a:rPr lang="en-GB" b="0" i="1" smtClean="0">
                              <a:latin typeface="Cambria Math" panose="02040503050406030204" pitchFamily="18" charset="0"/>
                            </a:rPr>
                            <m:t>9,1</m:t>
                          </m:r>
                        </m:e>
                      </m:d>
                    </m:oMath>
                  </m:oMathPara>
                </a14:m>
                <a:endParaRPr lang="en-GB" dirty="0"/>
              </a:p>
            </p:txBody>
          </p:sp>
        </mc:Choice>
        <mc:Fallback>
          <p:sp>
            <p:nvSpPr>
              <p:cNvPr id="10" name="TextBox 9"/>
              <p:cNvSpPr txBox="1">
                <a:spLocks noRot="1" noChangeAspect="1" noMove="1" noResize="1" noEditPoints="1" noAdjustHandles="1" noChangeArrowheads="1" noChangeShapeType="1" noTextEdit="1"/>
              </p:cNvSpPr>
              <p:nvPr/>
            </p:nvSpPr>
            <p:spPr>
              <a:xfrm>
                <a:off x="933376" y="4541705"/>
                <a:ext cx="2232248"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076251" y="5067783"/>
                <a:ext cx="1656308" cy="485774"/>
              </a:xfrm>
              <a:prstGeom prst="rect">
                <a:avLst/>
              </a:prstGeom>
              <a:noFill/>
            </p:spPr>
            <p:txBody>
              <a:bodyPr wrap="square" rtlCol="0">
                <a:spAutoFit/>
              </a:bodyPr>
              <a:lstStyle/>
              <a:p>
                <a14:m>
                  <m:oMath xmlns:m="http://schemas.openxmlformats.org/officeDocument/2006/math">
                    <m:r>
                      <a:rPr lang="en-GB" b="0" i="1" smtClean="0">
                        <a:latin typeface="Cambria Math" panose="02040503050406030204" pitchFamily="18" charset="0"/>
                      </a:rPr>
                      <m:t>57</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6</m:t>
                        </m:r>
                      </m:den>
                    </m:f>
                  </m:oMath>
                </a14:m>
                <a:r>
                  <a:rPr lang="en-GB" b="0" i="0" dirty="0">
                    <a:latin typeface="+mj-lt"/>
                  </a:rPr>
                  <a:t> or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343</m:t>
                        </m:r>
                      </m:num>
                      <m:den>
                        <m:r>
                          <a:rPr lang="en-GB" b="0" i="1" smtClean="0">
                            <a:latin typeface="Cambria Math" panose="02040503050406030204" pitchFamily="18" charset="0"/>
                          </a:rPr>
                          <m:t>6</m:t>
                        </m:r>
                      </m:den>
                    </m:f>
                  </m:oMath>
                </a14:m>
                <a:endParaRPr lang="en-GB" dirty="0"/>
              </a:p>
            </p:txBody>
          </p:sp>
        </mc:Choice>
        <mc:Fallback>
          <p:sp>
            <p:nvSpPr>
              <p:cNvPr id="11" name="TextBox 10"/>
              <p:cNvSpPr txBox="1">
                <a:spLocks noRot="1" noChangeAspect="1" noMove="1" noResize="1" noEditPoints="1" noAdjustHandles="1" noChangeArrowheads="1" noChangeShapeType="1" noTextEdit="1"/>
              </p:cNvSpPr>
              <p:nvPr/>
            </p:nvSpPr>
            <p:spPr>
              <a:xfrm>
                <a:off x="1076251" y="5067783"/>
                <a:ext cx="1656308" cy="485774"/>
              </a:xfrm>
              <a:prstGeom prst="rect">
                <a:avLst/>
              </a:prstGeom>
              <a:blipFill>
                <a:blip r:embed="rId4"/>
                <a:stretch>
                  <a:fillRect b="-7500"/>
                </a:stretch>
              </a:blipFill>
            </p:spPr>
            <p:txBody>
              <a:bodyPr/>
              <a:lstStyle/>
              <a:p>
                <a:r>
                  <a:rPr lang="en-GB">
                    <a:noFill/>
                  </a:rPr>
                  <a:t> </a:t>
                </a:r>
              </a:p>
            </p:txBody>
          </p:sp>
        </mc:Fallback>
      </mc:AlternateContent>
      <p:sp>
        <p:nvSpPr>
          <p:cNvPr id="12" name="Rectangle 11"/>
          <p:cNvSpPr/>
          <p:nvPr/>
        </p:nvSpPr>
        <p:spPr>
          <a:xfrm>
            <a:off x="939874" y="4395275"/>
            <a:ext cx="3079676" cy="5196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a:t>
            </a:r>
          </a:p>
        </p:txBody>
      </p:sp>
      <p:sp>
        <p:nvSpPr>
          <p:cNvPr id="13" name="Rectangle 12"/>
          <p:cNvSpPr/>
          <p:nvPr/>
        </p:nvSpPr>
        <p:spPr>
          <a:xfrm>
            <a:off x="933376" y="5000461"/>
            <a:ext cx="3079676" cy="5196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b</a:t>
            </a:r>
          </a:p>
        </p:txBody>
      </p:sp>
      <mc:AlternateContent xmlns:mc="http://schemas.openxmlformats.org/markup-compatibility/2006">
        <mc:Choice xmlns:a14="http://schemas.microsoft.com/office/drawing/2010/main" Requires="a14">
          <p:sp>
            <p:nvSpPr>
              <p:cNvPr id="14" name="TextBox 13"/>
              <p:cNvSpPr txBox="1"/>
              <p:nvPr/>
            </p:nvSpPr>
            <p:spPr>
              <a:xfrm>
                <a:off x="5406379" y="4006205"/>
                <a:ext cx="3432821" cy="244156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b="1" dirty="0"/>
                  <a:t>Alternative Method:</a:t>
                </a:r>
              </a:p>
              <a:p>
                <a:r>
                  <a:rPr lang="en-GB" sz="1600" dirty="0"/>
                  <a:t>If the top curve has equation </a:t>
                </a:r>
                <a14:m>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m:t>
                    </m:r>
                    <m:r>
                      <a:rPr lang="en-GB" sz="1600" b="0" i="1" smtClean="0">
                        <a:latin typeface="Cambria Math" panose="02040503050406030204" pitchFamily="18" charset="0"/>
                      </a:rPr>
                      <m:t>𝑓</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e>
                    </m:d>
                  </m:oMath>
                </a14:m>
                <a:r>
                  <a:rPr lang="en-GB" sz="1600" dirty="0"/>
                  <a:t> and the bottom curve </a:t>
                </a:r>
                <a14:m>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m:t>
                    </m:r>
                    <m:r>
                      <a:rPr lang="en-GB" sz="1600" b="0" i="1" smtClean="0">
                        <a:latin typeface="Cambria Math" panose="02040503050406030204" pitchFamily="18" charset="0"/>
                      </a:rPr>
                      <m:t>𝑔</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e>
                    </m:d>
                  </m:oMath>
                </a14:m>
                <a:r>
                  <a:rPr lang="en-GB" sz="1600" dirty="0"/>
                  <a:t>, the area between them is:</a:t>
                </a:r>
              </a:p>
              <a:p>
                <a14:m>
                  <m:oMathPara xmlns:m="http://schemas.openxmlformats.org/officeDocument/2006/math">
                    <m:oMathParaPr>
                      <m:jc m:val="centerGroup"/>
                    </m:oMathParaPr>
                    <m:oMath xmlns:m="http://schemas.openxmlformats.org/officeDocument/2006/math">
                      <m:nary>
                        <m:naryPr>
                          <m:ctrlPr>
                            <a:rPr lang="en-GB" sz="1600" b="0" i="1" smtClean="0">
                              <a:latin typeface="Cambria Math" panose="02040503050406030204" pitchFamily="18" charset="0"/>
                            </a:rPr>
                          </m:ctrlPr>
                        </m:naryPr>
                        <m:sub>
                          <m:r>
                            <a:rPr lang="en-GB" sz="1600" b="0" i="1" smtClean="0">
                              <a:latin typeface="Cambria Math" panose="02040503050406030204" pitchFamily="18" charset="0"/>
                            </a:rPr>
                            <m:t>𝑏</m:t>
                          </m:r>
                        </m:sub>
                        <m:sup>
                          <m:r>
                            <a:rPr lang="en-GB" sz="1600" b="0" i="1" smtClean="0">
                              <a:latin typeface="Cambria Math" panose="02040503050406030204" pitchFamily="18" charset="0"/>
                            </a:rPr>
                            <m:t>𝑎</m:t>
                          </m:r>
                        </m:sup>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𝑓</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e>
                              </m:d>
                              <m:r>
                                <a:rPr lang="en-GB" sz="1600" b="0" i="1" smtClean="0">
                                  <a:latin typeface="Cambria Math" panose="02040503050406030204" pitchFamily="18" charset="0"/>
                                </a:rPr>
                                <m:t>−</m:t>
                              </m:r>
                              <m:r>
                                <a:rPr lang="en-GB" sz="1600" b="0" i="1" smtClean="0">
                                  <a:latin typeface="Cambria Math" panose="02040503050406030204" pitchFamily="18" charset="0"/>
                                </a:rPr>
                                <m:t>𝑔</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e>
                              </m:d>
                            </m:e>
                          </m:d>
                          <m:r>
                            <a:rPr lang="en-GB" sz="1600" b="0" i="1" smtClean="0">
                              <a:latin typeface="Cambria Math" panose="02040503050406030204" pitchFamily="18" charset="0"/>
                            </a:rPr>
                            <m:t> </m:t>
                          </m:r>
                          <m:r>
                            <a:rPr lang="en-GB" sz="1600" b="0" i="1" smtClean="0">
                              <a:latin typeface="Cambria Math" panose="02040503050406030204" pitchFamily="18" charset="0"/>
                            </a:rPr>
                            <m:t>𝑑𝑥</m:t>
                          </m:r>
                        </m:e>
                      </m:nary>
                    </m:oMath>
                  </m:oMathPara>
                </a14:m>
                <a:endParaRPr lang="en-GB" sz="1600" dirty="0"/>
              </a:p>
              <a:p>
                <a:r>
                  <a:rPr lang="en-GB" sz="1600" dirty="0"/>
                  <a:t>This means you can integrate a single expression to get the final area, without any adjustment required after.</a:t>
                </a:r>
              </a:p>
            </p:txBody>
          </p:sp>
        </mc:Choice>
        <mc:Fallback>
          <p:sp>
            <p:nvSpPr>
              <p:cNvPr id="14" name="TextBox 13"/>
              <p:cNvSpPr txBox="1">
                <a:spLocks noRot="1" noChangeAspect="1" noMove="1" noResize="1" noEditPoints="1" noAdjustHandles="1" noChangeArrowheads="1" noChangeShapeType="1" noTextEdit="1"/>
              </p:cNvSpPr>
              <p:nvPr/>
            </p:nvSpPr>
            <p:spPr>
              <a:xfrm>
                <a:off x="5406379" y="4006205"/>
                <a:ext cx="3432821" cy="2441566"/>
              </a:xfrm>
              <a:prstGeom prst="rect">
                <a:avLst/>
              </a:prstGeom>
              <a:blipFill>
                <a:blip r:embed="rId5"/>
                <a:stretch>
                  <a:fillRect l="-705" t="-247"/>
                </a:stretch>
              </a:blipFill>
            </p:spPr>
            <p:txBody>
              <a:bodyPr/>
              <a:lstStyle/>
              <a:p>
                <a:r>
                  <a:rPr lang="en-GB">
                    <a:noFill/>
                  </a:rPr>
                  <a:t> </a:t>
                </a:r>
              </a:p>
            </p:txBody>
          </p:sp>
        </mc:Fallback>
      </mc:AlternateContent>
      <p:sp>
        <p:nvSpPr>
          <p:cNvPr id="15" name="Rectangle 14"/>
          <p:cNvSpPr/>
          <p:nvPr/>
        </p:nvSpPr>
        <p:spPr>
          <a:xfrm>
            <a:off x="281675" y="4425591"/>
            <a:ext cx="36004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a</a:t>
            </a:r>
          </a:p>
        </p:txBody>
      </p:sp>
      <p:sp>
        <p:nvSpPr>
          <p:cNvPr id="16" name="Rectangle 15"/>
          <p:cNvSpPr/>
          <p:nvPr/>
        </p:nvSpPr>
        <p:spPr>
          <a:xfrm>
            <a:off x="269685" y="5010212"/>
            <a:ext cx="36004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b</a:t>
            </a:r>
          </a:p>
        </p:txBody>
      </p:sp>
    </p:spTree>
    <p:extLst>
      <p:ext uri="{BB962C8B-B14F-4D97-AF65-F5344CB8AC3E}">
        <p14:creationId xmlns:p14="http://schemas.microsoft.com/office/powerpoint/2010/main" val="357197100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2"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13G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279422" y="624240"/>
            <a:ext cx="7920880" cy="830997"/>
          </a:xfrm>
          <a:prstGeom prst="rect">
            <a:avLst/>
          </a:prstGeom>
          <a:noFill/>
        </p:spPr>
        <p:txBody>
          <a:bodyPr wrap="square" rtlCol="0">
            <a:spAutoFit/>
          </a:bodyPr>
          <a:lstStyle/>
          <a:p>
            <a:r>
              <a:rPr lang="en-GB" sz="2400" dirty="0"/>
              <a:t>Pearson Pure Mathematics Year 1/AS</a:t>
            </a:r>
          </a:p>
          <a:p>
            <a:r>
              <a:rPr lang="en-GB" sz="2400" dirty="0"/>
              <a:t>Pages 304-306</a:t>
            </a:r>
          </a:p>
        </p:txBody>
      </p:sp>
      <p:cxnSp>
        <p:nvCxnSpPr>
          <p:cNvPr id="6" name="Straight Connector 5"/>
          <p:cNvCxnSpPr/>
          <p:nvPr/>
        </p:nvCxnSpPr>
        <p:spPr>
          <a:xfrm>
            <a:off x="0" y="1449431"/>
            <a:ext cx="9144000" cy="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64908" y="1509868"/>
            <a:ext cx="2232248" cy="369332"/>
          </a:xfrm>
          <a:prstGeom prst="rect">
            <a:avLst/>
          </a:prstGeom>
          <a:noFill/>
        </p:spPr>
        <p:txBody>
          <a:bodyPr wrap="square" rtlCol="0">
            <a:spAutoFit/>
          </a:bodyPr>
          <a:lstStyle/>
          <a:p>
            <a:r>
              <a:rPr lang="en-GB" b="1" dirty="0"/>
              <a:t>Extension</a:t>
            </a:r>
          </a:p>
        </p:txBody>
      </p:sp>
      <mc:AlternateContent xmlns:mc="http://schemas.openxmlformats.org/markup-compatibility/2006">
        <mc:Choice xmlns:a14="http://schemas.microsoft.com/office/drawing/2010/main" Requires="a14">
          <p:sp>
            <p:nvSpPr>
              <p:cNvPr id="9" name="TextBox 8"/>
              <p:cNvSpPr txBox="1"/>
              <p:nvPr/>
            </p:nvSpPr>
            <p:spPr>
              <a:xfrm>
                <a:off x="399164" y="1828180"/>
                <a:ext cx="4414136" cy="3261790"/>
              </a:xfrm>
              <a:prstGeom prst="rect">
                <a:avLst/>
              </a:prstGeom>
              <a:noFill/>
            </p:spPr>
            <p:txBody>
              <a:bodyPr wrap="square" rtlCol="0">
                <a:spAutoFit/>
              </a:bodyPr>
              <a:lstStyle/>
              <a:p>
                <a:r>
                  <a:rPr lang="en-GB" sz="1600" i="1" dirty="0"/>
                  <a:t>[MAT 2005 1A] </a:t>
                </a:r>
                <a:r>
                  <a:rPr lang="en-GB" sz="1600" dirty="0"/>
                  <a:t>What is the area of the region bounded by the curves </a:t>
                </a:r>
                <a14:m>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2</m:t>
                        </m:r>
                      </m:sup>
                    </m:sSup>
                  </m:oMath>
                </a14:m>
                <a:r>
                  <a:rPr lang="en-GB" sz="1600" dirty="0"/>
                  <a:t> and </a:t>
                </a:r>
                <a14:m>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m:t>
                    </m:r>
                    <m:r>
                      <a:rPr lang="en-GB" sz="1600" b="0" i="1" smtClean="0">
                        <a:latin typeface="Cambria Math" panose="02040503050406030204" pitchFamily="18" charset="0"/>
                      </a:rPr>
                      <m:t>𝑥</m:t>
                    </m:r>
                    <m:r>
                      <a:rPr lang="en-GB" sz="1600" b="0" i="1" smtClean="0">
                        <a:latin typeface="Cambria Math" panose="02040503050406030204" pitchFamily="18" charset="0"/>
                      </a:rPr>
                      <m:t>+2</m:t>
                    </m:r>
                  </m:oMath>
                </a14:m>
                <a:r>
                  <a:rPr lang="en-GB" sz="1600" dirty="0"/>
                  <a:t>?</a:t>
                </a:r>
              </a:p>
              <a:p>
                <a14:m>
                  <m:oMathPara xmlns:m="http://schemas.openxmlformats.org/officeDocument/2006/math">
                    <m:oMathParaPr>
                      <m:jc m:val="centerGroup"/>
                    </m:oMathParaPr>
                    <m:oMath xmlns:m="http://schemas.openxmlformats.org/officeDocument/2006/math">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𝟗</m:t>
                          </m:r>
                        </m:num>
                        <m:den>
                          <m:r>
                            <a:rPr lang="en-GB" sz="1600" b="1" i="1" smtClean="0">
                              <a:latin typeface="Cambria Math" panose="02040503050406030204" pitchFamily="18" charset="0"/>
                            </a:rPr>
                            <m:t>𝟐</m:t>
                          </m:r>
                        </m:den>
                      </m:f>
                    </m:oMath>
                  </m:oMathPara>
                </a14:m>
                <a:endParaRPr lang="en-GB" sz="1600" b="1" dirty="0"/>
              </a:p>
              <a:p>
                <a:endParaRPr lang="en-GB" sz="1600" dirty="0"/>
              </a:p>
              <a:p>
                <a:r>
                  <a:rPr lang="en-GB" sz="1600" i="1" dirty="0"/>
                  <a:t>[MAT 2016 1H] </a:t>
                </a:r>
                <a:r>
                  <a:rPr lang="en-GB" sz="1600" dirty="0"/>
                  <a:t>Consider two functions</a:t>
                </a:r>
              </a:p>
              <a:p>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𝑓</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e>
                      </m:d>
                      <m:r>
                        <a:rPr lang="en-GB" sz="1600" b="0" i="1" smtClean="0">
                          <a:latin typeface="Cambria Math" panose="02040503050406030204" pitchFamily="18" charset="0"/>
                        </a:rPr>
                        <m:t>=</m:t>
                      </m:r>
                      <m:r>
                        <a:rPr lang="en-GB" sz="1600" b="0" i="1" smtClean="0">
                          <a:latin typeface="Cambria Math" panose="02040503050406030204" pitchFamily="18" charset="0"/>
                        </a:rPr>
                        <m:t>𝑎</m:t>
                      </m:r>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2</m:t>
                          </m:r>
                        </m:sup>
                      </m:sSup>
                    </m:oMath>
                    <m:oMath xmlns:m="http://schemas.openxmlformats.org/officeDocument/2006/math">
                      <m:r>
                        <a:rPr lang="en-GB" sz="1600" b="0" i="1" smtClean="0">
                          <a:latin typeface="Cambria Math" panose="02040503050406030204" pitchFamily="18" charset="0"/>
                        </a:rPr>
                        <m:t>𝑔</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e>
                      </m:d>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4</m:t>
                          </m:r>
                        </m:sup>
                      </m:sSup>
                      <m:r>
                        <a:rPr lang="en-GB" sz="1600" b="0" i="1" smtClean="0">
                          <a:latin typeface="Cambria Math" panose="02040503050406030204" pitchFamily="18" charset="0"/>
                        </a:rPr>
                        <m:t>−</m:t>
                      </m:r>
                      <m:r>
                        <a:rPr lang="en-GB" sz="1600" b="0" i="1" smtClean="0">
                          <a:latin typeface="Cambria Math" panose="02040503050406030204" pitchFamily="18" charset="0"/>
                        </a:rPr>
                        <m:t>𝑎</m:t>
                      </m:r>
                    </m:oMath>
                  </m:oMathPara>
                </a14:m>
                <a:endParaRPr lang="en-GB" sz="1600" dirty="0"/>
              </a:p>
              <a:p>
                <a:r>
                  <a:rPr lang="en-GB" sz="1600" dirty="0"/>
                  <a:t>For precisely which values of </a:t>
                </a:r>
                <a14:m>
                  <m:oMath xmlns:m="http://schemas.openxmlformats.org/officeDocument/2006/math">
                    <m:r>
                      <a:rPr lang="en-GB" sz="1600" b="0" i="1" smtClean="0">
                        <a:latin typeface="Cambria Math" panose="02040503050406030204" pitchFamily="18" charset="0"/>
                      </a:rPr>
                      <m:t>𝑎</m:t>
                    </m:r>
                    <m:r>
                      <a:rPr lang="en-GB" sz="1600" b="0" i="1" smtClean="0">
                        <a:latin typeface="Cambria Math" panose="02040503050406030204" pitchFamily="18" charset="0"/>
                      </a:rPr>
                      <m:t>&gt;0</m:t>
                    </m:r>
                  </m:oMath>
                </a14:m>
                <a:r>
                  <a:rPr lang="en-GB" sz="1600" dirty="0"/>
                  <a:t> is the area of the region bounded by the </a:t>
                </a:r>
                <a14:m>
                  <m:oMath xmlns:m="http://schemas.openxmlformats.org/officeDocument/2006/math">
                    <m:r>
                      <a:rPr lang="en-GB" sz="1600" b="0" i="1" smtClean="0">
                        <a:latin typeface="Cambria Math" panose="02040503050406030204" pitchFamily="18" charset="0"/>
                      </a:rPr>
                      <m:t>𝑥</m:t>
                    </m:r>
                  </m:oMath>
                </a14:m>
                <a:r>
                  <a:rPr lang="en-GB" sz="1600" dirty="0"/>
                  <a:t>-axis and the curve </a:t>
                </a:r>
                <a14:m>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m:t>
                    </m:r>
                    <m:r>
                      <a:rPr lang="en-GB" sz="1600" b="0" i="1" smtClean="0">
                        <a:latin typeface="Cambria Math" panose="02040503050406030204" pitchFamily="18" charset="0"/>
                      </a:rPr>
                      <m:t>𝑓</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e>
                    </m:d>
                  </m:oMath>
                </a14:m>
                <a:r>
                  <a:rPr lang="en-GB" sz="1600" dirty="0"/>
                  <a:t> bigger than the area of the region bounded by the </a:t>
                </a:r>
                <a14:m>
                  <m:oMath xmlns:m="http://schemas.openxmlformats.org/officeDocument/2006/math">
                    <m:r>
                      <a:rPr lang="en-GB" sz="1600" b="0" i="1" smtClean="0">
                        <a:latin typeface="Cambria Math" panose="02040503050406030204" pitchFamily="18" charset="0"/>
                      </a:rPr>
                      <m:t>𝑥</m:t>
                    </m:r>
                  </m:oMath>
                </a14:m>
                <a:r>
                  <a:rPr lang="en-GB" sz="1600" dirty="0"/>
                  <a:t>-axis and the curve </a:t>
                </a:r>
                <a14:m>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m:t>
                    </m:r>
                    <m:r>
                      <a:rPr lang="en-GB" sz="1600" b="0" i="1" smtClean="0">
                        <a:latin typeface="Cambria Math" panose="02040503050406030204" pitchFamily="18" charset="0"/>
                      </a:rPr>
                      <m:t>𝑔</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e>
                    </m:d>
                  </m:oMath>
                </a14:m>
                <a:r>
                  <a:rPr lang="en-GB" sz="1600" dirty="0"/>
                  <a:t>?</a:t>
                </a:r>
              </a:p>
              <a:p>
                <a:r>
                  <a:rPr lang="en-GB" sz="1600" i="1" dirty="0"/>
                  <a:t>(Your answer should be an inequality in terms of </a:t>
                </a:r>
                <a14:m>
                  <m:oMath xmlns:m="http://schemas.openxmlformats.org/officeDocument/2006/math">
                    <m:r>
                      <a:rPr lang="en-GB" sz="1600" b="0" i="1" smtClean="0">
                        <a:latin typeface="Cambria Math" panose="02040503050406030204" pitchFamily="18" charset="0"/>
                      </a:rPr>
                      <m:t>𝑎</m:t>
                    </m:r>
                  </m:oMath>
                </a14:m>
                <a:r>
                  <a:rPr lang="en-GB" sz="1600" i="1" dirty="0"/>
                  <a:t>)</a:t>
                </a:r>
              </a:p>
            </p:txBody>
          </p:sp>
        </mc:Choice>
        <mc:Fallback>
          <p:sp>
            <p:nvSpPr>
              <p:cNvPr id="9" name="TextBox 8"/>
              <p:cNvSpPr txBox="1">
                <a:spLocks noRot="1" noChangeAspect="1" noMove="1" noResize="1" noEditPoints="1" noAdjustHandles="1" noChangeArrowheads="1" noChangeShapeType="1" noTextEdit="1"/>
              </p:cNvSpPr>
              <p:nvPr/>
            </p:nvSpPr>
            <p:spPr>
              <a:xfrm>
                <a:off x="399164" y="1828180"/>
                <a:ext cx="4414136" cy="3261790"/>
              </a:xfrm>
              <a:prstGeom prst="rect">
                <a:avLst/>
              </a:prstGeom>
              <a:blipFill>
                <a:blip r:embed="rId2"/>
                <a:stretch>
                  <a:fillRect l="-690" t="-561" b="-1495"/>
                </a:stretch>
              </a:blipFill>
            </p:spPr>
            <p:txBody>
              <a:bodyPr/>
              <a:lstStyle/>
              <a:p>
                <a:r>
                  <a:rPr lang="en-GB">
                    <a:noFill/>
                  </a:rPr>
                  <a:t> </a:t>
                </a:r>
              </a:p>
            </p:txBody>
          </p:sp>
        </mc:Fallback>
      </mc:AlternateContent>
      <p:sp>
        <p:nvSpPr>
          <p:cNvPr id="14" name="Rectangle 13"/>
          <p:cNvSpPr/>
          <p:nvPr/>
        </p:nvSpPr>
        <p:spPr>
          <a:xfrm>
            <a:off x="173960" y="1921373"/>
            <a:ext cx="191387" cy="27100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31" name="Rectangle 30"/>
          <p:cNvSpPr/>
          <p:nvPr/>
        </p:nvSpPr>
        <p:spPr>
          <a:xfrm>
            <a:off x="173960" y="3090472"/>
            <a:ext cx="191387" cy="27100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mc:AlternateContent xmlns:mc="http://schemas.openxmlformats.org/markup-compatibility/2006">
        <mc:Choice xmlns:a14="http://schemas.microsoft.com/office/drawing/2010/main" Requires="a14">
          <p:sp>
            <p:nvSpPr>
              <p:cNvPr id="10" name="TextBox 9"/>
              <p:cNvSpPr txBox="1"/>
              <p:nvPr/>
            </p:nvSpPr>
            <p:spPr>
              <a:xfrm>
                <a:off x="5508104" y="1828180"/>
                <a:ext cx="3419996" cy="4624407"/>
              </a:xfrm>
              <a:prstGeom prst="rect">
                <a:avLst/>
              </a:prstGeom>
              <a:noFill/>
            </p:spPr>
            <p:txBody>
              <a:bodyPr wrap="square" rtlCol="0">
                <a:spAutoFit/>
              </a:bodyPr>
              <a:lstStyle/>
              <a:p>
                <a:r>
                  <a:rPr lang="en-GB" sz="1600" b="1" dirty="0"/>
                  <a:t>(Official solution)</a:t>
                </a:r>
              </a:p>
              <a:p>
                <a:r>
                  <a:rPr lang="en-GB" sz="1600" b="1" dirty="0"/>
                  <a:t>The area bounded by the </a:t>
                </a:r>
                <a14:m>
                  <m:oMath xmlns:m="http://schemas.openxmlformats.org/officeDocument/2006/math">
                    <m:r>
                      <a:rPr lang="en-GB" sz="1600" b="1" i="1" smtClean="0">
                        <a:latin typeface="Cambria Math" panose="02040503050406030204" pitchFamily="18" charset="0"/>
                      </a:rPr>
                      <m:t>𝒙</m:t>
                    </m:r>
                  </m:oMath>
                </a14:m>
                <a:r>
                  <a:rPr lang="en-GB" sz="1600" b="1" dirty="0"/>
                  <a:t>-axis and the curve </a:t>
                </a:r>
                <a14:m>
                  <m:oMath xmlns:m="http://schemas.openxmlformats.org/officeDocument/2006/math">
                    <m:r>
                      <a:rPr lang="en-GB" sz="1600" b="1" i="1" smtClean="0">
                        <a:latin typeface="Cambria Math" panose="02040503050406030204" pitchFamily="18" charset="0"/>
                      </a:rPr>
                      <m:t>𝒚</m:t>
                    </m:r>
                    <m:r>
                      <a:rPr lang="en-GB" sz="1600" b="1" i="1" smtClean="0">
                        <a:latin typeface="Cambria Math" panose="02040503050406030204" pitchFamily="18" charset="0"/>
                      </a:rPr>
                      <m:t>=</m:t>
                    </m:r>
                    <m:r>
                      <a:rPr lang="en-GB" sz="1600" b="1" i="1" smtClean="0">
                        <a:latin typeface="Cambria Math" panose="02040503050406030204" pitchFamily="18" charset="0"/>
                      </a:rPr>
                      <m:t>𝒇</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𝒙</m:t>
                        </m:r>
                      </m:e>
                    </m:d>
                  </m:oMath>
                </a14:m>
                <a:r>
                  <a:rPr lang="en-GB" sz="1600" b="1" dirty="0"/>
                  <a:t>, </a:t>
                </a:r>
                <a14:m>
                  <m:oMath xmlns:m="http://schemas.openxmlformats.org/officeDocument/2006/math">
                    <m:sSub>
                      <m:sSubPr>
                        <m:ctrlPr>
                          <a:rPr lang="en-GB" sz="1600" b="1" i="1" dirty="0" smtClean="0">
                            <a:latin typeface="Cambria Math" panose="02040503050406030204" pitchFamily="18" charset="0"/>
                          </a:rPr>
                        </m:ctrlPr>
                      </m:sSubPr>
                      <m:e>
                        <m:r>
                          <a:rPr lang="en-GB" sz="1600" b="1" i="1" dirty="0" smtClean="0">
                            <a:latin typeface="Cambria Math" panose="02040503050406030204" pitchFamily="18" charset="0"/>
                          </a:rPr>
                          <m:t>𝑨</m:t>
                        </m:r>
                      </m:e>
                      <m:sub>
                        <m:r>
                          <a:rPr lang="en-GB" sz="1600" b="1" i="1" dirty="0" smtClean="0">
                            <a:latin typeface="Cambria Math" panose="02040503050406030204" pitchFamily="18" charset="0"/>
                          </a:rPr>
                          <m:t>𝟏</m:t>
                        </m:r>
                      </m:sub>
                    </m:sSub>
                  </m:oMath>
                </a14:m>
                <a:r>
                  <a:rPr lang="en-GB" sz="1600" b="1" dirty="0"/>
                  <a:t> is equal to</a:t>
                </a:r>
              </a:p>
              <a:p>
                <a14:m>
                  <m:oMathPara xmlns:m="http://schemas.openxmlformats.org/officeDocument/2006/math">
                    <m:oMathParaPr>
                      <m:jc m:val="centerGroup"/>
                    </m:oMathParaPr>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𝑨</m:t>
                          </m:r>
                        </m:e>
                        <m:sub>
                          <m:r>
                            <a:rPr lang="en-GB" sz="1600" b="1" i="1" smtClean="0">
                              <a:latin typeface="Cambria Math" panose="02040503050406030204" pitchFamily="18" charset="0"/>
                            </a:rPr>
                            <m:t>𝟏</m:t>
                          </m:r>
                        </m:sub>
                      </m:sSub>
                      <m:r>
                        <a:rPr lang="en-GB" sz="1600" b="1" i="1" smtClean="0">
                          <a:latin typeface="Cambria Math" panose="02040503050406030204" pitchFamily="18" charset="0"/>
                        </a:rPr>
                        <m:t>=</m:t>
                      </m:r>
                      <m:nary>
                        <m:naryPr>
                          <m:ctrlPr>
                            <a:rPr lang="en-GB" sz="1600" b="1" i="1" smtClean="0">
                              <a:latin typeface="Cambria Math" panose="02040503050406030204" pitchFamily="18" charset="0"/>
                            </a:rPr>
                          </m:ctrlPr>
                        </m:naryPr>
                        <m:sub>
                          <m:rad>
                            <m:radPr>
                              <m:degHide m:val="on"/>
                              <m:ctrlPr>
                                <a:rPr lang="en-GB" sz="1600" b="1" i="1" smtClean="0">
                                  <a:latin typeface="Cambria Math" panose="02040503050406030204" pitchFamily="18" charset="0"/>
                                </a:rPr>
                              </m:ctrlPr>
                            </m:radPr>
                            <m:deg/>
                            <m:e>
                              <m:r>
                                <a:rPr lang="en-GB" sz="1600" b="1" i="1" smtClean="0">
                                  <a:latin typeface="Cambria Math" panose="02040503050406030204" pitchFamily="18" charset="0"/>
                                </a:rPr>
                                <m:t>𝒂</m:t>
                              </m:r>
                            </m:e>
                          </m:rad>
                        </m:sub>
                        <m:sup>
                          <m:rad>
                            <m:radPr>
                              <m:degHide m:val="on"/>
                              <m:ctrlPr>
                                <a:rPr lang="en-GB" sz="1600" b="1" i="1" smtClean="0">
                                  <a:latin typeface="Cambria Math" panose="02040503050406030204" pitchFamily="18" charset="0"/>
                                </a:rPr>
                              </m:ctrlPr>
                            </m:radPr>
                            <m:deg/>
                            <m:e>
                              <m:r>
                                <a:rPr lang="en-GB" sz="1600" b="1" i="1" smtClean="0">
                                  <a:latin typeface="Cambria Math" panose="02040503050406030204" pitchFamily="18" charset="0"/>
                                </a:rPr>
                                <m:t>𝒂</m:t>
                              </m:r>
                            </m:e>
                          </m:rad>
                        </m:sup>
                        <m:e>
                          <m:r>
                            <a:rPr lang="en-GB" sz="1600" b="1" i="1" smtClean="0">
                              <a:latin typeface="Cambria Math" panose="02040503050406030204" pitchFamily="18" charset="0"/>
                            </a:rPr>
                            <m:t>𝒇</m:t>
                          </m:r>
                          <m:r>
                            <a:rPr lang="en-GB" sz="1600" b="1" i="1" smtClean="0">
                              <a:latin typeface="Cambria Math" panose="02040503050406030204" pitchFamily="18" charset="0"/>
                            </a:rPr>
                            <m:t>(</m:t>
                          </m:r>
                          <m:r>
                            <a:rPr lang="en-GB" sz="1600" b="1" i="1" smtClean="0">
                              <a:latin typeface="Cambria Math" panose="02040503050406030204" pitchFamily="18" charset="0"/>
                            </a:rPr>
                            <m:t>𝒙</m:t>
                          </m:r>
                          <m:r>
                            <a:rPr lang="en-GB" sz="1600" b="1" i="1" smtClean="0">
                              <a:latin typeface="Cambria Math" panose="02040503050406030204" pitchFamily="18" charset="0"/>
                            </a:rPr>
                            <m:t>)</m:t>
                          </m:r>
                        </m:e>
                      </m:nary>
                      <m:r>
                        <a:rPr lang="en-GB" sz="1600" b="1" i="1" smtClean="0">
                          <a:latin typeface="Cambria Math" panose="02040503050406030204" pitchFamily="18" charset="0"/>
                        </a:rPr>
                        <m:t> </m:t>
                      </m:r>
                      <m:r>
                        <a:rPr lang="en-GB" sz="1600" b="1" i="1" smtClean="0">
                          <a:latin typeface="Cambria Math" panose="02040503050406030204" pitchFamily="18" charset="0"/>
                        </a:rPr>
                        <m:t>𝒅𝒙</m:t>
                      </m:r>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𝟒</m:t>
                          </m:r>
                        </m:num>
                        <m:den>
                          <m:r>
                            <a:rPr lang="en-GB" sz="1600" b="1" i="1" smtClean="0">
                              <a:latin typeface="Cambria Math" panose="02040503050406030204" pitchFamily="18" charset="0"/>
                            </a:rPr>
                            <m:t>𝟑</m:t>
                          </m:r>
                        </m:den>
                      </m:f>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𝒂</m:t>
                          </m:r>
                        </m:e>
                        <m:sup>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𝟑</m:t>
                              </m:r>
                            </m:num>
                            <m:den>
                              <m:r>
                                <a:rPr lang="en-GB" sz="1600" b="1" i="1" smtClean="0">
                                  <a:latin typeface="Cambria Math" panose="02040503050406030204" pitchFamily="18" charset="0"/>
                                </a:rPr>
                                <m:t>𝟐</m:t>
                              </m:r>
                            </m:den>
                          </m:f>
                        </m:sup>
                      </m:sSup>
                    </m:oMath>
                  </m:oMathPara>
                </a14:m>
                <a:endParaRPr lang="en-GB" sz="1600" b="1" dirty="0"/>
              </a:p>
              <a:p>
                <a:r>
                  <a:rPr lang="en-GB" sz="1600" b="1" dirty="0"/>
                  <a:t>whilst the area bounded by the </a:t>
                </a:r>
                <a14:m>
                  <m:oMath xmlns:m="http://schemas.openxmlformats.org/officeDocument/2006/math">
                    <m:r>
                      <a:rPr lang="en-GB" sz="1600" b="1" i="1" smtClean="0">
                        <a:latin typeface="Cambria Math" panose="02040503050406030204" pitchFamily="18" charset="0"/>
                      </a:rPr>
                      <m:t>𝒙</m:t>
                    </m:r>
                  </m:oMath>
                </a14:m>
                <a:r>
                  <a:rPr lang="en-GB" sz="1600" b="1" dirty="0"/>
                  <a:t>-axis and the curve </a:t>
                </a:r>
                <a14:m>
                  <m:oMath xmlns:m="http://schemas.openxmlformats.org/officeDocument/2006/math">
                    <m:r>
                      <a:rPr lang="en-GB" sz="1600" b="1" i="1" smtClean="0">
                        <a:latin typeface="Cambria Math" panose="02040503050406030204" pitchFamily="18" charset="0"/>
                      </a:rPr>
                      <m:t>𝒚</m:t>
                    </m:r>
                    <m:r>
                      <a:rPr lang="en-GB" sz="1600" b="1" i="1" smtClean="0">
                        <a:latin typeface="Cambria Math" panose="02040503050406030204" pitchFamily="18" charset="0"/>
                      </a:rPr>
                      <m:t>=</m:t>
                    </m:r>
                    <m:r>
                      <a:rPr lang="en-GB" sz="1600" b="1" i="1" smtClean="0">
                        <a:latin typeface="Cambria Math" panose="02040503050406030204" pitchFamily="18" charset="0"/>
                      </a:rPr>
                      <m:t>𝒈</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𝒙</m:t>
                        </m:r>
                      </m:e>
                    </m:d>
                  </m:oMath>
                </a14:m>
                <a:r>
                  <a:rPr lang="en-GB" sz="1600" b="1" dirty="0"/>
                  <a:t>, </a:t>
                </a:r>
                <a14:m>
                  <m:oMath xmlns:m="http://schemas.openxmlformats.org/officeDocument/2006/math">
                    <m:sSub>
                      <m:sSubPr>
                        <m:ctrlPr>
                          <a:rPr lang="en-GB" sz="1600" b="1" i="1" dirty="0" smtClean="0">
                            <a:latin typeface="Cambria Math" panose="02040503050406030204" pitchFamily="18" charset="0"/>
                          </a:rPr>
                        </m:ctrlPr>
                      </m:sSubPr>
                      <m:e>
                        <m:r>
                          <a:rPr lang="en-GB" sz="1600" b="1" i="1" dirty="0" smtClean="0">
                            <a:latin typeface="Cambria Math" panose="02040503050406030204" pitchFamily="18" charset="0"/>
                          </a:rPr>
                          <m:t>𝑨</m:t>
                        </m:r>
                      </m:e>
                      <m:sub>
                        <m:r>
                          <a:rPr lang="en-GB" sz="1600" b="1" i="1" dirty="0" smtClean="0">
                            <a:latin typeface="Cambria Math" panose="02040503050406030204" pitchFamily="18" charset="0"/>
                          </a:rPr>
                          <m:t>𝟐</m:t>
                        </m:r>
                      </m:sub>
                    </m:sSub>
                  </m:oMath>
                </a14:m>
                <a:r>
                  <a:rPr lang="en-GB" sz="1600" b="1" dirty="0"/>
                  <a:t> is equal to</a:t>
                </a:r>
              </a:p>
              <a:p>
                <a14:m>
                  <m:oMathPara xmlns:m="http://schemas.openxmlformats.org/officeDocument/2006/math">
                    <m:oMathParaPr>
                      <m:jc m:val="centerGroup"/>
                    </m:oMathParaPr>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𝑨</m:t>
                          </m:r>
                        </m:e>
                        <m:sub>
                          <m:r>
                            <a:rPr lang="en-GB" sz="1600" b="1" i="1" smtClean="0">
                              <a:latin typeface="Cambria Math" panose="02040503050406030204" pitchFamily="18" charset="0"/>
                            </a:rPr>
                            <m:t>𝟐</m:t>
                          </m:r>
                        </m:sub>
                      </m:sSub>
                      <m:r>
                        <a:rPr lang="en-GB" sz="1600" b="1" i="1" smtClean="0">
                          <a:latin typeface="Cambria Math" panose="02040503050406030204" pitchFamily="18" charset="0"/>
                        </a:rPr>
                        <m:t>=</m:t>
                      </m:r>
                      <m:d>
                        <m:dPr>
                          <m:begChr m:val="|"/>
                          <m:endChr m:val="|"/>
                          <m:ctrlPr>
                            <a:rPr lang="en-GB" sz="1600" b="1" i="1" smtClean="0">
                              <a:latin typeface="Cambria Math" panose="02040503050406030204" pitchFamily="18" charset="0"/>
                            </a:rPr>
                          </m:ctrlPr>
                        </m:dPr>
                        <m:e>
                          <m:nary>
                            <m:naryPr>
                              <m:ctrlPr>
                                <a:rPr lang="en-GB" sz="1600" b="1" i="1" smtClean="0">
                                  <a:latin typeface="Cambria Math" panose="02040503050406030204" pitchFamily="18" charset="0"/>
                                </a:rPr>
                              </m:ctrlPr>
                            </m:naryPr>
                            <m:sub>
                              <m:r>
                                <m:rPr>
                                  <m:brk m:alnAt="23"/>
                                </m:rPr>
                                <a:rPr lang="en-GB" sz="1600" b="1" i="1" smtClean="0">
                                  <a:latin typeface="Cambria Math" panose="02040503050406030204" pitchFamily="18" charset="0"/>
                                </a:rPr>
                                <m:t>−</m:t>
                              </m:r>
                              <m:rad>
                                <m:radPr>
                                  <m:ctrlPr>
                                    <a:rPr lang="en-GB" sz="1600" b="1" i="1" smtClean="0">
                                      <a:latin typeface="Cambria Math" panose="02040503050406030204" pitchFamily="18" charset="0"/>
                                    </a:rPr>
                                  </m:ctrlPr>
                                </m:radPr>
                                <m:deg>
                                  <m:r>
                                    <a:rPr lang="en-GB" sz="1600" b="1" i="0" smtClean="0">
                                      <a:latin typeface="Cambria Math" panose="02040503050406030204" pitchFamily="18" charset="0"/>
                                    </a:rPr>
                                    <m:t>𝟒</m:t>
                                  </m:r>
                                </m:deg>
                                <m:e>
                                  <m:r>
                                    <a:rPr lang="en-GB" sz="1600" b="1" i="1" smtClean="0">
                                      <a:latin typeface="Cambria Math" panose="02040503050406030204" pitchFamily="18" charset="0"/>
                                    </a:rPr>
                                    <m:t>𝒂</m:t>
                                  </m:r>
                                </m:e>
                              </m:rad>
                            </m:sub>
                            <m:sup>
                              <m:rad>
                                <m:radPr>
                                  <m:ctrlPr>
                                    <a:rPr lang="en-GB" sz="1600" b="1" i="1" smtClean="0">
                                      <a:latin typeface="Cambria Math" panose="02040503050406030204" pitchFamily="18" charset="0"/>
                                    </a:rPr>
                                  </m:ctrlPr>
                                </m:radPr>
                                <m:deg>
                                  <m:r>
                                    <a:rPr lang="en-GB" sz="1600" b="1" i="1" smtClean="0">
                                      <a:latin typeface="Cambria Math" panose="02040503050406030204" pitchFamily="18" charset="0"/>
                                    </a:rPr>
                                    <m:t>𝟒</m:t>
                                  </m:r>
                                </m:deg>
                                <m:e>
                                  <m:r>
                                    <a:rPr lang="en-GB" sz="1600" b="1" i="1" smtClean="0">
                                      <a:latin typeface="Cambria Math" panose="02040503050406030204" pitchFamily="18" charset="0"/>
                                    </a:rPr>
                                    <m:t>𝒂</m:t>
                                  </m:r>
                                </m:e>
                              </m:rad>
                            </m:sup>
                            <m:e>
                              <m:r>
                                <a:rPr lang="en-GB" sz="1600" b="1" i="1" smtClean="0">
                                  <a:latin typeface="Cambria Math" panose="02040503050406030204" pitchFamily="18" charset="0"/>
                                </a:rPr>
                                <m:t>𝒈</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𝒙</m:t>
                                  </m:r>
                                </m:e>
                              </m:d>
                              <m:r>
                                <a:rPr lang="en-GB" sz="1600" b="1" i="1" smtClean="0">
                                  <a:latin typeface="Cambria Math" panose="02040503050406030204" pitchFamily="18" charset="0"/>
                                </a:rPr>
                                <m:t>𝒅𝒙</m:t>
                              </m:r>
                            </m:e>
                          </m:nary>
                          <m:r>
                            <a:rPr lang="en-GB" sz="1600" b="1" i="1" smtClean="0">
                              <a:latin typeface="Cambria Math" panose="02040503050406030204" pitchFamily="18" charset="0"/>
                            </a:rPr>
                            <m:t> </m:t>
                          </m:r>
                        </m:e>
                      </m:d>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𝟖</m:t>
                          </m:r>
                        </m:num>
                        <m:den>
                          <m:r>
                            <a:rPr lang="en-GB" sz="1600" b="1" i="1" smtClean="0">
                              <a:latin typeface="Cambria Math" panose="02040503050406030204" pitchFamily="18" charset="0"/>
                            </a:rPr>
                            <m:t>𝟓</m:t>
                          </m:r>
                        </m:den>
                      </m:f>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𝒂</m:t>
                          </m:r>
                        </m:e>
                        <m:sup>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𝟓</m:t>
                              </m:r>
                            </m:num>
                            <m:den>
                              <m:r>
                                <a:rPr lang="en-GB" sz="1600" b="1" i="1" smtClean="0">
                                  <a:latin typeface="Cambria Math" panose="02040503050406030204" pitchFamily="18" charset="0"/>
                                </a:rPr>
                                <m:t>𝟒</m:t>
                              </m:r>
                            </m:den>
                          </m:f>
                        </m:sup>
                      </m:sSup>
                    </m:oMath>
                  </m:oMathPara>
                </a14:m>
                <a:endParaRPr lang="en-GB" sz="1600" b="1" dirty="0"/>
              </a:p>
              <a:p>
                <a:r>
                  <a:rPr lang="en-GB" sz="1600" b="1" dirty="0"/>
                  <a:t>We require an </a:t>
                </a:r>
                <a14:m>
                  <m:oMath xmlns:m="http://schemas.openxmlformats.org/officeDocument/2006/math">
                    <m:r>
                      <a:rPr lang="en-GB" sz="1600" b="1" i="1" smtClean="0">
                        <a:latin typeface="Cambria Math" panose="02040503050406030204" pitchFamily="18" charset="0"/>
                      </a:rPr>
                      <m:t>𝒂</m:t>
                    </m:r>
                  </m:oMath>
                </a14:m>
                <a:r>
                  <a:rPr lang="en-GB" sz="1600" b="1" dirty="0"/>
                  <a:t> such that </a:t>
                </a: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𝑨</m:t>
                        </m:r>
                      </m:e>
                      <m:sub>
                        <m:r>
                          <a:rPr lang="en-GB" sz="1600" b="1" i="1" smtClean="0">
                            <a:latin typeface="Cambria Math" panose="02040503050406030204" pitchFamily="18" charset="0"/>
                          </a:rPr>
                          <m:t>𝟏</m:t>
                        </m:r>
                      </m:sub>
                    </m:sSub>
                    <m:r>
                      <a:rPr lang="en-GB" sz="1600" b="1" i="1" smtClean="0">
                        <a:latin typeface="Cambria Math" panose="02040503050406030204" pitchFamily="18" charset="0"/>
                      </a:rPr>
                      <m:t>&gt;</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𝑨</m:t>
                        </m:r>
                      </m:e>
                      <m:sub>
                        <m:r>
                          <a:rPr lang="en-GB" sz="1600" b="1" i="1" smtClean="0">
                            <a:latin typeface="Cambria Math" panose="02040503050406030204" pitchFamily="18" charset="0"/>
                          </a:rPr>
                          <m:t>𝟐</m:t>
                        </m:r>
                      </m:sub>
                    </m:sSub>
                  </m:oMath>
                </a14:m>
                <a:r>
                  <a:rPr lang="en-GB" sz="1600" b="1" dirty="0"/>
                  <a:t> so</a:t>
                </a:r>
              </a:p>
              <a:p>
                <a14:m>
                  <m:oMathPara xmlns:m="http://schemas.openxmlformats.org/officeDocument/2006/math">
                    <m:oMathParaPr>
                      <m:jc m:val="centerGroup"/>
                    </m:oMathParaPr>
                    <m:oMath xmlns:m="http://schemas.openxmlformats.org/officeDocument/2006/math">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𝟒</m:t>
                          </m:r>
                        </m:num>
                        <m:den>
                          <m:r>
                            <a:rPr lang="en-GB" sz="1600" b="1" i="1" smtClean="0">
                              <a:latin typeface="Cambria Math" panose="02040503050406030204" pitchFamily="18" charset="0"/>
                            </a:rPr>
                            <m:t>𝟑</m:t>
                          </m:r>
                        </m:den>
                      </m:f>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𝒂</m:t>
                          </m:r>
                        </m:e>
                        <m:sup>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𝟑</m:t>
                              </m:r>
                            </m:num>
                            <m:den>
                              <m:r>
                                <a:rPr lang="en-GB" sz="1600" b="1" i="1" smtClean="0">
                                  <a:latin typeface="Cambria Math" panose="02040503050406030204" pitchFamily="18" charset="0"/>
                                </a:rPr>
                                <m:t>𝟐</m:t>
                              </m:r>
                            </m:den>
                          </m:f>
                        </m:sup>
                      </m:sSup>
                      <m:r>
                        <a:rPr lang="en-GB" sz="1600" b="1" i="1" smtClean="0">
                          <a:latin typeface="Cambria Math" panose="02040503050406030204" pitchFamily="18" charset="0"/>
                        </a:rPr>
                        <m:t>&gt;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𝟖</m:t>
                          </m:r>
                        </m:num>
                        <m:den>
                          <m:r>
                            <a:rPr lang="en-GB" sz="1600" b="1" i="1" smtClean="0">
                              <a:latin typeface="Cambria Math" panose="02040503050406030204" pitchFamily="18" charset="0"/>
                            </a:rPr>
                            <m:t>𝟓</m:t>
                          </m:r>
                        </m:den>
                      </m:f>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𝒂</m:t>
                          </m:r>
                        </m:e>
                        <m:sup>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𝟓</m:t>
                              </m:r>
                            </m:num>
                            <m:den>
                              <m:r>
                                <a:rPr lang="en-GB" sz="1600" b="1" i="1" smtClean="0">
                                  <a:latin typeface="Cambria Math" panose="02040503050406030204" pitchFamily="18" charset="0"/>
                                </a:rPr>
                                <m:t>𝟒</m:t>
                              </m:r>
                            </m:den>
                          </m:f>
                        </m:sup>
                      </m:sSup>
                    </m:oMath>
                    <m:oMath xmlns:m="http://schemas.openxmlformats.org/officeDocument/2006/math">
                      <m:r>
                        <a:rPr lang="en-GB" sz="1600" b="1" i="1" smtClean="0">
                          <a:latin typeface="Cambria Math" panose="02040503050406030204" pitchFamily="18" charset="0"/>
                        </a:rPr>
                        <m:t>𝟐𝟎</m:t>
                      </m:r>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𝒂</m:t>
                          </m:r>
                        </m:e>
                        <m:sup>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𝟔</m:t>
                              </m:r>
                            </m:num>
                            <m:den>
                              <m:r>
                                <a:rPr lang="en-GB" sz="1600" b="1" i="1" smtClean="0">
                                  <a:latin typeface="Cambria Math" panose="02040503050406030204" pitchFamily="18" charset="0"/>
                                </a:rPr>
                                <m:t>𝟒</m:t>
                              </m:r>
                            </m:den>
                          </m:f>
                        </m:sup>
                      </m:sSup>
                      <m:r>
                        <a:rPr lang="en-GB" sz="1600" b="1" i="1" smtClean="0">
                          <a:latin typeface="Cambria Math" panose="02040503050406030204" pitchFamily="18" charset="0"/>
                        </a:rPr>
                        <m:t>&gt;</m:t>
                      </m:r>
                      <m:r>
                        <a:rPr lang="en-GB" sz="1600" b="1" i="1" smtClean="0">
                          <a:latin typeface="Cambria Math" panose="02040503050406030204" pitchFamily="18" charset="0"/>
                        </a:rPr>
                        <m:t>𝟐𝟒</m:t>
                      </m:r>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𝒂</m:t>
                          </m:r>
                        </m:e>
                        <m:sup>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𝟓</m:t>
                              </m:r>
                            </m:num>
                            <m:den>
                              <m:r>
                                <a:rPr lang="en-GB" sz="1600" b="1" i="1" smtClean="0">
                                  <a:latin typeface="Cambria Math" panose="02040503050406030204" pitchFamily="18" charset="0"/>
                                </a:rPr>
                                <m:t>𝟒</m:t>
                              </m:r>
                            </m:den>
                          </m:f>
                        </m:sup>
                      </m:sSup>
                    </m:oMath>
                    <m:oMath xmlns:m="http://schemas.openxmlformats.org/officeDocument/2006/math">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𝒂</m:t>
                          </m:r>
                        </m:e>
                        <m:sup>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𝟒</m:t>
                              </m:r>
                            </m:den>
                          </m:f>
                        </m:sup>
                      </m:sSup>
                      <m:r>
                        <a:rPr lang="en-GB" sz="1600" b="1" i="1" smtClean="0">
                          <a:latin typeface="Cambria Math" panose="02040503050406030204" pitchFamily="18" charset="0"/>
                        </a:rPr>
                        <m:t>&gt;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𝟔</m:t>
                          </m:r>
                        </m:num>
                        <m:den>
                          <m:r>
                            <a:rPr lang="en-GB" sz="1600" b="1" i="1" smtClean="0">
                              <a:latin typeface="Cambria Math" panose="02040503050406030204" pitchFamily="18" charset="0"/>
                            </a:rPr>
                            <m:t>𝟓</m:t>
                          </m:r>
                        </m:den>
                      </m:f>
                    </m:oMath>
                  </m:oMathPara>
                </a14:m>
                <a:endParaRPr lang="en-GB" sz="1600" b="1" dirty="0"/>
              </a:p>
              <a:p>
                <a:r>
                  <a:rPr lang="en-GB" sz="1600" b="1" dirty="0"/>
                  <a:t>and so the answer is (e).</a:t>
                </a:r>
              </a:p>
            </p:txBody>
          </p:sp>
        </mc:Choice>
        <mc:Fallback>
          <p:sp>
            <p:nvSpPr>
              <p:cNvPr id="10" name="TextBox 9"/>
              <p:cNvSpPr txBox="1">
                <a:spLocks noRot="1" noChangeAspect="1" noMove="1" noResize="1" noEditPoints="1" noAdjustHandles="1" noChangeArrowheads="1" noChangeShapeType="1" noTextEdit="1"/>
              </p:cNvSpPr>
              <p:nvPr/>
            </p:nvSpPr>
            <p:spPr>
              <a:xfrm>
                <a:off x="5508104" y="1828180"/>
                <a:ext cx="3419996" cy="4624407"/>
              </a:xfrm>
              <a:prstGeom prst="rect">
                <a:avLst/>
              </a:prstGeom>
              <a:blipFill>
                <a:blip r:embed="rId3"/>
                <a:stretch>
                  <a:fillRect l="-1070" t="-396" r="-535" b="-792"/>
                </a:stretch>
              </a:blipFill>
            </p:spPr>
            <p:txBody>
              <a:bodyPr/>
              <a:lstStyle/>
              <a:p>
                <a:r>
                  <a:rPr lang="en-GB">
                    <a:noFill/>
                  </a:rPr>
                  <a:t> </a:t>
                </a:r>
              </a:p>
            </p:txBody>
          </p:sp>
        </mc:Fallback>
      </mc:AlternateContent>
      <p:sp>
        <p:nvSpPr>
          <p:cNvPr id="12" name="Rectangle 11"/>
          <p:cNvSpPr/>
          <p:nvPr/>
        </p:nvSpPr>
        <p:spPr>
          <a:xfrm>
            <a:off x="5364088" y="1702981"/>
            <a:ext cx="3564012" cy="4894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 2</a:t>
            </a:r>
          </a:p>
        </p:txBody>
      </p:sp>
      <p:sp>
        <p:nvSpPr>
          <p:cNvPr id="32" name="Rectangle 31"/>
          <p:cNvSpPr/>
          <p:nvPr/>
        </p:nvSpPr>
        <p:spPr>
          <a:xfrm>
            <a:off x="999293" y="2400549"/>
            <a:ext cx="2730877" cy="5458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 1</a:t>
            </a:r>
          </a:p>
        </p:txBody>
      </p:sp>
    </p:spTree>
    <p:extLst>
      <p:ext uri="{BB962C8B-B14F-4D97-AF65-F5344CB8AC3E}">
        <p14:creationId xmlns:p14="http://schemas.microsoft.com/office/powerpoint/2010/main" val="41889476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32"/>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32"/>
                                        </p:tgtEl>
                                      </p:cBhvr>
                                    </p:animEffect>
                                    <p:set>
                                      <p:cBhvr>
                                        <p:cTn id="13"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2"/>
                  </p:tgtEl>
                </p:cond>
              </p:nextCondLst>
            </p:seq>
          </p:childTnLst>
        </p:cTn>
      </p:par>
    </p:tnLst>
    <p:bldLst>
      <p:bldP spid="12"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mc:AlternateContent xmlns:mc="http://schemas.openxmlformats.org/markup-compatibility/2006">
          <mc:Choice xmlns:a14="http://schemas.microsoft.com/office/drawing/2010/main" Requires="a14">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Integrating </a:t>
                  </a:r>
                  <a14:m>
                    <m:oMath xmlns:m="http://schemas.openxmlformats.org/officeDocument/2006/math">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𝑥</m:t>
                          </m:r>
                        </m:e>
                        <m:sup>
                          <m:r>
                            <a:rPr lang="en-GB" sz="3200" b="0" i="1" smtClean="0">
                              <a:latin typeface="Cambria Math" panose="02040503050406030204" pitchFamily="18" charset="0"/>
                            </a:rPr>
                            <m:t>𝑛</m:t>
                          </m:r>
                        </m:sup>
                      </m:sSup>
                    </m:oMath>
                  </a14:m>
                  <a:r>
                    <a:rPr lang="en-GB" sz="3200" dirty="0"/>
                    <a:t> terms</a:t>
                  </a:r>
                </a:p>
              </p:txBody>
            </p:sp>
          </mc:Choice>
          <mc:Fallback>
            <p:sp>
              <p:nvSpPr>
                <p:cNvPr id="3" name="TextBox 32"/>
                <p:cNvSpPr txBox="1">
                  <a:spLocks noRot="1" noChangeAspect="1" noMove="1" noResize="1" noEditPoints="1" noAdjustHandles="1" noChangeArrowheads="1" noChangeShapeType="1" noTextEdit="1"/>
                </p:cNvSpPr>
                <p:nvPr/>
              </p:nvSpPr>
              <p:spPr>
                <a:xfrm>
                  <a:off x="0" y="13335"/>
                  <a:ext cx="9144000" cy="599127"/>
                </a:xfrm>
                <a:prstGeom prst="rect">
                  <a:avLst/>
                </a:prstGeom>
                <a:blipFill>
                  <a:blip r:embed="rId2"/>
                  <a:stretch>
                    <a:fillRect t="-12245" b="-31633"/>
                  </a:stretch>
                </a:blipFill>
                <a:ln>
                  <a:noFill/>
                </a:ln>
              </p:spPr>
              <p:txBody>
                <a:bodyPr/>
                <a:lstStyle/>
                <a:p>
                  <a:r>
                    <a:rPr lang="en-GB">
                      <a:noFill/>
                    </a:rPr>
                    <a:t> </a:t>
                  </a:r>
                </a:p>
              </p:txBody>
            </p:sp>
          </mc:Fallback>
        </mc:AlternateContent>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7" name="TextBox 6"/>
          <p:cNvSpPr txBox="1"/>
          <p:nvPr/>
        </p:nvSpPr>
        <p:spPr>
          <a:xfrm>
            <a:off x="317330" y="863487"/>
            <a:ext cx="6486917" cy="646331"/>
          </a:xfrm>
          <a:prstGeom prst="rect">
            <a:avLst/>
          </a:prstGeom>
          <a:noFill/>
        </p:spPr>
        <p:txBody>
          <a:bodyPr wrap="square" rtlCol="0">
            <a:spAutoFit/>
          </a:bodyPr>
          <a:lstStyle/>
          <a:p>
            <a:r>
              <a:rPr lang="en-GB" sz="2000" dirty="0"/>
              <a:t>Integration is the </a:t>
            </a:r>
            <a:r>
              <a:rPr lang="en-GB" sz="2000" b="1" dirty="0"/>
              <a:t>opposite of differentiation</a:t>
            </a:r>
            <a:r>
              <a:rPr lang="en-GB" sz="2000" dirty="0"/>
              <a:t>.</a:t>
            </a:r>
          </a:p>
          <a:p>
            <a:r>
              <a:rPr lang="en-GB" sz="1600" dirty="0"/>
              <a:t>(For this reason it is also called ‘</a:t>
            </a:r>
            <a:r>
              <a:rPr lang="en-GB" sz="1600" i="1" dirty="0"/>
              <a:t>antidifferentiation</a:t>
            </a:r>
            <a:r>
              <a:rPr lang="en-GB" sz="1600" dirty="0"/>
              <a:t>’)</a:t>
            </a:r>
          </a:p>
        </p:txBody>
      </p:sp>
      <mc:AlternateContent xmlns:mc="http://schemas.openxmlformats.org/markup-compatibility/2006">
        <mc:Choice xmlns:a14="http://schemas.microsoft.com/office/drawing/2010/main" Requires="a14">
          <p:sp>
            <p:nvSpPr>
              <p:cNvPr id="9" name="TextBox 8"/>
              <p:cNvSpPr txBox="1"/>
              <p:nvPr/>
            </p:nvSpPr>
            <p:spPr>
              <a:xfrm>
                <a:off x="289787" y="2392174"/>
                <a:ext cx="1309960"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5</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𝑥</m:t>
                          </m:r>
                        </m:e>
                        <m:sup>
                          <m:r>
                            <a:rPr lang="en-GB" sz="3200" b="0" i="1" smtClean="0">
                              <a:latin typeface="Cambria Math" panose="02040503050406030204" pitchFamily="18" charset="0"/>
                            </a:rPr>
                            <m:t>3</m:t>
                          </m:r>
                        </m:sup>
                      </m:sSup>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289787" y="2392174"/>
                <a:ext cx="1309960" cy="584775"/>
              </a:xfrm>
              <a:prstGeom prst="rect">
                <a:avLst/>
              </a:prstGeom>
              <a:blipFill>
                <a:blip r:embed="rId3"/>
                <a:stretch>
                  <a:fillRect/>
                </a:stretch>
              </a:blipFill>
            </p:spPr>
            <p:txBody>
              <a:bodyPr/>
              <a:lstStyle/>
              <a:p>
                <a:r>
                  <a:rPr lang="en-GB">
                    <a:noFill/>
                  </a:rPr>
                  <a:t> </a:t>
                </a:r>
              </a:p>
            </p:txBody>
          </p:sp>
        </mc:Fallback>
      </mc:AlternateContent>
      <p:sp>
        <p:nvSpPr>
          <p:cNvPr id="15" name="TextBox 14"/>
          <p:cNvSpPr txBox="1"/>
          <p:nvPr/>
        </p:nvSpPr>
        <p:spPr>
          <a:xfrm>
            <a:off x="1912052" y="2053943"/>
            <a:ext cx="223224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GB" dirty="0"/>
              <a:t>multiply by power</a:t>
            </a:r>
          </a:p>
        </p:txBody>
      </p:sp>
      <p:cxnSp>
        <p:nvCxnSpPr>
          <p:cNvPr id="18" name="Straight Arrow Connector 17"/>
          <p:cNvCxnSpPr/>
          <p:nvPr/>
        </p:nvCxnSpPr>
        <p:spPr>
          <a:xfrm flipV="1">
            <a:off x="1390650" y="2247900"/>
            <a:ext cx="514350" cy="295275"/>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p:cNvCxnSpPr/>
          <p:nvPr/>
        </p:nvCxnSpPr>
        <p:spPr>
          <a:xfrm>
            <a:off x="4159761" y="2228850"/>
            <a:ext cx="457200" cy="9525"/>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73" name="TextBox 72"/>
          <p:cNvSpPr txBox="1"/>
          <p:nvPr/>
        </p:nvSpPr>
        <p:spPr>
          <a:xfrm>
            <a:off x="4616961" y="2028868"/>
            <a:ext cx="223224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GB" dirty="0"/>
              <a:t>reduce power by 1</a:t>
            </a:r>
          </a:p>
        </p:txBody>
      </p:sp>
      <p:cxnSp>
        <p:nvCxnSpPr>
          <p:cNvPr id="74" name="Straight Arrow Connector 73"/>
          <p:cNvCxnSpPr/>
          <p:nvPr/>
        </p:nvCxnSpPr>
        <p:spPr>
          <a:xfrm>
            <a:off x="6864670" y="2219325"/>
            <a:ext cx="431480" cy="24765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75" name="TextBox 74"/>
              <p:cNvSpPr txBox="1"/>
              <p:nvPr/>
            </p:nvSpPr>
            <p:spPr>
              <a:xfrm>
                <a:off x="7181015" y="2229791"/>
                <a:ext cx="1309960"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15</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𝑥</m:t>
                          </m:r>
                        </m:e>
                        <m:sup>
                          <m:r>
                            <a:rPr lang="en-GB" sz="3200" b="0" i="1" smtClean="0">
                              <a:latin typeface="Cambria Math" panose="02040503050406030204" pitchFamily="18" charset="0"/>
                            </a:rPr>
                            <m:t>2</m:t>
                          </m:r>
                        </m:sup>
                      </m:sSup>
                    </m:oMath>
                  </m:oMathPara>
                </a14:m>
                <a:endParaRPr lang="en-GB" dirty="0"/>
              </a:p>
            </p:txBody>
          </p:sp>
        </mc:Choice>
        <mc:Fallback>
          <p:sp>
            <p:nvSpPr>
              <p:cNvPr id="75" name="TextBox 74"/>
              <p:cNvSpPr txBox="1">
                <a:spLocks noRot="1" noChangeAspect="1" noMove="1" noResize="1" noEditPoints="1" noAdjustHandles="1" noChangeArrowheads="1" noChangeShapeType="1" noTextEdit="1"/>
              </p:cNvSpPr>
              <p:nvPr/>
            </p:nvSpPr>
            <p:spPr>
              <a:xfrm>
                <a:off x="7181015" y="2229791"/>
                <a:ext cx="1309960" cy="584775"/>
              </a:xfrm>
              <a:prstGeom prst="rect">
                <a:avLst/>
              </a:prstGeom>
              <a:blipFill>
                <a:blip r:embed="rId4"/>
                <a:stretch>
                  <a:fillRect/>
                </a:stretch>
              </a:blipFill>
            </p:spPr>
            <p:txBody>
              <a:bodyPr/>
              <a:lstStyle/>
              <a:p>
                <a:r>
                  <a:rPr lang="en-GB">
                    <a:noFill/>
                  </a:rPr>
                  <a:t> </a:t>
                </a:r>
              </a:p>
            </p:txBody>
          </p:sp>
        </mc:Fallback>
      </mc:AlternateContent>
      <p:sp>
        <p:nvSpPr>
          <p:cNvPr id="76" name="TextBox 75"/>
          <p:cNvSpPr txBox="1"/>
          <p:nvPr/>
        </p:nvSpPr>
        <p:spPr>
          <a:xfrm>
            <a:off x="4593678" y="2906776"/>
            <a:ext cx="223224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GB" dirty="0"/>
              <a:t>increase power by 1</a:t>
            </a:r>
          </a:p>
        </p:txBody>
      </p:sp>
      <p:sp>
        <p:nvSpPr>
          <p:cNvPr id="77" name="TextBox 76"/>
          <p:cNvSpPr txBox="1"/>
          <p:nvPr/>
        </p:nvSpPr>
        <p:spPr>
          <a:xfrm>
            <a:off x="1980588" y="2920226"/>
            <a:ext cx="223224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GB" dirty="0"/>
              <a:t>divide by </a:t>
            </a:r>
            <a:r>
              <a:rPr lang="en-GB" u="sng" dirty="0"/>
              <a:t>new</a:t>
            </a:r>
            <a:r>
              <a:rPr lang="en-GB" dirty="0"/>
              <a:t> power</a:t>
            </a:r>
          </a:p>
        </p:txBody>
      </p:sp>
      <p:cxnSp>
        <p:nvCxnSpPr>
          <p:cNvPr id="78" name="Straight Arrow Connector 77"/>
          <p:cNvCxnSpPr/>
          <p:nvPr/>
        </p:nvCxnSpPr>
        <p:spPr>
          <a:xfrm flipH="1">
            <a:off x="6867525" y="2714625"/>
            <a:ext cx="504825" cy="36195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p:cNvCxnSpPr/>
          <p:nvPr/>
        </p:nvCxnSpPr>
        <p:spPr>
          <a:xfrm flipH="1">
            <a:off x="4210050" y="3082151"/>
            <a:ext cx="382229" cy="3949"/>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p:cNvCxnSpPr/>
          <p:nvPr/>
        </p:nvCxnSpPr>
        <p:spPr>
          <a:xfrm flipH="1" flipV="1">
            <a:off x="1371600" y="2781300"/>
            <a:ext cx="595094" cy="33992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552252" y="3930408"/>
                <a:ext cx="3670498" cy="624273"/>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400" dirty="0"/>
                  <a:t>Find </a:t>
                </a:r>
                <a14:m>
                  <m:oMath xmlns:m="http://schemas.openxmlformats.org/officeDocument/2006/math">
                    <m:r>
                      <a:rPr lang="en-GB" sz="2400" b="0" i="1" smtClean="0">
                        <a:latin typeface="Cambria Math" panose="02040503050406030204" pitchFamily="18" charset="0"/>
                      </a:rPr>
                      <m:t>𝑦</m:t>
                    </m:r>
                  </m:oMath>
                </a14:m>
                <a:r>
                  <a:rPr lang="en-GB" sz="2400" dirty="0"/>
                  <a:t> when </a:t>
                </a:r>
                <a14:m>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𝑑𝑦</m:t>
                        </m:r>
                      </m:num>
                      <m:den>
                        <m:r>
                          <a:rPr lang="en-GB" sz="2400" b="0" i="1" smtClean="0">
                            <a:latin typeface="Cambria Math" panose="02040503050406030204" pitchFamily="18" charset="0"/>
                          </a:rPr>
                          <m:t>𝑑𝑥</m:t>
                        </m:r>
                      </m:den>
                    </m:f>
                    <m:r>
                      <a:rPr lang="en-GB" sz="2400" b="0" i="1" smtClean="0">
                        <a:latin typeface="Cambria Math" panose="02040503050406030204" pitchFamily="18" charset="0"/>
                      </a:rPr>
                      <m:t>=3</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oMath>
                </a14:m>
                <a:endParaRPr lang="en-GB" dirty="0"/>
              </a:p>
            </p:txBody>
          </p:sp>
        </mc:Choice>
        <mc:Fallback>
          <p:sp>
            <p:nvSpPr>
              <p:cNvPr id="31" name="TextBox 30"/>
              <p:cNvSpPr txBox="1">
                <a:spLocks noRot="1" noChangeAspect="1" noMove="1" noResize="1" noEditPoints="1" noAdjustHandles="1" noChangeArrowheads="1" noChangeShapeType="1" noTextEdit="1"/>
              </p:cNvSpPr>
              <p:nvPr/>
            </p:nvSpPr>
            <p:spPr>
              <a:xfrm>
                <a:off x="552252" y="3930408"/>
                <a:ext cx="3670498" cy="624273"/>
              </a:xfrm>
              <a:prstGeom prst="rect">
                <a:avLst/>
              </a:prstGeom>
              <a:blipFill>
                <a:blip r:embed="rId5"/>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1" name="TextBox 80"/>
              <p:cNvSpPr txBox="1"/>
              <p:nvPr/>
            </p:nvSpPr>
            <p:spPr>
              <a:xfrm>
                <a:off x="840930" y="4670085"/>
                <a:ext cx="6899297" cy="2031325"/>
              </a:xfrm>
              <a:prstGeom prst="rect">
                <a:avLst/>
              </a:prstGeom>
              <a:noFill/>
            </p:spPr>
            <p:txBody>
              <a:bodyPr wrap="square" rtlCol="0">
                <a:spAutoFit/>
              </a:bodyPr>
              <a:lstStyle/>
              <a:p>
                <a:r>
                  <a:rPr lang="en-GB" dirty="0"/>
                  <a:t>Adding 1 to the power and dividing by this power give us:</a:t>
                </a:r>
              </a:p>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oMath>
                  </m:oMathPara>
                </a14:m>
                <a:endParaRPr lang="en-GB" dirty="0"/>
              </a:p>
              <a:p>
                <a:r>
                  <a:rPr lang="en-GB" dirty="0"/>
                  <a:t>However, other functions would also have differentiated to </a:t>
                </a:r>
                <a14:m>
                  <m:oMath xmlns:m="http://schemas.openxmlformats.org/officeDocument/2006/math">
                    <m:r>
                      <a:rPr lang="en-GB" b="0" i="1" smtClean="0">
                        <a:latin typeface="Cambria Math" panose="02040503050406030204" pitchFamily="18" charset="0"/>
                      </a:rPr>
                      <m:t>3</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a14:m>
                <a:r>
                  <a:rPr lang="en-GB" dirty="0"/>
                  <a:t>:</a:t>
                </a:r>
              </a:p>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+1,    </m:t>
                      </m:r>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−4,    …</m:t>
                      </m:r>
                    </m:oMath>
                  </m:oMathPara>
                </a14:m>
                <a:endParaRPr lang="en-GB" dirty="0"/>
              </a:p>
              <a:p>
                <a:r>
                  <a:rPr lang="en-GB" dirty="0"/>
                  <a:t>Clearly we could have had any constant, as it disappears upon differentiation.</a:t>
                </a:r>
              </a:p>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1" i="1" smtClean="0">
                          <a:latin typeface="Cambria Math" panose="02040503050406030204" pitchFamily="18" charset="0"/>
                        </a:rPr>
                        <m:t>𝒚</m:t>
                      </m:r>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𝟑</m:t>
                          </m:r>
                        </m:sup>
                      </m:sSup>
                      <m:r>
                        <a:rPr lang="en-GB" b="1" i="1" smtClean="0">
                          <a:latin typeface="Cambria Math" panose="02040503050406030204" pitchFamily="18" charset="0"/>
                        </a:rPr>
                        <m:t>+</m:t>
                      </m:r>
                      <m:r>
                        <a:rPr lang="en-GB" b="1" i="1" smtClean="0">
                          <a:latin typeface="Cambria Math" panose="02040503050406030204" pitchFamily="18" charset="0"/>
                        </a:rPr>
                        <m:t>𝒄</m:t>
                      </m:r>
                    </m:oMath>
                  </m:oMathPara>
                </a14:m>
                <a:endParaRPr lang="en-GB" b="1" dirty="0"/>
              </a:p>
            </p:txBody>
          </p:sp>
        </mc:Choice>
        <mc:Fallback>
          <p:sp>
            <p:nvSpPr>
              <p:cNvPr id="81" name="TextBox 80"/>
              <p:cNvSpPr txBox="1">
                <a:spLocks noRot="1" noChangeAspect="1" noMove="1" noResize="1" noEditPoints="1" noAdjustHandles="1" noChangeArrowheads="1" noChangeShapeType="1" noTextEdit="1"/>
              </p:cNvSpPr>
              <p:nvPr/>
            </p:nvSpPr>
            <p:spPr>
              <a:xfrm>
                <a:off x="840930" y="4670085"/>
                <a:ext cx="6899297" cy="2031325"/>
              </a:xfrm>
              <a:prstGeom prst="rect">
                <a:avLst/>
              </a:prstGeom>
              <a:blipFill>
                <a:blip r:embed="rId6"/>
                <a:stretch>
                  <a:fillRect l="-795" t="-1502" b="-901"/>
                </a:stretch>
              </a:blipFill>
            </p:spPr>
            <p:txBody>
              <a:bodyPr/>
              <a:lstStyle/>
              <a:p>
                <a:r>
                  <a:rPr lang="en-GB">
                    <a:noFill/>
                  </a:rPr>
                  <a:t> </a:t>
                </a:r>
              </a:p>
            </p:txBody>
          </p:sp>
        </mc:Fallback>
      </mc:AlternateContent>
      <p:sp>
        <p:nvSpPr>
          <p:cNvPr id="33" name="TextBox 32"/>
          <p:cNvSpPr txBox="1"/>
          <p:nvPr/>
        </p:nvSpPr>
        <p:spPr>
          <a:xfrm>
            <a:off x="463352" y="3467224"/>
            <a:ext cx="4536504" cy="369332"/>
          </a:xfrm>
          <a:prstGeom prst="rect">
            <a:avLst/>
          </a:prstGeom>
          <a:noFill/>
        </p:spPr>
        <p:txBody>
          <a:bodyPr wrap="square" rtlCol="0">
            <a:spAutoFit/>
          </a:bodyPr>
          <a:lstStyle/>
          <a:p>
            <a:r>
              <a:rPr lang="en-GB" dirty="0"/>
              <a:t>However, there’s one added complication…</a:t>
            </a:r>
          </a:p>
        </p:txBody>
      </p:sp>
      <p:sp>
        <p:nvSpPr>
          <p:cNvPr id="34" name="TextBox 33"/>
          <p:cNvSpPr txBox="1"/>
          <p:nvPr/>
        </p:nvSpPr>
        <p:spPr>
          <a:xfrm>
            <a:off x="355430" y="1959124"/>
            <a:ext cx="1105070" cy="369332"/>
          </a:xfrm>
          <a:prstGeom prst="rect">
            <a:avLst/>
          </a:prstGeom>
          <a:noFill/>
        </p:spPr>
        <p:txBody>
          <a:bodyPr wrap="square" rtlCol="0">
            <a:spAutoFit/>
          </a:bodyPr>
          <a:lstStyle/>
          <a:p>
            <a:pPr algn="ctr"/>
            <a:r>
              <a:rPr lang="en-GB" b="1" dirty="0"/>
              <a:t>Function</a:t>
            </a:r>
          </a:p>
        </p:txBody>
      </p:sp>
      <p:sp>
        <p:nvSpPr>
          <p:cNvPr id="82" name="TextBox 81"/>
          <p:cNvSpPr txBox="1"/>
          <p:nvPr/>
        </p:nvSpPr>
        <p:spPr>
          <a:xfrm>
            <a:off x="6927860" y="1806795"/>
            <a:ext cx="1949440" cy="369332"/>
          </a:xfrm>
          <a:prstGeom prst="rect">
            <a:avLst/>
          </a:prstGeom>
          <a:noFill/>
        </p:spPr>
        <p:txBody>
          <a:bodyPr wrap="square" rtlCol="0">
            <a:spAutoFit/>
          </a:bodyPr>
          <a:lstStyle/>
          <a:p>
            <a:pPr algn="ctr"/>
            <a:r>
              <a:rPr lang="en-GB" b="1" dirty="0"/>
              <a:t>Gradient Function</a:t>
            </a:r>
          </a:p>
        </p:txBody>
      </p:sp>
      <mc:AlternateContent xmlns:mc="http://schemas.openxmlformats.org/markup-compatibility/2006">
        <mc:Choice xmlns:a14="http://schemas.microsoft.com/office/drawing/2010/main" Requires="a14">
          <p:sp>
            <p:nvSpPr>
              <p:cNvPr id="36" name="TextBox 35"/>
              <p:cNvSpPr txBox="1"/>
              <p:nvPr/>
            </p:nvSpPr>
            <p:spPr>
              <a:xfrm>
                <a:off x="6084168" y="6165304"/>
                <a:ext cx="279313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14:m>
                  <m:oMath xmlns:m="http://schemas.openxmlformats.org/officeDocument/2006/math">
                    <m:r>
                      <a:rPr lang="en-GB" b="0" i="1" smtClean="0">
                        <a:latin typeface="Cambria Math" panose="02040503050406030204" pitchFamily="18" charset="0"/>
                      </a:rPr>
                      <m:t>𝑐</m:t>
                    </m:r>
                  </m:oMath>
                </a14:m>
                <a:r>
                  <a:rPr lang="en-GB" dirty="0"/>
                  <a:t> is known as a </a:t>
                </a:r>
                <a:r>
                  <a:rPr lang="en-GB" b="1" dirty="0"/>
                  <a:t>constant of integration</a:t>
                </a:r>
              </a:p>
            </p:txBody>
          </p:sp>
        </mc:Choice>
        <mc:Fallback>
          <p:sp>
            <p:nvSpPr>
              <p:cNvPr id="36" name="TextBox 35"/>
              <p:cNvSpPr txBox="1">
                <a:spLocks noRot="1" noChangeAspect="1" noMove="1" noResize="1" noEditPoints="1" noAdjustHandles="1" noChangeArrowheads="1" noChangeShapeType="1" noTextEdit="1"/>
              </p:cNvSpPr>
              <p:nvPr/>
            </p:nvSpPr>
            <p:spPr>
              <a:xfrm>
                <a:off x="6084168" y="6165304"/>
                <a:ext cx="2793132" cy="646331"/>
              </a:xfrm>
              <a:prstGeom prst="rect">
                <a:avLst/>
              </a:prstGeom>
              <a:blipFill>
                <a:blip r:embed="rId7"/>
                <a:stretch>
                  <a:fillRect l="-1299" t="-2727" b="-11818"/>
                </a:stretch>
              </a:blipFill>
            </p:spPr>
            <p:txBody>
              <a:bodyPr/>
              <a:lstStyle/>
              <a:p>
                <a:r>
                  <a:rPr lang="en-GB">
                    <a:noFill/>
                  </a:rPr>
                  <a:t> </a:t>
                </a:r>
              </a:p>
            </p:txBody>
          </p:sp>
        </mc:Fallback>
      </mc:AlternateContent>
      <p:cxnSp>
        <p:nvCxnSpPr>
          <p:cNvPr id="39" name="Straight Arrow Connector 38"/>
          <p:cNvCxnSpPr/>
          <p:nvPr/>
        </p:nvCxnSpPr>
        <p:spPr>
          <a:xfrm flipH="1">
            <a:off x="5292080" y="6399414"/>
            <a:ext cx="792088" cy="94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ectangle 82"/>
          <p:cNvSpPr/>
          <p:nvPr/>
        </p:nvSpPr>
        <p:spPr>
          <a:xfrm>
            <a:off x="523301" y="4554681"/>
            <a:ext cx="8353999" cy="22490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84" name="Rectangle 83"/>
          <p:cNvSpPr/>
          <p:nvPr/>
        </p:nvSpPr>
        <p:spPr>
          <a:xfrm>
            <a:off x="1980588" y="2894252"/>
            <a:ext cx="2273847" cy="3953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85" name="Rectangle 84"/>
          <p:cNvSpPr/>
          <p:nvPr/>
        </p:nvSpPr>
        <p:spPr>
          <a:xfrm>
            <a:off x="4592279" y="2878922"/>
            <a:ext cx="2273847" cy="3953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Tree>
    <p:extLst>
      <p:ext uri="{BB962C8B-B14F-4D97-AF65-F5344CB8AC3E}">
        <p14:creationId xmlns:p14="http://schemas.microsoft.com/office/powerpoint/2010/main" val="85123326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3"/>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3"/>
                                        </p:tgtEl>
                                      </p:cBhvr>
                                    </p:animEffect>
                                    <p:set>
                                      <p:cBhvr>
                                        <p:cTn id="7" dur="1" fill="hold">
                                          <p:stCondLst>
                                            <p:cond delay="499"/>
                                          </p:stCondLst>
                                        </p:cTn>
                                        <p:tgtEl>
                                          <p:spTgt spid="83"/>
                                        </p:tgtEl>
                                        <p:attrNameLst>
                                          <p:attrName>style.visibility</p:attrName>
                                        </p:attrNameLst>
                                      </p:cBhvr>
                                      <p:to>
                                        <p:strVal val="hidden"/>
                                      </p:to>
                                    </p:set>
                                  </p:childTnLst>
                                </p:cTn>
                              </p:par>
                            </p:childTnLst>
                          </p:cTn>
                        </p:par>
                      </p:childTnLst>
                    </p:cTn>
                  </p:par>
                </p:childTnLst>
              </p:cTn>
              <p:nextCondLst>
                <p:cond evt="onClick" delay="0">
                  <p:tgtEl>
                    <p:spTgt spid="83"/>
                  </p:tgtEl>
                </p:cond>
              </p:nextCondLst>
            </p:seq>
            <p:seq concurrent="1" nextAc="seek">
              <p:cTn id="8" restart="whenNotActive" fill="hold" evtFilter="cancelBubble" nodeType="interactiveSeq">
                <p:stCondLst>
                  <p:cond evt="onClick" delay="0">
                    <p:tgtEl>
                      <p:spTgt spid="84"/>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84"/>
                                        </p:tgtEl>
                                      </p:cBhvr>
                                    </p:animEffect>
                                    <p:set>
                                      <p:cBhvr>
                                        <p:cTn id="13" dur="1" fill="hold">
                                          <p:stCondLst>
                                            <p:cond delay="499"/>
                                          </p:stCondLst>
                                        </p:cTn>
                                        <p:tgtEl>
                                          <p:spTgt spid="84"/>
                                        </p:tgtEl>
                                        <p:attrNameLst>
                                          <p:attrName>style.visibility</p:attrName>
                                        </p:attrNameLst>
                                      </p:cBhvr>
                                      <p:to>
                                        <p:strVal val="hidden"/>
                                      </p:to>
                                    </p:set>
                                  </p:childTnLst>
                                </p:cTn>
                              </p:par>
                            </p:childTnLst>
                          </p:cTn>
                        </p:par>
                      </p:childTnLst>
                    </p:cTn>
                  </p:par>
                </p:childTnLst>
              </p:cTn>
              <p:nextCondLst>
                <p:cond evt="onClick" delay="0">
                  <p:tgtEl>
                    <p:spTgt spid="84"/>
                  </p:tgtEl>
                </p:cond>
              </p:nextCondLst>
            </p:seq>
            <p:seq concurrent="1" nextAc="seek">
              <p:cTn id="14" restart="whenNotActive" fill="hold" evtFilter="cancelBubble" nodeType="interactiveSeq">
                <p:stCondLst>
                  <p:cond evt="onClick" delay="0">
                    <p:tgtEl>
                      <p:spTgt spid="85"/>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85"/>
                                        </p:tgtEl>
                                      </p:cBhvr>
                                    </p:animEffect>
                                    <p:set>
                                      <p:cBhvr>
                                        <p:cTn id="19" dur="1" fill="hold">
                                          <p:stCondLst>
                                            <p:cond delay="499"/>
                                          </p:stCondLst>
                                        </p:cTn>
                                        <p:tgtEl>
                                          <p:spTgt spid="85"/>
                                        </p:tgtEl>
                                        <p:attrNameLst>
                                          <p:attrName>style.visibility</p:attrName>
                                        </p:attrNameLst>
                                      </p:cBhvr>
                                      <p:to>
                                        <p:strVal val="hidden"/>
                                      </p:to>
                                    </p:set>
                                  </p:childTnLst>
                                </p:cTn>
                              </p:par>
                            </p:childTnLst>
                          </p:cTn>
                        </p:par>
                      </p:childTnLst>
                    </p:cTn>
                  </p:par>
                </p:childTnLst>
              </p:cTn>
              <p:nextCondLst>
                <p:cond evt="onClick" delay="0">
                  <p:tgtEl>
                    <p:spTgt spid="85"/>
                  </p:tgtEl>
                </p:cond>
              </p:nextCondLst>
            </p:seq>
          </p:childTnLst>
        </p:cTn>
      </p:par>
    </p:tnLst>
    <p:bldLst>
      <p:bldP spid="83" grpId="0" animBg="1"/>
      <p:bldP spid="84" grpId="0" animBg="1"/>
      <p:bldP spid="8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728" y="5917875"/>
            <a:ext cx="3774008" cy="738664"/>
          </a:xfrm>
          <a:prstGeom prst="rect">
            <a:avLst/>
          </a:prstGeom>
          <a:ln>
            <a:no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b="1" dirty="0"/>
              <a:t>Textbook Error </a:t>
            </a:r>
            <a:r>
              <a:rPr lang="en-GB" sz="1400" dirty="0"/>
              <a:t>on Pg289: “When integrating polynomials”, but Example 3 is not a polynomial because it has negative and fractional powers. </a:t>
            </a:r>
          </a:p>
        </p:txBody>
      </p:sp>
      <p:grpSp>
        <p:nvGrpSpPr>
          <p:cNvPr id="3" name="Group 2"/>
          <p:cNvGrpSpPr/>
          <p:nvPr/>
        </p:nvGrpSpPr>
        <p:grpSpPr>
          <a:xfrm>
            <a:off x="0" y="0"/>
            <a:ext cx="9143074" cy="599127"/>
            <a:chOff x="0" y="13335"/>
            <a:chExt cx="9144218" cy="599127"/>
          </a:xfrm>
        </p:grpSpPr>
        <p:sp>
          <p:nvSpPr>
            <p:cNvPr id="4"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Examples</a:t>
              </a:r>
              <a:endParaRPr lang="en-GB" sz="3200" dirty="0"/>
            </a:p>
          </p:txBody>
        </p:sp>
        <p:cxnSp>
          <p:nvCxnSpPr>
            <p:cNvPr id="5" name="Straight Connector 4"/>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mc:Choice xmlns:a14="http://schemas.microsoft.com/office/drawing/2010/main" Requires="a14">
          <p:sp>
            <p:nvSpPr>
              <p:cNvPr id="6" name="TextBox 5"/>
              <p:cNvSpPr txBox="1"/>
              <p:nvPr/>
            </p:nvSpPr>
            <p:spPr>
              <a:xfrm>
                <a:off x="336228" y="929928"/>
                <a:ext cx="2114872" cy="46166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400" dirty="0"/>
                  <a:t>Find </a:t>
                </a:r>
                <a14:m>
                  <m:oMath xmlns:m="http://schemas.openxmlformats.org/officeDocument/2006/math">
                    <m:r>
                      <a:rPr lang="en-GB" sz="2400" b="0" i="1" smtClean="0">
                        <a:latin typeface="Cambria Math" panose="02040503050406030204" pitchFamily="18" charset="0"/>
                      </a:rPr>
                      <m:t>𝑦</m:t>
                    </m:r>
                  </m:oMath>
                </a14:m>
                <a:r>
                  <a:rPr lang="en-GB" sz="2400" dirty="0"/>
                  <a:t> when:</a:t>
                </a:r>
                <a:endParaRPr lang="en-GB" dirty="0"/>
              </a:p>
            </p:txBody>
          </p:sp>
        </mc:Choice>
        <mc:Fallback>
          <p:sp>
            <p:nvSpPr>
              <p:cNvPr id="6" name="TextBox 5"/>
              <p:cNvSpPr txBox="1">
                <a:spLocks noRot="1" noChangeAspect="1" noMove="1" noResize="1" noEditPoints="1" noAdjustHandles="1" noChangeArrowheads="1" noChangeShapeType="1" noTextEdit="1"/>
              </p:cNvSpPr>
              <p:nvPr/>
            </p:nvSpPr>
            <p:spPr>
              <a:xfrm>
                <a:off x="336228" y="929928"/>
                <a:ext cx="2114872" cy="461665"/>
              </a:xfrm>
              <a:prstGeom prst="rect">
                <a:avLst/>
              </a:prstGeom>
              <a:blipFill>
                <a:blip r:embed="rId2"/>
                <a:stretch>
                  <a:fillRect l="-267" b="-11111"/>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476052" y="1738908"/>
                <a:ext cx="3854648" cy="79361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𝑑𝑦</m:t>
                          </m:r>
                        </m:num>
                        <m:den>
                          <m:r>
                            <a:rPr lang="en-GB" sz="2400" b="0" i="1" smtClean="0">
                              <a:latin typeface="Cambria Math" panose="02040503050406030204" pitchFamily="18" charset="0"/>
                            </a:rPr>
                            <m:t>𝑑𝑥</m:t>
                          </m:r>
                        </m:den>
                      </m:f>
                      <m:r>
                        <a:rPr lang="en-GB" sz="2400" b="0" i="1" smtClean="0">
                          <a:latin typeface="Cambria Math" panose="02040503050406030204" pitchFamily="18" charset="0"/>
                        </a:rPr>
                        <m:t>=4</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3</m:t>
                          </m:r>
                        </m:sup>
                      </m:sSup>
                      <m:r>
                        <a:rPr lang="en-GB" sz="2400" b="0" i="1" smtClean="0">
                          <a:latin typeface="Cambria Math" panose="02040503050406030204" pitchFamily="18" charset="0"/>
                        </a:rPr>
                        <m:t>         </m:t>
                      </m:r>
                      <m:r>
                        <a:rPr lang="en-GB" sz="2400" b="0" i="1" smtClean="0">
                          <a:latin typeface="Cambria Math" panose="02040503050406030204" pitchFamily="18" charset="0"/>
                        </a:rPr>
                        <m:t>𝑦</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4</m:t>
                          </m:r>
                        </m:sup>
                      </m:sSup>
                      <m:r>
                        <a:rPr lang="en-GB" sz="2400" b="0" i="1" smtClean="0">
                          <a:latin typeface="Cambria Math" panose="02040503050406030204" pitchFamily="18" charset="0"/>
                        </a:rPr>
                        <m:t>+</m:t>
                      </m:r>
                      <m:r>
                        <a:rPr lang="en-GB" sz="2400" b="0" i="1" smtClean="0">
                          <a:latin typeface="Cambria Math" panose="02040503050406030204" pitchFamily="18" charset="0"/>
                        </a:rPr>
                        <m:t>𝑐</m:t>
                      </m:r>
                    </m:oMath>
                  </m:oMathPara>
                </a14:m>
                <a:endParaRPr lang="en-GB" dirty="0"/>
              </a:p>
            </p:txBody>
          </p:sp>
        </mc:Choice>
        <mc:Fallback>
          <p:sp>
            <p:nvSpPr>
              <p:cNvPr id="7" name="TextBox 6"/>
              <p:cNvSpPr txBox="1">
                <a:spLocks noRot="1" noChangeAspect="1" noMove="1" noResize="1" noEditPoints="1" noAdjustHandles="1" noChangeArrowheads="1" noChangeShapeType="1" noTextEdit="1"/>
              </p:cNvSpPr>
              <p:nvPr/>
            </p:nvSpPr>
            <p:spPr>
              <a:xfrm>
                <a:off x="476052" y="1738908"/>
                <a:ext cx="3854648" cy="793615"/>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76052" y="2531374"/>
                <a:ext cx="3854648" cy="79361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𝑑𝑦</m:t>
                          </m:r>
                        </m:num>
                        <m:den>
                          <m:r>
                            <a:rPr lang="en-GB" sz="2400" b="0" i="1" smtClean="0">
                              <a:latin typeface="Cambria Math" panose="02040503050406030204" pitchFamily="18" charset="0"/>
                            </a:rPr>
                            <m:t>𝑑𝑥</m:t>
                          </m:r>
                        </m:den>
                      </m:f>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5</m:t>
                          </m:r>
                        </m:sup>
                      </m:sSup>
                      <m:r>
                        <a:rPr lang="en-GB" sz="2400" b="0" i="1" smtClean="0">
                          <a:latin typeface="Cambria Math" panose="02040503050406030204" pitchFamily="18" charset="0"/>
                        </a:rPr>
                        <m:t>           </m:t>
                      </m:r>
                      <m:r>
                        <a:rPr lang="en-GB" sz="2400" b="0" i="1" smtClean="0">
                          <a:latin typeface="Cambria Math" panose="02040503050406030204" pitchFamily="18" charset="0"/>
                        </a:rPr>
                        <m:t>𝑦</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6</m:t>
                          </m:r>
                        </m:den>
                      </m:f>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6</m:t>
                          </m:r>
                        </m:sup>
                      </m:sSup>
                      <m:r>
                        <a:rPr lang="en-GB" sz="2400" b="0" i="1" smtClean="0">
                          <a:latin typeface="Cambria Math" panose="02040503050406030204" pitchFamily="18" charset="0"/>
                        </a:rPr>
                        <m:t>+</m:t>
                      </m:r>
                      <m:r>
                        <a:rPr lang="en-GB" sz="2400" b="0" i="1" smtClean="0">
                          <a:latin typeface="Cambria Math" panose="02040503050406030204" pitchFamily="18" charset="0"/>
                        </a:rPr>
                        <m:t>𝑐</m:t>
                      </m:r>
                    </m:oMath>
                  </m:oMathPara>
                </a14:m>
                <a:endParaRPr lang="en-GB" dirty="0"/>
              </a:p>
            </p:txBody>
          </p:sp>
        </mc:Choice>
        <mc:Fallback>
          <p:sp>
            <p:nvSpPr>
              <p:cNvPr id="8" name="TextBox 7"/>
              <p:cNvSpPr txBox="1">
                <a:spLocks noRot="1" noChangeAspect="1" noMove="1" noResize="1" noEditPoints="1" noAdjustHandles="1" noChangeArrowheads="1" noChangeShapeType="1" noTextEdit="1"/>
              </p:cNvSpPr>
              <p:nvPr/>
            </p:nvSpPr>
            <p:spPr>
              <a:xfrm>
                <a:off x="476052" y="2531374"/>
                <a:ext cx="3854648" cy="79361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5400300" y="1139594"/>
                <a:ext cx="3240360"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Exam Note</a:t>
                </a:r>
                <a:r>
                  <a:rPr lang="en-GB" dirty="0"/>
                  <a:t>: Historically ‘C1’ penalised the lack of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𝑐</m:t>
                    </m:r>
                  </m:oMath>
                </a14:m>
                <a:r>
                  <a:rPr lang="en-GB" dirty="0"/>
                  <a:t>, but modules thereafter didn’t. You should </a:t>
                </a:r>
                <a:r>
                  <a:rPr lang="en-GB" b="1" u="sng" dirty="0"/>
                  <a:t>always</a:t>
                </a:r>
                <a:r>
                  <a:rPr lang="en-GB" dirty="0"/>
                  <a:t> include it.</a:t>
                </a:r>
              </a:p>
            </p:txBody>
          </p:sp>
        </mc:Choice>
        <mc:Fallback>
          <p:sp>
            <p:nvSpPr>
              <p:cNvPr id="9" name="TextBox 8"/>
              <p:cNvSpPr txBox="1">
                <a:spLocks noRot="1" noChangeAspect="1" noMove="1" noResize="1" noEditPoints="1" noAdjustHandles="1" noChangeArrowheads="1" noChangeShapeType="1" noTextEdit="1"/>
              </p:cNvSpPr>
              <p:nvPr/>
            </p:nvSpPr>
            <p:spPr>
              <a:xfrm>
                <a:off x="5400300" y="1139594"/>
                <a:ext cx="3240360" cy="1200329"/>
              </a:xfrm>
              <a:prstGeom prst="rect">
                <a:avLst/>
              </a:prstGeom>
              <a:blipFill>
                <a:blip r:embed="rId5"/>
                <a:stretch>
                  <a:fillRect l="-1308" t="-1990" b="-5970"/>
                </a:stretch>
              </a:blipFill>
            </p:spPr>
            <p:txBody>
              <a:bodyPr/>
              <a:lstStyle/>
              <a:p>
                <a:r>
                  <a:rPr lang="en-GB">
                    <a:noFill/>
                  </a:rPr>
                  <a:t> </a:t>
                </a:r>
              </a:p>
            </p:txBody>
          </p:sp>
        </mc:Fallback>
      </mc:AlternateContent>
      <p:cxnSp>
        <p:nvCxnSpPr>
          <p:cNvPr id="11" name="Straight Arrow Connector 10"/>
          <p:cNvCxnSpPr>
            <a:stCxn id="9" idx="1"/>
          </p:cNvCxnSpPr>
          <p:nvPr/>
        </p:nvCxnSpPr>
        <p:spPr>
          <a:xfrm flipH="1">
            <a:off x="4139952" y="1739759"/>
            <a:ext cx="1260348" cy="395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5279948" y="2844264"/>
                <a:ext cx="3508452" cy="80143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You could also write as </a:t>
                </a:r>
                <a14:m>
                  <m:oMath xmlns:m="http://schemas.openxmlformats.org/officeDocument/2006/math">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6</m:t>
                            </m:r>
                          </m:sup>
                        </m:sSup>
                      </m:num>
                      <m:den>
                        <m:r>
                          <a:rPr lang="en-GB" b="0" i="1" smtClean="0">
                            <a:latin typeface="Cambria Math" panose="02040503050406030204" pitchFamily="18" charset="0"/>
                          </a:rPr>
                          <m:t>6</m:t>
                        </m:r>
                      </m:den>
                    </m:f>
                  </m:oMath>
                </a14:m>
                <a:r>
                  <a:rPr lang="en-GB" dirty="0"/>
                  <a:t>. It’s a matter of personal preference.</a:t>
                </a:r>
              </a:p>
            </p:txBody>
          </p:sp>
        </mc:Choice>
        <mc:Fallback>
          <p:sp>
            <p:nvSpPr>
              <p:cNvPr id="12" name="TextBox 11"/>
              <p:cNvSpPr txBox="1">
                <a:spLocks noRot="1" noChangeAspect="1" noMove="1" noResize="1" noEditPoints="1" noAdjustHandles="1" noChangeArrowheads="1" noChangeShapeType="1" noTextEdit="1"/>
              </p:cNvSpPr>
              <p:nvPr/>
            </p:nvSpPr>
            <p:spPr>
              <a:xfrm>
                <a:off x="5279948" y="2844264"/>
                <a:ext cx="3508452" cy="801438"/>
              </a:xfrm>
              <a:prstGeom prst="rect">
                <a:avLst/>
              </a:prstGeom>
              <a:blipFill>
                <a:blip r:embed="rId6"/>
                <a:stretch>
                  <a:fillRect l="-1034" b="-9630"/>
                </a:stretch>
              </a:blipFill>
            </p:spPr>
            <p:txBody>
              <a:bodyPr/>
              <a:lstStyle/>
              <a:p>
                <a:r>
                  <a:rPr lang="en-GB">
                    <a:noFill/>
                  </a:rPr>
                  <a:t> </a:t>
                </a:r>
              </a:p>
            </p:txBody>
          </p:sp>
        </mc:Fallback>
      </mc:AlternateContent>
      <p:cxnSp>
        <p:nvCxnSpPr>
          <p:cNvPr id="13" name="Straight Arrow Connector 12"/>
          <p:cNvCxnSpPr/>
          <p:nvPr/>
        </p:nvCxnSpPr>
        <p:spPr>
          <a:xfrm flipH="1" flipV="1">
            <a:off x="4279900" y="2959100"/>
            <a:ext cx="1000048" cy="365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428700" y="4050893"/>
                <a:ext cx="6175300" cy="9221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𝑑𝑦</m:t>
                          </m:r>
                        </m:num>
                        <m:den>
                          <m:r>
                            <a:rPr lang="en-GB" sz="2400" b="0" i="1" smtClean="0">
                              <a:latin typeface="Cambria Math" panose="02040503050406030204" pitchFamily="18" charset="0"/>
                            </a:rPr>
                            <m:t>𝑑𝑥</m:t>
                          </m:r>
                        </m:den>
                      </m:f>
                      <m:r>
                        <a:rPr lang="en-GB" sz="2400" b="0" i="1" smtClean="0">
                          <a:latin typeface="Cambria Math" panose="02040503050406030204" pitchFamily="18" charset="0"/>
                        </a:rPr>
                        <m:t>=3</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sup>
                      </m:sSup>
                      <m:r>
                        <a:rPr lang="en-GB" sz="2400" b="0" i="1" smtClean="0">
                          <a:latin typeface="Cambria Math" panose="02040503050406030204" pitchFamily="18" charset="0"/>
                        </a:rPr>
                        <m:t>           </m:t>
                      </m:r>
                      <m:r>
                        <a:rPr lang="en-GB" sz="2400" b="0" i="1" smtClean="0">
                          <a:latin typeface="Cambria Math" panose="02040503050406030204" pitchFamily="18" charset="0"/>
                        </a:rPr>
                        <m:t>𝑦</m:t>
                      </m:r>
                      <m:r>
                        <a:rPr lang="en-GB" sz="2400" b="0" i="1" smtClean="0">
                          <a:latin typeface="Cambria Math" panose="02040503050406030204" pitchFamily="18" charset="0"/>
                        </a:rPr>
                        <m:t>=3</m:t>
                      </m:r>
                      <m:d>
                        <m:dPr>
                          <m:ctrlPr>
                            <a:rPr lang="en-GB" sz="2400" b="0" i="1" smtClean="0">
                              <a:latin typeface="Cambria Math" panose="02040503050406030204" pitchFamily="18" charset="0"/>
                            </a:rPr>
                          </m:ctrlPr>
                        </m:dPr>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2</m:t>
                              </m:r>
                            </m:num>
                            <m:den>
                              <m:r>
                                <a:rPr lang="en-GB" sz="2400" b="0" i="1" smtClean="0">
                                  <a:latin typeface="Cambria Math" panose="02040503050406030204" pitchFamily="18" charset="0"/>
                                </a:rPr>
                                <m:t>3</m:t>
                              </m:r>
                            </m:den>
                          </m:f>
                        </m:e>
                      </m:d>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3</m:t>
                              </m:r>
                            </m:num>
                            <m:den>
                              <m:r>
                                <a:rPr lang="en-GB" sz="2400" b="0" i="1" smtClean="0">
                                  <a:latin typeface="Cambria Math" panose="02040503050406030204" pitchFamily="18" charset="0"/>
                                </a:rPr>
                                <m:t>2</m:t>
                              </m:r>
                            </m:den>
                          </m:f>
                        </m:sup>
                      </m:sSup>
                      <m:r>
                        <a:rPr lang="en-GB" sz="2400" b="0" i="1" smtClean="0">
                          <a:latin typeface="Cambria Math" panose="02040503050406030204" pitchFamily="18" charset="0"/>
                        </a:rPr>
                        <m:t>+</m:t>
                      </m:r>
                      <m:r>
                        <a:rPr lang="en-GB" sz="2400" b="0" i="1" smtClean="0">
                          <a:latin typeface="Cambria Math" panose="02040503050406030204" pitchFamily="18" charset="0"/>
                        </a:rPr>
                        <m:t>𝑐</m:t>
                      </m:r>
                      <m:r>
                        <a:rPr lang="en-GB" sz="2400" b="0" i="1" smtClean="0">
                          <a:latin typeface="Cambria Math" panose="02040503050406030204" pitchFamily="18" charset="0"/>
                        </a:rPr>
                        <m:t>=2</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3</m:t>
                              </m:r>
                            </m:num>
                            <m:den>
                              <m:r>
                                <a:rPr lang="en-GB" sz="2400" b="0" i="1" smtClean="0">
                                  <a:latin typeface="Cambria Math" panose="02040503050406030204" pitchFamily="18" charset="0"/>
                                </a:rPr>
                                <m:t>2</m:t>
                              </m:r>
                            </m:den>
                          </m:f>
                        </m:sup>
                      </m:sSup>
                      <m:r>
                        <a:rPr lang="en-GB" sz="2400" b="0" i="1" smtClean="0">
                          <a:latin typeface="Cambria Math" panose="02040503050406030204" pitchFamily="18" charset="0"/>
                        </a:rPr>
                        <m:t>+</m:t>
                      </m:r>
                      <m:r>
                        <a:rPr lang="en-GB" sz="2400" b="0" i="1" smtClean="0">
                          <a:latin typeface="Cambria Math" panose="02040503050406030204" pitchFamily="18" charset="0"/>
                        </a:rPr>
                        <m:t>𝑐</m:t>
                      </m:r>
                    </m:oMath>
                  </m:oMathPara>
                </a14:m>
                <a:endParaRPr lang="en-GB" dirty="0"/>
              </a:p>
            </p:txBody>
          </p:sp>
        </mc:Choice>
        <mc:Fallback>
          <p:sp>
            <p:nvSpPr>
              <p:cNvPr id="15" name="TextBox 14"/>
              <p:cNvSpPr txBox="1">
                <a:spLocks noRot="1" noChangeAspect="1" noMove="1" noResize="1" noEditPoints="1" noAdjustHandles="1" noChangeArrowheads="1" noChangeShapeType="1" noTextEdit="1"/>
              </p:cNvSpPr>
              <p:nvPr/>
            </p:nvSpPr>
            <p:spPr>
              <a:xfrm>
                <a:off x="428700" y="4050893"/>
                <a:ext cx="6175300" cy="922176"/>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4889500" y="5042195"/>
                <a:ext cx="4064000" cy="165199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b="1" dirty="0" err="1"/>
                  <a:t>Fro</a:t>
                </a:r>
                <a:r>
                  <a:rPr lang="en-GB" sz="1600" b="1" dirty="0"/>
                  <a:t> Tip:</a:t>
                </a:r>
                <a:r>
                  <a:rPr lang="en-GB" sz="1600" dirty="0"/>
                  <a:t> Many students are taught to write </a:t>
                </a:r>
                <a14:m>
                  <m:oMath xmlns:m="http://schemas.openxmlformats.org/officeDocument/2006/math">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3</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3</m:t>
                                </m:r>
                              </m:num>
                              <m:den>
                                <m:r>
                                  <a:rPr lang="en-GB" sz="1600" b="0" i="1" smtClean="0">
                                    <a:latin typeface="Cambria Math" panose="02040503050406030204" pitchFamily="18" charset="0"/>
                                  </a:rPr>
                                  <m:t>2</m:t>
                                </m:r>
                              </m:den>
                            </m:f>
                          </m:sup>
                        </m:sSup>
                      </m:num>
                      <m:den>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3</m:t>
                            </m:r>
                          </m:num>
                          <m:den>
                            <m:r>
                              <a:rPr lang="en-GB" sz="1600" b="0" i="1" smtClean="0">
                                <a:latin typeface="Cambria Math" panose="02040503050406030204" pitchFamily="18" charset="0"/>
                              </a:rPr>
                              <m:t>2</m:t>
                            </m:r>
                          </m:den>
                        </m:f>
                      </m:den>
                    </m:f>
                  </m:oMath>
                </a14:m>
                <a:r>
                  <a:rPr lang="en-GB" sz="1600" dirty="0"/>
                  <a:t> (as does textbook!). This is ugly and students then often struggle to simplify it. Instead remember back to Year 7: </a:t>
                </a:r>
                <a:r>
                  <a:rPr lang="en-GB" sz="1600" b="1" dirty="0"/>
                  <a:t>When you divide by a fraction, you multiply by the reciprocal.</a:t>
                </a:r>
              </a:p>
            </p:txBody>
          </p:sp>
        </mc:Choice>
        <mc:Fallback>
          <p:sp>
            <p:nvSpPr>
              <p:cNvPr id="16" name="TextBox 15"/>
              <p:cNvSpPr txBox="1">
                <a:spLocks noRot="1" noChangeAspect="1" noMove="1" noResize="1" noEditPoints="1" noAdjustHandles="1" noChangeArrowheads="1" noChangeShapeType="1" noTextEdit="1"/>
              </p:cNvSpPr>
              <p:nvPr/>
            </p:nvSpPr>
            <p:spPr>
              <a:xfrm>
                <a:off x="4889500" y="5042195"/>
                <a:ext cx="4064000" cy="1651991"/>
              </a:xfrm>
              <a:prstGeom prst="rect">
                <a:avLst/>
              </a:prstGeom>
              <a:blipFill>
                <a:blip r:embed="rId8"/>
                <a:stretch>
                  <a:fillRect l="-447" r="-894" b="-3273"/>
                </a:stretch>
              </a:blipFill>
            </p:spPr>
            <p:txBody>
              <a:bodyPr/>
              <a:lstStyle/>
              <a:p>
                <a:r>
                  <a:rPr lang="en-GB">
                    <a:noFill/>
                  </a:rPr>
                  <a:t> </a:t>
                </a:r>
              </a:p>
            </p:txBody>
          </p:sp>
        </mc:Fallback>
      </mc:AlternateContent>
      <p:cxnSp>
        <p:nvCxnSpPr>
          <p:cNvPr id="17" name="Straight Arrow Connector 16"/>
          <p:cNvCxnSpPr/>
          <p:nvPr/>
        </p:nvCxnSpPr>
        <p:spPr>
          <a:xfrm flipH="1" flipV="1">
            <a:off x="4051300" y="4902200"/>
            <a:ext cx="846956" cy="730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2949001" y="1735281"/>
            <a:ext cx="1102299" cy="7285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20" name="Rectangle 19"/>
          <p:cNvSpPr/>
          <p:nvPr/>
        </p:nvSpPr>
        <p:spPr>
          <a:xfrm>
            <a:off x="2949001" y="2561889"/>
            <a:ext cx="1191199" cy="8417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21" name="Rectangle 20"/>
          <p:cNvSpPr/>
          <p:nvPr/>
        </p:nvSpPr>
        <p:spPr>
          <a:xfrm>
            <a:off x="3018526" y="3958371"/>
            <a:ext cx="3153674" cy="9692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Tree>
    <p:extLst>
      <p:ext uri="{BB962C8B-B14F-4D97-AF65-F5344CB8AC3E}">
        <p14:creationId xmlns:p14="http://schemas.microsoft.com/office/powerpoint/2010/main" val="20445621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nextCondLst>
                <p:cond evt="onClick" delay="0">
                  <p:tgtEl>
                    <p:spTgt spid="19"/>
                  </p:tgtEl>
                </p:cond>
              </p:nextCondLst>
            </p:seq>
            <p:seq concurrent="1" nextAc="seek">
              <p:cTn id="15" restart="whenNotActive" fill="hold" evtFilter="cancelBubble" nodeType="interactiveSeq">
                <p:stCondLst>
                  <p:cond evt="onClick" delay="0">
                    <p:tgtEl>
                      <p:spTgt spid="20"/>
                    </p:tgtEl>
                  </p:cond>
                </p:stCondLst>
                <p:endSync evt="end" delay="0">
                  <p:rtn val="all"/>
                </p:endSync>
                <p:childTnLst>
                  <p:par>
                    <p:cTn id="16" fill="hold">
                      <p:stCondLst>
                        <p:cond delay="0"/>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nextCondLst>
                <p:cond evt="onClick" delay="0">
                  <p:tgtEl>
                    <p:spTgt spid="20"/>
                  </p:tgtEl>
                </p:cond>
              </p:nextCondLst>
            </p:seq>
            <p:seq concurrent="1" nextAc="seek">
              <p:cTn id="28" restart="whenNotActive" fill="hold" evtFilter="cancelBubble" nodeType="interactiveSeq">
                <p:stCondLst>
                  <p:cond evt="onClick" delay="0">
                    <p:tgtEl>
                      <p:spTgt spid="21"/>
                    </p:tgtEl>
                  </p:cond>
                </p:stCondLst>
                <p:endSync evt="end" delay="0">
                  <p:rtn val="all"/>
                </p:endSync>
                <p:childTnLst>
                  <p:par>
                    <p:cTn id="29" fill="hold">
                      <p:stCondLst>
                        <p:cond delay="0"/>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childTnLst>
              </p:cTn>
              <p:nextCondLst>
                <p:cond evt="onClick" delay="0">
                  <p:tgtEl>
                    <p:spTgt spid="21"/>
                  </p:tgtEl>
                </p:cond>
              </p:nextCondLst>
            </p:seq>
          </p:childTnLst>
        </p:cTn>
      </p:par>
    </p:tnLst>
    <p:bldLst>
      <p:bldP spid="9" grpId="0" animBg="1"/>
      <p:bldP spid="12" grpId="0" animBg="1"/>
      <p:bldP spid="16" grpId="0" animBg="1"/>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More Fractional Examples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mc:Choice xmlns:a14="http://schemas.microsoft.com/office/drawing/2010/main" Requires="a14">
          <p:sp>
            <p:nvSpPr>
              <p:cNvPr id="5" name="TextBox 4"/>
              <p:cNvSpPr txBox="1"/>
              <p:nvPr/>
            </p:nvSpPr>
            <p:spPr>
              <a:xfrm>
                <a:off x="336228" y="929928"/>
                <a:ext cx="2114872" cy="46166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400" dirty="0"/>
                  <a:t>Find </a:t>
                </a:r>
                <a14:m>
                  <m:oMath xmlns:m="http://schemas.openxmlformats.org/officeDocument/2006/math">
                    <m:r>
                      <a:rPr lang="en-GB" sz="2400" b="0" i="1" smtClean="0">
                        <a:latin typeface="Cambria Math" panose="02040503050406030204" pitchFamily="18" charset="0"/>
                      </a:rPr>
                      <m:t>𝑦</m:t>
                    </m:r>
                  </m:oMath>
                </a14:m>
                <a:r>
                  <a:rPr lang="en-GB" sz="2400" dirty="0"/>
                  <a:t> when:</a:t>
                </a:r>
                <a:endParaRPr lang="en-GB" dirty="0"/>
              </a:p>
            </p:txBody>
          </p:sp>
        </mc:Choice>
        <mc:Fallback>
          <p:sp>
            <p:nvSpPr>
              <p:cNvPr id="5" name="TextBox 4"/>
              <p:cNvSpPr txBox="1">
                <a:spLocks noRot="1" noChangeAspect="1" noMove="1" noResize="1" noEditPoints="1" noAdjustHandles="1" noChangeArrowheads="1" noChangeShapeType="1" noTextEdit="1"/>
              </p:cNvSpPr>
              <p:nvPr/>
            </p:nvSpPr>
            <p:spPr>
              <a:xfrm>
                <a:off x="336228" y="929928"/>
                <a:ext cx="2114872" cy="461665"/>
              </a:xfrm>
              <a:prstGeom prst="rect">
                <a:avLst/>
              </a:prstGeom>
              <a:blipFill>
                <a:blip r:embed="rId2"/>
                <a:stretch>
                  <a:fillRect l="-267" b="-11111"/>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476052" y="1738908"/>
                <a:ext cx="6102548" cy="86267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𝑑𝑦</m:t>
                          </m:r>
                        </m:num>
                        <m:den>
                          <m:r>
                            <a:rPr lang="en-GB" sz="2400" b="0" i="1" smtClean="0">
                              <a:latin typeface="Cambria Math" panose="02040503050406030204" pitchFamily="18" charset="0"/>
                            </a:rPr>
                            <m:t>𝑑𝑥</m:t>
                          </m:r>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4</m:t>
                          </m:r>
                        </m:num>
                        <m:den>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𝑥</m:t>
                              </m:r>
                            </m:e>
                          </m:rad>
                        </m:den>
                      </m:f>
                      <m:r>
                        <a:rPr lang="en-GB" sz="2400" b="0" i="1" smtClean="0">
                          <a:latin typeface="Cambria Math" panose="02040503050406030204" pitchFamily="18" charset="0"/>
                        </a:rPr>
                        <m:t>=4</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sup>
                      </m:sSup>
                      <m:r>
                        <a:rPr lang="en-GB" sz="2400" b="0" i="1" smtClean="0">
                          <a:latin typeface="Cambria Math" panose="02040503050406030204" pitchFamily="18" charset="0"/>
                        </a:rPr>
                        <m:t>         </m:t>
                      </m:r>
                      <m:r>
                        <a:rPr lang="en-GB" sz="2400" b="0" i="1" smtClean="0">
                          <a:latin typeface="Cambria Math" panose="02040503050406030204" pitchFamily="18" charset="0"/>
                        </a:rPr>
                        <m:t>𝑦</m:t>
                      </m:r>
                      <m:r>
                        <a:rPr lang="en-GB" sz="2400" b="0" i="1" smtClean="0">
                          <a:latin typeface="Cambria Math" panose="02040503050406030204" pitchFamily="18" charset="0"/>
                        </a:rPr>
                        <m:t>=8</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sup>
                      </m:sSup>
                      <m:r>
                        <a:rPr lang="en-GB" sz="2400" b="0" i="1" smtClean="0">
                          <a:latin typeface="Cambria Math" panose="02040503050406030204" pitchFamily="18" charset="0"/>
                        </a:rPr>
                        <m:t>+</m:t>
                      </m:r>
                      <m:r>
                        <a:rPr lang="en-GB" sz="2400" b="0" i="1" smtClean="0">
                          <a:latin typeface="Cambria Math" panose="02040503050406030204" pitchFamily="18" charset="0"/>
                        </a:rPr>
                        <m:t>𝑐</m:t>
                      </m:r>
                    </m:oMath>
                  </m:oMathPara>
                </a14:m>
                <a:endParaRPr lang="en-GB" dirty="0"/>
              </a:p>
            </p:txBody>
          </p:sp>
        </mc:Choice>
        <mc:Fallback>
          <p:sp>
            <p:nvSpPr>
              <p:cNvPr id="6" name="TextBox 5"/>
              <p:cNvSpPr txBox="1">
                <a:spLocks noRot="1" noChangeAspect="1" noMove="1" noResize="1" noEditPoints="1" noAdjustHandles="1" noChangeArrowheads="1" noChangeShapeType="1" noTextEdit="1"/>
              </p:cNvSpPr>
              <p:nvPr/>
            </p:nvSpPr>
            <p:spPr>
              <a:xfrm>
                <a:off x="476052" y="1738908"/>
                <a:ext cx="6102548" cy="86267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5654300" y="1076094"/>
                <a:ext cx="3240360" cy="159146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When we divide by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oMath>
                </a14:m>
                <a:r>
                  <a:rPr lang="en-GB" dirty="0"/>
                  <a:t> we multiply by the reciprocal, i.e. 2. </a:t>
                </a:r>
              </a:p>
              <a:p>
                <a:r>
                  <a:rPr lang="en-GB" b="1" dirty="0" err="1"/>
                  <a:t>Fro</a:t>
                </a:r>
                <a:r>
                  <a:rPr lang="en-GB" b="1" dirty="0"/>
                  <a:t> Tip: </a:t>
                </a:r>
                <a:r>
                  <a:rPr lang="en-GB" dirty="0"/>
                  <a:t>I recommend doing in your head when the simplification would be simple.</a:t>
                </a:r>
              </a:p>
            </p:txBody>
          </p:sp>
        </mc:Choice>
        <mc:Fallback>
          <p:sp>
            <p:nvSpPr>
              <p:cNvPr id="7" name="TextBox 6"/>
              <p:cNvSpPr txBox="1">
                <a:spLocks noRot="1" noChangeAspect="1" noMove="1" noResize="1" noEditPoints="1" noAdjustHandles="1" noChangeArrowheads="1" noChangeShapeType="1" noTextEdit="1"/>
              </p:cNvSpPr>
              <p:nvPr/>
            </p:nvSpPr>
            <p:spPr>
              <a:xfrm>
                <a:off x="5654300" y="1076094"/>
                <a:ext cx="3240360" cy="1591461"/>
              </a:xfrm>
              <a:prstGeom prst="rect">
                <a:avLst/>
              </a:prstGeom>
              <a:blipFill>
                <a:blip r:embed="rId4"/>
                <a:stretch>
                  <a:fillRect l="-1308" r="-561" b="-4528"/>
                </a:stretch>
              </a:blipFill>
            </p:spPr>
            <p:txBody>
              <a:bodyPr/>
              <a:lstStyle/>
              <a:p>
                <a:r>
                  <a:rPr lang="en-GB">
                    <a:noFill/>
                  </a:rPr>
                  <a:t> </a:t>
                </a:r>
              </a:p>
            </p:txBody>
          </p:sp>
        </mc:Fallback>
      </mc:AlternateContent>
      <p:cxnSp>
        <p:nvCxnSpPr>
          <p:cNvPr id="9" name="Straight Arrow Connector 8"/>
          <p:cNvCxnSpPr>
            <a:stCxn id="7" idx="1"/>
          </p:cNvCxnSpPr>
          <p:nvPr/>
        </p:nvCxnSpPr>
        <p:spPr>
          <a:xfrm flipH="1">
            <a:off x="5292080" y="1871825"/>
            <a:ext cx="362220" cy="450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476052" y="3047787"/>
                <a:ext cx="6102548" cy="79361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𝑑𝑦</m:t>
                          </m:r>
                        </m:num>
                        <m:den>
                          <m:r>
                            <a:rPr lang="en-GB" sz="2400" b="0" i="1" smtClean="0">
                              <a:latin typeface="Cambria Math" panose="02040503050406030204" pitchFamily="18" charset="0"/>
                            </a:rPr>
                            <m:t>𝑑𝑥</m:t>
                          </m:r>
                        </m:den>
                      </m:f>
                      <m:r>
                        <a:rPr lang="en-GB" sz="2400" b="0" i="1" smtClean="0">
                          <a:latin typeface="Cambria Math" panose="02040503050406030204" pitchFamily="18" charset="0"/>
                        </a:rPr>
                        <m:t>=5</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                    </m:t>
                      </m:r>
                      <m:r>
                        <a:rPr lang="en-GB" sz="2400" b="0" i="1" smtClean="0">
                          <a:latin typeface="Cambria Math" panose="02040503050406030204" pitchFamily="18" charset="0"/>
                        </a:rPr>
                        <m:t>𝑦</m:t>
                      </m:r>
                      <m:r>
                        <a:rPr lang="en-GB" sz="2400" b="0" i="1" smtClean="0">
                          <a:latin typeface="Cambria Math" panose="02040503050406030204" pitchFamily="18" charset="0"/>
                        </a:rPr>
                        <m:t>=−5</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−1</m:t>
                          </m:r>
                        </m:sup>
                      </m:sSup>
                      <m:r>
                        <a:rPr lang="en-GB" sz="2400" b="0" i="1" smtClean="0">
                          <a:latin typeface="Cambria Math" panose="02040503050406030204" pitchFamily="18" charset="0"/>
                        </a:rPr>
                        <m:t>+</m:t>
                      </m:r>
                      <m:r>
                        <a:rPr lang="en-GB" sz="2400" b="0" i="1" smtClean="0">
                          <a:latin typeface="Cambria Math" panose="02040503050406030204" pitchFamily="18" charset="0"/>
                        </a:rPr>
                        <m:t>𝑐</m:t>
                      </m:r>
                    </m:oMath>
                  </m:oMathPara>
                </a14:m>
                <a:endParaRPr lang="en-GB" dirty="0"/>
              </a:p>
            </p:txBody>
          </p:sp>
        </mc:Choice>
        <mc:Fallback>
          <p:sp>
            <p:nvSpPr>
              <p:cNvPr id="10" name="TextBox 9"/>
              <p:cNvSpPr txBox="1">
                <a:spLocks noRot="1" noChangeAspect="1" noMove="1" noResize="1" noEditPoints="1" noAdjustHandles="1" noChangeArrowheads="1" noChangeShapeType="1" noTextEdit="1"/>
              </p:cNvSpPr>
              <p:nvPr/>
            </p:nvSpPr>
            <p:spPr>
              <a:xfrm>
                <a:off x="476052" y="3047787"/>
                <a:ext cx="6102548" cy="79361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76052" y="4287609"/>
                <a:ext cx="8056388" cy="9221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𝑑𝑦</m:t>
                          </m:r>
                        </m:num>
                        <m:den>
                          <m:r>
                            <a:rPr lang="en-GB" sz="2400" b="0" i="1" smtClean="0">
                              <a:latin typeface="Cambria Math" panose="02040503050406030204" pitchFamily="18" charset="0"/>
                            </a:rPr>
                            <m:t>𝑑𝑥</m:t>
                          </m:r>
                        </m:den>
                      </m:f>
                      <m:r>
                        <a:rPr lang="en-GB" sz="2400" b="0" i="1" smtClean="0">
                          <a:latin typeface="Cambria Math" panose="02040503050406030204" pitchFamily="18" charset="0"/>
                        </a:rPr>
                        <m:t>=4</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2</m:t>
                              </m:r>
                            </m:num>
                            <m:den>
                              <m:r>
                                <a:rPr lang="en-GB" sz="2400" b="0" i="1" smtClean="0">
                                  <a:latin typeface="Cambria Math" panose="02040503050406030204" pitchFamily="18" charset="0"/>
                                </a:rPr>
                                <m:t>3</m:t>
                              </m:r>
                            </m:den>
                          </m:f>
                        </m:sup>
                      </m:sSup>
                      <m:r>
                        <a:rPr lang="en-GB" sz="2400" b="0" i="1" smtClean="0">
                          <a:latin typeface="Cambria Math" panose="02040503050406030204" pitchFamily="18" charset="0"/>
                        </a:rPr>
                        <m:t>                      </m:t>
                      </m:r>
                      <m:r>
                        <a:rPr lang="en-GB" sz="2400" b="0" i="1" smtClean="0">
                          <a:latin typeface="Cambria Math" panose="02040503050406030204" pitchFamily="18" charset="0"/>
                        </a:rPr>
                        <m:t>𝑦</m:t>
                      </m:r>
                      <m:r>
                        <a:rPr lang="en-GB" sz="2400" b="0" i="1" smtClean="0">
                          <a:latin typeface="Cambria Math" panose="02040503050406030204" pitchFamily="18" charset="0"/>
                        </a:rPr>
                        <m:t>=4</m:t>
                      </m:r>
                      <m:d>
                        <m:dPr>
                          <m:ctrlPr>
                            <a:rPr lang="en-GB" sz="2400" b="0" i="1" smtClean="0">
                              <a:latin typeface="Cambria Math" panose="02040503050406030204" pitchFamily="18" charset="0"/>
                            </a:rPr>
                          </m:ctrlPr>
                        </m:dPr>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3</m:t>
                              </m:r>
                            </m:num>
                            <m:den>
                              <m:r>
                                <a:rPr lang="en-GB" sz="2400" b="0" i="1" smtClean="0">
                                  <a:latin typeface="Cambria Math" panose="02040503050406030204" pitchFamily="18" charset="0"/>
                                </a:rPr>
                                <m:t>5</m:t>
                              </m:r>
                            </m:den>
                          </m:f>
                        </m:e>
                      </m:d>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5</m:t>
                              </m:r>
                            </m:num>
                            <m:den>
                              <m:r>
                                <a:rPr lang="en-GB" sz="2400" b="0" i="1" smtClean="0">
                                  <a:latin typeface="Cambria Math" panose="02040503050406030204" pitchFamily="18" charset="0"/>
                                </a:rPr>
                                <m:t>3</m:t>
                              </m:r>
                            </m:den>
                          </m:f>
                        </m:sup>
                      </m:sSup>
                      <m:r>
                        <a:rPr lang="en-GB" sz="2400" b="0" i="1" smtClean="0">
                          <a:latin typeface="Cambria Math" panose="02040503050406030204" pitchFamily="18" charset="0"/>
                        </a:rPr>
                        <m:t>+</m:t>
                      </m:r>
                      <m:r>
                        <a:rPr lang="en-GB" sz="2400" b="0" i="1" smtClean="0">
                          <a:latin typeface="Cambria Math" panose="02040503050406030204" pitchFamily="18" charset="0"/>
                        </a:rPr>
                        <m:t>𝑐</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12</m:t>
                          </m:r>
                        </m:num>
                        <m:den>
                          <m:r>
                            <a:rPr lang="en-GB" sz="2400" b="0" i="1" smtClean="0">
                              <a:latin typeface="Cambria Math" panose="02040503050406030204" pitchFamily="18" charset="0"/>
                            </a:rPr>
                            <m:t>5</m:t>
                          </m:r>
                        </m:den>
                      </m:f>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5</m:t>
                              </m:r>
                            </m:num>
                            <m:den>
                              <m:r>
                                <a:rPr lang="en-GB" sz="2400" b="0" i="1" smtClean="0">
                                  <a:latin typeface="Cambria Math" panose="02040503050406030204" pitchFamily="18" charset="0"/>
                                </a:rPr>
                                <m:t>3</m:t>
                              </m:r>
                            </m:den>
                          </m:f>
                        </m:sup>
                      </m:sSup>
                      <m:r>
                        <a:rPr lang="en-GB" sz="2400" b="0" i="1" smtClean="0">
                          <a:latin typeface="Cambria Math" panose="02040503050406030204" pitchFamily="18" charset="0"/>
                        </a:rPr>
                        <m:t>+</m:t>
                      </m:r>
                      <m:r>
                        <a:rPr lang="en-GB" sz="2400" b="0" i="1" smtClean="0">
                          <a:latin typeface="Cambria Math" panose="02040503050406030204" pitchFamily="18" charset="0"/>
                        </a:rPr>
                        <m:t>𝑐</m:t>
                      </m:r>
                    </m:oMath>
                  </m:oMathPara>
                </a14:m>
                <a:endParaRPr lang="en-GB" dirty="0"/>
              </a:p>
            </p:txBody>
          </p:sp>
        </mc:Choice>
        <mc:Fallback>
          <p:sp>
            <p:nvSpPr>
              <p:cNvPr id="11" name="TextBox 10"/>
              <p:cNvSpPr txBox="1">
                <a:spLocks noRot="1" noChangeAspect="1" noMove="1" noResize="1" noEditPoints="1" noAdjustHandles="1" noChangeArrowheads="1" noChangeShapeType="1" noTextEdit="1"/>
              </p:cNvSpPr>
              <p:nvPr/>
            </p:nvSpPr>
            <p:spPr>
              <a:xfrm>
                <a:off x="476052" y="4287609"/>
                <a:ext cx="8056388" cy="922176"/>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470992" y="5445224"/>
                <a:ext cx="7485384" cy="80143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𝑑𝑦</m:t>
                          </m:r>
                        </m:num>
                        <m:den>
                          <m:r>
                            <a:rPr lang="en-GB" sz="2400" b="0" i="1" smtClean="0">
                              <a:latin typeface="Cambria Math" panose="02040503050406030204" pitchFamily="18" charset="0"/>
                            </a:rPr>
                            <m:t>𝑑𝑥</m:t>
                          </m:r>
                        </m:den>
                      </m:f>
                      <m:r>
                        <a:rPr lang="en-GB" sz="2400" b="0" i="1" smtClean="0">
                          <a:latin typeface="Cambria Math" panose="02040503050406030204" pitchFamily="18" charset="0"/>
                        </a:rPr>
                        <m:t>=10</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2</m:t>
                              </m:r>
                            </m:num>
                            <m:den>
                              <m:r>
                                <a:rPr lang="en-GB" sz="2400" b="0" i="1" smtClean="0">
                                  <a:latin typeface="Cambria Math" panose="02040503050406030204" pitchFamily="18" charset="0"/>
                                </a:rPr>
                                <m:t>7</m:t>
                              </m:r>
                            </m:den>
                          </m:f>
                        </m:sup>
                      </m:sSup>
                      <m:r>
                        <a:rPr lang="en-GB" sz="2400" b="0" i="1" smtClean="0">
                          <a:latin typeface="Cambria Math" panose="02040503050406030204" pitchFamily="18" charset="0"/>
                        </a:rPr>
                        <m:t>                 </m:t>
                      </m:r>
                      <m:r>
                        <a:rPr lang="en-GB" sz="2400" b="0" i="1" smtClean="0">
                          <a:latin typeface="Cambria Math" panose="02040503050406030204" pitchFamily="18" charset="0"/>
                        </a:rPr>
                        <m:t>𝑦</m:t>
                      </m:r>
                      <m:r>
                        <a:rPr lang="en-GB" sz="2400" b="0" i="1" smtClean="0">
                          <a:latin typeface="Cambria Math" panose="02040503050406030204" pitchFamily="18" charset="0"/>
                        </a:rPr>
                        <m:t>=10</m:t>
                      </m:r>
                      <m:d>
                        <m:dPr>
                          <m:ctrlPr>
                            <a:rPr lang="en-GB" sz="2400" b="0" i="1" smtClean="0">
                              <a:latin typeface="Cambria Math" panose="02040503050406030204" pitchFamily="18" charset="0"/>
                            </a:rPr>
                          </m:ctrlPr>
                        </m:dPr>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7</m:t>
                              </m:r>
                            </m:num>
                            <m:den>
                              <m:r>
                                <a:rPr lang="en-GB" sz="2400" b="0" i="1" smtClean="0">
                                  <a:latin typeface="Cambria Math" panose="02040503050406030204" pitchFamily="18" charset="0"/>
                                </a:rPr>
                                <m:t>5</m:t>
                              </m:r>
                            </m:den>
                          </m:f>
                        </m:e>
                      </m:d>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5</m:t>
                              </m:r>
                            </m:num>
                            <m:den>
                              <m:r>
                                <a:rPr lang="en-GB" sz="2400" b="0" i="1" smtClean="0">
                                  <a:latin typeface="Cambria Math" panose="02040503050406030204" pitchFamily="18" charset="0"/>
                                </a:rPr>
                                <m:t>7</m:t>
                              </m:r>
                            </m:den>
                          </m:f>
                        </m:sup>
                      </m:sSup>
                      <m:r>
                        <a:rPr lang="en-GB" sz="2400" b="0" i="1" smtClean="0">
                          <a:latin typeface="Cambria Math" panose="02040503050406030204" pitchFamily="18" charset="0"/>
                        </a:rPr>
                        <m:t>+</m:t>
                      </m:r>
                      <m:r>
                        <a:rPr lang="en-GB" sz="2400" b="0" i="1" smtClean="0">
                          <a:latin typeface="Cambria Math" panose="02040503050406030204" pitchFamily="18" charset="0"/>
                        </a:rPr>
                        <m:t>𝑐</m:t>
                      </m:r>
                      <m:r>
                        <a:rPr lang="en-GB" sz="2400" b="0" i="1" smtClean="0">
                          <a:latin typeface="Cambria Math" panose="02040503050406030204" pitchFamily="18" charset="0"/>
                        </a:rPr>
                        <m:t>=14</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5</m:t>
                              </m:r>
                            </m:num>
                            <m:den>
                              <m:r>
                                <a:rPr lang="en-GB" sz="2400" b="0" i="1" smtClean="0">
                                  <a:latin typeface="Cambria Math" panose="02040503050406030204" pitchFamily="18" charset="0"/>
                                </a:rPr>
                                <m:t>7</m:t>
                              </m:r>
                            </m:den>
                          </m:f>
                        </m:sup>
                      </m:sSup>
                      <m:r>
                        <a:rPr lang="en-GB" sz="2400" b="0" i="1" smtClean="0">
                          <a:latin typeface="Cambria Math" panose="02040503050406030204" pitchFamily="18" charset="0"/>
                        </a:rPr>
                        <m:t>+</m:t>
                      </m:r>
                      <m:r>
                        <a:rPr lang="en-GB" sz="2400" b="0" i="1" smtClean="0">
                          <a:latin typeface="Cambria Math" panose="02040503050406030204" pitchFamily="18" charset="0"/>
                        </a:rPr>
                        <m:t>𝑐</m:t>
                      </m:r>
                    </m:oMath>
                  </m:oMathPara>
                </a14:m>
                <a:endParaRPr lang="en-GB" dirty="0"/>
              </a:p>
            </p:txBody>
          </p:sp>
        </mc:Choice>
        <mc:Fallback>
          <p:sp>
            <p:nvSpPr>
              <p:cNvPr id="12" name="TextBox 11"/>
              <p:cNvSpPr txBox="1">
                <a:spLocks noRot="1" noChangeAspect="1" noMove="1" noResize="1" noEditPoints="1" noAdjustHandles="1" noChangeArrowheads="1" noChangeShapeType="1" noTextEdit="1"/>
              </p:cNvSpPr>
              <p:nvPr/>
            </p:nvSpPr>
            <p:spPr>
              <a:xfrm>
                <a:off x="470992" y="5445224"/>
                <a:ext cx="7485384" cy="801438"/>
              </a:xfrm>
              <a:prstGeom prst="rect">
                <a:avLst/>
              </a:prstGeom>
              <a:blipFill>
                <a:blip r:embed="rId7"/>
                <a:stretch>
                  <a:fillRect/>
                </a:stretch>
              </a:blipFill>
            </p:spPr>
            <p:txBody>
              <a:bodyPr/>
              <a:lstStyle/>
              <a:p>
                <a:r>
                  <a:rPr lang="en-GB">
                    <a:noFill/>
                  </a:rPr>
                  <a:t> </a:t>
                </a:r>
              </a:p>
            </p:txBody>
          </p:sp>
        </mc:Fallback>
      </mc:AlternateContent>
      <p:sp>
        <p:nvSpPr>
          <p:cNvPr id="13" name="Rectangle 12"/>
          <p:cNvSpPr/>
          <p:nvPr/>
        </p:nvSpPr>
        <p:spPr>
          <a:xfrm>
            <a:off x="2021901" y="1595581"/>
            <a:ext cx="873699" cy="9825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4" name="Rectangle 13"/>
          <p:cNvSpPr/>
          <p:nvPr/>
        </p:nvSpPr>
        <p:spPr>
          <a:xfrm>
            <a:off x="3838100" y="1643841"/>
            <a:ext cx="1140300" cy="9825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5" name="Rectangle 14"/>
          <p:cNvSpPr/>
          <p:nvPr/>
        </p:nvSpPr>
        <p:spPr>
          <a:xfrm>
            <a:off x="3872600" y="2914857"/>
            <a:ext cx="1677300" cy="9825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6" name="Rectangle 15"/>
          <p:cNvSpPr/>
          <p:nvPr/>
        </p:nvSpPr>
        <p:spPr>
          <a:xfrm>
            <a:off x="3838100" y="4185873"/>
            <a:ext cx="3542212" cy="9825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7" name="Rectangle 16"/>
          <p:cNvSpPr/>
          <p:nvPr/>
        </p:nvSpPr>
        <p:spPr>
          <a:xfrm>
            <a:off x="3838100" y="5334940"/>
            <a:ext cx="3542212" cy="9825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Tree>
    <p:extLst>
      <p:ext uri="{BB962C8B-B14F-4D97-AF65-F5344CB8AC3E}">
        <p14:creationId xmlns:p14="http://schemas.microsoft.com/office/powerpoint/2010/main" val="29822927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8" restart="whenNotActive" fill="hold" evtFilter="cancelBubble" nodeType="interactiveSeq">
                <p:stCondLst>
                  <p:cond evt="onClick" delay="0">
                    <p:tgtEl>
                      <p:spTgt spid="14"/>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nextCondLst>
                <p:cond evt="onClick" delay="0">
                  <p:tgtEl>
                    <p:spTgt spid="14"/>
                  </p:tgtEl>
                </p:cond>
              </p:nextCondLst>
            </p:seq>
            <p:seq concurrent="1" nextAc="seek">
              <p:cTn id="20" restart="whenNotActive" fill="hold" evtFilter="cancelBubble" nodeType="interactiveSeq">
                <p:stCondLst>
                  <p:cond evt="onClick" delay="0">
                    <p:tgtEl>
                      <p:spTgt spid="15"/>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26" restart="whenNotActive" fill="hold" evtFilter="cancelBubble" nodeType="interactiveSeq">
                <p:stCondLst>
                  <p:cond evt="onClick" delay="0">
                    <p:tgtEl>
                      <p:spTgt spid="16"/>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6"/>
                                        </p:tgtEl>
                                      </p:cBhvr>
                                    </p:animEffect>
                                    <p:set>
                                      <p:cBhvr>
                                        <p:cTn id="3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32" restart="whenNotActive" fill="hold" evtFilter="cancelBubble" nodeType="interactiveSeq">
                <p:stCondLst>
                  <p:cond evt="onClick" delay="0">
                    <p:tgtEl>
                      <p:spTgt spid="17"/>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7" grpId="0" animBg="1"/>
      <p:bldP spid="13" grpId="0" animBg="1"/>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mc:Choice xmlns:a14="http://schemas.microsoft.com/office/drawing/2010/main" Requires="a14">
          <p:sp>
            <p:nvSpPr>
              <p:cNvPr id="5" name="TextBox 4"/>
              <p:cNvSpPr txBox="1"/>
              <p:nvPr/>
            </p:nvSpPr>
            <p:spPr>
              <a:xfrm>
                <a:off x="336228" y="929928"/>
                <a:ext cx="2394272" cy="46166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400" dirty="0"/>
                  <a:t>Find </a:t>
                </a:r>
                <a14:m>
                  <m:oMath xmlns:m="http://schemas.openxmlformats.org/officeDocument/2006/math">
                    <m:r>
                      <a:rPr lang="en-GB" sz="2400" b="0" i="1" smtClean="0">
                        <a:latin typeface="Cambria Math" panose="02040503050406030204" pitchFamily="18" charset="0"/>
                      </a:rPr>
                      <m:t>𝑓</m:t>
                    </m:r>
                    <m:r>
                      <a:rPr lang="en-GB" sz="2400" b="0" i="1" smtClean="0">
                        <a:latin typeface="Cambria Math" panose="02040503050406030204" pitchFamily="18" charset="0"/>
                      </a:rPr>
                      <m:t>(</m:t>
                    </m:r>
                    <m:r>
                      <a:rPr lang="en-GB" sz="2400" b="0" i="1" smtClean="0">
                        <a:latin typeface="Cambria Math" panose="02040503050406030204" pitchFamily="18" charset="0"/>
                      </a:rPr>
                      <m:t>𝑥</m:t>
                    </m:r>
                    <m:r>
                      <a:rPr lang="en-GB" sz="2400" b="0" i="1" smtClean="0">
                        <a:latin typeface="Cambria Math" panose="02040503050406030204" pitchFamily="18" charset="0"/>
                      </a:rPr>
                      <m:t>)</m:t>
                    </m:r>
                  </m:oMath>
                </a14:m>
                <a:r>
                  <a:rPr lang="en-GB" sz="2400" dirty="0"/>
                  <a:t> when:</a:t>
                </a:r>
                <a:endParaRPr lang="en-GB" dirty="0"/>
              </a:p>
            </p:txBody>
          </p:sp>
        </mc:Choice>
        <mc:Fallback>
          <p:sp>
            <p:nvSpPr>
              <p:cNvPr id="5" name="TextBox 4"/>
              <p:cNvSpPr txBox="1">
                <a:spLocks noRot="1" noChangeAspect="1" noMove="1" noResize="1" noEditPoints="1" noAdjustHandles="1" noChangeArrowheads="1" noChangeShapeType="1" noTextEdit="1"/>
              </p:cNvSpPr>
              <p:nvPr/>
            </p:nvSpPr>
            <p:spPr>
              <a:xfrm>
                <a:off x="336228" y="929928"/>
                <a:ext cx="2394272" cy="461665"/>
              </a:xfrm>
              <a:prstGeom prst="rect">
                <a:avLst/>
              </a:prstGeom>
              <a:blipFill>
                <a:blip r:embed="rId2"/>
                <a:stretch>
                  <a:fillRect b="-11111"/>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568900" y="3311660"/>
                <a:ext cx="7156648" cy="78624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𝑓</m:t>
                          </m:r>
                        </m:e>
                        <m:sup>
                          <m:r>
                            <a:rPr lang="en-GB" sz="2400" b="0" i="1" smtClean="0">
                              <a:latin typeface="Cambria Math" panose="02040503050406030204" pitchFamily="18" charset="0"/>
                            </a:rPr>
                            <m:t>′</m:t>
                          </m:r>
                        </m:sup>
                      </m:sSup>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e>
                      </m:d>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2</m:t>
                          </m:r>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7</m:t>
                              </m:r>
                            </m:sup>
                          </m:sSup>
                        </m:den>
                      </m:f>
                      <m:r>
                        <a:rPr lang="en-GB" sz="2400" b="0" i="1" smtClean="0">
                          <a:latin typeface="Cambria Math" panose="02040503050406030204" pitchFamily="18" charset="0"/>
                        </a:rPr>
                        <m:t>=2</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−7</m:t>
                          </m:r>
                        </m:sup>
                      </m:sSup>
                      <m:r>
                        <a:rPr lang="en-GB" sz="2400" b="0" i="1" smtClean="0">
                          <a:latin typeface="Cambria Math" panose="02040503050406030204" pitchFamily="18" charset="0"/>
                        </a:rPr>
                        <m:t>                    </m:t>
                      </m:r>
                      <m:r>
                        <a:rPr lang="en-GB" sz="2400" b="0" i="1" smtClean="0">
                          <a:latin typeface="Cambria Math" panose="02040503050406030204" pitchFamily="18" charset="0"/>
                        </a:rPr>
                        <m:t>𝑓</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e>
                      </m:d>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3</m:t>
                          </m:r>
                        </m:den>
                      </m:f>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−6</m:t>
                          </m:r>
                        </m:sup>
                      </m:sSup>
                      <m:r>
                        <a:rPr lang="en-GB" sz="2400" b="0" i="1" smtClean="0">
                          <a:latin typeface="Cambria Math" panose="02040503050406030204" pitchFamily="18" charset="0"/>
                        </a:rPr>
                        <m:t>+</m:t>
                      </m:r>
                      <m:r>
                        <a:rPr lang="en-GB" sz="2400" b="0" i="1" smtClean="0">
                          <a:latin typeface="Cambria Math" panose="02040503050406030204" pitchFamily="18" charset="0"/>
                        </a:rPr>
                        <m:t>𝑐</m:t>
                      </m:r>
                    </m:oMath>
                  </m:oMathPara>
                </a14:m>
                <a:endParaRPr lang="en-GB" dirty="0"/>
              </a:p>
            </p:txBody>
          </p:sp>
        </mc:Choice>
        <mc:Fallback>
          <p:sp>
            <p:nvSpPr>
              <p:cNvPr id="6" name="TextBox 5"/>
              <p:cNvSpPr txBox="1">
                <a:spLocks noRot="1" noChangeAspect="1" noMove="1" noResize="1" noEditPoints="1" noAdjustHandles="1" noChangeArrowheads="1" noChangeShapeType="1" noTextEdit="1"/>
              </p:cNvSpPr>
              <p:nvPr/>
            </p:nvSpPr>
            <p:spPr>
              <a:xfrm>
                <a:off x="568900" y="3311660"/>
                <a:ext cx="7156648" cy="786241"/>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581600" y="4318995"/>
                <a:ext cx="7156648" cy="78380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𝑓</m:t>
                          </m:r>
                        </m:e>
                        <m:sup>
                          <m:r>
                            <a:rPr lang="en-GB" sz="2400" b="0" i="1" smtClean="0">
                              <a:latin typeface="Cambria Math" panose="02040503050406030204" pitchFamily="18" charset="0"/>
                            </a:rPr>
                            <m:t>′</m:t>
                          </m:r>
                        </m:sup>
                      </m:sSup>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e>
                      </m:d>
                      <m:r>
                        <a:rPr lang="en-GB" sz="2400" b="0" i="1" smtClean="0">
                          <a:latin typeface="Cambria Math" panose="02040503050406030204" pitchFamily="18" charset="0"/>
                        </a:rPr>
                        <m:t>=</m:t>
                      </m:r>
                      <m:rad>
                        <m:radPr>
                          <m:ctrlPr>
                            <a:rPr lang="en-GB" sz="2400" b="0" i="1" smtClean="0">
                              <a:latin typeface="Cambria Math" panose="02040503050406030204" pitchFamily="18" charset="0"/>
                            </a:rPr>
                          </m:ctrlPr>
                        </m:radPr>
                        <m:deg>
                          <m:r>
                            <a:rPr lang="en-GB" sz="2400" b="0" smtClean="0"/>
                            <m:t>3</m:t>
                          </m:r>
                        </m:deg>
                        <m:e>
                          <m:r>
                            <a:rPr lang="en-GB" sz="2400" b="0" i="1" smtClean="0">
                              <a:latin typeface="Cambria Math" panose="02040503050406030204" pitchFamily="18" charset="0"/>
                            </a:rPr>
                            <m:t>𝑥</m:t>
                          </m:r>
                        </m:e>
                      </m:rad>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3</m:t>
                              </m:r>
                            </m:den>
                          </m:f>
                        </m:sup>
                      </m:sSup>
                      <m:r>
                        <a:rPr lang="en-GB" sz="2400" b="0" i="1" smtClean="0">
                          <a:latin typeface="Cambria Math" panose="02040503050406030204" pitchFamily="18" charset="0"/>
                        </a:rPr>
                        <m:t>                       </m:t>
                      </m:r>
                      <m:r>
                        <a:rPr lang="en-GB" sz="2400" b="0" i="1" smtClean="0">
                          <a:latin typeface="Cambria Math" panose="02040503050406030204" pitchFamily="18" charset="0"/>
                        </a:rPr>
                        <m:t>𝑓</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e>
                      </m:d>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3</m:t>
                          </m:r>
                        </m:num>
                        <m:den>
                          <m:r>
                            <a:rPr lang="en-GB" sz="2400" b="0" i="1" smtClean="0">
                              <a:latin typeface="Cambria Math" panose="02040503050406030204" pitchFamily="18" charset="0"/>
                            </a:rPr>
                            <m:t>4</m:t>
                          </m:r>
                        </m:den>
                      </m:f>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4</m:t>
                              </m:r>
                            </m:num>
                            <m:den>
                              <m:r>
                                <a:rPr lang="en-GB" sz="2400" b="0" i="1" smtClean="0">
                                  <a:latin typeface="Cambria Math" panose="02040503050406030204" pitchFamily="18" charset="0"/>
                                </a:rPr>
                                <m:t>3</m:t>
                              </m:r>
                            </m:den>
                          </m:f>
                        </m:sup>
                      </m:sSup>
                      <m:r>
                        <a:rPr lang="en-GB" sz="2400" b="0" i="1" smtClean="0">
                          <a:latin typeface="Cambria Math" panose="02040503050406030204" pitchFamily="18" charset="0"/>
                        </a:rPr>
                        <m:t>+</m:t>
                      </m:r>
                      <m:r>
                        <a:rPr lang="en-GB" sz="2400" b="0" i="1" smtClean="0">
                          <a:latin typeface="Cambria Math" panose="02040503050406030204" pitchFamily="18" charset="0"/>
                        </a:rPr>
                        <m:t>𝑐</m:t>
                      </m:r>
                    </m:oMath>
                  </m:oMathPara>
                </a14:m>
                <a:endParaRPr lang="en-GB" dirty="0"/>
              </a:p>
            </p:txBody>
          </p:sp>
        </mc:Choice>
        <mc:Fallback>
          <p:sp>
            <p:nvSpPr>
              <p:cNvPr id="7" name="TextBox 6"/>
              <p:cNvSpPr txBox="1">
                <a:spLocks noRot="1" noChangeAspect="1" noMove="1" noResize="1" noEditPoints="1" noAdjustHandles="1" noChangeArrowheads="1" noChangeShapeType="1" noTextEdit="1"/>
              </p:cNvSpPr>
              <p:nvPr/>
            </p:nvSpPr>
            <p:spPr>
              <a:xfrm>
                <a:off x="581600" y="4318995"/>
                <a:ext cx="7156648" cy="783804"/>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551884" y="5202033"/>
                <a:ext cx="7156648" cy="6356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𝑓</m:t>
                          </m:r>
                        </m:e>
                        <m:sup>
                          <m:r>
                            <a:rPr lang="en-GB" sz="2400" b="0" i="1" smtClean="0">
                              <a:latin typeface="Cambria Math" panose="02040503050406030204" pitchFamily="18" charset="0"/>
                            </a:rPr>
                            <m:t>′</m:t>
                          </m:r>
                        </m:sup>
                      </m:sSup>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e>
                      </m:d>
                      <m:r>
                        <a:rPr lang="en-GB" sz="2400" b="0" i="1" smtClean="0">
                          <a:latin typeface="Cambria Math" panose="02040503050406030204" pitchFamily="18" charset="0"/>
                        </a:rPr>
                        <m:t>=33</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5</m:t>
                              </m:r>
                            </m:num>
                            <m:den>
                              <m:r>
                                <a:rPr lang="en-GB" sz="2400" b="0" i="1" smtClean="0">
                                  <a:latin typeface="Cambria Math" panose="02040503050406030204" pitchFamily="18" charset="0"/>
                                </a:rPr>
                                <m:t>6</m:t>
                              </m:r>
                            </m:den>
                          </m:f>
                        </m:sup>
                      </m:sSup>
                      <m:r>
                        <a:rPr lang="en-GB" sz="2400" b="0" i="1" smtClean="0">
                          <a:latin typeface="Cambria Math" panose="02040503050406030204" pitchFamily="18" charset="0"/>
                        </a:rPr>
                        <m:t>                              </m:t>
                      </m:r>
                      <m:r>
                        <a:rPr lang="en-GB" sz="2400" b="0" i="1" smtClean="0">
                          <a:latin typeface="Cambria Math" panose="02040503050406030204" pitchFamily="18" charset="0"/>
                        </a:rPr>
                        <m:t>𝑓</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e>
                      </m:d>
                      <m:r>
                        <a:rPr lang="en-GB" sz="2400" b="0" i="1" smtClean="0">
                          <a:latin typeface="Cambria Math" panose="02040503050406030204" pitchFamily="18" charset="0"/>
                        </a:rPr>
                        <m:t>=18</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11</m:t>
                              </m:r>
                            </m:num>
                            <m:den>
                              <m:r>
                                <a:rPr lang="en-GB" sz="2400" b="0" i="1" smtClean="0">
                                  <a:latin typeface="Cambria Math" panose="02040503050406030204" pitchFamily="18" charset="0"/>
                                </a:rPr>
                                <m:t>6</m:t>
                              </m:r>
                            </m:den>
                          </m:f>
                        </m:sup>
                      </m:sSup>
                      <m:r>
                        <a:rPr lang="en-GB" sz="2400" b="0" i="1" smtClean="0">
                          <a:latin typeface="Cambria Math" panose="02040503050406030204" pitchFamily="18" charset="0"/>
                        </a:rPr>
                        <m:t>+</m:t>
                      </m:r>
                      <m:r>
                        <a:rPr lang="en-GB" sz="2400" b="0" i="1" smtClean="0">
                          <a:latin typeface="Cambria Math" panose="02040503050406030204" pitchFamily="18" charset="0"/>
                        </a:rPr>
                        <m:t>𝑐</m:t>
                      </m:r>
                    </m:oMath>
                  </m:oMathPara>
                </a14:m>
                <a:endParaRPr lang="en-GB" dirty="0"/>
              </a:p>
            </p:txBody>
          </p:sp>
        </mc:Choice>
        <mc:Fallback>
          <p:sp>
            <p:nvSpPr>
              <p:cNvPr id="8" name="TextBox 7"/>
              <p:cNvSpPr txBox="1">
                <a:spLocks noRot="1" noChangeAspect="1" noMove="1" noResize="1" noEditPoints="1" noAdjustHandles="1" noChangeArrowheads="1" noChangeShapeType="1" noTextEdit="1"/>
              </p:cNvSpPr>
              <p:nvPr/>
            </p:nvSpPr>
            <p:spPr>
              <a:xfrm>
                <a:off x="551884" y="5202033"/>
                <a:ext cx="7156648" cy="635687"/>
              </a:xfrm>
              <a:prstGeom prst="rect">
                <a:avLst/>
              </a:prstGeom>
              <a:blipFill>
                <a:blip r:embed="rId5"/>
                <a:stretch>
                  <a:fillRect/>
                </a:stretch>
              </a:blipFill>
            </p:spPr>
            <p:txBody>
              <a:bodyPr/>
              <a:lstStyle/>
              <a:p>
                <a:r>
                  <a:rPr lang="en-GB">
                    <a:noFill/>
                  </a:rPr>
                  <a:t> </a:t>
                </a:r>
              </a:p>
            </p:txBody>
          </p:sp>
        </mc:Fallback>
      </mc:AlternateContent>
      <p:sp>
        <p:nvSpPr>
          <p:cNvPr id="9" name="Rectangle 8"/>
          <p:cNvSpPr/>
          <p:nvPr/>
        </p:nvSpPr>
        <p:spPr>
          <a:xfrm>
            <a:off x="2432348" y="3165014"/>
            <a:ext cx="1140300" cy="9825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0" name="Rectangle 9"/>
          <p:cNvSpPr/>
          <p:nvPr/>
        </p:nvSpPr>
        <p:spPr>
          <a:xfrm>
            <a:off x="5436096" y="3165014"/>
            <a:ext cx="1799956" cy="9825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1" name="Rectangle 10"/>
          <p:cNvSpPr/>
          <p:nvPr/>
        </p:nvSpPr>
        <p:spPr>
          <a:xfrm>
            <a:off x="2512120" y="4213079"/>
            <a:ext cx="997028" cy="9825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2" name="Rectangle 11"/>
          <p:cNvSpPr/>
          <p:nvPr/>
        </p:nvSpPr>
        <p:spPr>
          <a:xfrm>
            <a:off x="5384552" y="4213079"/>
            <a:ext cx="1275436" cy="9825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mc:AlternateContent xmlns:mc="http://schemas.openxmlformats.org/markup-compatibility/2006">
        <mc:Choice xmlns:a14="http://schemas.microsoft.com/office/drawing/2010/main" Requires="a14">
          <p:sp>
            <p:nvSpPr>
              <p:cNvPr id="13" name="TextBox 12"/>
              <p:cNvSpPr txBox="1"/>
              <p:nvPr/>
            </p:nvSpPr>
            <p:spPr>
              <a:xfrm>
                <a:off x="679252" y="1651238"/>
                <a:ext cx="715664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𝑓</m:t>
                          </m:r>
                        </m:e>
                        <m:sup>
                          <m:r>
                            <a:rPr lang="en-GB" sz="2400" b="0" i="1" smtClean="0">
                              <a:latin typeface="Cambria Math" panose="02040503050406030204" pitchFamily="18" charset="0"/>
                            </a:rPr>
                            <m:t>′</m:t>
                          </m:r>
                        </m:sup>
                      </m:sSup>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e>
                      </m:d>
                      <m:r>
                        <a:rPr lang="en-GB" sz="2400" b="0" i="1" smtClean="0">
                          <a:latin typeface="Cambria Math" panose="02040503050406030204" pitchFamily="18" charset="0"/>
                        </a:rPr>
                        <m:t>=2</m:t>
                      </m:r>
                      <m:r>
                        <a:rPr lang="en-GB" sz="2400" b="0" i="1" smtClean="0">
                          <a:latin typeface="Cambria Math" panose="02040503050406030204" pitchFamily="18" charset="0"/>
                        </a:rPr>
                        <m:t>𝑥</m:t>
                      </m:r>
                      <m:r>
                        <a:rPr lang="en-GB" sz="2400" b="0" i="1" smtClean="0">
                          <a:latin typeface="Cambria Math" panose="02040503050406030204" pitchFamily="18" charset="0"/>
                        </a:rPr>
                        <m:t>+7                         </m:t>
                      </m:r>
                      <m:r>
                        <a:rPr lang="en-GB" sz="2400" b="0" i="1" smtClean="0">
                          <a:latin typeface="Cambria Math" panose="02040503050406030204" pitchFamily="18" charset="0"/>
                        </a:rPr>
                        <m:t>𝑓</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e>
                      </m:d>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+7</m:t>
                      </m:r>
                      <m:r>
                        <a:rPr lang="en-GB" sz="2400" b="0" i="1" smtClean="0">
                          <a:latin typeface="Cambria Math" panose="02040503050406030204" pitchFamily="18" charset="0"/>
                        </a:rPr>
                        <m:t>𝑥</m:t>
                      </m:r>
                      <m:r>
                        <a:rPr lang="en-GB" sz="2400" b="0" i="1" smtClean="0">
                          <a:latin typeface="Cambria Math" panose="02040503050406030204" pitchFamily="18" charset="0"/>
                        </a:rPr>
                        <m:t>+</m:t>
                      </m:r>
                      <m:r>
                        <a:rPr lang="en-GB" sz="2400" b="0" i="1" smtClean="0">
                          <a:latin typeface="Cambria Math" panose="02040503050406030204" pitchFamily="18" charset="0"/>
                        </a:rPr>
                        <m:t>𝑐</m:t>
                      </m:r>
                    </m:oMath>
                  </m:oMathPara>
                </a14:m>
                <a:endParaRPr lang="en-GB" dirty="0"/>
              </a:p>
            </p:txBody>
          </p:sp>
        </mc:Choice>
        <mc:Fallback>
          <p:sp>
            <p:nvSpPr>
              <p:cNvPr id="13" name="TextBox 12"/>
              <p:cNvSpPr txBox="1">
                <a:spLocks noRot="1" noChangeAspect="1" noMove="1" noResize="1" noEditPoints="1" noAdjustHandles="1" noChangeArrowheads="1" noChangeShapeType="1" noTextEdit="1"/>
              </p:cNvSpPr>
              <p:nvPr/>
            </p:nvSpPr>
            <p:spPr>
              <a:xfrm>
                <a:off x="679252" y="1651238"/>
                <a:ext cx="7156648" cy="461665"/>
              </a:xfrm>
              <a:prstGeom prst="rect">
                <a:avLst/>
              </a:prstGeom>
              <a:blipFill>
                <a:blip r:embed="rId6"/>
                <a:stretch>
                  <a:fillRect l="-681" b="-1710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679996" y="2206997"/>
                <a:ext cx="7156648" cy="7861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𝑓</m:t>
                          </m:r>
                        </m:e>
                        <m:sup>
                          <m:r>
                            <a:rPr lang="en-GB" sz="2400" b="0" i="1" smtClean="0">
                              <a:latin typeface="Cambria Math" panose="02040503050406030204" pitchFamily="18" charset="0"/>
                            </a:rPr>
                            <m:t>′</m:t>
                          </m:r>
                        </m:sup>
                      </m:sSup>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e>
                      </m:d>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−1                         </m:t>
                      </m:r>
                      <m:r>
                        <a:rPr lang="en-GB" sz="2400" b="0" i="1" smtClean="0">
                          <a:latin typeface="Cambria Math" panose="02040503050406030204" pitchFamily="18" charset="0"/>
                        </a:rPr>
                        <m:t>𝑓</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e>
                      </m:d>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3</m:t>
                          </m:r>
                        </m:den>
                      </m:f>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3</m:t>
                          </m:r>
                        </m:sup>
                      </m:sSup>
                      <m:r>
                        <a:rPr lang="en-GB" sz="2400" b="0" i="1" smtClean="0">
                          <a:latin typeface="Cambria Math" panose="02040503050406030204" pitchFamily="18" charset="0"/>
                        </a:rPr>
                        <m:t>−</m:t>
                      </m:r>
                      <m:r>
                        <a:rPr lang="en-GB" sz="2400" b="0" i="1" smtClean="0">
                          <a:latin typeface="Cambria Math" panose="02040503050406030204" pitchFamily="18" charset="0"/>
                        </a:rPr>
                        <m:t>𝑥</m:t>
                      </m:r>
                      <m:r>
                        <a:rPr lang="en-GB" sz="2400" b="0" i="1" smtClean="0">
                          <a:latin typeface="Cambria Math" panose="02040503050406030204" pitchFamily="18" charset="0"/>
                        </a:rPr>
                        <m:t>+</m:t>
                      </m:r>
                      <m:r>
                        <a:rPr lang="en-GB" sz="2400" b="0" i="1" smtClean="0">
                          <a:latin typeface="Cambria Math" panose="02040503050406030204" pitchFamily="18" charset="0"/>
                        </a:rPr>
                        <m:t>𝑐</m:t>
                      </m:r>
                    </m:oMath>
                  </m:oMathPara>
                </a14:m>
                <a:endParaRPr lang="en-GB" dirty="0"/>
              </a:p>
            </p:txBody>
          </p:sp>
        </mc:Choice>
        <mc:Fallback>
          <p:sp>
            <p:nvSpPr>
              <p:cNvPr id="14" name="TextBox 13"/>
              <p:cNvSpPr txBox="1">
                <a:spLocks noRot="1" noChangeAspect="1" noMove="1" noResize="1" noEditPoints="1" noAdjustHandles="1" noChangeArrowheads="1" noChangeShapeType="1" noTextEdit="1"/>
              </p:cNvSpPr>
              <p:nvPr/>
            </p:nvSpPr>
            <p:spPr>
              <a:xfrm>
                <a:off x="679996" y="2206997"/>
                <a:ext cx="7156648" cy="786177"/>
              </a:xfrm>
              <a:prstGeom prst="rect">
                <a:avLst/>
              </a:prstGeom>
              <a:blipFill>
                <a:blip r:embed="rId7"/>
                <a:stretch>
                  <a:fillRect/>
                </a:stretch>
              </a:blipFill>
            </p:spPr>
            <p:txBody>
              <a:bodyPr/>
              <a:lstStyle/>
              <a:p>
                <a:r>
                  <a:rPr lang="en-GB">
                    <a:noFill/>
                  </a:rPr>
                  <a:t> </a:t>
                </a:r>
              </a:p>
            </p:txBody>
          </p:sp>
        </mc:Fallback>
      </mc:AlternateContent>
      <p:sp>
        <p:nvSpPr>
          <p:cNvPr id="15" name="Rectangle 14"/>
          <p:cNvSpPr/>
          <p:nvPr/>
        </p:nvSpPr>
        <p:spPr>
          <a:xfrm>
            <a:off x="5384552" y="1447800"/>
            <a:ext cx="2044948" cy="709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6" name="Rectangle 15"/>
          <p:cNvSpPr/>
          <p:nvPr/>
        </p:nvSpPr>
        <p:spPr>
          <a:xfrm>
            <a:off x="5384552" y="2236211"/>
            <a:ext cx="2044948" cy="8371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mc:AlternateContent xmlns:mc="http://schemas.openxmlformats.org/markup-compatibility/2006">
        <mc:Choice xmlns:a14="http://schemas.microsoft.com/office/drawing/2010/main" Requires="a14">
          <p:sp>
            <p:nvSpPr>
              <p:cNvPr id="17" name="TextBox 16"/>
              <p:cNvSpPr txBox="1"/>
              <p:nvPr/>
            </p:nvSpPr>
            <p:spPr>
              <a:xfrm>
                <a:off x="914400" y="5996012"/>
                <a:ext cx="7569200" cy="79585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b="1" dirty="0"/>
                  <a:t>Note</a:t>
                </a:r>
                <a:r>
                  <a:rPr lang="en-GB" sz="1600" dirty="0"/>
                  <a:t>: In case you’re wondering what happens if </a:t>
                </a:r>
                <a14:m>
                  <m:oMath xmlns:m="http://schemas.openxmlformats.org/officeDocument/2006/math">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𝑑𝑦</m:t>
                        </m:r>
                      </m:num>
                      <m:den>
                        <m:r>
                          <a:rPr lang="en-GB" sz="1600" b="0" i="1" smtClean="0">
                            <a:latin typeface="Cambria Math" panose="02040503050406030204" pitchFamily="18" charset="0"/>
                          </a:rPr>
                          <m:t>𝑑𝑥</m:t>
                        </m:r>
                      </m:den>
                    </m:f>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𝑥</m:t>
                        </m:r>
                      </m:den>
                    </m:f>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−1</m:t>
                        </m:r>
                      </m:sup>
                    </m:sSup>
                  </m:oMath>
                </a14:m>
                <a:r>
                  <a:rPr lang="en-GB" sz="1600" dirty="0"/>
                  <a:t> , the problem is that after adding 1 to the power, we’d be dividing by 0. You will learn how to integrate </a:t>
                </a:r>
                <a14:m>
                  <m:oMath xmlns:m="http://schemas.openxmlformats.org/officeDocument/2006/math">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𝑥</m:t>
                        </m:r>
                      </m:den>
                    </m:f>
                  </m:oMath>
                </a14:m>
                <a:r>
                  <a:rPr lang="en-GB" sz="1600" dirty="0"/>
                  <a:t> in Year 2.</a:t>
                </a:r>
              </a:p>
            </p:txBody>
          </p:sp>
        </mc:Choice>
        <mc:Fallback>
          <p:sp>
            <p:nvSpPr>
              <p:cNvPr id="17" name="TextBox 16"/>
              <p:cNvSpPr txBox="1">
                <a:spLocks noRot="1" noChangeAspect="1" noMove="1" noResize="1" noEditPoints="1" noAdjustHandles="1" noChangeArrowheads="1" noChangeShapeType="1" noTextEdit="1"/>
              </p:cNvSpPr>
              <p:nvPr/>
            </p:nvSpPr>
            <p:spPr>
              <a:xfrm>
                <a:off x="914400" y="5996012"/>
                <a:ext cx="7569200" cy="795859"/>
              </a:xfrm>
              <a:prstGeom prst="rect">
                <a:avLst/>
              </a:prstGeom>
              <a:blipFill>
                <a:blip r:embed="rId8"/>
                <a:stretch>
                  <a:fillRect l="-241" b="-1493"/>
                </a:stretch>
              </a:blipFill>
            </p:spPr>
            <p:txBody>
              <a:bodyPr/>
              <a:lstStyle/>
              <a:p>
                <a:r>
                  <a:rPr lang="en-GB">
                    <a:noFill/>
                  </a:rPr>
                  <a:t> </a:t>
                </a:r>
              </a:p>
            </p:txBody>
          </p:sp>
        </mc:Fallback>
      </mc:AlternateContent>
      <p:sp>
        <p:nvSpPr>
          <p:cNvPr id="18" name="Rectangle 17"/>
          <p:cNvSpPr/>
          <p:nvPr/>
        </p:nvSpPr>
        <p:spPr>
          <a:xfrm>
            <a:off x="5384552" y="5251665"/>
            <a:ext cx="1740148" cy="6665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Tree>
    <p:extLst>
      <p:ext uri="{BB962C8B-B14F-4D97-AF65-F5344CB8AC3E}">
        <p14:creationId xmlns:p14="http://schemas.microsoft.com/office/powerpoint/2010/main" val="2894651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14" restart="whenNotActive" fill="hold" evtFilter="cancelBubble" nodeType="interactiveSeq">
                <p:stCondLst>
                  <p:cond evt="onClick" delay="0">
                    <p:tgtEl>
                      <p:spTgt spid="11"/>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20" restart="whenNotActive" fill="hold" evtFilter="cancelBubble" nodeType="interactiveSeq">
                <p:stCondLst>
                  <p:cond evt="onClick" delay="0">
                    <p:tgtEl>
                      <p:spTgt spid="12"/>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26" restart="whenNotActive" fill="hold" evtFilter="cancelBubble" nodeType="interactiveSeq">
                <p:stCondLst>
                  <p:cond evt="onClick" delay="0">
                    <p:tgtEl>
                      <p:spTgt spid="15"/>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5"/>
                                        </p:tgtEl>
                                      </p:cBhvr>
                                    </p:animEffect>
                                    <p:set>
                                      <p:cBhvr>
                                        <p:cTn id="31"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32" restart="whenNotActive" fill="hold" evtFilter="cancelBubble" nodeType="interactiveSeq">
                <p:stCondLst>
                  <p:cond evt="onClick" delay="0">
                    <p:tgtEl>
                      <p:spTgt spid="16"/>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38" restart="whenNotActive" fill="hold" evtFilter="cancelBubble" nodeType="interactiveSeq">
                <p:stCondLst>
                  <p:cond evt="onClick" delay="0">
                    <p:tgtEl>
                      <p:spTgt spid="18"/>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18"/>
                                        </p:tgtEl>
                                      </p:cBhvr>
                                    </p:animEffect>
                                    <p:set>
                                      <p:cBhvr>
                                        <p:cTn id="43"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animBg="1"/>
      <p:bldP spid="10" grpId="0" animBg="1"/>
      <p:bldP spid="11" grpId="0" animBg="1"/>
      <p:bldP spid="12" grpId="0" animBg="1"/>
      <p:bldP spid="15" grpId="0" animBg="1"/>
      <p:bldP spid="16"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13A</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Pure Mathematics Year 1/AS</a:t>
            </a:r>
          </a:p>
          <a:p>
            <a:r>
              <a:rPr lang="en-GB" sz="2400" dirty="0"/>
              <a:t>Pages 289-290</a:t>
            </a:r>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273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Integration notation</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mc:Choice xmlns:a14="http://schemas.microsoft.com/office/drawing/2010/main" Requires="a14">
          <p:sp>
            <p:nvSpPr>
              <p:cNvPr id="5" name="TextBox 4"/>
              <p:cNvSpPr txBox="1"/>
              <p:nvPr/>
            </p:nvSpPr>
            <p:spPr>
              <a:xfrm>
                <a:off x="653976" y="951136"/>
                <a:ext cx="7613724" cy="2966838"/>
              </a:xfrm>
              <a:prstGeom prst="rect">
                <a:avLst/>
              </a:prstGeom>
              <a:noFill/>
            </p:spPr>
            <p:txBody>
              <a:bodyPr wrap="square" rtlCol="0">
                <a:spAutoFit/>
              </a:bodyPr>
              <a:lstStyle/>
              <a:p>
                <a:r>
                  <a:rPr lang="en-GB" sz="2000" dirty="0"/>
                  <a:t>The following notation could be used to differentiate an expression:</a:t>
                </a:r>
              </a:p>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                    </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m:t>
                          </m:r>
                        </m:num>
                        <m:den>
                          <m:r>
                            <a:rPr lang="en-GB" sz="2400" b="0" i="1" smtClean="0">
                              <a:latin typeface="Cambria Math" panose="02040503050406030204" pitchFamily="18" charset="0"/>
                            </a:rPr>
                            <m:t>𝑑𝑥</m:t>
                          </m:r>
                        </m:den>
                      </m:f>
                      <m:d>
                        <m:dPr>
                          <m:ctrlPr>
                            <a:rPr lang="en-GB" sz="2400" b="0" i="1" smtClean="0">
                              <a:latin typeface="Cambria Math" panose="02040503050406030204" pitchFamily="18" charset="0"/>
                            </a:rPr>
                          </m:ctrlPr>
                        </m:dPr>
                        <m:e>
                          <m:r>
                            <a:rPr lang="en-GB" sz="2400" b="0" i="1" smtClean="0">
                              <a:latin typeface="Cambria Math" panose="02040503050406030204" pitchFamily="18" charset="0"/>
                            </a:rPr>
                            <m:t>5</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e>
                      </m:d>
                      <m:r>
                        <a:rPr lang="en-GB" sz="2400" b="0" i="1" smtClean="0">
                          <a:latin typeface="Cambria Math" panose="02040503050406030204" pitchFamily="18" charset="0"/>
                        </a:rPr>
                        <m:t>=10</m:t>
                      </m:r>
                      <m:r>
                        <a:rPr lang="en-GB" sz="2400" b="0" i="1" smtClean="0">
                          <a:latin typeface="Cambria Math" panose="02040503050406030204" pitchFamily="18" charset="0"/>
                        </a:rPr>
                        <m:t>𝑥</m:t>
                      </m:r>
                    </m:oMath>
                  </m:oMathPara>
                </a14:m>
                <a:endParaRPr lang="en-GB" sz="2400" dirty="0"/>
              </a:p>
              <a:p>
                <a:endParaRPr lang="en-GB" sz="2400" dirty="0"/>
              </a:p>
              <a:p>
                <a:endParaRPr lang="en-GB" sz="2400" dirty="0"/>
              </a:p>
              <a:p>
                <a:r>
                  <a:rPr lang="en-GB" sz="2000" dirty="0"/>
                  <a:t>There is similarly notation for integrating an expression:</a:t>
                </a:r>
              </a:p>
              <a:p>
                <a:endParaRPr lang="en-GB" sz="2000"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∫10</m:t>
                      </m:r>
                      <m:r>
                        <a:rPr lang="en-GB" sz="3200" b="0" i="1" smtClean="0">
                          <a:latin typeface="Cambria Math" panose="02040503050406030204" pitchFamily="18" charset="0"/>
                        </a:rPr>
                        <m:t>𝑥</m:t>
                      </m:r>
                      <m:r>
                        <a:rPr lang="en-GB" sz="3200" b="0" i="1" smtClean="0">
                          <a:latin typeface="Cambria Math" panose="02040503050406030204" pitchFamily="18" charset="0"/>
                        </a:rPr>
                        <m:t>  </m:t>
                      </m:r>
                      <m:r>
                        <a:rPr lang="en-GB" sz="3200" b="0" i="1" smtClean="0">
                          <a:latin typeface="Cambria Math" panose="02040503050406030204" pitchFamily="18" charset="0"/>
                        </a:rPr>
                        <m:t>𝑑𝑥</m:t>
                      </m:r>
                      <m:r>
                        <a:rPr lang="en-GB" sz="3200" b="0" i="1" smtClean="0">
                          <a:latin typeface="Cambria Math" panose="02040503050406030204" pitchFamily="18" charset="0"/>
                        </a:rPr>
                        <m:t>=5</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𝑥</m:t>
                          </m:r>
                        </m:e>
                        <m:sup>
                          <m:r>
                            <a:rPr lang="en-GB" sz="3200" b="0" i="1" smtClean="0">
                              <a:latin typeface="Cambria Math" panose="02040503050406030204" pitchFamily="18" charset="0"/>
                            </a:rPr>
                            <m:t>2</m:t>
                          </m:r>
                        </m:sup>
                      </m:sSup>
                      <m:r>
                        <a:rPr lang="en-GB" sz="3200" b="0" i="1" smtClean="0">
                          <a:latin typeface="Cambria Math" panose="02040503050406030204" pitchFamily="18" charset="0"/>
                        </a:rPr>
                        <m:t>+</m:t>
                      </m:r>
                      <m:r>
                        <a:rPr lang="en-GB" sz="3200" b="0" i="1" smtClean="0">
                          <a:latin typeface="Cambria Math" panose="02040503050406030204" pitchFamily="18" charset="0"/>
                        </a:rPr>
                        <m:t>𝑐</m:t>
                      </m:r>
                    </m:oMath>
                  </m:oMathPara>
                </a14:m>
                <a:endParaRPr lang="en-GB" sz="3200" dirty="0"/>
              </a:p>
            </p:txBody>
          </p:sp>
        </mc:Choice>
        <mc:Fallback>
          <p:sp>
            <p:nvSpPr>
              <p:cNvPr id="5" name="TextBox 4"/>
              <p:cNvSpPr txBox="1">
                <a:spLocks noRot="1" noChangeAspect="1" noMove="1" noResize="1" noEditPoints="1" noAdjustHandles="1" noChangeArrowheads="1" noChangeShapeType="1" noTextEdit="1"/>
              </p:cNvSpPr>
              <p:nvPr/>
            </p:nvSpPr>
            <p:spPr>
              <a:xfrm>
                <a:off x="653976" y="951136"/>
                <a:ext cx="7613724" cy="2966838"/>
              </a:xfrm>
              <a:prstGeom prst="rect">
                <a:avLst/>
              </a:prstGeom>
              <a:blipFill>
                <a:blip r:embed="rId2"/>
                <a:stretch>
                  <a:fillRect l="-801" t="-102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525512" y="1408584"/>
                <a:ext cx="2141488" cy="923330"/>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 </a:t>
                </a:r>
                <a14:m>
                  <m:oMath xmlns:m="http://schemas.openxmlformats.org/officeDocument/2006/math">
                    <m:r>
                      <a:rPr lang="en-GB" b="0" i="1" smtClean="0">
                        <a:latin typeface="Cambria Math" panose="02040503050406030204" pitchFamily="18" charset="0"/>
                      </a:rPr>
                      <m:t>𝑑𝑥</m:t>
                    </m:r>
                  </m:oMath>
                </a14:m>
                <a:r>
                  <a:rPr lang="en-GB" dirty="0"/>
                  <a:t> here means differentiating “with respect to </a:t>
                </a:r>
                <a14:m>
                  <m:oMath xmlns:m="http://schemas.openxmlformats.org/officeDocument/2006/math">
                    <m:r>
                      <a:rPr lang="en-GB" b="0" i="1" smtClean="0">
                        <a:latin typeface="Cambria Math" panose="02040503050406030204" pitchFamily="18" charset="0"/>
                      </a:rPr>
                      <m:t>𝑥</m:t>
                    </m:r>
                  </m:oMath>
                </a14:m>
                <a:r>
                  <a:rPr lang="en-GB" dirty="0"/>
                  <a:t>”.</a:t>
                </a:r>
              </a:p>
            </p:txBody>
          </p:sp>
        </mc:Choice>
        <mc:Fallback>
          <p:sp>
            <p:nvSpPr>
              <p:cNvPr id="6" name="TextBox 5"/>
              <p:cNvSpPr txBox="1">
                <a:spLocks noRot="1" noChangeAspect="1" noMove="1" noResize="1" noEditPoints="1" noAdjustHandles="1" noChangeArrowheads="1" noChangeShapeType="1" noTextEdit="1"/>
              </p:cNvSpPr>
              <p:nvPr/>
            </p:nvSpPr>
            <p:spPr>
              <a:xfrm>
                <a:off x="525512" y="1408584"/>
                <a:ext cx="2141488" cy="923330"/>
              </a:xfrm>
              <a:prstGeom prst="rect">
                <a:avLst/>
              </a:prstGeom>
              <a:blipFill>
                <a:blip r:embed="rId3"/>
                <a:stretch>
                  <a:fillRect b="-1136"/>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cxnSp>
        <p:nvCxnSpPr>
          <p:cNvPr id="8" name="Straight Arrow Connector 7"/>
          <p:cNvCxnSpPr/>
          <p:nvPr/>
        </p:nvCxnSpPr>
        <p:spPr>
          <a:xfrm flipV="1">
            <a:off x="2667000" y="1803400"/>
            <a:ext cx="1130300" cy="113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1250876" y="4488036"/>
            <a:ext cx="1517724"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“Integrate…”</a:t>
            </a:r>
          </a:p>
        </p:txBody>
      </p:sp>
      <p:sp>
        <p:nvSpPr>
          <p:cNvPr id="11" name="TextBox 10"/>
          <p:cNvSpPr txBox="1"/>
          <p:nvPr/>
        </p:nvSpPr>
        <p:spPr>
          <a:xfrm>
            <a:off x="3027710" y="4611512"/>
            <a:ext cx="1976090"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“…this expression”</a:t>
            </a:r>
          </a:p>
        </p:txBody>
      </p:sp>
      <mc:AlternateContent xmlns:mc="http://schemas.openxmlformats.org/markup-compatibility/2006">
        <mc:Choice xmlns:a14="http://schemas.microsoft.com/office/drawing/2010/main" Requires="a14">
          <p:sp>
            <p:nvSpPr>
              <p:cNvPr id="12" name="TextBox 11"/>
              <p:cNvSpPr txBox="1"/>
              <p:nvPr/>
            </p:nvSpPr>
            <p:spPr>
              <a:xfrm>
                <a:off x="5262910" y="4462636"/>
                <a:ext cx="3269530" cy="738664"/>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“…with respect to </a:t>
                </a:r>
                <a14:m>
                  <m:oMath xmlns:m="http://schemas.openxmlformats.org/officeDocument/2006/math">
                    <m:r>
                      <a:rPr lang="en-GB" b="0" i="1" smtClean="0">
                        <a:latin typeface="Cambria Math" panose="02040503050406030204" pitchFamily="18" charset="0"/>
                      </a:rPr>
                      <m:t>𝑥</m:t>
                    </m:r>
                  </m:oMath>
                </a14:m>
                <a:r>
                  <a:rPr lang="en-GB" dirty="0"/>
                  <a:t>”</a:t>
                </a:r>
              </a:p>
              <a:p>
                <a:r>
                  <a:rPr lang="en-GB" sz="1200" dirty="0"/>
                  <a:t>(the </a:t>
                </a:r>
                <a14:m>
                  <m:oMath xmlns:m="http://schemas.openxmlformats.org/officeDocument/2006/math">
                    <m:r>
                      <a:rPr lang="en-GB" sz="1200" b="0" i="1" smtClean="0">
                        <a:latin typeface="Cambria Math" panose="02040503050406030204" pitchFamily="18" charset="0"/>
                      </a:rPr>
                      <m:t>𝑑𝑥</m:t>
                    </m:r>
                  </m:oMath>
                </a14:m>
                <a:r>
                  <a:rPr lang="en-GB" sz="1200" dirty="0"/>
                  <a:t> is needed just as it was needed in the differentiation notation at the top of this slide)</a:t>
                </a:r>
              </a:p>
            </p:txBody>
          </p:sp>
        </mc:Choice>
        <mc:Fallback>
          <p:sp>
            <p:nvSpPr>
              <p:cNvPr id="12" name="TextBox 11"/>
              <p:cNvSpPr txBox="1">
                <a:spLocks noRot="1" noChangeAspect="1" noMove="1" noResize="1" noEditPoints="1" noAdjustHandles="1" noChangeArrowheads="1" noChangeShapeType="1" noTextEdit="1"/>
              </p:cNvSpPr>
              <p:nvPr/>
            </p:nvSpPr>
            <p:spPr>
              <a:xfrm>
                <a:off x="5262910" y="4462636"/>
                <a:ext cx="3269530" cy="738664"/>
              </a:xfrm>
              <a:prstGeom prst="rect">
                <a:avLst/>
              </a:prstGeom>
              <a:blipFill>
                <a:blip r:embed="rId4"/>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cxnSp>
        <p:nvCxnSpPr>
          <p:cNvPr id="13" name="Straight Arrow Connector 12"/>
          <p:cNvCxnSpPr/>
          <p:nvPr/>
        </p:nvCxnSpPr>
        <p:spPr>
          <a:xfrm flipV="1">
            <a:off x="2235200" y="4051300"/>
            <a:ext cx="444500" cy="419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3454400" y="3987800"/>
            <a:ext cx="72405" cy="626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flipV="1">
            <a:off x="4267200" y="3962400"/>
            <a:ext cx="980382" cy="587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653976" y="5355863"/>
                <a:ext cx="7734448" cy="1200329"/>
              </a:xfrm>
              <a:prstGeom prst="rect">
                <a:avLst/>
              </a:prstGeom>
              <a:noFill/>
            </p:spPr>
            <p:txBody>
              <a:bodyPr wrap="square" rtlCol="0">
                <a:spAutoFit/>
              </a:bodyPr>
              <a:lstStyle/>
              <a:p>
                <a:r>
                  <a:rPr lang="en-GB" dirty="0"/>
                  <a:t>This is known as </a:t>
                </a:r>
                <a:r>
                  <a:rPr lang="en-GB" b="1" dirty="0"/>
                  <a:t>indefinite integration</a:t>
                </a:r>
                <a:r>
                  <a:rPr lang="en-GB" dirty="0"/>
                  <a:t>, in contrast to definite integration, which we’ll see later in the chapter.</a:t>
                </a:r>
              </a:p>
              <a:p>
                <a:endParaRPr lang="en-GB" dirty="0"/>
              </a:p>
              <a:p>
                <a:r>
                  <a:rPr lang="en-GB" dirty="0"/>
                  <a:t>It is called ‘indefinite’ because the exact expression is unknown (due to the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𝑐</m:t>
                    </m:r>
                  </m:oMath>
                </a14:m>
                <a:r>
                  <a:rPr lang="en-GB" dirty="0"/>
                  <a:t>).</a:t>
                </a:r>
              </a:p>
            </p:txBody>
          </p:sp>
        </mc:Choice>
        <mc:Fallback>
          <p:sp>
            <p:nvSpPr>
              <p:cNvPr id="20" name="TextBox 19"/>
              <p:cNvSpPr txBox="1">
                <a:spLocks noRot="1" noChangeAspect="1" noMove="1" noResize="1" noEditPoints="1" noAdjustHandles="1" noChangeArrowheads="1" noChangeShapeType="1" noTextEdit="1"/>
              </p:cNvSpPr>
              <p:nvPr/>
            </p:nvSpPr>
            <p:spPr>
              <a:xfrm>
                <a:off x="653976" y="5355863"/>
                <a:ext cx="7734448" cy="1200329"/>
              </a:xfrm>
              <a:prstGeom prst="rect">
                <a:avLst/>
              </a:prstGeom>
              <a:blipFill>
                <a:blip r:embed="rId5"/>
                <a:stretch>
                  <a:fillRect l="-630" t="-3061" b="-765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1464196" y="6858000"/>
                <a:ext cx="6792044" cy="966162"/>
              </a:xfrm>
              <a:prstGeom prst="rect">
                <a:avLst/>
              </a:prstGeom>
              <a:noFill/>
            </p:spPr>
            <p:txBody>
              <a:bodyPr wrap="square" rtlCol="0">
                <a:spAutoFit/>
              </a:bodyPr>
              <a:lstStyle/>
              <a:p>
                <a:r>
                  <a:rPr lang="en-GB" dirty="0"/>
                  <a:t>Advanced Note: For the moment you should think of the </a:t>
                </a:r>
                <a14:m>
                  <m:oMath xmlns:m="http://schemas.openxmlformats.org/officeDocument/2006/math">
                    <m:r>
                      <a:rPr lang="en-GB" b="0" i="1" smtClean="0">
                        <a:latin typeface="Cambria Math" panose="02040503050406030204" pitchFamily="18" charset="0"/>
                      </a:rPr>
                      <m:t>𝑑𝑥</m:t>
                    </m:r>
                  </m:oMath>
                </a14:m>
                <a:r>
                  <a:rPr lang="en-GB" dirty="0"/>
                  <a:t> just as part of the </a:t>
                </a:r>
                <a14:m>
                  <m:oMath xmlns:m="http://schemas.openxmlformats.org/officeDocument/2006/math">
                    <m:nary>
                      <m:naryPr>
                        <m:subHide m:val="on"/>
                        <m:supHide m:val="on"/>
                        <m:ctrlPr>
                          <a:rPr lang="en-GB" b="0" i="1" smtClean="0">
                            <a:latin typeface="Cambria Math" panose="02040503050406030204" pitchFamily="18" charset="0"/>
                          </a:rPr>
                        </m:ctrlPr>
                      </m:naryPr>
                      <m:sub/>
                      <m:sup/>
                      <m:e>
                        <m:d>
                          <m:dPr>
                            <m:ctrlPr>
                              <a:rPr lang="en-GB" b="0" i="1" smtClean="0">
                                <a:latin typeface="Cambria Math" panose="02040503050406030204" pitchFamily="18" charset="0"/>
                              </a:rPr>
                            </m:ctrlPr>
                          </m:dPr>
                          <m:e>
                            <m:r>
                              <a:rPr lang="en-GB" b="0" i="1" smtClean="0">
                                <a:latin typeface="Cambria Math" panose="02040503050406030204" pitchFamily="18" charset="0"/>
                              </a:rPr>
                              <m:t>…</m:t>
                            </m:r>
                          </m:e>
                        </m:d>
                        <m:r>
                          <a:rPr lang="en-GB" b="0" i="1" smtClean="0">
                            <a:latin typeface="Cambria Math" panose="02040503050406030204" pitchFamily="18" charset="0"/>
                          </a:rPr>
                          <m:t> </m:t>
                        </m:r>
                        <m:r>
                          <a:rPr lang="en-GB" b="0" i="1" smtClean="0">
                            <a:latin typeface="Cambria Math" panose="02040503050406030204" pitchFamily="18" charset="0"/>
                          </a:rPr>
                          <m:t>𝑑𝑥</m:t>
                        </m:r>
                      </m:e>
                    </m:nary>
                  </m:oMath>
                </a14:m>
                <a:r>
                  <a:rPr lang="en-GB" dirty="0"/>
                  <a:t> notation, informing us what variable we’re integrating with respect to. But strictly the </a:t>
                </a:r>
                <a14:m>
                  <m:oMath xmlns:m="http://schemas.openxmlformats.org/officeDocument/2006/math">
                    <m:r>
                      <a:rPr lang="en-GB" b="0" i="1" smtClean="0">
                        <a:latin typeface="Cambria Math" panose="02040503050406030204" pitchFamily="18" charset="0"/>
                      </a:rPr>
                      <m:t>𝑑𝑥</m:t>
                    </m:r>
                  </m:oMath>
                </a14:m>
                <a:r>
                  <a:rPr lang="en-GB" dirty="0"/>
                  <a:t> actually </a:t>
                </a:r>
                <a:r>
                  <a:rPr lang="en-GB" dirty="0" err="1"/>
                  <a:t>beh</a:t>
                </a:r>
                <a:endParaRPr lang="en-GB" dirty="0"/>
              </a:p>
            </p:txBody>
          </p:sp>
        </mc:Choice>
        <mc:Fallback>
          <p:sp>
            <p:nvSpPr>
              <p:cNvPr id="21" name="TextBox 20"/>
              <p:cNvSpPr txBox="1">
                <a:spLocks noRot="1" noChangeAspect="1" noMove="1" noResize="1" noEditPoints="1" noAdjustHandles="1" noChangeArrowheads="1" noChangeShapeType="1" noTextEdit="1"/>
              </p:cNvSpPr>
              <p:nvPr/>
            </p:nvSpPr>
            <p:spPr>
              <a:xfrm>
                <a:off x="1464196" y="6858000"/>
                <a:ext cx="6792044" cy="966162"/>
              </a:xfrm>
              <a:prstGeom prst="rect">
                <a:avLst/>
              </a:prstGeom>
              <a:blipFill>
                <a:blip r:embed="rId6"/>
                <a:stretch>
                  <a:fillRect l="-718" t="-28481" b="-53797"/>
                </a:stretch>
              </a:blipFill>
            </p:spPr>
            <p:txBody>
              <a:bodyPr/>
              <a:lstStyle/>
              <a:p>
                <a:r>
                  <a:rPr lang="en-GB">
                    <a:noFill/>
                  </a:rPr>
                  <a:t> </a:t>
                </a:r>
              </a:p>
            </p:txBody>
          </p:sp>
        </mc:Fallback>
      </mc:AlternateContent>
    </p:spTree>
    <p:extLst>
      <p:ext uri="{BB962C8B-B14F-4D97-AF65-F5344CB8AC3E}">
        <p14:creationId xmlns:p14="http://schemas.microsoft.com/office/powerpoint/2010/main" val="326092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38586</TotalTime>
  <Words>4983</Words>
  <Application>Microsoft Office PowerPoint</Application>
  <PresentationFormat>On-screen Show (4:3)</PresentationFormat>
  <Paragraphs>477</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Cambria Math</vt:lpstr>
      <vt:lpstr>Office Theme</vt:lpstr>
      <vt:lpstr>P1 Chapter 13 :: Integration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Jamie Frost</cp:lastModifiedBy>
  <cp:revision>1422</cp:revision>
  <dcterms:created xsi:type="dcterms:W3CDTF">2013-02-28T07:36:55Z</dcterms:created>
  <dcterms:modified xsi:type="dcterms:W3CDTF">2017-08-26T11:44:05Z</dcterms:modified>
</cp:coreProperties>
</file>