
<file path=[Content_Types].xml><?xml version="1.0" encoding="utf-8"?>
<Types xmlns="http://schemas.openxmlformats.org/package/2006/content-types">
  <Default Extension="png" ContentType="image/png"/>
  <Default Extension="jpeg" ContentType="image/jpeg"/>
  <Default Extension="m4a" ContentType="audio/mp4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481" r:id="rId2"/>
    <p:sldId id="482" r:id="rId3"/>
    <p:sldId id="483" r:id="rId4"/>
    <p:sldId id="656" r:id="rId5"/>
    <p:sldId id="653" r:id="rId6"/>
    <p:sldId id="654" r:id="rId7"/>
    <p:sldId id="624" r:id="rId8"/>
    <p:sldId id="657" r:id="rId9"/>
    <p:sldId id="658" r:id="rId10"/>
    <p:sldId id="655" r:id="rId11"/>
    <p:sldId id="659" r:id="rId12"/>
    <p:sldId id="660" r:id="rId13"/>
    <p:sldId id="661" r:id="rId14"/>
    <p:sldId id="625" r:id="rId15"/>
    <p:sldId id="663" r:id="rId16"/>
    <p:sldId id="662" r:id="rId17"/>
    <p:sldId id="664" r:id="rId18"/>
    <p:sldId id="665" r:id="rId19"/>
    <p:sldId id="666" r:id="rId20"/>
    <p:sldId id="667" r:id="rId21"/>
    <p:sldId id="668" r:id="rId22"/>
    <p:sldId id="669" r:id="rId23"/>
    <p:sldId id="671" r:id="rId24"/>
    <p:sldId id="684" r:id="rId25"/>
    <p:sldId id="672" r:id="rId26"/>
    <p:sldId id="673" r:id="rId27"/>
    <p:sldId id="670" r:id="rId28"/>
    <p:sldId id="674" r:id="rId29"/>
    <p:sldId id="675" r:id="rId30"/>
    <p:sldId id="676" r:id="rId31"/>
    <p:sldId id="677" r:id="rId32"/>
    <p:sldId id="679" r:id="rId33"/>
    <p:sldId id="680" r:id="rId34"/>
    <p:sldId id="681" r:id="rId35"/>
    <p:sldId id="682" r:id="rId36"/>
    <p:sldId id="678" r:id="rId37"/>
    <p:sldId id="683" r:id="rId38"/>
    <p:sldId id="685" r:id="rId39"/>
    <p:sldId id="686" r:id="rId40"/>
    <p:sldId id="687" r:id="rId41"/>
    <p:sldId id="688" r:id="rId42"/>
    <p:sldId id="689" r:id="rId43"/>
    <p:sldId id="691" r:id="rId44"/>
    <p:sldId id="690" r:id="rId45"/>
    <p:sldId id="692" r:id="rId46"/>
    <p:sldId id="694" r:id="rId47"/>
    <p:sldId id="693" r:id="rId48"/>
    <p:sldId id="695" r:id="rId49"/>
    <p:sldId id="696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06" autoAdjust="0"/>
    <p:restoredTop sz="88534" autoAdjust="0"/>
  </p:normalViewPr>
  <p:slideViewPr>
    <p:cSldViewPr>
      <p:cViewPr>
        <p:scale>
          <a:sx n="75" d="100"/>
          <a:sy n="75" d="100"/>
        </p:scale>
        <p:origin x="1434" y="402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20/10/2017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Get</a:t>
            </a:r>
            <a:r>
              <a:rPr lang="en-GB" baseline="0" dirty="0"/>
              <a:t> students to sketch axes and tables in their books.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4E427-E3BD-40A8-8ACE-F54AF5B80FBB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868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Get</a:t>
            </a:r>
            <a:r>
              <a:rPr lang="en-GB" baseline="0" dirty="0"/>
              <a:t> students to sketch axes and tables in their books.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4E427-E3BD-40A8-8ACE-F54AF5B80FBB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479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20/10/2017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20/10/2017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20/10/2017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20/10/2017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20/10/2017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20/10/2017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20/10/2017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20/10/2017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20/10/2017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20/10/2017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20/10/2017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20/10/2017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3.png"/><Relationship Id="rId18" Type="http://schemas.openxmlformats.org/officeDocument/2006/relationships/image" Target="../media/image17.png"/><Relationship Id="rId3" Type="http://schemas.openxmlformats.org/officeDocument/2006/relationships/image" Target="../media/image26.png"/><Relationship Id="rId21" Type="http://schemas.openxmlformats.org/officeDocument/2006/relationships/image" Target="../media/image70.png"/><Relationship Id="rId7" Type="http://schemas.openxmlformats.org/officeDocument/2006/relationships/image" Target="../media/image58.png"/><Relationship Id="rId12" Type="http://schemas.openxmlformats.org/officeDocument/2006/relationships/image" Target="../media/image31.png"/><Relationship Id="rId17" Type="http://schemas.openxmlformats.org/officeDocument/2006/relationships/image" Target="../media/image67.png"/><Relationship Id="rId25" Type="http://schemas.openxmlformats.org/officeDocument/2006/relationships/image" Target="../media/image74.png"/><Relationship Id="rId2" Type="http://schemas.openxmlformats.org/officeDocument/2006/relationships/image" Target="../media/image55.png"/><Relationship Id="rId16" Type="http://schemas.openxmlformats.org/officeDocument/2006/relationships/image" Target="../media/image66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24" Type="http://schemas.openxmlformats.org/officeDocument/2006/relationships/image" Target="../media/image73.png"/><Relationship Id="rId5" Type="http://schemas.openxmlformats.org/officeDocument/2006/relationships/image" Target="../media/image56.png"/><Relationship Id="rId15" Type="http://schemas.openxmlformats.org/officeDocument/2006/relationships/image" Target="../media/image65.png"/><Relationship Id="rId23" Type="http://schemas.openxmlformats.org/officeDocument/2006/relationships/image" Target="../media/image72.png"/><Relationship Id="rId10" Type="http://schemas.openxmlformats.org/officeDocument/2006/relationships/image" Target="../media/image61.png"/><Relationship Id="rId19" Type="http://schemas.openxmlformats.org/officeDocument/2006/relationships/image" Target="../media/image68.png"/><Relationship Id="rId4" Type="http://schemas.openxmlformats.org/officeDocument/2006/relationships/image" Target="../media/image18.png"/><Relationship Id="rId9" Type="http://schemas.openxmlformats.org/officeDocument/2006/relationships/image" Target="../media/image60.png"/><Relationship Id="rId14" Type="http://schemas.openxmlformats.org/officeDocument/2006/relationships/image" Target="../media/image64.png"/><Relationship Id="rId22" Type="http://schemas.openxmlformats.org/officeDocument/2006/relationships/image" Target="../media/image7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78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44.jpe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jpe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10" Type="http://schemas.openxmlformats.org/officeDocument/2006/relationships/image" Target="../media/image105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6.png"/><Relationship Id="rId11" Type="http://schemas.openxmlformats.org/officeDocument/2006/relationships/image" Target="../media/image121.png"/><Relationship Id="rId5" Type="http://schemas.openxmlformats.org/officeDocument/2006/relationships/image" Target="../media/image115.png"/><Relationship Id="rId10" Type="http://schemas.openxmlformats.org/officeDocument/2006/relationships/image" Target="../media/image120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drfrostmaths.com/homework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openxmlformats.org/officeDocument/2006/relationships/image" Target="../media/image133.png"/><Relationship Id="rId18" Type="http://schemas.openxmlformats.org/officeDocument/2006/relationships/image" Target="../media/image138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12" Type="http://schemas.openxmlformats.org/officeDocument/2006/relationships/image" Target="../media/image132.png"/><Relationship Id="rId17" Type="http://schemas.openxmlformats.org/officeDocument/2006/relationships/image" Target="../media/image137.png"/><Relationship Id="rId2" Type="http://schemas.openxmlformats.org/officeDocument/2006/relationships/image" Target="../media/image122.png"/><Relationship Id="rId16" Type="http://schemas.openxmlformats.org/officeDocument/2006/relationships/image" Target="../media/image1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6.png"/><Relationship Id="rId11" Type="http://schemas.openxmlformats.org/officeDocument/2006/relationships/image" Target="../media/image131.png"/><Relationship Id="rId5" Type="http://schemas.openxmlformats.org/officeDocument/2006/relationships/image" Target="../media/image125.png"/><Relationship Id="rId15" Type="http://schemas.openxmlformats.org/officeDocument/2006/relationships/image" Target="../media/image135.png"/><Relationship Id="rId10" Type="http://schemas.openxmlformats.org/officeDocument/2006/relationships/image" Target="../media/image130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Relationship Id="rId14" Type="http://schemas.openxmlformats.org/officeDocument/2006/relationships/image" Target="../media/image13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13" Type="http://schemas.openxmlformats.org/officeDocument/2006/relationships/image" Target="../media/image150.png"/><Relationship Id="rId3" Type="http://schemas.openxmlformats.org/officeDocument/2006/relationships/image" Target="../media/image140.png"/><Relationship Id="rId7" Type="http://schemas.openxmlformats.org/officeDocument/2006/relationships/image" Target="../media/image144.png"/><Relationship Id="rId12" Type="http://schemas.openxmlformats.org/officeDocument/2006/relationships/image" Target="../media/image149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3.png"/><Relationship Id="rId11" Type="http://schemas.openxmlformats.org/officeDocument/2006/relationships/image" Target="../media/image148.png"/><Relationship Id="rId5" Type="http://schemas.openxmlformats.org/officeDocument/2006/relationships/image" Target="../media/image142.png"/><Relationship Id="rId10" Type="http://schemas.openxmlformats.org/officeDocument/2006/relationships/image" Target="../media/image147.png"/><Relationship Id="rId4" Type="http://schemas.openxmlformats.org/officeDocument/2006/relationships/image" Target="../media/image141.png"/><Relationship Id="rId9" Type="http://schemas.openxmlformats.org/officeDocument/2006/relationships/image" Target="../media/image146.png"/><Relationship Id="rId14" Type="http://schemas.openxmlformats.org/officeDocument/2006/relationships/image" Target="../media/image15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13" Type="http://schemas.openxmlformats.org/officeDocument/2006/relationships/image" Target="../media/image161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55.png"/><Relationship Id="rId12" Type="http://schemas.openxmlformats.org/officeDocument/2006/relationships/image" Target="../media/image160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154.png"/><Relationship Id="rId11" Type="http://schemas.openxmlformats.org/officeDocument/2006/relationships/image" Target="../media/image159.png"/><Relationship Id="rId5" Type="http://schemas.openxmlformats.org/officeDocument/2006/relationships/image" Target="../media/image153.png"/><Relationship Id="rId10" Type="http://schemas.openxmlformats.org/officeDocument/2006/relationships/image" Target="../media/image158.png"/><Relationship Id="rId4" Type="http://schemas.openxmlformats.org/officeDocument/2006/relationships/image" Target="../media/image152.png"/><Relationship Id="rId9" Type="http://schemas.openxmlformats.org/officeDocument/2006/relationships/image" Target="../media/image15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7.png"/><Relationship Id="rId5" Type="http://schemas.openxmlformats.org/officeDocument/2006/relationships/image" Target="../media/image166.png"/><Relationship Id="rId4" Type="http://schemas.openxmlformats.org/officeDocument/2006/relationships/image" Target="../media/image16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4.png"/><Relationship Id="rId4" Type="http://schemas.openxmlformats.org/officeDocument/2006/relationships/image" Target="../media/image17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png"/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1.png"/><Relationship Id="rId4" Type="http://schemas.openxmlformats.org/officeDocument/2006/relationships/image" Target="../media/image18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png"/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png"/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2.png"/><Relationship Id="rId4" Type="http://schemas.openxmlformats.org/officeDocument/2006/relationships/image" Target="../media/image19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png"/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6.png"/><Relationship Id="rId4" Type="http://schemas.openxmlformats.org/officeDocument/2006/relationships/image" Target="../media/image19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png"/><Relationship Id="rId3" Type="http://schemas.openxmlformats.org/officeDocument/2006/relationships/image" Target="../media/image198.png"/><Relationship Id="rId7" Type="http://schemas.openxmlformats.org/officeDocument/2006/relationships/image" Target="../media/image202.png"/><Relationship Id="rId2" Type="http://schemas.openxmlformats.org/officeDocument/2006/relationships/image" Target="../media/image19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1.png"/><Relationship Id="rId5" Type="http://schemas.openxmlformats.org/officeDocument/2006/relationships/image" Target="../media/image200.png"/><Relationship Id="rId4" Type="http://schemas.openxmlformats.org/officeDocument/2006/relationships/image" Target="../media/image19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png"/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3.jpe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png"/><Relationship Id="rId13" Type="http://schemas.openxmlformats.org/officeDocument/2006/relationships/image" Target="../media/image218.png"/><Relationship Id="rId18" Type="http://schemas.openxmlformats.org/officeDocument/2006/relationships/image" Target="../media/image223.png"/><Relationship Id="rId3" Type="http://schemas.openxmlformats.org/officeDocument/2006/relationships/image" Target="../media/image208.png"/><Relationship Id="rId7" Type="http://schemas.openxmlformats.org/officeDocument/2006/relationships/image" Target="../media/image212.png"/><Relationship Id="rId12" Type="http://schemas.openxmlformats.org/officeDocument/2006/relationships/image" Target="../media/image217.png"/><Relationship Id="rId17" Type="http://schemas.openxmlformats.org/officeDocument/2006/relationships/image" Target="../media/image222.png"/><Relationship Id="rId2" Type="http://schemas.openxmlformats.org/officeDocument/2006/relationships/image" Target="../media/image207.png"/><Relationship Id="rId16" Type="http://schemas.openxmlformats.org/officeDocument/2006/relationships/image" Target="../media/image2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1.png"/><Relationship Id="rId11" Type="http://schemas.openxmlformats.org/officeDocument/2006/relationships/image" Target="../media/image216.png"/><Relationship Id="rId5" Type="http://schemas.openxmlformats.org/officeDocument/2006/relationships/image" Target="../media/image210.png"/><Relationship Id="rId15" Type="http://schemas.openxmlformats.org/officeDocument/2006/relationships/image" Target="../media/image220.png"/><Relationship Id="rId10" Type="http://schemas.openxmlformats.org/officeDocument/2006/relationships/image" Target="../media/image215.png"/><Relationship Id="rId4" Type="http://schemas.openxmlformats.org/officeDocument/2006/relationships/image" Target="../media/image209.png"/><Relationship Id="rId9" Type="http://schemas.openxmlformats.org/officeDocument/2006/relationships/image" Target="../media/image214.png"/><Relationship Id="rId14" Type="http://schemas.openxmlformats.org/officeDocument/2006/relationships/image" Target="../media/image21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225.png"/><Relationship Id="rId7" Type="http://schemas.openxmlformats.org/officeDocument/2006/relationships/image" Target="../media/image229.png"/><Relationship Id="rId2" Type="http://schemas.openxmlformats.org/officeDocument/2006/relationships/image" Target="../media/image2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8.png"/><Relationship Id="rId11" Type="http://schemas.openxmlformats.org/officeDocument/2006/relationships/image" Target="../media/image233.png"/><Relationship Id="rId5" Type="http://schemas.openxmlformats.org/officeDocument/2006/relationships/image" Target="../media/image227.png"/><Relationship Id="rId10" Type="http://schemas.openxmlformats.org/officeDocument/2006/relationships/image" Target="../media/image232.png"/><Relationship Id="rId4" Type="http://schemas.openxmlformats.org/officeDocument/2006/relationships/image" Target="../media/image226.png"/><Relationship Id="rId9" Type="http://schemas.openxmlformats.org/officeDocument/2006/relationships/image" Target="../media/image23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5.png"/><Relationship Id="rId2" Type="http://schemas.openxmlformats.org/officeDocument/2006/relationships/image" Target="../media/image2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8.png"/><Relationship Id="rId5" Type="http://schemas.openxmlformats.org/officeDocument/2006/relationships/image" Target="../media/image237.png"/><Relationship Id="rId4" Type="http://schemas.openxmlformats.org/officeDocument/2006/relationships/image" Target="../media/image23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7" Type="http://schemas.openxmlformats.org/officeDocument/2006/relationships/image" Target="../media/image244.png"/><Relationship Id="rId2" Type="http://schemas.openxmlformats.org/officeDocument/2006/relationships/image" Target="../media/image2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3.png"/><Relationship Id="rId5" Type="http://schemas.openxmlformats.org/officeDocument/2006/relationships/image" Target="../media/image242.png"/><Relationship Id="rId4" Type="http://schemas.openxmlformats.org/officeDocument/2006/relationships/image" Target="../media/image2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4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8.png"/><Relationship Id="rId2" Type="http://schemas.openxmlformats.org/officeDocument/2006/relationships/image" Target="../media/image2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9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5.png"/><Relationship Id="rId13" Type="http://schemas.openxmlformats.org/officeDocument/2006/relationships/image" Target="../media/image260.png"/><Relationship Id="rId3" Type="http://schemas.openxmlformats.org/officeDocument/2006/relationships/image" Target="../media/image250.png"/><Relationship Id="rId7" Type="http://schemas.openxmlformats.org/officeDocument/2006/relationships/image" Target="../media/image254.png"/><Relationship Id="rId12" Type="http://schemas.openxmlformats.org/officeDocument/2006/relationships/image" Target="../media/image259.png"/><Relationship Id="rId2" Type="http://schemas.openxmlformats.org/officeDocument/2006/relationships/image" Target="../media/image206.png"/><Relationship Id="rId16" Type="http://schemas.openxmlformats.org/officeDocument/2006/relationships/image" Target="../media/image2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3.png"/><Relationship Id="rId11" Type="http://schemas.openxmlformats.org/officeDocument/2006/relationships/image" Target="../media/image258.png"/><Relationship Id="rId5" Type="http://schemas.openxmlformats.org/officeDocument/2006/relationships/image" Target="../media/image252.png"/><Relationship Id="rId15" Type="http://schemas.openxmlformats.org/officeDocument/2006/relationships/image" Target="../media/image262.png"/><Relationship Id="rId10" Type="http://schemas.openxmlformats.org/officeDocument/2006/relationships/image" Target="../media/image257.png"/><Relationship Id="rId4" Type="http://schemas.openxmlformats.org/officeDocument/2006/relationships/image" Target="../media/image251.png"/><Relationship Id="rId9" Type="http://schemas.openxmlformats.org/officeDocument/2006/relationships/image" Target="../media/image256.png"/><Relationship Id="rId14" Type="http://schemas.openxmlformats.org/officeDocument/2006/relationships/image" Target="../media/image261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9.png"/><Relationship Id="rId3" Type="http://schemas.openxmlformats.org/officeDocument/2006/relationships/image" Target="../media/image264.png"/><Relationship Id="rId7" Type="http://schemas.openxmlformats.org/officeDocument/2006/relationships/image" Target="../media/image268.png"/><Relationship Id="rId2" Type="http://schemas.openxmlformats.org/officeDocument/2006/relationships/image" Target="../media/image26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7.png"/><Relationship Id="rId5" Type="http://schemas.openxmlformats.org/officeDocument/2006/relationships/image" Target="../media/image266.png"/><Relationship Id="rId10" Type="http://schemas.openxmlformats.org/officeDocument/2006/relationships/image" Target="../media/image271.png"/><Relationship Id="rId4" Type="http://schemas.openxmlformats.org/officeDocument/2006/relationships/image" Target="../media/image265.png"/><Relationship Id="rId9" Type="http://schemas.openxmlformats.org/officeDocument/2006/relationships/image" Target="../media/image270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8.png"/><Relationship Id="rId3" Type="http://schemas.openxmlformats.org/officeDocument/2006/relationships/image" Target="../media/image273.png"/><Relationship Id="rId7" Type="http://schemas.openxmlformats.org/officeDocument/2006/relationships/image" Target="../media/image277.png"/><Relationship Id="rId2" Type="http://schemas.openxmlformats.org/officeDocument/2006/relationships/image" Target="../media/image2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6.png"/><Relationship Id="rId5" Type="http://schemas.openxmlformats.org/officeDocument/2006/relationships/image" Target="../media/image275.png"/><Relationship Id="rId4" Type="http://schemas.openxmlformats.org/officeDocument/2006/relationships/image" Target="../media/image274.png"/><Relationship Id="rId9" Type="http://schemas.openxmlformats.org/officeDocument/2006/relationships/image" Target="../media/image27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7" Type="http://schemas.openxmlformats.org/officeDocument/2006/relationships/image" Target="../media/image284.png"/><Relationship Id="rId2" Type="http://schemas.openxmlformats.org/officeDocument/2006/relationships/image" Target="../media/image27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3.png"/><Relationship Id="rId5" Type="http://schemas.openxmlformats.org/officeDocument/2006/relationships/image" Target="../media/image282.png"/><Relationship Id="rId4" Type="http://schemas.openxmlformats.org/officeDocument/2006/relationships/image" Target="../media/image28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310.png"/><Relationship Id="rId18" Type="http://schemas.openxmlformats.org/officeDocument/2006/relationships/image" Target="../media/image40.png"/><Relationship Id="rId3" Type="http://schemas.openxmlformats.org/officeDocument/2006/relationships/image" Target="../media/image37.png"/><Relationship Id="rId21" Type="http://schemas.openxmlformats.org/officeDocument/2006/relationships/image" Target="../media/image43.png"/><Relationship Id="rId7" Type="http://schemas.openxmlformats.org/officeDocument/2006/relationships/image" Target="../media/image710.png"/><Relationship Id="rId12" Type="http://schemas.openxmlformats.org/officeDocument/2006/relationships/image" Target="../media/image1210.png"/><Relationship Id="rId17" Type="http://schemas.openxmlformats.org/officeDocument/2006/relationships/image" Target="../media/image39.png"/><Relationship Id="rId2" Type="http://schemas.openxmlformats.org/officeDocument/2006/relationships/image" Target="../media/image36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0.png"/><Relationship Id="rId11" Type="http://schemas.openxmlformats.org/officeDocument/2006/relationships/image" Target="../media/image1110.png"/><Relationship Id="rId5" Type="http://schemas.openxmlformats.org/officeDocument/2006/relationships/image" Target="../media/image510.png"/><Relationship Id="rId15" Type="http://schemas.openxmlformats.org/officeDocument/2006/relationships/image" Target="../media/image1510.png"/><Relationship Id="rId10" Type="http://schemas.openxmlformats.org/officeDocument/2006/relationships/image" Target="../media/image1010.png"/><Relationship Id="rId19" Type="http://schemas.openxmlformats.org/officeDocument/2006/relationships/image" Target="../media/image41.png"/><Relationship Id="rId4" Type="http://schemas.openxmlformats.org/officeDocument/2006/relationships/image" Target="../media/image410.png"/><Relationship Id="rId9" Type="http://schemas.openxmlformats.org/officeDocument/2006/relationships/image" Target="../media/image90.png"/><Relationship Id="rId14" Type="http://schemas.openxmlformats.org/officeDocument/2006/relationships/image" Target="../media/image14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0.png"/><Relationship Id="rId13" Type="http://schemas.openxmlformats.org/officeDocument/2006/relationships/image" Target="../media/image246.png"/><Relationship Id="rId18" Type="http://schemas.openxmlformats.org/officeDocument/2006/relationships/image" Target="../media/image45.png"/><Relationship Id="rId3" Type="http://schemas.openxmlformats.org/officeDocument/2006/relationships/image" Target="../media/image410.png"/><Relationship Id="rId7" Type="http://schemas.openxmlformats.org/officeDocument/2006/relationships/image" Target="../media/image2210.png"/><Relationship Id="rId12" Type="http://schemas.openxmlformats.org/officeDocument/2006/relationships/image" Target="../media/image1310.png"/><Relationship Id="rId17" Type="http://schemas.openxmlformats.org/officeDocument/2006/relationships/image" Target="../media/image44.png"/><Relationship Id="rId2" Type="http://schemas.openxmlformats.org/officeDocument/2006/relationships/image" Target="../media/image37.png"/><Relationship Id="rId16" Type="http://schemas.openxmlformats.org/officeDocument/2006/relationships/image" Target="../media/image1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0.png"/><Relationship Id="rId11" Type="http://schemas.openxmlformats.org/officeDocument/2006/relationships/image" Target="../media/image1210.png"/><Relationship Id="rId5" Type="http://schemas.openxmlformats.org/officeDocument/2006/relationships/image" Target="../media/image610.png"/><Relationship Id="rId15" Type="http://schemas.openxmlformats.org/officeDocument/2006/relationships/image" Target="../media/image2510.png"/><Relationship Id="rId10" Type="http://schemas.openxmlformats.org/officeDocument/2006/relationships/image" Target="../media/image1110.png"/><Relationship Id="rId19" Type="http://schemas.openxmlformats.org/officeDocument/2006/relationships/image" Target="../media/image46.png"/><Relationship Id="rId4" Type="http://schemas.openxmlformats.org/officeDocument/2006/relationships/image" Target="../media/image510.png"/><Relationship Id="rId9" Type="http://schemas.openxmlformats.org/officeDocument/2006/relationships/image" Target="../media/image1010.png"/><Relationship Id="rId14" Type="http://schemas.openxmlformats.org/officeDocument/2006/relationships/image" Target="../media/image14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6688" y="2130425"/>
            <a:ext cx="8001000" cy="1470025"/>
          </a:xfrm>
        </p:spPr>
        <p:txBody>
          <a:bodyPr/>
          <a:lstStyle/>
          <a:p>
            <a:r>
              <a:rPr lang="en-GB" b="1" dirty="0">
                <a:solidFill>
                  <a:srgbClr val="92D050"/>
                </a:solidFill>
              </a:rPr>
              <a:t>P1 Chapter 14 :: </a:t>
            </a:r>
            <a:r>
              <a:rPr lang="en-GB" dirty="0"/>
              <a:t>Exponentials &amp; Logarithms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9612" y="3645024"/>
            <a:ext cx="6984776" cy="1417712"/>
          </a:xfrm>
        </p:spPr>
        <p:txBody>
          <a:bodyPr>
            <a:normAutofit/>
          </a:bodyPr>
          <a:lstStyle/>
          <a:p>
            <a:r>
              <a:rPr lang="en-GB" sz="2800" dirty="0"/>
              <a:t>jfrost@tiffin.kingston.sch.uk</a:t>
            </a:r>
          </a:p>
          <a:p>
            <a:r>
              <a:rPr lang="en-GB" sz="2000" b="1" dirty="0"/>
              <a:t>www.drfrostmaths.com</a:t>
            </a:r>
            <a:br>
              <a:rPr lang="en-GB" sz="2000" b="1" dirty="0"/>
            </a:br>
            <a:r>
              <a:rPr lang="en-GB" sz="2000" b="1" dirty="0"/>
              <a:t>@DrFrostMaths</a:t>
            </a:r>
            <a:r>
              <a:rPr lang="en-GB" sz="2000" dirty="0"/>
              <a:t>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E:\TiffinSchoolLogoSma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12" y="111910"/>
            <a:ext cx="1008112" cy="101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646172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Last modified: 20</a:t>
            </a:r>
            <a:r>
              <a:rPr lang="en-GB" baseline="30000" dirty="0"/>
              <a:t>th</a:t>
            </a:r>
            <a:r>
              <a:rPr lang="en-GB" dirty="0"/>
              <a:t> October 2017</a:t>
            </a:r>
          </a:p>
        </p:txBody>
      </p:sp>
    </p:spTree>
    <p:extLst>
      <p:ext uri="{BB962C8B-B14F-4D97-AF65-F5344CB8AC3E}">
        <p14:creationId xmlns:p14="http://schemas.microsoft.com/office/powerpoint/2010/main" val="2913017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32"/>
                <p:cNvSpPr txBox="1"/>
                <p:nvPr/>
              </p:nvSpPr>
              <p:spPr>
                <a:xfrm>
                  <a:off x="0" y="13335"/>
                  <a:ext cx="9144000" cy="59912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lIns="32400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GB" sz="3200" dirty="0">
                      <a:latin typeface="+mj-lt"/>
                    </a:rPr>
                    <a:t>Differentiating </a:t>
                  </a:r>
                  <a14:m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𝑘𝑥</m:t>
                          </m:r>
                        </m:sup>
                      </m:sSup>
                    </m:oMath>
                  </a14:m>
                  <a:endParaRPr lang="en-GB" sz="3200" dirty="0"/>
                </a:p>
              </p:txBody>
            </p:sp>
          </mc:Choice>
          <mc:Fallback xmlns="">
            <p:sp>
              <p:nvSpPr>
                <p:cNvPr id="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13335"/>
                  <a:ext cx="9144000" cy="599127"/>
                </a:xfrm>
                <a:prstGeom prst="rect">
                  <a:avLst/>
                </a:prstGeom>
                <a:blipFill>
                  <a:blip r:embed="rId2"/>
                  <a:stretch>
                    <a:fillRect t="-11224" b="-3265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3528" y="907659"/>
                <a:ext cx="5883448" cy="53565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2000" dirty="0">
                    <a:latin typeface="Wingdings" panose="05000000000000000000" pitchFamily="2" charset="2"/>
                  </a:rPr>
                  <a:t>!</a:t>
                </a:r>
                <a:r>
                  <a:rPr lang="en-GB" sz="2000" dirty="0"/>
                  <a:t> If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𝑘𝑥</m:t>
                        </m:r>
                      </m:sup>
                    </m:sSup>
                  </m:oMath>
                </a14:m>
                <a:r>
                  <a:rPr lang="en-GB" sz="2000" dirty="0"/>
                  <a:t>, where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2000" dirty="0"/>
                  <a:t> is a constant,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𝑘𝑥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907659"/>
                <a:ext cx="5883448" cy="535659"/>
              </a:xfrm>
              <a:prstGeom prst="rect">
                <a:avLst/>
              </a:prstGeom>
              <a:blipFill>
                <a:blip r:embed="rId3"/>
                <a:stretch>
                  <a:fillRect l="-826" b="-54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67544" y="1776630"/>
                <a:ext cx="3565252" cy="369332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Different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GB" dirty="0"/>
                  <a:t> with respect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776630"/>
                <a:ext cx="3565252" cy="369332"/>
              </a:xfrm>
              <a:prstGeom prst="rect">
                <a:avLst/>
              </a:prstGeom>
              <a:blipFill>
                <a:blip r:embed="rId4"/>
                <a:stretch>
                  <a:fillRect b="-4706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27584" y="2276872"/>
                <a:ext cx="2016224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=5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276872"/>
                <a:ext cx="2016224" cy="6182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257652" y="1663362"/>
            <a:ext cx="26642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Note: </a:t>
            </a:r>
            <a:r>
              <a:rPr lang="en-GB" sz="1400" dirty="0"/>
              <a:t>This is not a standalone rule but an application of something called the ‘</a:t>
            </a:r>
            <a:r>
              <a:rPr lang="en-GB" sz="1400" i="1" dirty="0"/>
              <a:t>chain rule</a:t>
            </a:r>
            <a:r>
              <a:rPr lang="en-GB" sz="1400" dirty="0"/>
              <a:t>’, which you will encounter in Year 2.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444208" y="1268760"/>
            <a:ext cx="864096" cy="394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7544" y="3140968"/>
                <a:ext cx="3565252" cy="369332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Different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GB" dirty="0"/>
                  <a:t> with respect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140968"/>
                <a:ext cx="3565252" cy="369332"/>
              </a:xfrm>
              <a:prstGeom prst="rect">
                <a:avLst/>
              </a:prstGeom>
              <a:blipFill>
                <a:blip r:embed="rId6"/>
                <a:stretch>
                  <a:fillRect b="-3529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27584" y="3756150"/>
                <a:ext cx="3096344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∴ 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756150"/>
                <a:ext cx="3096344" cy="6182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67544" y="4620246"/>
                <a:ext cx="3565252" cy="369332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Different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GB" dirty="0"/>
                  <a:t> with respect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620246"/>
                <a:ext cx="3565252" cy="369332"/>
              </a:xfrm>
              <a:prstGeom prst="rect">
                <a:avLst/>
              </a:prstGeom>
              <a:blipFill>
                <a:blip r:embed="rId8"/>
                <a:stretch>
                  <a:fillRect b="-3529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22772" y="5235428"/>
                <a:ext cx="3096344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=12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772" y="5235428"/>
                <a:ext cx="3096344" cy="6182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5652120" y="5058861"/>
            <a:ext cx="26642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Note: </a:t>
            </a:r>
            <a:r>
              <a:rPr lang="en-GB" sz="1400" dirty="0"/>
              <a:t>In general, when you scale the function, you scale the derivative/integral.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771900" y="5295900"/>
            <a:ext cx="18415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67544" y="2136694"/>
            <a:ext cx="3565252" cy="7584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/>
              <a:t>?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7544" y="3510299"/>
            <a:ext cx="3565252" cy="9414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/>
              <a:t>?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67544" y="4989578"/>
            <a:ext cx="3565252" cy="9414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3816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</p:childTnLst>
        </p:cTn>
      </p:par>
    </p:tnLst>
    <p:bldLst>
      <p:bldP spid="15" grpId="0"/>
      <p:bldP spid="19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More Graph Transformations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8572" y="819326"/>
                <a:ext cx="2181448" cy="369332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Sketch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72" y="819326"/>
                <a:ext cx="2181448" cy="369332"/>
              </a:xfrm>
              <a:prstGeom prst="rect">
                <a:avLst/>
              </a:prstGeom>
              <a:blipFill>
                <a:blip r:embed="rId2"/>
                <a:stretch>
                  <a:fillRect b="-3529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V="1">
            <a:off x="1951112" y="1602798"/>
            <a:ext cx="0" cy="151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52512" y="3105920"/>
            <a:ext cx="3383384" cy="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39852" y="2928534"/>
                <a:ext cx="4489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852" y="2928534"/>
                <a:ext cx="448940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75842" y="1307711"/>
                <a:ext cx="4489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842" y="1307711"/>
                <a:ext cx="448940" cy="307777"/>
              </a:xfrm>
              <a:prstGeom prst="rect">
                <a:avLst/>
              </a:prstGeom>
              <a:blipFill>
                <a:blip r:embed="rId4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/>
          <p:cNvSpPr/>
          <p:nvPr/>
        </p:nvSpPr>
        <p:spPr>
          <a:xfrm>
            <a:off x="315318" y="1625600"/>
            <a:ext cx="2415181" cy="1456308"/>
          </a:xfrm>
          <a:custGeom>
            <a:avLst/>
            <a:gdLst>
              <a:gd name="connsiteX0" fmla="*/ 46641 w 3716941"/>
              <a:gd name="connsiteY0" fmla="*/ 990600 h 1000007"/>
              <a:gd name="connsiteX1" fmla="*/ 97441 w 3716941"/>
              <a:gd name="connsiteY1" fmla="*/ 990600 h 1000007"/>
              <a:gd name="connsiteX2" fmla="*/ 1900841 w 3716941"/>
              <a:gd name="connsiteY2" fmla="*/ 736600 h 1000007"/>
              <a:gd name="connsiteX3" fmla="*/ 3716941 w 3716941"/>
              <a:gd name="connsiteY3" fmla="*/ 0 h 1000007"/>
              <a:gd name="connsiteX0" fmla="*/ 1469650 w 5139950"/>
              <a:gd name="connsiteY0" fmla="*/ 990600 h 1000007"/>
              <a:gd name="connsiteX1" fmla="*/ 0 w 5139950"/>
              <a:gd name="connsiteY1" fmla="*/ 990600 h 1000007"/>
              <a:gd name="connsiteX2" fmla="*/ 3323850 w 5139950"/>
              <a:gd name="connsiteY2" fmla="*/ 736600 h 1000007"/>
              <a:gd name="connsiteX3" fmla="*/ 5139950 w 5139950"/>
              <a:gd name="connsiteY3" fmla="*/ 0 h 1000007"/>
              <a:gd name="connsiteX0" fmla="*/ 32614 w 5983587"/>
              <a:gd name="connsiteY0" fmla="*/ 1023679 h 1035178"/>
              <a:gd name="connsiteX1" fmla="*/ 843637 w 5983587"/>
              <a:gd name="connsiteY1" fmla="*/ 990600 h 1035178"/>
              <a:gd name="connsiteX2" fmla="*/ 4167487 w 5983587"/>
              <a:gd name="connsiteY2" fmla="*/ 736600 h 1035178"/>
              <a:gd name="connsiteX3" fmla="*/ 5983587 w 5983587"/>
              <a:gd name="connsiteY3" fmla="*/ 0 h 1035178"/>
              <a:gd name="connsiteX0" fmla="*/ 5649 w 5956622"/>
              <a:gd name="connsiteY0" fmla="*/ 1023679 h 1026719"/>
              <a:gd name="connsiteX1" fmla="*/ 2685557 w 5956622"/>
              <a:gd name="connsiteY1" fmla="*/ 902390 h 1026719"/>
              <a:gd name="connsiteX2" fmla="*/ 4140522 w 5956622"/>
              <a:gd name="connsiteY2" fmla="*/ 736600 h 1026719"/>
              <a:gd name="connsiteX3" fmla="*/ 5956622 w 5956622"/>
              <a:gd name="connsiteY3" fmla="*/ 0 h 1026719"/>
              <a:gd name="connsiteX0" fmla="*/ 5649 w 6019974"/>
              <a:gd name="connsiteY0" fmla="*/ 1255230 h 1258270"/>
              <a:gd name="connsiteX1" fmla="*/ 2685557 w 6019974"/>
              <a:gd name="connsiteY1" fmla="*/ 1133941 h 1258270"/>
              <a:gd name="connsiteX2" fmla="*/ 4140522 w 6019974"/>
              <a:gd name="connsiteY2" fmla="*/ 968151 h 1258270"/>
              <a:gd name="connsiteX3" fmla="*/ 6019974 w 6019974"/>
              <a:gd name="connsiteY3" fmla="*/ 0 h 1258270"/>
              <a:gd name="connsiteX0" fmla="*/ 5649 w 6019974"/>
              <a:gd name="connsiteY0" fmla="*/ 1255230 h 1258270"/>
              <a:gd name="connsiteX1" fmla="*/ 2685557 w 6019974"/>
              <a:gd name="connsiteY1" fmla="*/ 1133941 h 1258270"/>
              <a:gd name="connsiteX2" fmla="*/ 4140522 w 6019974"/>
              <a:gd name="connsiteY2" fmla="*/ 968151 h 1258270"/>
              <a:gd name="connsiteX3" fmla="*/ 6019974 w 6019974"/>
              <a:gd name="connsiteY3" fmla="*/ 0 h 1258270"/>
              <a:gd name="connsiteX0" fmla="*/ 7290 w 6021615"/>
              <a:gd name="connsiteY0" fmla="*/ 1255230 h 1258006"/>
              <a:gd name="connsiteX1" fmla="*/ 2687198 w 6021615"/>
              <a:gd name="connsiteY1" fmla="*/ 1133941 h 1258006"/>
              <a:gd name="connsiteX2" fmla="*/ 4142163 w 6021615"/>
              <a:gd name="connsiteY2" fmla="*/ 968151 h 1258006"/>
              <a:gd name="connsiteX3" fmla="*/ 6021615 w 6021615"/>
              <a:gd name="connsiteY3" fmla="*/ 0 h 1258006"/>
              <a:gd name="connsiteX0" fmla="*/ 9557 w 6023882"/>
              <a:gd name="connsiteY0" fmla="*/ 1255230 h 1264379"/>
              <a:gd name="connsiteX1" fmla="*/ 2277677 w 6023882"/>
              <a:gd name="connsiteY1" fmla="*/ 1222151 h 1264379"/>
              <a:gd name="connsiteX2" fmla="*/ 4144430 w 6023882"/>
              <a:gd name="connsiteY2" fmla="*/ 968151 h 1264379"/>
              <a:gd name="connsiteX3" fmla="*/ 6023882 w 6023882"/>
              <a:gd name="connsiteY3" fmla="*/ 0 h 1264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23882" h="1264379">
                <a:moveTo>
                  <a:pt x="9557" y="1255230"/>
                </a:moveTo>
                <a:cubicBezTo>
                  <a:pt x="-119560" y="1276396"/>
                  <a:pt x="1081716" y="1258972"/>
                  <a:pt x="2277677" y="1222151"/>
                </a:cubicBezTo>
                <a:cubicBezTo>
                  <a:pt x="2968155" y="1200893"/>
                  <a:pt x="3520062" y="1171843"/>
                  <a:pt x="4144430" y="968151"/>
                </a:cubicBezTo>
                <a:cubicBezTo>
                  <a:pt x="4768798" y="764459"/>
                  <a:pt x="5544162" y="373960"/>
                  <a:pt x="602388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634232" y="2551972"/>
                <a:ext cx="4489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232" y="2551972"/>
                <a:ext cx="448940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5276" y="1443221"/>
                <a:ext cx="1644577" cy="1043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Input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400" dirty="0"/>
                  <a:t> is being replaced with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400" dirty="0"/>
                  <a:t>, so stretch of scale factor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GB" sz="1400" dirty="0"/>
                  <a:t> on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400" dirty="0"/>
                  <a:t>-axis.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76" y="1443221"/>
                <a:ext cx="1644577" cy="1043940"/>
              </a:xfrm>
              <a:prstGeom prst="rect">
                <a:avLst/>
              </a:prstGeom>
              <a:blipFill>
                <a:blip r:embed="rId6"/>
                <a:stretch>
                  <a:fillRect l="-1111" t="-1170" b="-11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471123" y="844453"/>
                <a:ext cx="2181448" cy="369332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Sketch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=5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123" y="844453"/>
                <a:ext cx="2181448" cy="369332"/>
              </a:xfrm>
              <a:prstGeom prst="rect">
                <a:avLst/>
              </a:prstGeom>
              <a:blipFill>
                <a:blip r:embed="rId7"/>
                <a:stretch>
                  <a:fillRect b="-4762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254257" y="1348380"/>
                <a:ext cx="1159859" cy="312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1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GB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GB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257" y="1348380"/>
                <a:ext cx="1159859" cy="312586"/>
              </a:xfrm>
              <a:prstGeom prst="rect">
                <a:avLst/>
              </a:prstGeom>
              <a:blipFill>
                <a:blip r:embed="rId8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: Shape 17"/>
          <p:cNvSpPr/>
          <p:nvPr/>
        </p:nvSpPr>
        <p:spPr>
          <a:xfrm>
            <a:off x="381000" y="1778000"/>
            <a:ext cx="3238500" cy="1257300"/>
          </a:xfrm>
          <a:custGeom>
            <a:avLst/>
            <a:gdLst>
              <a:gd name="connsiteX0" fmla="*/ 0 w 3238500"/>
              <a:gd name="connsiteY0" fmla="*/ 1257300 h 1257300"/>
              <a:gd name="connsiteX1" fmla="*/ 50800 w 3238500"/>
              <a:gd name="connsiteY1" fmla="*/ 1257300 h 1257300"/>
              <a:gd name="connsiteX2" fmla="*/ 1562100 w 3238500"/>
              <a:gd name="connsiteY2" fmla="*/ 990600 h 1257300"/>
              <a:gd name="connsiteX3" fmla="*/ 3238500 w 3238500"/>
              <a:gd name="connsiteY3" fmla="*/ 0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0" h="1257300">
                <a:moveTo>
                  <a:pt x="0" y="1257300"/>
                </a:moveTo>
                <a:lnTo>
                  <a:pt x="50800" y="1257300"/>
                </a:lnTo>
                <a:cubicBezTo>
                  <a:pt x="311150" y="1212850"/>
                  <a:pt x="1030817" y="1200150"/>
                  <a:pt x="1562100" y="990600"/>
                </a:cubicBezTo>
                <a:cubicBezTo>
                  <a:pt x="2093383" y="781050"/>
                  <a:pt x="2665941" y="390525"/>
                  <a:pt x="323850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365947" y="1575890"/>
                <a:ext cx="1159859" cy="312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GB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947" y="1575890"/>
                <a:ext cx="1159859" cy="3125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 flipV="1">
            <a:off x="6203918" y="1602798"/>
            <a:ext cx="0" cy="151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505318" y="3105920"/>
            <a:ext cx="3383384" cy="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792658" y="2928534"/>
                <a:ext cx="4489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658" y="2928534"/>
                <a:ext cx="448940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928648" y="1307711"/>
                <a:ext cx="4489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648" y="1307711"/>
                <a:ext cx="448940" cy="307777"/>
              </a:xfrm>
              <a:prstGeom prst="rect">
                <a:avLst/>
              </a:prstGeom>
              <a:blipFill>
                <a:blip r:embed="rId11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896563" y="2799622"/>
                <a:ext cx="4489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563" y="2799622"/>
                <a:ext cx="448940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725982" y="1300346"/>
                <a:ext cx="2132268" cy="1277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Note: </a:t>
                </a:r>
                <a:r>
                  <a:rPr lang="en-GB" sz="1400" dirty="0"/>
                  <a:t>Recall the shape of a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GB" sz="1400" dirty="0"/>
                  <a:t> graph.</a:t>
                </a:r>
              </a:p>
              <a:p>
                <a:endParaRPr lang="en-GB" sz="600" dirty="0"/>
              </a:p>
              <a:p>
                <a:r>
                  <a:rPr lang="en-GB" sz="1400" dirty="0"/>
                  <a:t>5 is ‘outside’ function, so stretch of scale factor 5 on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400" dirty="0"/>
                  <a:t>-axis.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982" y="1300346"/>
                <a:ext cx="2132268" cy="1277273"/>
              </a:xfrm>
              <a:prstGeom prst="rect">
                <a:avLst/>
              </a:prstGeom>
              <a:blipFill>
                <a:blip r:embed="rId13"/>
                <a:stretch>
                  <a:fillRect l="-857" t="-476" r="-2286" b="-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964013" y="1443630"/>
                <a:ext cx="1159859" cy="312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1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sSup>
                        <m:sSupPr>
                          <m:ctrlPr>
                            <a:rPr lang="en-GB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GB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4013" y="1443630"/>
                <a:ext cx="1159859" cy="31258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reeform: Shape 27"/>
          <p:cNvSpPr/>
          <p:nvPr/>
        </p:nvSpPr>
        <p:spPr>
          <a:xfrm flipH="1">
            <a:off x="4633806" y="2369558"/>
            <a:ext cx="3238500" cy="665742"/>
          </a:xfrm>
          <a:custGeom>
            <a:avLst/>
            <a:gdLst>
              <a:gd name="connsiteX0" fmla="*/ 0 w 3238500"/>
              <a:gd name="connsiteY0" fmla="*/ 1257300 h 1257300"/>
              <a:gd name="connsiteX1" fmla="*/ 50800 w 3238500"/>
              <a:gd name="connsiteY1" fmla="*/ 1257300 h 1257300"/>
              <a:gd name="connsiteX2" fmla="*/ 1562100 w 3238500"/>
              <a:gd name="connsiteY2" fmla="*/ 990600 h 1257300"/>
              <a:gd name="connsiteX3" fmla="*/ 3238500 w 3238500"/>
              <a:gd name="connsiteY3" fmla="*/ 0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0" h="1257300">
                <a:moveTo>
                  <a:pt x="0" y="1257300"/>
                </a:moveTo>
                <a:lnTo>
                  <a:pt x="50800" y="1257300"/>
                </a:lnTo>
                <a:cubicBezTo>
                  <a:pt x="311150" y="1212850"/>
                  <a:pt x="1030817" y="1200150"/>
                  <a:pt x="1562100" y="990600"/>
                </a:cubicBezTo>
                <a:cubicBezTo>
                  <a:pt x="2093383" y="781050"/>
                  <a:pt x="2665941" y="390525"/>
                  <a:pt x="323850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599328" y="2195015"/>
                <a:ext cx="1159859" cy="312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GB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328" y="2195015"/>
                <a:ext cx="1159859" cy="31258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Freeform: Shape 29"/>
          <p:cNvSpPr/>
          <p:nvPr/>
        </p:nvSpPr>
        <p:spPr>
          <a:xfrm flipH="1">
            <a:off x="4772030" y="1339862"/>
            <a:ext cx="3100276" cy="1674614"/>
          </a:xfrm>
          <a:custGeom>
            <a:avLst/>
            <a:gdLst>
              <a:gd name="connsiteX0" fmla="*/ 0 w 3238500"/>
              <a:gd name="connsiteY0" fmla="*/ 1257300 h 1257300"/>
              <a:gd name="connsiteX1" fmla="*/ 50800 w 3238500"/>
              <a:gd name="connsiteY1" fmla="*/ 1257300 h 1257300"/>
              <a:gd name="connsiteX2" fmla="*/ 1562100 w 3238500"/>
              <a:gd name="connsiteY2" fmla="*/ 990600 h 1257300"/>
              <a:gd name="connsiteX3" fmla="*/ 3238500 w 3238500"/>
              <a:gd name="connsiteY3" fmla="*/ 0 h 1257300"/>
              <a:gd name="connsiteX0" fmla="*/ 0 w 3100276"/>
              <a:gd name="connsiteY0" fmla="*/ 1161435 h 1161435"/>
              <a:gd name="connsiteX1" fmla="*/ 50800 w 3100276"/>
              <a:gd name="connsiteY1" fmla="*/ 1161435 h 1161435"/>
              <a:gd name="connsiteX2" fmla="*/ 1562100 w 3100276"/>
              <a:gd name="connsiteY2" fmla="*/ 894735 h 1161435"/>
              <a:gd name="connsiteX3" fmla="*/ 3100276 w 3100276"/>
              <a:gd name="connsiteY3" fmla="*/ 0 h 116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0276" h="1161435">
                <a:moveTo>
                  <a:pt x="0" y="1161435"/>
                </a:moveTo>
                <a:lnTo>
                  <a:pt x="50800" y="1161435"/>
                </a:lnTo>
                <a:cubicBezTo>
                  <a:pt x="311150" y="1116985"/>
                  <a:pt x="1053854" y="1088307"/>
                  <a:pt x="1562100" y="894735"/>
                </a:cubicBezTo>
                <a:cubicBezTo>
                  <a:pt x="2070346" y="701163"/>
                  <a:pt x="2527717" y="390525"/>
                  <a:pt x="3100276" y="0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898877" y="2454111"/>
                <a:ext cx="4489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877" y="2454111"/>
                <a:ext cx="448940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85601" y="3930734"/>
                <a:ext cx="2181448" cy="471668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Sketch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=2+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01" y="3930734"/>
                <a:ext cx="2181448" cy="471668"/>
              </a:xfrm>
              <a:prstGeom prst="rect">
                <a:avLst/>
              </a:prstGeom>
              <a:blipFill>
                <a:blip r:embed="rId17"/>
                <a:stretch>
                  <a:fillRect b="-3960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 flipV="1">
            <a:off x="2013918" y="4950214"/>
            <a:ext cx="0" cy="151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15318" y="6453336"/>
            <a:ext cx="3383384" cy="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602658" y="6275950"/>
                <a:ext cx="4489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658" y="6275950"/>
                <a:ext cx="448940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738648" y="4655127"/>
                <a:ext cx="4489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648" y="4655127"/>
                <a:ext cx="448940" cy="307777"/>
              </a:xfrm>
              <a:prstGeom prst="rect">
                <a:avLst/>
              </a:prstGeom>
              <a:blipFill>
                <a:blip r:embed="rId4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Freeform: Shape 36"/>
          <p:cNvSpPr/>
          <p:nvPr/>
        </p:nvSpPr>
        <p:spPr>
          <a:xfrm>
            <a:off x="340024" y="4439616"/>
            <a:ext cx="3593801" cy="1456308"/>
          </a:xfrm>
          <a:custGeom>
            <a:avLst/>
            <a:gdLst>
              <a:gd name="connsiteX0" fmla="*/ 46641 w 3716941"/>
              <a:gd name="connsiteY0" fmla="*/ 990600 h 1000007"/>
              <a:gd name="connsiteX1" fmla="*/ 97441 w 3716941"/>
              <a:gd name="connsiteY1" fmla="*/ 990600 h 1000007"/>
              <a:gd name="connsiteX2" fmla="*/ 1900841 w 3716941"/>
              <a:gd name="connsiteY2" fmla="*/ 736600 h 1000007"/>
              <a:gd name="connsiteX3" fmla="*/ 3716941 w 3716941"/>
              <a:gd name="connsiteY3" fmla="*/ 0 h 1000007"/>
              <a:gd name="connsiteX0" fmla="*/ 1469650 w 5139950"/>
              <a:gd name="connsiteY0" fmla="*/ 990600 h 1000007"/>
              <a:gd name="connsiteX1" fmla="*/ 0 w 5139950"/>
              <a:gd name="connsiteY1" fmla="*/ 990600 h 1000007"/>
              <a:gd name="connsiteX2" fmla="*/ 3323850 w 5139950"/>
              <a:gd name="connsiteY2" fmla="*/ 736600 h 1000007"/>
              <a:gd name="connsiteX3" fmla="*/ 5139950 w 5139950"/>
              <a:gd name="connsiteY3" fmla="*/ 0 h 1000007"/>
              <a:gd name="connsiteX0" fmla="*/ 32614 w 5983587"/>
              <a:gd name="connsiteY0" fmla="*/ 1023679 h 1035178"/>
              <a:gd name="connsiteX1" fmla="*/ 843637 w 5983587"/>
              <a:gd name="connsiteY1" fmla="*/ 990600 h 1035178"/>
              <a:gd name="connsiteX2" fmla="*/ 4167487 w 5983587"/>
              <a:gd name="connsiteY2" fmla="*/ 736600 h 1035178"/>
              <a:gd name="connsiteX3" fmla="*/ 5983587 w 5983587"/>
              <a:gd name="connsiteY3" fmla="*/ 0 h 1035178"/>
              <a:gd name="connsiteX0" fmla="*/ 5649 w 5956622"/>
              <a:gd name="connsiteY0" fmla="*/ 1023679 h 1026719"/>
              <a:gd name="connsiteX1" fmla="*/ 2685557 w 5956622"/>
              <a:gd name="connsiteY1" fmla="*/ 902390 h 1026719"/>
              <a:gd name="connsiteX2" fmla="*/ 4140522 w 5956622"/>
              <a:gd name="connsiteY2" fmla="*/ 736600 h 1026719"/>
              <a:gd name="connsiteX3" fmla="*/ 5956622 w 5956622"/>
              <a:gd name="connsiteY3" fmla="*/ 0 h 1026719"/>
              <a:gd name="connsiteX0" fmla="*/ 5649 w 6019974"/>
              <a:gd name="connsiteY0" fmla="*/ 1255230 h 1258270"/>
              <a:gd name="connsiteX1" fmla="*/ 2685557 w 6019974"/>
              <a:gd name="connsiteY1" fmla="*/ 1133941 h 1258270"/>
              <a:gd name="connsiteX2" fmla="*/ 4140522 w 6019974"/>
              <a:gd name="connsiteY2" fmla="*/ 968151 h 1258270"/>
              <a:gd name="connsiteX3" fmla="*/ 6019974 w 6019974"/>
              <a:gd name="connsiteY3" fmla="*/ 0 h 1258270"/>
              <a:gd name="connsiteX0" fmla="*/ 5649 w 6019974"/>
              <a:gd name="connsiteY0" fmla="*/ 1255230 h 1258270"/>
              <a:gd name="connsiteX1" fmla="*/ 2685557 w 6019974"/>
              <a:gd name="connsiteY1" fmla="*/ 1133941 h 1258270"/>
              <a:gd name="connsiteX2" fmla="*/ 4140522 w 6019974"/>
              <a:gd name="connsiteY2" fmla="*/ 968151 h 1258270"/>
              <a:gd name="connsiteX3" fmla="*/ 6019974 w 6019974"/>
              <a:gd name="connsiteY3" fmla="*/ 0 h 1258270"/>
              <a:gd name="connsiteX0" fmla="*/ 7290 w 6021615"/>
              <a:gd name="connsiteY0" fmla="*/ 1255230 h 1258006"/>
              <a:gd name="connsiteX1" fmla="*/ 2687198 w 6021615"/>
              <a:gd name="connsiteY1" fmla="*/ 1133941 h 1258006"/>
              <a:gd name="connsiteX2" fmla="*/ 4142163 w 6021615"/>
              <a:gd name="connsiteY2" fmla="*/ 968151 h 1258006"/>
              <a:gd name="connsiteX3" fmla="*/ 6021615 w 6021615"/>
              <a:gd name="connsiteY3" fmla="*/ 0 h 1258006"/>
              <a:gd name="connsiteX0" fmla="*/ 9557 w 6023882"/>
              <a:gd name="connsiteY0" fmla="*/ 1255230 h 1264379"/>
              <a:gd name="connsiteX1" fmla="*/ 2277677 w 6023882"/>
              <a:gd name="connsiteY1" fmla="*/ 1222151 h 1264379"/>
              <a:gd name="connsiteX2" fmla="*/ 4144430 w 6023882"/>
              <a:gd name="connsiteY2" fmla="*/ 968151 h 1264379"/>
              <a:gd name="connsiteX3" fmla="*/ 6023882 w 6023882"/>
              <a:gd name="connsiteY3" fmla="*/ 0 h 1264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23882" h="1264379">
                <a:moveTo>
                  <a:pt x="9557" y="1255230"/>
                </a:moveTo>
                <a:cubicBezTo>
                  <a:pt x="-119560" y="1276396"/>
                  <a:pt x="1081716" y="1258972"/>
                  <a:pt x="2277677" y="1222151"/>
                </a:cubicBezTo>
                <a:cubicBezTo>
                  <a:pt x="2968155" y="1200893"/>
                  <a:pt x="3520062" y="1171843"/>
                  <a:pt x="4144430" y="968151"/>
                </a:cubicBezTo>
                <a:cubicBezTo>
                  <a:pt x="4768798" y="764459"/>
                  <a:pt x="5544162" y="373960"/>
                  <a:pt x="602388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725613" y="6089888"/>
                <a:ext cx="4489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613" y="6089888"/>
                <a:ext cx="448940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600859" y="4588571"/>
                <a:ext cx="29158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We have a stretch on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400" dirty="0"/>
                  <a:t>-axis by scale factor 3, and a translation up by 2.</a:t>
                </a: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859" y="4588571"/>
                <a:ext cx="2915849" cy="523220"/>
              </a:xfrm>
              <a:prstGeom prst="rect">
                <a:avLst/>
              </a:prstGeom>
              <a:blipFill>
                <a:blip r:embed="rId20"/>
                <a:stretch>
                  <a:fillRect l="-628" t="-2326" b="-104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650438" y="4448146"/>
                <a:ext cx="1159859" cy="411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1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sz="1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f>
                            <m:fPr>
                              <m:ctrlPr>
                                <a:rPr lang="en-GB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GB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  <m:r>
                            <a:rPr lang="en-GB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438" y="4448146"/>
                <a:ext cx="1159859" cy="411266"/>
              </a:xfrm>
              <a:prstGeom prst="rect">
                <a:avLst/>
              </a:prstGeom>
              <a:blipFill>
                <a:blip r:embed="rId21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Freeform: Shape 40"/>
          <p:cNvSpPr/>
          <p:nvPr/>
        </p:nvSpPr>
        <p:spPr>
          <a:xfrm>
            <a:off x="1072456" y="5134941"/>
            <a:ext cx="1870769" cy="1257300"/>
          </a:xfrm>
          <a:custGeom>
            <a:avLst/>
            <a:gdLst>
              <a:gd name="connsiteX0" fmla="*/ 0 w 3238500"/>
              <a:gd name="connsiteY0" fmla="*/ 1257300 h 1257300"/>
              <a:gd name="connsiteX1" fmla="*/ 50800 w 3238500"/>
              <a:gd name="connsiteY1" fmla="*/ 1257300 h 1257300"/>
              <a:gd name="connsiteX2" fmla="*/ 1562100 w 3238500"/>
              <a:gd name="connsiteY2" fmla="*/ 990600 h 1257300"/>
              <a:gd name="connsiteX3" fmla="*/ 3238500 w 3238500"/>
              <a:gd name="connsiteY3" fmla="*/ 0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0" h="1257300">
                <a:moveTo>
                  <a:pt x="0" y="1257300"/>
                </a:moveTo>
                <a:lnTo>
                  <a:pt x="50800" y="1257300"/>
                </a:lnTo>
                <a:cubicBezTo>
                  <a:pt x="311150" y="1212850"/>
                  <a:pt x="1030817" y="1200150"/>
                  <a:pt x="1562100" y="990600"/>
                </a:cubicBezTo>
                <a:cubicBezTo>
                  <a:pt x="2093383" y="781050"/>
                  <a:pt x="2665941" y="390525"/>
                  <a:pt x="323850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052970" y="4943698"/>
                <a:ext cx="1159859" cy="312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GB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970" y="4943698"/>
                <a:ext cx="1159859" cy="31258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698664" y="5577417"/>
                <a:ext cx="4489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664" y="5577417"/>
                <a:ext cx="448940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4687532" y="5202149"/>
                <a:ext cx="2286006" cy="116955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n-GB" sz="1400" b="1" dirty="0"/>
                  <a:t>Important Note</a:t>
                </a:r>
                <a:r>
                  <a:rPr lang="en-GB" sz="1400" dirty="0"/>
                  <a:t>: Because the original </a:t>
                </a:r>
                <a:r>
                  <a:rPr lang="en-GB" sz="1400" b="1" dirty="0"/>
                  <a:t>asymptote</a:t>
                </a:r>
                <a:r>
                  <a:rPr lang="en-GB" sz="1400" dirty="0"/>
                  <a:t> was </a:t>
                </a:r>
                <a14:m>
                  <m:oMath xmlns:m="http://schemas.openxmlformats.org/officeDocument/2006/math">
                    <m:r>
                      <a:rPr lang="en-GB" sz="1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400" dirty="0"/>
                  <a:t>, it is now </a:t>
                </a:r>
                <a14:m>
                  <m:oMath xmlns:m="http://schemas.openxmlformats.org/officeDocument/2006/math">
                    <m:r>
                      <a:rPr lang="en-GB" sz="1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4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GB" sz="1400" dirty="0"/>
                  <a:t> and you must indicate this along with its equation.</a:t>
                </a: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532" y="5202149"/>
                <a:ext cx="2286006" cy="1169551"/>
              </a:xfrm>
              <a:prstGeom prst="rect">
                <a:avLst/>
              </a:prstGeom>
              <a:blipFill>
                <a:blip r:embed="rId24"/>
                <a:stretch>
                  <a:fillRect l="-264" b="-3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/>
          <p:cNvCxnSpPr/>
          <p:nvPr/>
        </p:nvCxnSpPr>
        <p:spPr>
          <a:xfrm flipV="1">
            <a:off x="340024" y="5932819"/>
            <a:ext cx="3470273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773794" y="5628317"/>
                <a:ext cx="11598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1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794" y="5628317"/>
                <a:ext cx="1159859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207331" y="1223968"/>
            <a:ext cx="4042636" cy="21474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/>
              <a:t>?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474280" y="1223968"/>
            <a:ext cx="4383970" cy="21474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/>
              <a:t>?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76608" y="4411474"/>
            <a:ext cx="7240100" cy="22396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5364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</p:childTnLst>
        </p:cTn>
      </p:par>
    </p:tnLst>
    <p:bldLst>
      <p:bldP spid="14" grpId="0" animBg="1"/>
      <p:bldP spid="48" grpId="0" animBg="1"/>
      <p:bldP spid="4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Test Your Understanding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9601" y="1111334"/>
                <a:ext cx="2181448" cy="369332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Sketch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01" y="1111334"/>
                <a:ext cx="2181448" cy="369332"/>
              </a:xfrm>
              <a:prstGeom prst="rect">
                <a:avLst/>
              </a:prstGeom>
              <a:blipFill>
                <a:blip r:embed="rId2"/>
                <a:stretch>
                  <a:fillRect b="-3529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V="1">
            <a:off x="4311618" y="2237798"/>
            <a:ext cx="0" cy="36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822318" y="5010920"/>
            <a:ext cx="7200000" cy="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894258" y="4833534"/>
                <a:ext cx="4489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258" y="4833534"/>
                <a:ext cx="448940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074448" y="1955411"/>
                <a:ext cx="4489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448" y="1955411"/>
                <a:ext cx="448940" cy="307777"/>
              </a:xfrm>
              <a:prstGeom prst="rect">
                <a:avLst/>
              </a:prstGeom>
              <a:blipFill>
                <a:blip r:embed="rId4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663241" y="2877859"/>
                <a:ext cx="151298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GB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GB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en-GB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241" y="2877859"/>
                <a:ext cx="1512987" cy="375552"/>
              </a:xfrm>
              <a:prstGeom prst="rect">
                <a:avLst/>
              </a:prstGeom>
              <a:blipFill>
                <a:blip r:embed="rId5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: Shape 14"/>
          <p:cNvSpPr/>
          <p:nvPr/>
        </p:nvSpPr>
        <p:spPr>
          <a:xfrm flipH="1">
            <a:off x="1231900" y="2946400"/>
            <a:ext cx="6483701" cy="2496137"/>
          </a:xfrm>
          <a:custGeom>
            <a:avLst/>
            <a:gdLst>
              <a:gd name="connsiteX0" fmla="*/ 0 w 3238500"/>
              <a:gd name="connsiteY0" fmla="*/ 1257300 h 1257300"/>
              <a:gd name="connsiteX1" fmla="*/ 50800 w 3238500"/>
              <a:gd name="connsiteY1" fmla="*/ 1257300 h 1257300"/>
              <a:gd name="connsiteX2" fmla="*/ 1562100 w 3238500"/>
              <a:gd name="connsiteY2" fmla="*/ 990600 h 1257300"/>
              <a:gd name="connsiteX3" fmla="*/ 3238500 w 3238500"/>
              <a:gd name="connsiteY3" fmla="*/ 0 h 1257300"/>
              <a:gd name="connsiteX0" fmla="*/ 0 w 3100276"/>
              <a:gd name="connsiteY0" fmla="*/ 1161435 h 1161435"/>
              <a:gd name="connsiteX1" fmla="*/ 50800 w 3100276"/>
              <a:gd name="connsiteY1" fmla="*/ 1161435 h 1161435"/>
              <a:gd name="connsiteX2" fmla="*/ 1562100 w 3100276"/>
              <a:gd name="connsiteY2" fmla="*/ 894735 h 1161435"/>
              <a:gd name="connsiteX3" fmla="*/ 3100276 w 3100276"/>
              <a:gd name="connsiteY3" fmla="*/ 0 h 1161435"/>
              <a:gd name="connsiteX0" fmla="*/ 0 w 3739617"/>
              <a:gd name="connsiteY0" fmla="*/ 1167375 h 1182799"/>
              <a:gd name="connsiteX1" fmla="*/ 690141 w 3739617"/>
              <a:gd name="connsiteY1" fmla="*/ 1161435 h 1182799"/>
              <a:gd name="connsiteX2" fmla="*/ 2201441 w 3739617"/>
              <a:gd name="connsiteY2" fmla="*/ 894735 h 1182799"/>
              <a:gd name="connsiteX3" fmla="*/ 3739617 w 3739617"/>
              <a:gd name="connsiteY3" fmla="*/ 0 h 1182799"/>
              <a:gd name="connsiteX0" fmla="*/ 0 w 3739617"/>
              <a:gd name="connsiteY0" fmla="*/ 1167375 h 1177815"/>
              <a:gd name="connsiteX1" fmla="*/ 690141 w 3739617"/>
              <a:gd name="connsiteY1" fmla="*/ 1161435 h 1177815"/>
              <a:gd name="connsiteX2" fmla="*/ 2201441 w 3739617"/>
              <a:gd name="connsiteY2" fmla="*/ 894735 h 1177815"/>
              <a:gd name="connsiteX3" fmla="*/ 3739617 w 3739617"/>
              <a:gd name="connsiteY3" fmla="*/ 0 h 1177815"/>
              <a:gd name="connsiteX0" fmla="*/ 0 w 3739617"/>
              <a:gd name="connsiteY0" fmla="*/ 1167375 h 1167375"/>
              <a:gd name="connsiteX1" fmla="*/ 720655 w 3739617"/>
              <a:gd name="connsiteY1" fmla="*/ 1132922 h 1167375"/>
              <a:gd name="connsiteX2" fmla="*/ 2201441 w 3739617"/>
              <a:gd name="connsiteY2" fmla="*/ 894735 h 1167375"/>
              <a:gd name="connsiteX3" fmla="*/ 3739617 w 3739617"/>
              <a:gd name="connsiteY3" fmla="*/ 0 h 1167375"/>
              <a:gd name="connsiteX0" fmla="*/ 0 w 3739617"/>
              <a:gd name="connsiteY0" fmla="*/ 1167375 h 1167375"/>
              <a:gd name="connsiteX1" fmla="*/ 720655 w 3739617"/>
              <a:gd name="connsiteY1" fmla="*/ 1132922 h 1167375"/>
              <a:gd name="connsiteX2" fmla="*/ 2201441 w 3739617"/>
              <a:gd name="connsiteY2" fmla="*/ 894735 h 1167375"/>
              <a:gd name="connsiteX3" fmla="*/ 3739617 w 3739617"/>
              <a:gd name="connsiteY3" fmla="*/ 0 h 1167375"/>
              <a:gd name="connsiteX0" fmla="*/ 0 w 3739617"/>
              <a:gd name="connsiteY0" fmla="*/ 1167375 h 1167375"/>
              <a:gd name="connsiteX1" fmla="*/ 720655 w 3739617"/>
              <a:gd name="connsiteY1" fmla="*/ 1132922 h 1167375"/>
              <a:gd name="connsiteX2" fmla="*/ 2201441 w 3739617"/>
              <a:gd name="connsiteY2" fmla="*/ 894735 h 1167375"/>
              <a:gd name="connsiteX3" fmla="*/ 3739617 w 3739617"/>
              <a:gd name="connsiteY3" fmla="*/ 0 h 1167375"/>
              <a:gd name="connsiteX0" fmla="*/ 0 w 3709103"/>
              <a:gd name="connsiteY0" fmla="*/ 1167375 h 1167375"/>
              <a:gd name="connsiteX1" fmla="*/ 690141 w 3709103"/>
              <a:gd name="connsiteY1" fmla="*/ 1132922 h 1167375"/>
              <a:gd name="connsiteX2" fmla="*/ 2170927 w 3709103"/>
              <a:gd name="connsiteY2" fmla="*/ 894735 h 1167375"/>
              <a:gd name="connsiteX3" fmla="*/ 3709103 w 3709103"/>
              <a:gd name="connsiteY3" fmla="*/ 0 h 1167375"/>
              <a:gd name="connsiteX0" fmla="*/ 0 w 3709103"/>
              <a:gd name="connsiteY0" fmla="*/ 1167375 h 1170092"/>
              <a:gd name="connsiteX1" fmla="*/ 690141 w 3709103"/>
              <a:gd name="connsiteY1" fmla="*/ 1132922 h 1170092"/>
              <a:gd name="connsiteX2" fmla="*/ 2170927 w 3709103"/>
              <a:gd name="connsiteY2" fmla="*/ 894735 h 1170092"/>
              <a:gd name="connsiteX3" fmla="*/ 3709103 w 3709103"/>
              <a:gd name="connsiteY3" fmla="*/ 0 h 1170092"/>
              <a:gd name="connsiteX0" fmla="*/ 0 w 3709103"/>
              <a:gd name="connsiteY0" fmla="*/ 1167375 h 1167514"/>
              <a:gd name="connsiteX1" fmla="*/ 690141 w 3709103"/>
              <a:gd name="connsiteY1" fmla="*/ 1132922 h 1167514"/>
              <a:gd name="connsiteX2" fmla="*/ 2170927 w 3709103"/>
              <a:gd name="connsiteY2" fmla="*/ 894735 h 1167514"/>
              <a:gd name="connsiteX3" fmla="*/ 3709103 w 3709103"/>
              <a:gd name="connsiteY3" fmla="*/ 0 h 1167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9103" h="1167514">
                <a:moveTo>
                  <a:pt x="0" y="1167375"/>
                </a:moveTo>
                <a:cubicBezTo>
                  <a:pt x="299793" y="1168959"/>
                  <a:pt x="366826" y="1156977"/>
                  <a:pt x="690141" y="1132922"/>
                </a:cubicBezTo>
                <a:cubicBezTo>
                  <a:pt x="1057048" y="1087482"/>
                  <a:pt x="1667767" y="1083555"/>
                  <a:pt x="2170927" y="894735"/>
                </a:cubicBezTo>
                <a:cubicBezTo>
                  <a:pt x="2674087" y="705915"/>
                  <a:pt x="3136544" y="390525"/>
                  <a:pt x="3709103" y="0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Connector 18"/>
          <p:cNvCxnSpPr/>
          <p:nvPr/>
        </p:nvCxnSpPr>
        <p:spPr>
          <a:xfrm>
            <a:off x="936618" y="5479132"/>
            <a:ext cx="691803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872732" y="3293740"/>
                <a:ext cx="2061468" cy="38792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−1=0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732" y="3293740"/>
                <a:ext cx="2061468" cy="387927"/>
              </a:xfrm>
              <a:prstGeom prst="rect">
                <a:avLst/>
              </a:prstGeom>
              <a:blipFill>
                <a:blip r:embed="rId6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376040" y="5127347"/>
                <a:ext cx="151298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040" y="5127347"/>
                <a:ext cx="1512987" cy="375552"/>
              </a:xfrm>
              <a:prstGeom prst="rect">
                <a:avLst/>
              </a:prstGeom>
              <a:blipFill>
                <a:blip r:embed="rId7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stCxn id="20" idx="2"/>
          </p:cNvCxnSpPr>
          <p:nvPr/>
        </p:nvCxnSpPr>
        <p:spPr>
          <a:xfrm flipH="1">
            <a:off x="4422318" y="3681667"/>
            <a:ext cx="1481148" cy="1151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39600" y="1509538"/>
            <a:ext cx="7992839" cy="45117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121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14B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Pure Mathematics Year 1/AS</a:t>
            </a:r>
          </a:p>
          <a:p>
            <a:r>
              <a:rPr lang="en-GB" sz="2400" dirty="0"/>
              <a:t>Pages 316-317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149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row: Right 11"/>
          <p:cNvSpPr/>
          <p:nvPr/>
        </p:nvSpPr>
        <p:spPr>
          <a:xfrm>
            <a:off x="3779913" y="2276872"/>
            <a:ext cx="566204" cy="3600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7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Just for your interest…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70358" y="711485"/>
                <a:ext cx="5052146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600" dirty="0"/>
                  <a:t>Where does </a:t>
                </a:r>
                <a14:m>
                  <m:oMath xmlns:m="http://schemas.openxmlformats.org/officeDocument/2006/math">
                    <m:r>
                      <a:rPr lang="en-GB" sz="26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GB" sz="2600" dirty="0"/>
                  <a:t> come from, and why is it so important?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358" y="711485"/>
                <a:ext cx="5052146" cy="892552"/>
              </a:xfrm>
              <a:prstGeom prst="rect">
                <a:avLst/>
              </a:prstGeom>
              <a:blipFill>
                <a:blip r:embed="rId2"/>
                <a:stretch>
                  <a:fillRect l="-362" t="-6164" r="-1930" b="-171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 descr="Image result for stick man scratching hea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056" y="825785"/>
            <a:ext cx="666533" cy="79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3528" y="1754605"/>
                <a:ext cx="3456384" cy="156966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=2.71828…</m:t>
                    </m:r>
                  </m:oMath>
                </a14:m>
                <a:r>
                  <a:rPr lang="en-GB" sz="2400" dirty="0"/>
                  <a:t> </a:t>
                </a:r>
              </a:p>
              <a:p>
                <a:r>
                  <a:rPr lang="en-GB" dirty="0"/>
                  <a:t>is known as </a:t>
                </a:r>
                <a:r>
                  <a:rPr lang="en-GB" b="1" dirty="0"/>
                  <a:t>Euler’s Number</a:t>
                </a:r>
                <a:r>
                  <a:rPr lang="en-GB" dirty="0"/>
                  <a:t>, and is considered one of the five fundamental constants in maths: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0,  1,  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754605"/>
                <a:ext cx="3456384" cy="1569660"/>
              </a:xfrm>
              <a:prstGeom prst="rect">
                <a:avLst/>
              </a:prstGeom>
              <a:blipFill>
                <a:blip r:embed="rId4"/>
                <a:stretch>
                  <a:fillRect l="-1051" r="-15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447716" y="1777950"/>
            <a:ext cx="45725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Its value was originally encountered by Bernoulli who was solving the following problem:</a:t>
            </a:r>
          </a:p>
          <a:p>
            <a:r>
              <a:rPr lang="en-GB" sz="1400" i="1" dirty="0"/>
              <a:t>You have £1. If you put it in a bank account with 100% interest, how much do you have a year later? If the interest is split into 2 instalments of 50% interest, how much will I have? What about 3 instalments of 33.3%? And so on…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le 3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4223758"/>
                  </p:ext>
                </p:extLst>
              </p:nvPr>
            </p:nvGraphicFramePr>
            <p:xfrm>
              <a:off x="5008240" y="3455116"/>
              <a:ext cx="3400724" cy="2521839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5437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570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No. Instalments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Money after a year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1×</m:t>
                                </m:r>
                                <m:sSup>
                                  <m:sSupPr>
                                    <m:ctrlPr>
                                      <a:rPr lang="en-GB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6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GB" sz="16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GB" sz="1600" smtClean="0">
                                    <a:latin typeface="Cambria Math" panose="02040503050406030204" pitchFamily="18" charset="0"/>
                                  </a:rPr>
                                  <m:t>=£2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1×</m:t>
                                    </m:r>
                                    <m:r>
                                      <a:rPr lang="en-GB" sz="1600" smtClean="0">
                                        <a:latin typeface="Cambria Math" panose="02040503050406030204" pitchFamily="18" charset="0"/>
                                      </a:rPr>
                                      <m:t>1.5</m:t>
                                    </m:r>
                                  </m:e>
                                  <m:sup>
                                    <m:r>
                                      <a:rPr lang="en-GB" sz="16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GB" sz="1600" smtClean="0">
                                    <a:latin typeface="Cambria Math" panose="02040503050406030204" pitchFamily="18" charset="0"/>
                                  </a:rPr>
                                  <m:t>=£2.25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GB" sz="1600" smtClean="0">
                                    <a:latin typeface="Cambria Math" panose="02040503050406030204" pitchFamily="18" charset="0"/>
                                  </a:rPr>
                                  <m:t>1.</m:t>
                                </m:r>
                                <m:sSup>
                                  <m:sSupPr>
                                    <m:ctrlPr>
                                      <a:rPr lang="en-GB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160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GB" sz="160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GB" sz="1600" smtClean="0">
                                    <a:latin typeface="Cambria Math" panose="02040503050406030204" pitchFamily="18" charset="0"/>
                                  </a:rPr>
                                  <m:t>=£2.37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1×</m:t>
                                    </m:r>
                                    <m:r>
                                      <a:rPr lang="en-GB" sz="1600" smtClean="0">
                                        <a:latin typeface="Cambria Math" panose="02040503050406030204" pitchFamily="18" charset="0"/>
                                      </a:rPr>
                                      <m:t>1.25</m:t>
                                    </m:r>
                                  </m:e>
                                  <m:sup>
                                    <m:r>
                                      <a:rPr lang="en-GB" sz="160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GB" sz="1600" smtClean="0">
                                    <a:latin typeface="Cambria Math" panose="02040503050406030204" pitchFamily="18" charset="0"/>
                                  </a:rPr>
                                  <m:t>=£2.44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GB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600" smtClean="0"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f>
                                          <m:fPr>
                                            <m:ctrlPr>
                                              <a:rPr lang="en-GB" sz="16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GB" sz="160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GB" sz="16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GB" sz="16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le 3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4223758"/>
                  </p:ext>
                </p:extLst>
              </p:nvPr>
            </p:nvGraphicFramePr>
            <p:xfrm>
              <a:off x="5008240" y="3455116"/>
              <a:ext cx="3400724" cy="2521839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5437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570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No. Instalments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Money after a year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94" t="-103279" r="-121654" b="-4836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83607" t="-103279" r="-1311" b="-4836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94" t="-203279" r="-121654" b="-3836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83607" t="-203279" r="-1311" b="-3836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94" t="-303279" r="-121654" b="-2836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83607" t="-303279" r="-1311" b="-2836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94" t="-403279" r="-121654" b="-1836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83607" t="-403279" r="-1311" b="-1836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67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94" t="-279091" r="-121654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83607" t="-279091" r="-1311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904916" y="6063580"/>
                <a:ext cx="40358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As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600" dirty="0"/>
                  <a:t> becomes larger, the amount after a year approaches £2.71…, i.e.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GB" sz="1600" dirty="0"/>
                  <a:t>!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916" y="6063580"/>
                <a:ext cx="4035884" cy="584775"/>
              </a:xfrm>
              <a:prstGeom prst="rect">
                <a:avLst/>
              </a:prstGeom>
              <a:blipFill>
                <a:blip r:embed="rId6"/>
                <a:stretch>
                  <a:fillRect l="-906" t="-3125"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51880" y="3539108"/>
                <a:ext cx="2376264" cy="8327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Thus:</a:t>
                </a:r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func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80" y="3539108"/>
                <a:ext cx="2376264" cy="8327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row: Right 38"/>
          <p:cNvSpPr/>
          <p:nvPr/>
        </p:nvSpPr>
        <p:spPr>
          <a:xfrm rot="10800000">
            <a:off x="3276600" y="3559696"/>
            <a:ext cx="1324378" cy="3600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1601" y="4436635"/>
                <a:ext cx="4546600" cy="1787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But we have seen that differentiation by first principles uses ‘limits’. It is therefore possible to prove from the definition above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d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GB" sz="1400" dirty="0"/>
                  <a:t> , and </a:t>
                </a:r>
                <a:r>
                  <a:rPr lang="en-GB" sz="1400" b="1" dirty="0"/>
                  <a:t>these two definitions of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GB" sz="1400" b="1" dirty="0"/>
                  <a:t> are considered to be equivalent*</a:t>
                </a:r>
                <a:r>
                  <a:rPr lang="en-GB" sz="1400" dirty="0"/>
                  <a:t>.</a:t>
                </a:r>
              </a:p>
              <a:p>
                <a:endParaRPr lang="en-GB" sz="600" dirty="0"/>
              </a:p>
              <a:p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GB" sz="1400" dirty="0"/>
                  <a:t> therefore tends to arise in problems involving limits, and also therefore crops up all the time in anything involving differentiation and integration. Let’s see some applications…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1" y="4436635"/>
                <a:ext cx="4546600" cy="1787605"/>
              </a:xfrm>
              <a:prstGeom prst="rect">
                <a:avLst/>
              </a:prstGeom>
              <a:blipFill>
                <a:blip r:embed="rId8"/>
                <a:stretch>
                  <a:fillRect l="-402" t="-683" r="-402" b="-27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4715278" y="4170288"/>
            <a:ext cx="0" cy="22367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96528" y="6392856"/>
            <a:ext cx="41749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/>
              <a:t>*You can find a full proof here in my Graph Sketching/Limits slides: </a:t>
            </a:r>
            <a:r>
              <a:rPr lang="en-GB" sz="1100" b="1" dirty="0"/>
              <a:t>http://www.drfrostmaths.com/resources/resource.php?rid=163</a:t>
            </a:r>
          </a:p>
        </p:txBody>
      </p:sp>
    </p:spTree>
    <p:extLst>
      <p:ext uri="{BB962C8B-B14F-4D97-AF65-F5344CB8AC3E}">
        <p14:creationId xmlns:p14="http://schemas.microsoft.com/office/powerpoint/2010/main" val="377707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 animBg="1"/>
      <p:bldP spid="7" grpId="0"/>
      <p:bldP spid="9" grpId="0"/>
      <p:bldP spid="10" grpId="0" animBg="1"/>
      <p:bldP spid="39" grpId="0" animBg="1"/>
      <p:bldP spid="13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/>
          <p:cNvSpPr/>
          <p:nvPr/>
        </p:nvSpPr>
        <p:spPr>
          <a:xfrm rot="5400000">
            <a:off x="1505992" y="-161900"/>
            <a:ext cx="431304" cy="77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251520" y="548680"/>
            <a:ext cx="2999680" cy="6480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Application 1</a:t>
            </a:r>
            <a:r>
              <a:rPr lang="en-GB" dirty="0"/>
              <a:t>: Solutions to many ‘differential equations’.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0012" y="1238052"/>
                <a:ext cx="3081188" cy="5655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Frequently in physics/maths, </a:t>
                </a:r>
                <a:r>
                  <a:rPr lang="en-GB" sz="1400" b="1" dirty="0"/>
                  <a:t>the rate of change of a variable is proportional to the value itself</a:t>
                </a:r>
                <a:r>
                  <a:rPr lang="en-GB" sz="1400" dirty="0"/>
                  <a:t>. So with a population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400" dirty="0"/>
                  <a:t> behaving in this way, if the population doubled, the rate of increase would double.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𝑑𝑃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   →  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𝑑𝑃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  <a:p>
                <a:endParaRPr lang="en-GB" sz="1400" dirty="0"/>
              </a:p>
              <a:p>
                <a:endParaRPr lang="en-GB" sz="1400" dirty="0"/>
              </a:p>
              <a:p>
                <a:endParaRPr lang="en-GB" sz="1400" dirty="0"/>
              </a:p>
              <a:p>
                <a:endParaRPr lang="en-GB" sz="1400" dirty="0"/>
              </a:p>
              <a:p>
                <a:endParaRPr lang="en-GB" sz="1400" dirty="0"/>
              </a:p>
              <a:p>
                <a:r>
                  <a:rPr lang="en-GB" sz="1300" dirty="0"/>
                  <a:t>This is known as a ‘differential equation’ because the equation involves both the variable and its derivative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300" b="0" i="1" smtClean="0">
                            <a:latin typeface="Cambria Math" panose="02040503050406030204" pitchFamily="18" charset="0"/>
                          </a:rPr>
                          <m:t>𝑑𝑃</m:t>
                        </m:r>
                      </m:num>
                      <m:den>
                        <m:r>
                          <a:rPr lang="en-GB" sz="13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GB" sz="1300" dirty="0"/>
                  <a:t>.</a:t>
                </a:r>
              </a:p>
              <a:p>
                <a:endParaRPr lang="en-GB" sz="1300" dirty="0"/>
              </a:p>
              <a:p>
                <a:r>
                  <a:rPr lang="en-GB" sz="1300" dirty="0"/>
                  <a:t>The ‘solution’ to a differentiation equation means to have an equation relating </a:t>
                </a:r>
                <a14:m>
                  <m:oMath xmlns:m="http://schemas.openxmlformats.org/officeDocument/2006/math">
                    <m:r>
                      <a:rPr lang="en-GB" sz="13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300" dirty="0"/>
                  <a:t> and </a:t>
                </a:r>
                <a14:m>
                  <m:oMath xmlns:m="http://schemas.openxmlformats.org/officeDocument/2006/math">
                    <m:r>
                      <a:rPr lang="en-GB" sz="13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300" dirty="0"/>
                  <a:t> without the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300" b="0" i="1" smtClean="0">
                            <a:latin typeface="Cambria Math" panose="02040503050406030204" pitchFamily="18" charset="0"/>
                          </a:rPr>
                          <m:t>𝑑𝑃</m:t>
                        </m:r>
                      </m:num>
                      <m:den>
                        <m:r>
                          <a:rPr lang="en-GB" sz="13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GB" sz="1300" dirty="0"/>
                  <a:t>. We end up with (using Year 2 techniques):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3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GB" sz="13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300" b="1" i="1" smtClean="0">
                          <a:latin typeface="Cambria Math" panose="02040503050406030204" pitchFamily="18" charset="0"/>
                        </a:rPr>
                        <m:t>𝑨</m:t>
                      </m:r>
                      <m:sSup>
                        <m:sSupPr>
                          <m:ctrlPr>
                            <a:rPr lang="en-GB" sz="13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3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GB" sz="1300" b="1" i="1" smtClean="0">
                              <a:latin typeface="Cambria Math" panose="02040503050406030204" pitchFamily="18" charset="0"/>
                            </a:rPr>
                            <m:t>𝒌𝒕</m:t>
                          </m:r>
                        </m:sup>
                      </m:sSup>
                    </m:oMath>
                  </m:oMathPara>
                </a14:m>
                <a:endParaRPr lang="en-GB" sz="1300" b="1" dirty="0"/>
              </a:p>
              <a:p>
                <a:r>
                  <a:rPr lang="en-GB" sz="1300" dirty="0"/>
                  <a:t>where </a:t>
                </a:r>
                <a14:m>
                  <m:oMath xmlns:m="http://schemas.openxmlformats.org/officeDocument/2006/math">
                    <m:r>
                      <a:rPr lang="en-GB" sz="13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300" dirty="0"/>
                  <a:t> and </a:t>
                </a:r>
                <a14:m>
                  <m:oMath xmlns:m="http://schemas.openxmlformats.org/officeDocument/2006/math">
                    <m:r>
                      <a:rPr lang="en-GB" sz="13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1300" dirty="0"/>
                  <a:t> are constants. This is expected, because we know from experience that population growth is usually exponential.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12" y="1238052"/>
                <a:ext cx="3081188" cy="5655715"/>
              </a:xfrm>
              <a:prstGeom prst="rect">
                <a:avLst/>
              </a:prstGeom>
              <a:blipFill>
                <a:blip r:embed="rId2"/>
                <a:stretch>
                  <a:fillRect l="-594" t="-216" r="-15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/>
          <p:cNvSpPr/>
          <p:nvPr/>
        </p:nvSpPr>
        <p:spPr>
          <a:xfrm>
            <a:off x="1125508" y="3301306"/>
            <a:ext cx="916940" cy="396240"/>
          </a:xfrm>
          <a:custGeom>
            <a:avLst/>
            <a:gdLst>
              <a:gd name="connsiteX0" fmla="*/ 0 w 1968500"/>
              <a:gd name="connsiteY0" fmla="*/ 609600 h 609600"/>
              <a:gd name="connsiteX1" fmla="*/ 1117600 w 1968500"/>
              <a:gd name="connsiteY1" fmla="*/ 355600 h 609600"/>
              <a:gd name="connsiteX2" fmla="*/ 1968500 w 1968500"/>
              <a:gd name="connsiteY2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8500" h="609600">
                <a:moveTo>
                  <a:pt x="0" y="609600"/>
                </a:moveTo>
                <a:cubicBezTo>
                  <a:pt x="394758" y="533400"/>
                  <a:pt x="789517" y="457200"/>
                  <a:pt x="1117600" y="355600"/>
                </a:cubicBezTo>
                <a:cubicBezTo>
                  <a:pt x="1445683" y="254000"/>
                  <a:pt x="1707091" y="127000"/>
                  <a:pt x="19685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131826" y="3232726"/>
            <a:ext cx="3842" cy="638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94368" y="3020306"/>
                <a:ext cx="4489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68" y="3020306"/>
                <a:ext cx="448940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V="1">
            <a:off x="1138176" y="3865186"/>
            <a:ext cx="972852" cy="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91157" y="3682306"/>
                <a:ext cx="4489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157" y="3682306"/>
                <a:ext cx="448940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3594100" y="278284"/>
            <a:ext cx="3248768" cy="5218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Application 2</a:t>
            </a:r>
            <a:r>
              <a:rPr lang="en-GB" dirty="0"/>
              <a:t>: Russian Roulette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195181" y="3540615"/>
            <a:ext cx="3177480" cy="364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Application 3</a:t>
            </a:r>
            <a:r>
              <a:rPr lang="en-GB" dirty="0"/>
              <a:t>: Secret Santa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517901" y="907852"/>
                <a:ext cx="3886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b="1" dirty="0"/>
                  <a:t>I once wondered (as you do), if I was playing Russian Roulette, where you randomly rotate the barrel of a gun each time with </a:t>
                </a:r>
                <a14:m>
                  <m:oMath xmlns:m="http://schemas.openxmlformats.org/officeDocument/2006/math">
                    <m:r>
                      <a:rPr lang="en-GB" sz="12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GB" sz="1200" b="1" dirty="0"/>
                  <a:t> chambers, but with one bullet, what’s the probability I’m still alive after </a:t>
                </a:r>
                <a14:m>
                  <m:oMath xmlns:m="http://schemas.openxmlformats.org/officeDocument/2006/math">
                    <m:r>
                      <a:rPr lang="en-GB" sz="12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GB" sz="1200" b="1" dirty="0"/>
                  <a:t> shots?</a:t>
                </a:r>
                <a:endParaRPr lang="en-GB" sz="1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901" y="907852"/>
                <a:ext cx="3886200" cy="830997"/>
              </a:xfrm>
              <a:prstGeom prst="rect">
                <a:avLst/>
              </a:prstGeom>
              <a:blipFill>
                <a:blip r:embed="rId5"/>
                <a:stretch>
                  <a:fillRect t="-735" b="-51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mage result for russian roulett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971" y="971430"/>
            <a:ext cx="140193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479800" y="1729811"/>
                <a:ext cx="5575300" cy="1735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1200" dirty="0">
                    <a:solidFill>
                      <a:prstClr val="black"/>
                    </a:solidFill>
                  </a:rPr>
                  <a:t>The probability of surviving each time is </a:t>
                </a:r>
                <a:br>
                  <a:rPr lang="en-GB" sz="1200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GB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GB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GB" sz="1200" dirty="0">
                    <a:solidFill>
                      <a:prstClr val="black"/>
                    </a:solidFill>
                  </a:rPr>
                  <a:t>, so the probability of surviving all </a:t>
                </a:r>
                <a14:m>
                  <m:oMath xmlns:m="http://schemas.openxmlformats.org/officeDocument/2006/math">
                    <m:r>
                      <a:rPr lang="en-GB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200" dirty="0">
                    <a:solidFill>
                      <a:prstClr val="black"/>
                    </a:solidFill>
                  </a:rPr>
                  <a:t> shots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GB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GB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sz="1200" dirty="0"/>
                  <a:t>. We might consider what happens when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200" dirty="0"/>
                  <a:t> becomes large, i.e.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1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GB" sz="1200" dirty="0"/>
                  <a:t>. In general,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12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GB" sz="1200" dirty="0"/>
                  <a:t>. Thus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12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func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den>
                    </m:f>
                  </m:oMath>
                </a14:m>
                <a:r>
                  <a:rPr lang="en-GB" sz="1200" dirty="0"/>
                  <a:t>, i.e. I have a 1 in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GB" sz="1200" dirty="0"/>
                  <a:t> chance of surviving. Bad odds!</a:t>
                </a:r>
              </a:p>
              <a:p>
                <a:r>
                  <a:rPr lang="en-GB" sz="1200" b="1" dirty="0"/>
                  <a:t>This is also applicable to the lottery. </a:t>
                </a:r>
                <a:r>
                  <a:rPr lang="en-GB" sz="1200" dirty="0"/>
                  <a:t>If there was a 1 in 20 million chance of winning the lottery, we might naturally wonder what happens if we bought 20 million (random) lottery tickets. There’s a 1 in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GB" sz="1200" dirty="0"/>
                  <a:t> (roughly a third) chance of winning no money at all!</a:t>
                </a: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800" y="1729811"/>
                <a:ext cx="5575300" cy="1735732"/>
              </a:xfrm>
              <a:prstGeom prst="rect">
                <a:avLst/>
              </a:prstGeom>
              <a:blipFill>
                <a:blip r:embed="rId7"/>
                <a:stretch>
                  <a:fillRect l="-109" r="-328" b="-21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7312496" y="227484"/>
            <a:ext cx="1653704" cy="646331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200" dirty="0"/>
              <a:t>A scene from one of Dr Frost’s favourite films, </a:t>
            </a:r>
            <a:r>
              <a:rPr lang="en-GB" sz="1200" i="1" dirty="0"/>
              <a:t>The Deer Hunter</a:t>
            </a:r>
            <a:r>
              <a:rPr lang="en-GB" sz="12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728357" y="4019759"/>
                <a:ext cx="2231038" cy="2492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You might have encountered </a:t>
                </a:r>
                <a:br>
                  <a:rPr lang="en-GB" sz="1200" dirty="0"/>
                </a:b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!=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×…×2×1</m:t>
                    </m:r>
                  </m:oMath>
                </a14:m>
                <a:r>
                  <a:rPr lang="en-GB" sz="1200" dirty="0"/>
                  <a:t>, said “</a:t>
                </a:r>
                <a14:m>
                  <m:oMath xmlns:m="http://schemas.openxmlformats.org/officeDocument/2006/math">
                    <m:r>
                      <a:rPr lang="en-GB" sz="12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200" dirty="0"/>
                  <a:t> factorial” meaning “</a:t>
                </a:r>
                <a:r>
                  <a:rPr lang="en-GB" sz="1200" i="1" dirty="0"/>
                  <a:t>the number of ways of arranging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200" i="1" dirty="0"/>
                  <a:t> objects in a line</a:t>
                </a:r>
                <a:r>
                  <a:rPr lang="en-GB" sz="1200" dirty="0"/>
                  <a:t>”. So if we had 3 letters ABC, we have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3!=6</m:t>
                    </m:r>
                  </m:oMath>
                </a14:m>
                <a:r>
                  <a:rPr lang="en-GB" sz="1200" dirty="0"/>
                  <a:t> ways of arranging them.</a:t>
                </a:r>
              </a:p>
              <a:p>
                <a:endParaRPr lang="en-GB" sz="1200" dirty="0"/>
              </a:p>
              <a:p>
                <a:r>
                  <a:rPr lang="en-GB" sz="1200" dirty="0"/>
                  <a:t>Meanwhile,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</a:rPr>
                      <m:t>!</m:t>
                    </m:r>
                    <m:r>
                      <a:rPr lang="en-GB" sz="12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200" dirty="0"/>
                  <a:t> means the number of </a:t>
                </a:r>
                <a:r>
                  <a:rPr lang="en-GB" sz="1200" b="1" dirty="0"/>
                  <a:t>derangements</a:t>
                </a:r>
                <a:r>
                  <a:rPr lang="en-GB" sz="1200" dirty="0"/>
                  <a:t> of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200" dirty="0"/>
                  <a:t>, i.e. the arrangements where </a:t>
                </a:r>
                <a:r>
                  <a:rPr lang="en-GB" sz="1200" b="1" dirty="0"/>
                  <a:t>no letter appears in its original place</a:t>
                </a:r>
                <a:r>
                  <a:rPr lang="en-GB" sz="1200" dirty="0"/>
                  <a:t>.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357" y="4019759"/>
                <a:ext cx="2231038" cy="2492990"/>
              </a:xfrm>
              <a:prstGeom prst="rect">
                <a:avLst/>
              </a:prstGeom>
              <a:blipFill>
                <a:blip r:embed="rId8"/>
                <a:stretch>
                  <a:fillRect l="-273" b="-9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gift, present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753" y="3460959"/>
            <a:ext cx="528847" cy="528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3223354" y="4889565"/>
            <a:ext cx="576376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i="1" dirty="0"/>
              <a:t>ABC, </a:t>
            </a:r>
          </a:p>
          <a:p>
            <a:r>
              <a:rPr lang="en-GB" sz="1400" b="1" i="1" dirty="0"/>
              <a:t>ACB, </a:t>
            </a:r>
          </a:p>
          <a:p>
            <a:r>
              <a:rPr lang="en-GB" sz="1400" b="1" i="1" dirty="0"/>
              <a:t>BAC, </a:t>
            </a:r>
          </a:p>
          <a:p>
            <a:r>
              <a:rPr lang="en-GB" sz="1400" b="1" i="1" dirty="0"/>
              <a:t>BCA, </a:t>
            </a:r>
          </a:p>
          <a:p>
            <a:r>
              <a:rPr lang="en-GB" sz="1400" b="1" i="1" dirty="0"/>
              <a:t>CAB, </a:t>
            </a:r>
          </a:p>
          <a:p>
            <a:r>
              <a:rPr lang="en-GB" sz="1400" b="1" i="1" dirty="0"/>
              <a:t>CBA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722008" y="5411788"/>
            <a:ext cx="1332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880101" y="4018444"/>
                <a:ext cx="3244850" cy="2493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For ABC, that only gives BCA or CAB, so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!3=2</m:t>
                    </m:r>
                  </m:oMath>
                </a14:m>
                <a:r>
                  <a:rPr lang="en-GB" sz="1200" dirty="0"/>
                  <a:t>. This is applicable to ‘</a:t>
                </a:r>
                <a:r>
                  <a:rPr lang="en-GB" sz="1200" b="1" dirty="0"/>
                  <a:t>Secret Santa</a:t>
                </a:r>
                <a:r>
                  <a:rPr lang="en-GB" sz="1200" dirty="0"/>
                  <a:t>’ (where each person is given a name out a hat of whom to give their present to) because ideally we want the scenario where </a:t>
                </a:r>
                <a:r>
                  <a:rPr lang="en-GB" sz="1200" i="1" dirty="0"/>
                  <a:t>no person gets their own name</a:t>
                </a:r>
                <a:r>
                  <a:rPr lang="en-GB" sz="1200" dirty="0"/>
                  <a:t>.</a:t>
                </a:r>
              </a:p>
              <a:p>
                <a:endParaRPr lang="en-GB" sz="300" dirty="0"/>
              </a:p>
              <a:p>
                <a:r>
                  <a:rPr lang="en-GB" sz="1200" b="1" dirty="0"/>
                  <a:t>Remarkably, a derangement occurs an </a:t>
                </a:r>
                <a14:m>
                  <m:oMath xmlns:m="http://schemas.openxmlformats.org/officeDocument/2006/math">
                    <m:r>
                      <a:rPr lang="en-GB" sz="1200" b="1" i="1" smtClean="0"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GB" sz="1200" b="1" dirty="0"/>
                  <a:t>-</a:t>
                </a:r>
                <a:r>
                  <a:rPr lang="en-GB" sz="1200" b="1" dirty="0" err="1"/>
                  <a:t>th</a:t>
                </a:r>
                <a:r>
                  <a:rPr lang="en-GB" sz="1200" b="1" dirty="0"/>
                  <a:t> of the time</a:t>
                </a:r>
                <a:r>
                  <a:rPr lang="en-GB" sz="1200" dirty="0"/>
                  <a:t>. So if there are 5 people and hence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5!=120</m:t>
                    </m:r>
                  </m:oMath>
                </a14:m>
                <a:r>
                  <a:rPr lang="en-GB" sz="1200" dirty="0"/>
                  <a:t> possible allocations of recipient names, we only get the ideal Secret Santa situation just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120</m:t>
                        </m:r>
                      </m:num>
                      <m:den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den>
                    </m:f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=44.15→44</m:t>
                    </m:r>
                  </m:oMath>
                </a14:m>
                <a:r>
                  <a:rPr lang="en-GB" sz="1200" dirty="0"/>
                  <a:t> times. And so we get </a:t>
                </a:r>
                <a:r>
                  <a:rPr lang="en-GB" sz="1200" b="1" dirty="0"/>
                  <a:t>my favourite result in the whole of mathematics</a:t>
                </a:r>
                <a:r>
                  <a:rPr lang="en-GB" sz="12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101" y="4018444"/>
                <a:ext cx="3244850" cy="2493568"/>
              </a:xfrm>
              <a:prstGeom prst="rect">
                <a:avLst/>
              </a:prstGeom>
              <a:blipFill>
                <a:blip r:embed="rId10"/>
                <a:stretch>
                  <a:fillRect l="-188" r="-5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5" name="Straight Connector 1024"/>
          <p:cNvCxnSpPr/>
          <p:nvPr/>
        </p:nvCxnSpPr>
        <p:spPr>
          <a:xfrm flipV="1">
            <a:off x="5056981" y="5347494"/>
            <a:ext cx="0" cy="69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0" name="Rectangle 1029"/>
              <p:cNvSpPr/>
              <p:nvPr/>
            </p:nvSpPr>
            <p:spPr>
              <a:xfrm>
                <a:off x="8104594" y="6269162"/>
                <a:ext cx="940311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1050" dirty="0"/>
                  <a:t>(where </a:t>
                </a:r>
                <a14:m>
                  <m:oMath xmlns:m="http://schemas.openxmlformats.org/officeDocument/2006/math">
                    <m:r>
                      <a:rPr lang="en-GB" sz="1050" i="1">
                        <a:latin typeface="Cambria Math" panose="02040503050406030204" pitchFamily="18" charset="0"/>
                      </a:rPr>
                      <m:t>[…]</m:t>
                    </m:r>
                  </m:oMath>
                </a14:m>
                <a:r>
                  <a:rPr lang="en-GB" sz="1050" dirty="0"/>
                  <a:t> means round)</a:t>
                </a:r>
              </a:p>
            </p:txBody>
          </p:sp>
        </mc:Choice>
        <mc:Fallback xmlns="">
          <p:sp>
            <p:nvSpPr>
              <p:cNvPr id="1030" name="Rectangle 10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4594" y="6269162"/>
                <a:ext cx="940311" cy="415498"/>
              </a:xfrm>
              <a:prstGeom prst="rect">
                <a:avLst/>
              </a:prstGeom>
              <a:blipFill>
                <a:blip r:embed="rId11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1" name="Rectangle 1030"/>
              <p:cNvSpPr/>
              <p:nvPr/>
            </p:nvSpPr>
            <p:spPr>
              <a:xfrm>
                <a:off x="6723591" y="6205913"/>
                <a:ext cx="1157817" cy="6183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31" name="Rectangle 10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591" y="6205913"/>
                <a:ext cx="1157817" cy="61837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447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 animBg="1"/>
      <p:bldP spid="7" grpId="0"/>
      <p:bldP spid="13" grpId="0"/>
      <p:bldP spid="16" grpId="0" animBg="1"/>
      <p:bldP spid="17" grpId="0" animBg="1"/>
      <p:bldP spid="18" grpId="0"/>
      <p:bldP spid="20" grpId="0"/>
      <p:bldP spid="21" grpId="0" animBg="1"/>
      <p:bldP spid="22" grpId="0"/>
      <p:bldP spid="23" grpId="0"/>
      <p:bldP spid="28" grpId="0"/>
      <p:bldP spid="1030" grpId="0"/>
      <p:bldP spid="10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Exponential Modelling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15900" y="730920"/>
                <a:ext cx="8813800" cy="2591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There are two key features of exponential functions which make them suitable for </a:t>
                </a:r>
                <a:r>
                  <a:rPr lang="en-GB" sz="1600" b="1" dirty="0"/>
                  <a:t>population growth</a:t>
                </a:r>
                <a:r>
                  <a:rPr lang="en-GB" sz="1600" dirty="0"/>
                  <a:t>:</a:t>
                </a:r>
              </a:p>
              <a:p>
                <a:endParaRPr lang="en-GB" sz="900" dirty="0"/>
              </a:p>
              <a:p>
                <a:pPr marL="342900" indent="-342900">
                  <a:buAutoNum type="arabicPeriod"/>
                </a:pPr>
                <a:r>
                  <a:rPr lang="en-GB" sz="17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7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7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GB" sz="17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</m:oMath>
                </a14:m>
                <a:r>
                  <a:rPr lang="en-GB" sz="1700" b="1" dirty="0"/>
                  <a:t> gets </a:t>
                </a:r>
                <a14:m>
                  <m:oMath xmlns:m="http://schemas.openxmlformats.org/officeDocument/2006/math">
                    <m:r>
                      <a:rPr lang="en-GB" sz="17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sz="1700" b="1" dirty="0"/>
                  <a:t> times bigger each time </a:t>
                </a:r>
                <a14:m>
                  <m:oMath xmlns:m="http://schemas.openxmlformats.org/officeDocument/2006/math">
                    <m:r>
                      <a:rPr lang="en-GB" sz="17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1700" b="1" dirty="0"/>
                  <a:t> increases by 1. (Because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7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7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GB" sz="17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GB" sz="17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17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GB" sz="17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7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GB" sz="1700" b="1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GB" sz="17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7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GB" sz="17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</m:oMath>
                </a14:m>
                <a:r>
                  <a:rPr lang="en-GB" sz="1700" b="1" dirty="0"/>
                  <a:t>)</a:t>
                </a:r>
                <a:br>
                  <a:rPr lang="en-GB" sz="1700" b="1" dirty="0"/>
                </a:br>
                <a:r>
                  <a:rPr lang="en-GB" sz="1700" dirty="0"/>
                  <a:t>With population growth, we typically have a fixed percentage increase each year. So suppose the growth was 10% a year, and we used the equivalent decimal multiplier, 1.1, as </a:t>
                </a:r>
                <a14:m>
                  <m:oMath xmlns:m="http://schemas.openxmlformats.org/officeDocument/2006/math"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700" dirty="0"/>
                  <a:t>.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7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1.1</m:t>
                        </m:r>
                      </m:e>
                      <m:sup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GB" sz="1700" dirty="0"/>
                  <a:t>, where </a:t>
                </a:r>
                <a14:m>
                  <m:oMath xmlns:m="http://schemas.openxmlformats.org/officeDocument/2006/math"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700" dirty="0"/>
                  <a:t> is the number of years, would get 1.1 times bigger each year.</a:t>
                </a:r>
              </a:p>
              <a:p>
                <a:pPr marL="342900" indent="-342900">
                  <a:buAutoNum type="arabicPeriod"/>
                </a:pPr>
                <a:r>
                  <a:rPr lang="en-GB" sz="1700" b="1" dirty="0"/>
                  <a:t>The rate of increase is proportional to the size of the population at a given moment.</a:t>
                </a:r>
                <a:br>
                  <a:rPr lang="en-GB" sz="1700" dirty="0"/>
                </a:br>
                <a:r>
                  <a:rPr lang="en-GB" sz="1700" dirty="0"/>
                  <a:t>This makes sense: The 10% increase of a population will be twice as large if the population itself is twice as large.</a:t>
                </a:r>
              </a:p>
              <a:p>
                <a:pPr marL="342900" indent="-342900">
                  <a:buAutoNum type="arabicPeriod"/>
                </a:pPr>
                <a:endParaRPr lang="en-GB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00" y="730920"/>
                <a:ext cx="8813800" cy="2591222"/>
              </a:xfrm>
              <a:prstGeom prst="rect">
                <a:avLst/>
              </a:prstGeom>
              <a:blipFill>
                <a:blip r:embed="rId2"/>
                <a:stretch>
                  <a:fillRect l="-415" t="-7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: Shape 21"/>
          <p:cNvSpPr/>
          <p:nvPr/>
        </p:nvSpPr>
        <p:spPr>
          <a:xfrm>
            <a:off x="579048" y="4737100"/>
            <a:ext cx="2583252" cy="1094968"/>
          </a:xfrm>
          <a:custGeom>
            <a:avLst/>
            <a:gdLst>
              <a:gd name="connsiteX0" fmla="*/ 0 w 1968500"/>
              <a:gd name="connsiteY0" fmla="*/ 609600 h 609600"/>
              <a:gd name="connsiteX1" fmla="*/ 1117600 w 1968500"/>
              <a:gd name="connsiteY1" fmla="*/ 355600 h 609600"/>
              <a:gd name="connsiteX2" fmla="*/ 1968500 w 1968500"/>
              <a:gd name="connsiteY2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8500" h="609600">
                <a:moveTo>
                  <a:pt x="0" y="609600"/>
                </a:moveTo>
                <a:cubicBezTo>
                  <a:pt x="394758" y="533400"/>
                  <a:pt x="789517" y="457200"/>
                  <a:pt x="1117600" y="355600"/>
                </a:cubicBezTo>
                <a:cubicBezTo>
                  <a:pt x="1445683" y="254000"/>
                  <a:pt x="1707091" y="127000"/>
                  <a:pt x="19685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553616" y="4441119"/>
            <a:ext cx="5008" cy="1837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35208" y="4062628"/>
                <a:ext cx="4489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08" y="4062628"/>
                <a:ext cx="448940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V="1">
            <a:off x="566316" y="6278084"/>
            <a:ext cx="2791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324297" y="6007328"/>
                <a:ext cx="4489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297" y="6007328"/>
                <a:ext cx="44894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60400" y="3327252"/>
                <a:ext cx="7931347" cy="646331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b="0" dirty="0"/>
                  <a:t>Suppose the population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b="0" dirty="0"/>
                  <a:t> in </a:t>
                </a:r>
                <a:r>
                  <a:rPr lang="en-GB" b="0" i="1" dirty="0"/>
                  <a:t>The Republic of Dave        </a:t>
                </a:r>
                <a:r>
                  <a:rPr lang="en-GB" b="0" dirty="0"/>
                  <a:t>is modelled by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=100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GB" dirty="0"/>
                  <a:t> 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/>
                  <a:t> is the numbers years since </a:t>
                </a:r>
                <a:r>
                  <a:rPr lang="en-GB" i="1" dirty="0"/>
                  <a:t>The Republic</a:t>
                </a:r>
                <a:r>
                  <a:rPr lang="en-GB" dirty="0"/>
                  <a:t> was established.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00" y="3327252"/>
                <a:ext cx="7931347" cy="646331"/>
              </a:xfrm>
              <a:prstGeom prst="rect">
                <a:avLst/>
              </a:prstGeom>
              <a:blipFill>
                <a:blip r:embed="rId5"/>
                <a:stretch>
                  <a:fillRect b="-2308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3581400" y="4022576"/>
            <a:ext cx="315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What is the initial population?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664424" y="4098776"/>
                <a:ext cx="23652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GB" b="1" dirty="0"/>
                  <a:t>When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br>
                  <a:rPr lang="en-GB" b="1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𝟏𝟎𝟎</m:t>
                      </m:r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𝟏𝟎𝟎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424" y="4098776"/>
                <a:ext cx="2365276" cy="646331"/>
              </a:xfrm>
              <a:prstGeom prst="rect">
                <a:avLst/>
              </a:prstGeom>
              <a:blipFill>
                <a:blip r:embed="rId6"/>
                <a:stretch>
                  <a:fillRect l="-2062" t="-47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3641204" y="4781262"/>
            <a:ext cx="3159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What is the initial rate of population growth?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418262" y="4840915"/>
                <a:ext cx="2365276" cy="1017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𝒅𝑷</m:t>
                          </m:r>
                        </m:num>
                        <m:den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𝟑𝟎𝟎</m:t>
                      </m:r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en-GB" b="1" dirty="0"/>
              </a:p>
              <a:p>
                <a:r>
                  <a:rPr lang="en-GB" b="1" dirty="0"/>
                  <a:t>When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𝒅𝑷</m:t>
                        </m:r>
                      </m:num>
                      <m:den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𝟑𝟎𝟎</m:t>
                    </m:r>
                  </m:oMath>
                </a14:m>
                <a:endParaRPr lang="en-GB" b="1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262" y="4840915"/>
                <a:ext cx="2365276" cy="1017202"/>
              </a:xfrm>
              <a:prstGeom prst="rect">
                <a:avLst/>
              </a:prstGeom>
              <a:blipFill>
                <a:blip r:embed="rId7"/>
                <a:stretch>
                  <a:fillRect l="-2320" b="-35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6661000" y="4049539"/>
            <a:ext cx="2241699" cy="7256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/>
              <a:t>?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18262" y="4834854"/>
            <a:ext cx="2484438" cy="9817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/>
              <a:t>?</a:t>
            </a:r>
          </a:p>
        </p:txBody>
      </p:sp>
      <p:pic>
        <p:nvPicPr>
          <p:cNvPr id="2050" name="Picture 2" descr="man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200" y="32004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8340" y="6015665"/>
            <a:ext cx="1051676" cy="17035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105991" y="6088401"/>
                <a:ext cx="3911009" cy="64633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200" b="1" dirty="0"/>
                  <a:t>“Use of Technology” Monkey says:</a:t>
                </a:r>
              </a:p>
              <a:p>
                <a:r>
                  <a:rPr lang="en-GB" sz="1200" dirty="0"/>
                  <a:t>When I’m not busy eating ticks off other monkeys, I use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□</m:t>
                        </m:r>
                      </m:sup>
                    </m:sSup>
                  </m:oMath>
                </a14:m>
                <a:r>
                  <a:rPr lang="en-GB" sz="1200" dirty="0"/>
                  <a:t> key. I can also use [ALPHA] [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GB" sz="1200" dirty="0"/>
                  <a:t>] to get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GB" sz="1200" dirty="0"/>
                  <a:t> without a power.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991" y="6088401"/>
                <a:ext cx="3911009" cy="646331"/>
              </a:xfrm>
              <a:prstGeom prst="rect">
                <a:avLst/>
              </a:prstGeom>
              <a:blipFill>
                <a:blip r:embed="rId10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777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</p:childTnLst>
        </p:cTn>
      </p:par>
    </p:tnLst>
    <p:bldLst>
      <p:bldP spid="22" grpId="0" animBg="1"/>
      <p:bldP spid="25" grpId="0"/>
      <p:bldP spid="27" grpId="0"/>
      <p:bldP spid="31" grpId="0" animBg="1"/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05644" y="893068"/>
                <a:ext cx="7327924" cy="2430281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[Textbook] The density of a pesticide in a given section of field,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dirty="0"/>
                  <a:t> mg/m</a:t>
                </a:r>
                <a:r>
                  <a:rPr lang="en-GB" baseline="30000" dirty="0"/>
                  <a:t>2</a:t>
                </a:r>
                <a:r>
                  <a:rPr lang="en-GB" dirty="0"/>
                  <a:t>, can be modelled by the equation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=160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−0.006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GB" dirty="0"/>
              </a:p>
              <a:p>
                <a:r>
                  <a:rPr lang="en-GB" dirty="0"/>
                  <a:t>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/>
                  <a:t> is the time in days since the pesticide was first applied.</a:t>
                </a:r>
              </a:p>
              <a:p>
                <a:r>
                  <a:rPr lang="en-GB" dirty="0"/>
                  <a:t>a. Use this model to estimate the density of pesticide after 15 days.</a:t>
                </a:r>
              </a:p>
              <a:p>
                <a:r>
                  <a:rPr lang="en-GB" dirty="0"/>
                  <a:t>b. Interpret the meaning of the value 160 in this model.</a:t>
                </a:r>
              </a:p>
              <a:p>
                <a:r>
                  <a:rPr lang="en-GB" dirty="0"/>
                  <a:t>c. Show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𝑑𝑃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𝑘𝑃</m:t>
                    </m:r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dirty="0"/>
                  <a:t> is a constant, and state the value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dirty="0"/>
                  <a:t>.</a:t>
                </a:r>
              </a:p>
              <a:p>
                <a:r>
                  <a:rPr lang="en-GB" dirty="0"/>
                  <a:t>d. Interpret the significance of the sign of your answer in part (c).</a:t>
                </a:r>
              </a:p>
              <a:p>
                <a:r>
                  <a:rPr lang="en-GB" dirty="0"/>
                  <a:t>e. Sketch the graph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dirty="0"/>
                  <a:t> against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44" y="893068"/>
                <a:ext cx="7327924" cy="24302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4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Another Example</a:t>
              </a:r>
              <a:endParaRPr lang="en-GB" sz="3200" dirty="0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505644" y="3573016"/>
            <a:ext cx="321940" cy="288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82700" y="3547616"/>
                <a:ext cx="3714700" cy="3032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GB" sz="1600" dirty="0"/>
                  <a:t>When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=15,   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=160</m:t>
                    </m:r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−0.006(15)</m:t>
                        </m:r>
                      </m:sup>
                    </m:sSup>
                  </m:oMath>
                </a14:m>
                <a:br>
                  <a:rPr lang="en-GB" sz="1600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=145.2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𝑚𝑔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600" dirty="0"/>
              </a:p>
              <a:p>
                <a:endParaRPr lang="en-GB" sz="1600" dirty="0"/>
              </a:p>
              <a:p>
                <a:r>
                  <a:rPr lang="en-GB" sz="1600" dirty="0"/>
                  <a:t>When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600" dirty="0"/>
                  <a:t>, then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=160</m:t>
                    </m:r>
                  </m:oMath>
                </a14:m>
                <a:r>
                  <a:rPr lang="en-GB" sz="1600" dirty="0"/>
                  <a:t>. Thus 160 is the initial density of pesticide in the field.</a:t>
                </a:r>
              </a:p>
              <a:p>
                <a:endParaRPr lang="en-GB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𝑑𝑃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160×−0.006</m:t>
                          </m:r>
                        </m:e>
                      </m:d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−0.006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=−0.96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−0.006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GB" sz="1600" b="0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=−0.96</m:t>
                      </m:r>
                    </m:oMath>
                  </m:oMathPara>
                </a14:m>
                <a:endParaRPr lang="en-GB" sz="1600" dirty="0"/>
              </a:p>
              <a:p>
                <a:endParaRPr lang="en-GB" sz="1600" dirty="0"/>
              </a:p>
              <a:p>
                <a:r>
                  <a:rPr lang="en-GB" sz="1600" dirty="0"/>
                  <a:t>The rate is negative, thus the density of pesticide is decreasing.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700" y="3547616"/>
                <a:ext cx="3714700" cy="3032305"/>
              </a:xfrm>
              <a:prstGeom prst="rect">
                <a:avLst/>
              </a:prstGeom>
              <a:blipFill>
                <a:blip r:embed="rId3"/>
                <a:stretch>
                  <a:fillRect l="-985" t="-201" b="-18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492476" y="3619996"/>
                <a:ext cx="2311772" cy="73866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In general, the ‘initial value’, when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400" dirty="0"/>
                  <a:t>, is the coefficient of the exponential term.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476" y="3619996"/>
                <a:ext cx="2311772" cy="738664"/>
              </a:xfrm>
              <a:prstGeom prst="rect">
                <a:avLst/>
              </a:prstGeom>
              <a:blipFill>
                <a:blip r:embed="rId4"/>
                <a:stretch>
                  <a:fillRect l="-261" r="-1828" b="-56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16" idx="1"/>
          </p:cNvCxnSpPr>
          <p:nvPr/>
        </p:nvCxnSpPr>
        <p:spPr>
          <a:xfrm flipH="1">
            <a:off x="4203700" y="3989328"/>
            <a:ext cx="288776" cy="201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05644" y="4354592"/>
            <a:ext cx="321940" cy="288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05632" y="5100876"/>
            <a:ext cx="321940" cy="288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5632" y="6021288"/>
            <a:ext cx="321940" cy="288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</a:p>
        </p:txBody>
      </p:sp>
      <p:sp>
        <p:nvSpPr>
          <p:cNvPr id="25" name="Freeform: Shape 24"/>
          <p:cNvSpPr/>
          <p:nvPr/>
        </p:nvSpPr>
        <p:spPr>
          <a:xfrm flipH="1">
            <a:off x="5495436" y="5483932"/>
            <a:ext cx="2621351" cy="1094968"/>
          </a:xfrm>
          <a:custGeom>
            <a:avLst/>
            <a:gdLst>
              <a:gd name="connsiteX0" fmla="*/ 0 w 1968500"/>
              <a:gd name="connsiteY0" fmla="*/ 609600 h 609600"/>
              <a:gd name="connsiteX1" fmla="*/ 1117600 w 1968500"/>
              <a:gd name="connsiteY1" fmla="*/ 355600 h 609600"/>
              <a:gd name="connsiteX2" fmla="*/ 1968500 w 1968500"/>
              <a:gd name="connsiteY2" fmla="*/ 0 h 609600"/>
              <a:gd name="connsiteX0" fmla="*/ 0 w 1978178"/>
              <a:gd name="connsiteY0" fmla="*/ 581318 h 581318"/>
              <a:gd name="connsiteX1" fmla="*/ 1127278 w 1978178"/>
              <a:gd name="connsiteY1" fmla="*/ 355600 h 581318"/>
              <a:gd name="connsiteX2" fmla="*/ 1978178 w 1978178"/>
              <a:gd name="connsiteY2" fmla="*/ 0 h 581318"/>
              <a:gd name="connsiteX0" fmla="*/ 0 w 1978178"/>
              <a:gd name="connsiteY0" fmla="*/ 581318 h 581318"/>
              <a:gd name="connsiteX1" fmla="*/ 1127278 w 1978178"/>
              <a:gd name="connsiteY1" fmla="*/ 355600 h 581318"/>
              <a:gd name="connsiteX2" fmla="*/ 1978178 w 1978178"/>
              <a:gd name="connsiteY2" fmla="*/ 0 h 581318"/>
              <a:gd name="connsiteX0" fmla="*/ 0 w 1997533"/>
              <a:gd name="connsiteY0" fmla="*/ 609600 h 609600"/>
              <a:gd name="connsiteX1" fmla="*/ 1146633 w 1997533"/>
              <a:gd name="connsiteY1" fmla="*/ 355600 h 609600"/>
              <a:gd name="connsiteX2" fmla="*/ 1997533 w 1997533"/>
              <a:gd name="connsiteY2" fmla="*/ 0 h 609600"/>
              <a:gd name="connsiteX0" fmla="*/ 0 w 1997533"/>
              <a:gd name="connsiteY0" fmla="*/ 609600 h 609600"/>
              <a:gd name="connsiteX1" fmla="*/ 1146633 w 1997533"/>
              <a:gd name="connsiteY1" fmla="*/ 355600 h 609600"/>
              <a:gd name="connsiteX2" fmla="*/ 1997533 w 1997533"/>
              <a:gd name="connsiteY2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533" h="609600">
                <a:moveTo>
                  <a:pt x="0" y="609600"/>
                </a:moveTo>
                <a:cubicBezTo>
                  <a:pt x="597990" y="526330"/>
                  <a:pt x="813711" y="457200"/>
                  <a:pt x="1146633" y="355600"/>
                </a:cubicBezTo>
                <a:cubicBezTo>
                  <a:pt x="1479555" y="254000"/>
                  <a:pt x="1736124" y="127000"/>
                  <a:pt x="199753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5495404" y="4819651"/>
            <a:ext cx="5008" cy="1837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276996" y="4441160"/>
                <a:ext cx="4489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996" y="4441160"/>
                <a:ext cx="448940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flipV="1">
            <a:off x="5508104" y="6656616"/>
            <a:ext cx="2791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202585" y="6423960"/>
                <a:ext cx="4489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2585" y="6423960"/>
                <a:ext cx="448940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4978400" y="5312708"/>
            <a:ext cx="55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160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124252" y="4440984"/>
                <a:ext cx="2943548" cy="13849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Recall that if the power in the exponential term is negative, we have an </a:t>
                </a:r>
                <a:r>
                  <a:rPr lang="en-GB" sz="1400" b="1" dirty="0"/>
                  <a:t>exponential decay graph</a:t>
                </a:r>
                <a:r>
                  <a:rPr lang="en-GB" sz="1400" dirty="0"/>
                  <a:t>, which gradually decreases towards 0.</a:t>
                </a:r>
              </a:p>
              <a:p>
                <a:r>
                  <a:rPr lang="en-GB" sz="1400" dirty="0"/>
                  <a:t>If in doubt, just try a large value of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400" dirty="0"/>
                  <a:t>.</a:t>
                </a:r>
              </a:p>
              <a:p>
                <a:r>
                  <a:rPr lang="en-GB" sz="1400" dirty="0"/>
                  <a:t>Don’t forget to put in the 160!</a:t>
                </a: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252" y="4440984"/>
                <a:ext cx="2943548" cy="1384995"/>
              </a:xfrm>
              <a:prstGeom prst="rect">
                <a:avLst/>
              </a:prstGeom>
              <a:blipFill>
                <a:blip r:embed="rId7"/>
                <a:stretch>
                  <a:fillRect l="-205" r="-616" b="-25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/>
          <p:nvPr/>
        </p:nvCxnSpPr>
        <p:spPr>
          <a:xfrm flipH="1">
            <a:off x="7451638" y="5829744"/>
            <a:ext cx="288776" cy="201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44400" y="3554239"/>
            <a:ext cx="3092600" cy="5859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/>
              <a:t>?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44400" y="4354593"/>
            <a:ext cx="3562500" cy="5222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/>
              <a:t>?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44400" y="5100876"/>
            <a:ext cx="3549800" cy="7157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/>
              <a:t>?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34888" y="6021288"/>
            <a:ext cx="3549800" cy="6208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/>
              <a:t>?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906656" y="4535552"/>
            <a:ext cx="3805544" cy="22335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199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</p:childTnLst>
        </p:cTn>
      </p:par>
    </p:tnLst>
    <p:bldLst>
      <p:bldP spid="16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14C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Pure Mathematics Year 1/AS</a:t>
            </a:r>
          </a:p>
          <a:p>
            <a:r>
              <a:rPr lang="en-GB" sz="2400" dirty="0"/>
              <a:t>Pages 318-319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29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Logarithms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713284" y="1946548"/>
            <a:ext cx="12961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369468" y="2018556"/>
                <a:ext cx="1440160" cy="5760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×3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468" y="2018556"/>
                <a:ext cx="1440160" cy="5760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033764" y="2018556"/>
                <a:ext cx="1440160" cy="5760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÷3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764" y="2018556"/>
                <a:ext cx="1440160" cy="5760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338020" y="1946548"/>
            <a:ext cx="12961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/>
              <a:t>4</a:t>
            </a:r>
          </a:p>
        </p:txBody>
      </p:sp>
      <p:cxnSp>
        <p:nvCxnSpPr>
          <p:cNvPr id="9" name="Straight Arrow Connector 8"/>
          <p:cNvCxnSpPr>
            <a:endCxn id="6" idx="1"/>
          </p:cNvCxnSpPr>
          <p:nvPr/>
        </p:nvCxnSpPr>
        <p:spPr>
          <a:xfrm>
            <a:off x="1721396" y="2306588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>
            <a:off x="3809628" y="2306588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6473924" y="2306588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45668" y="149329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Function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05772" y="144249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Inverse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3284" y="2810644"/>
            <a:ext cx="12961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369468" y="2882652"/>
                <a:ext cx="1440160" cy="5760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468" y="2882652"/>
                <a:ext cx="1440160" cy="5760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033764" y="2882652"/>
                <a:ext cx="1440160" cy="5760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764" y="2882652"/>
                <a:ext cx="1440160" cy="5760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7338020" y="2810644"/>
            <a:ext cx="12961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/>
              <a:t>4</a:t>
            </a:r>
          </a:p>
        </p:txBody>
      </p:sp>
      <p:cxnSp>
        <p:nvCxnSpPr>
          <p:cNvPr id="18" name="Straight Arrow Connector 17"/>
          <p:cNvCxnSpPr>
            <a:endCxn id="15" idx="1"/>
          </p:cNvCxnSpPr>
          <p:nvPr/>
        </p:nvCxnSpPr>
        <p:spPr>
          <a:xfrm>
            <a:off x="1721396" y="317068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3"/>
            <a:endCxn id="16" idx="1"/>
          </p:cNvCxnSpPr>
          <p:nvPr/>
        </p:nvCxnSpPr>
        <p:spPr>
          <a:xfrm>
            <a:off x="3809628" y="3170684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3"/>
          </p:cNvCxnSpPr>
          <p:nvPr/>
        </p:nvCxnSpPr>
        <p:spPr>
          <a:xfrm>
            <a:off x="6473924" y="3170684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13284" y="3746748"/>
            <a:ext cx="12961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369468" y="3818756"/>
                <a:ext cx="1440160" cy="5760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468" y="3818756"/>
                <a:ext cx="1440160" cy="5760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033764" y="3818756"/>
                <a:ext cx="1440160" cy="5760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764" y="3818756"/>
                <a:ext cx="1440160" cy="5760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7338020" y="3746748"/>
            <a:ext cx="12961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/>
              <a:t>4</a:t>
            </a:r>
          </a:p>
        </p:txBody>
      </p:sp>
      <p:cxnSp>
        <p:nvCxnSpPr>
          <p:cNvPr id="25" name="Straight Arrow Connector 24"/>
          <p:cNvCxnSpPr>
            <a:endCxn id="22" idx="1"/>
          </p:cNvCxnSpPr>
          <p:nvPr/>
        </p:nvCxnSpPr>
        <p:spPr>
          <a:xfrm>
            <a:off x="1721396" y="4106788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3"/>
            <a:endCxn id="23" idx="1"/>
          </p:cNvCxnSpPr>
          <p:nvPr/>
        </p:nvCxnSpPr>
        <p:spPr>
          <a:xfrm>
            <a:off x="3809628" y="4106788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3"/>
          </p:cNvCxnSpPr>
          <p:nvPr/>
        </p:nvCxnSpPr>
        <p:spPr>
          <a:xfrm>
            <a:off x="6473924" y="4106788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13284" y="4610844"/>
            <a:ext cx="12961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2369468" y="4682852"/>
                <a:ext cx="1440160" cy="5760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468" y="4682852"/>
                <a:ext cx="1440160" cy="5760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5033764" y="4682852"/>
                <a:ext cx="1440160" cy="5760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GB" sz="3200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g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764" y="4682852"/>
                <a:ext cx="1440160" cy="5760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7338020" y="4610844"/>
            <a:ext cx="12961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/>
              <a:t>4</a:t>
            </a:r>
          </a:p>
        </p:txBody>
      </p:sp>
      <p:cxnSp>
        <p:nvCxnSpPr>
          <p:cNvPr id="32" name="Straight Arrow Connector 31"/>
          <p:cNvCxnSpPr>
            <a:endCxn id="29" idx="1"/>
          </p:cNvCxnSpPr>
          <p:nvPr/>
        </p:nvCxnSpPr>
        <p:spPr>
          <a:xfrm>
            <a:off x="1721396" y="497088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3"/>
            <a:endCxn id="30" idx="1"/>
          </p:cNvCxnSpPr>
          <p:nvPr/>
        </p:nvCxnSpPr>
        <p:spPr>
          <a:xfrm>
            <a:off x="3809628" y="4970884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0" idx="3"/>
          </p:cNvCxnSpPr>
          <p:nvPr/>
        </p:nvCxnSpPr>
        <p:spPr>
          <a:xfrm>
            <a:off x="6473924" y="4970884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69668" y="1802532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69668" y="2666628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7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097660" y="3530724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16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881636" y="4466828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1024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13284" y="5402932"/>
            <a:ext cx="12961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2369468" y="5474940"/>
                <a:ext cx="1440160" cy="5760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GB" sz="3200" baseline="300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468" y="5474940"/>
                <a:ext cx="1440160" cy="5760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5033764" y="5474940"/>
                <a:ext cx="1440160" cy="5760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32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fName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764" y="5474940"/>
                <a:ext cx="1440160" cy="57606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7338020" y="5402932"/>
            <a:ext cx="12961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/>
              <a:t>4</a:t>
            </a:r>
          </a:p>
        </p:txBody>
      </p:sp>
      <p:cxnSp>
        <p:nvCxnSpPr>
          <p:cNvPr id="43" name="Straight Arrow Connector 42"/>
          <p:cNvCxnSpPr>
            <a:endCxn id="40" idx="1"/>
          </p:cNvCxnSpPr>
          <p:nvPr/>
        </p:nvCxnSpPr>
        <p:spPr>
          <a:xfrm>
            <a:off x="1721396" y="5762972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0" idx="3"/>
            <a:endCxn id="41" idx="1"/>
          </p:cNvCxnSpPr>
          <p:nvPr/>
        </p:nvCxnSpPr>
        <p:spPr>
          <a:xfrm>
            <a:off x="3809628" y="5762972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1" idx="3"/>
          </p:cNvCxnSpPr>
          <p:nvPr/>
        </p:nvCxnSpPr>
        <p:spPr>
          <a:xfrm>
            <a:off x="6473924" y="5762972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097660" y="5258916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81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041552" y="2025020"/>
            <a:ext cx="1440160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041552" y="2889116"/>
            <a:ext cx="1440160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041552" y="3825220"/>
            <a:ext cx="1440160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041552" y="4689316"/>
            <a:ext cx="1440160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041552" y="5481404"/>
            <a:ext cx="1440160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6244" y="747812"/>
            <a:ext cx="8587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 know the inverse of many mathematical operations; we can undo an addition by 2 for example by subtracting 2. But is there an inverse function for an exponential function?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873796" y="6134273"/>
            <a:ext cx="520566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Such functions are known as </a:t>
            </a:r>
            <a:r>
              <a:rPr lang="en-GB" b="1" dirty="0"/>
              <a:t>logarithms</a:t>
            </a:r>
            <a:r>
              <a:rPr lang="en-GB" dirty="0"/>
              <a:t>, and exist in order to provide an inverse to exponential functions.</a:t>
            </a:r>
          </a:p>
        </p:txBody>
      </p:sp>
    </p:spTree>
    <p:extLst>
      <p:ext uri="{BB962C8B-B14F-4D97-AF65-F5344CB8AC3E}">
        <p14:creationId xmlns:p14="http://schemas.microsoft.com/office/powerpoint/2010/main" val="41848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i="0" dirty="0">
                  <a:latin typeface="+mj-lt"/>
                </a:rPr>
                <a:t>Use of DrFrostMaths for practice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13" y="836530"/>
            <a:ext cx="7729274" cy="334935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571" y="4876609"/>
            <a:ext cx="4536504" cy="178304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Arrow: Down 6"/>
          <p:cNvSpPr/>
          <p:nvPr/>
        </p:nvSpPr>
        <p:spPr>
          <a:xfrm>
            <a:off x="3647627" y="4185883"/>
            <a:ext cx="612068" cy="61108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148064" y="4365104"/>
            <a:ext cx="38164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Register for </a:t>
            </a:r>
            <a:r>
              <a:rPr lang="en-GB" b="1" dirty="0"/>
              <a:t>free</a:t>
            </a:r>
            <a:r>
              <a:rPr lang="en-GB" dirty="0"/>
              <a:t> at:</a:t>
            </a:r>
          </a:p>
          <a:p>
            <a:r>
              <a:rPr lang="en-GB" dirty="0">
                <a:hlinkClick r:id="rId4"/>
              </a:rPr>
              <a:t>www.drfrostmaths.com/homework</a:t>
            </a:r>
            <a:r>
              <a:rPr lang="en-GB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8064" y="5011435"/>
            <a:ext cx="3816424" cy="15696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Practise questions by chapter, including past paper Edexcel questions and extension questions (e.g. MAT).</a:t>
            </a:r>
          </a:p>
          <a:p>
            <a:endParaRPr lang="en-GB" sz="1600" dirty="0"/>
          </a:p>
          <a:p>
            <a:r>
              <a:rPr lang="en-GB" sz="1600" dirty="0"/>
              <a:t>Teachers: you can create student accounts (or students can register themselves).</a:t>
            </a:r>
          </a:p>
        </p:txBody>
      </p:sp>
    </p:spTree>
    <p:extLst>
      <p:ext uri="{BB962C8B-B14F-4D97-AF65-F5344CB8AC3E}">
        <p14:creationId xmlns:p14="http://schemas.microsoft.com/office/powerpoint/2010/main" val="1321363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Interchanging between exponential and log form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47008" y="1981076"/>
                <a:ext cx="24482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008" y="1981076"/>
                <a:ext cx="2448272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826000" y="1955676"/>
                <a:ext cx="24482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3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fName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func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0" y="1955676"/>
                <a:ext cx="2448272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5520" y="883320"/>
                <a:ext cx="7685980" cy="83099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2400" dirty="0">
                    <a:latin typeface="Wingdings" panose="05000000000000000000" pitchFamily="2" charset="2"/>
                  </a:rPr>
                  <a:t>!</a:t>
                </a:r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GB" sz="2400" dirty="0"/>
                  <a:t> (“said log base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2400" dirty="0"/>
                  <a:t> of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400" dirty="0"/>
                  <a:t>”) is equivalent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400" dirty="0"/>
                  <a:t>.</a:t>
                </a:r>
                <a:br>
                  <a:rPr lang="en-GB" sz="2400" dirty="0"/>
                </a:br>
                <a:r>
                  <a:rPr lang="en-GB" sz="2400" dirty="0"/>
                  <a:t>      The log function outputs the </a:t>
                </a:r>
                <a:r>
                  <a:rPr lang="en-GB" sz="2400" b="1" dirty="0"/>
                  <a:t>missing power</a:t>
                </a:r>
                <a:r>
                  <a:rPr lang="en-GB" sz="2400" dirty="0"/>
                  <a:t>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20" y="883320"/>
                <a:ext cx="7685980" cy="830997"/>
              </a:xfrm>
              <a:prstGeom prst="rect">
                <a:avLst/>
              </a:prstGeom>
              <a:blipFill>
                <a:blip r:embed="rId4"/>
                <a:stretch>
                  <a:fillRect l="-1107" t="-5000" b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row: Left-Right 14"/>
          <p:cNvSpPr/>
          <p:nvPr/>
        </p:nvSpPr>
        <p:spPr>
          <a:xfrm>
            <a:off x="3831780" y="2099320"/>
            <a:ext cx="828548" cy="41378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1238119" y="2677099"/>
            <a:ext cx="6551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Here are two methods of interchanging between these forms.</a:t>
            </a:r>
          </a:p>
          <a:p>
            <a:pPr algn="ctr"/>
            <a:r>
              <a:rPr lang="en-GB" dirty="0"/>
              <a:t>Pick your favourite!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536" y="3513832"/>
            <a:ext cx="3202384" cy="369332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/>
              <a:t>Method 1</a:t>
            </a:r>
            <a:r>
              <a:rPr lang="en-GB" dirty="0"/>
              <a:t>: ‘Missing Power’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85986" y="3987155"/>
                <a:ext cx="350971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 dirty="0"/>
                  <a:t>Note first the base of the log must match the base of the exponential.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func>
                  </m:oMath>
                </a14:m>
                <a:r>
                  <a:rPr lang="en-GB" sz="1600" dirty="0"/>
                  <a:t> for example asks the question “2 to </a:t>
                </a:r>
                <a:r>
                  <a:rPr lang="en-GB" sz="1600" b="1" dirty="0"/>
                  <a:t>what power </a:t>
                </a:r>
                <a:r>
                  <a:rPr lang="en-GB" sz="1600" dirty="0"/>
                  <a:t>gives 8?”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86" y="3987155"/>
                <a:ext cx="3509714" cy="1077218"/>
              </a:xfrm>
              <a:prstGeom prst="rect">
                <a:avLst/>
              </a:prstGeom>
              <a:blipFill>
                <a:blip r:embed="rId5"/>
                <a:stretch>
                  <a:fillRect l="-696" t="-1695" r="-1565" b="-62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2579678" y="5827162"/>
            <a:ext cx="1691680" cy="64633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Click to start </a:t>
            </a:r>
            <a:r>
              <a:rPr lang="en-GB" dirty="0" err="1"/>
              <a:t>Fro-manimation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65375" y="5853598"/>
                <a:ext cx="7107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𝑙𝑜𝑔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375" y="5853598"/>
                <a:ext cx="71070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154477" y="5875020"/>
                <a:ext cx="7836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477" y="5875020"/>
                <a:ext cx="783602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59101" y="6111274"/>
                <a:ext cx="5065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101" y="6111274"/>
                <a:ext cx="506560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1905963" y="5807090"/>
            <a:ext cx="542199" cy="349187"/>
            <a:chOff x="6175526" y="5728158"/>
            <a:chExt cx="542199" cy="3491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175526" y="5738791"/>
                  <a:ext cx="41269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5526" y="5738791"/>
                  <a:ext cx="412698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6305027" y="5728158"/>
                  <a:ext cx="41269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5027" y="5728158"/>
                  <a:ext cx="412698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645978" y="5870858"/>
                <a:ext cx="7424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978" y="5870858"/>
                <a:ext cx="742421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2192859" y="5118323"/>
            <a:ext cx="18341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We can imagine inserting the output of the log just after the base. Click the button!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1938079" y="5301208"/>
            <a:ext cx="25478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89311" y="3396874"/>
            <a:ext cx="3141494" cy="646331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/>
              <a:t>Method 2</a:t>
            </a:r>
            <a:r>
              <a:rPr lang="en-GB" dirty="0"/>
              <a:t>: Do same operation to each side of equation.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827571" y="4112342"/>
            <a:ext cx="40293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Since KS3 you’re used to the idea of doing the same thing to each side of the equation that ‘undoes’ whatever you want to get rid of.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504689" y="4877921"/>
                <a:ext cx="232230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+2=11</m:t>
                      </m:r>
                    </m:oMath>
                  </m:oMathPara>
                </a14:m>
                <a:endParaRPr lang="en-GB" sz="1600" b="0" dirty="0"/>
              </a:p>
              <a:p>
                <a:endParaRPr lang="en-GB" sz="7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     3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689" y="4877921"/>
                <a:ext cx="2322302" cy="70788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906150" y="5122288"/>
                <a:ext cx="57606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1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150" y="5122288"/>
                <a:ext cx="576064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049750" y="5084051"/>
                <a:ext cx="57606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1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750" y="5084051"/>
                <a:ext cx="576064" cy="2616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868045" y="5548366"/>
                <a:ext cx="40293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“log base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400" dirty="0"/>
                  <a:t>” undoes “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400" dirty="0"/>
                  <a:t> to the power of” and vice versa, as they are inverse functions.</a:t>
                </a: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045" y="5548366"/>
                <a:ext cx="4029351" cy="523220"/>
              </a:xfrm>
              <a:prstGeom prst="rect">
                <a:avLst/>
              </a:prstGeom>
              <a:blipFill>
                <a:blip r:embed="rId15"/>
                <a:stretch>
                  <a:fillRect l="-454" t="-2326" b="-116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745331" y="6049952"/>
                <a:ext cx="1737933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GB" sz="1600" b="0" dirty="0"/>
              </a:p>
              <a:p>
                <a:endParaRPr lang="en-GB" sz="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         8=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331" y="6049952"/>
                <a:ext cx="1737933" cy="67710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733362" y="6237400"/>
                <a:ext cx="57606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box>
                                <m:boxPr>
                                  <m:ctrlPr>
                                    <a:rPr lang="en-GB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r>
                                    <a:rPr lang="en-GB" sz="1100" b="0" i="1" smtClean="0">
                                      <a:latin typeface="Cambria Math" panose="02040503050406030204" pitchFamily="18" charset="0"/>
                                    </a:rPr>
                                    <m:t>□</m:t>
                                  </m:r>
                                </m:e>
                              </m:box>
                            </m:sup>
                          </m:sSup>
                        </m:e>
                      </m:d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362" y="6237400"/>
                <a:ext cx="576064" cy="2616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016070" y="6207479"/>
                <a:ext cx="57606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box>
                                <m:boxPr>
                                  <m:ctrlPr>
                                    <a:rPr lang="en-GB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r>
                                    <a:rPr lang="en-GB" sz="1100" b="0" i="1" smtClean="0">
                                      <a:latin typeface="Cambria Math" panose="02040503050406030204" pitchFamily="18" charset="0"/>
                                    </a:rPr>
                                    <m:t>□</m:t>
                                  </m:r>
                                </m:e>
                              </m:box>
                            </m:sup>
                          </m:sSup>
                        </m:e>
                      </m:d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070" y="6207479"/>
                <a:ext cx="576064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row: Right 40"/>
          <p:cNvSpPr/>
          <p:nvPr/>
        </p:nvSpPr>
        <p:spPr>
          <a:xfrm rot="5400000">
            <a:off x="6804367" y="5132730"/>
            <a:ext cx="69979" cy="19921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Arrow: Right 41"/>
          <p:cNvSpPr/>
          <p:nvPr/>
        </p:nvSpPr>
        <p:spPr>
          <a:xfrm rot="5400000">
            <a:off x="6752608" y="6309450"/>
            <a:ext cx="69979" cy="19921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7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69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" fill="hold">
                      <p:stCondLst>
                        <p:cond delay="0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"/>
                            </p:stCondLst>
                            <p:childTnLst>
                              <p:par>
                                <p:cTn id="7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0.00069 L -0.03142 -0.04328 L -0.08351 -0.03912 L -0.09687 0.03125 " pathEditMode="relative" rAng="0" ptsTypes="AAAA">
                                      <p:cBhvr>
                                        <p:cTn id="7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44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250"/>
                            </p:stCondLst>
                            <p:childTnLst>
                              <p:par>
                                <p:cTn id="79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21" grpId="0" animBg="1"/>
      <p:bldP spid="22" grpId="0"/>
      <p:bldP spid="22" grpId="1"/>
      <p:bldP spid="23" grpId="0"/>
      <p:bldP spid="24" grpId="0"/>
      <p:bldP spid="28" grpId="0"/>
      <p:bldP spid="28" grpId="1"/>
      <p:bldP spid="29" grpId="0"/>
      <p:bldP spid="32" grpId="0" animBg="1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 animBg="1"/>
      <p:bldP spid="4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Examples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4410" y="733985"/>
                <a:ext cx="30745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3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fName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e>
                      </m:func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6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10" y="733985"/>
                <a:ext cx="3074505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633643" y="719469"/>
            <a:ext cx="1431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Think: “5 to the power of what gives you 25?”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4409" y="1598408"/>
                <a:ext cx="30745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3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fName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81</m:t>
                          </m:r>
                        </m:e>
                      </m:func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6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09" y="1598408"/>
                <a:ext cx="307450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34751" y="3754604"/>
                <a:ext cx="30745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3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fName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6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51" y="3754604"/>
                <a:ext cx="3074505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94409" y="2393477"/>
                <a:ext cx="30745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3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e>
                      </m:func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600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09" y="2393477"/>
                <a:ext cx="3074505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36013" y="4419045"/>
                <a:ext cx="30745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3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fName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func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6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13" y="4419045"/>
                <a:ext cx="3074505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57626" y="5155948"/>
                <a:ext cx="3074505" cy="1337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3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6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36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626" y="5155948"/>
                <a:ext cx="3074505" cy="13371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021507" y="556307"/>
                <a:ext cx="3556437" cy="1337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3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  <m:t>27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6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360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507" y="556307"/>
                <a:ext cx="3556437" cy="13371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977829" y="1866823"/>
                <a:ext cx="3745258" cy="1337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3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6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36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829" y="1866823"/>
                <a:ext cx="3745258" cy="133716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934286" y="4136203"/>
                <a:ext cx="28853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3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func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286" y="4136203"/>
                <a:ext cx="2885319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11783" y="3112667"/>
                <a:ext cx="345061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3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e>
                      </m:func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60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83" y="3112667"/>
                <a:ext cx="3450617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 flipH="1">
            <a:off x="3323773" y="957943"/>
            <a:ext cx="333827" cy="101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832822" y="3264425"/>
                <a:ext cx="37452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3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60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822" y="3264425"/>
                <a:ext cx="3745258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091544" y="3857127"/>
                <a:ext cx="1551338" cy="64633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Wingdings" panose="05000000000000000000" pitchFamily="2" charset="2"/>
                  </a:rPr>
                  <a:t>!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/>
                  <a:t> for all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544" y="3857127"/>
                <a:ext cx="1551338" cy="646331"/>
              </a:xfrm>
              <a:prstGeom prst="rect">
                <a:avLst/>
              </a:prstGeom>
              <a:blipFill>
                <a:blip r:embed="rId13"/>
                <a:stretch>
                  <a:fillRect l="-2317" t="-4545" b="-11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2704752" y="646162"/>
            <a:ext cx="575477" cy="8923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733779" y="1548993"/>
            <a:ext cx="589992" cy="7732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733778" y="2334658"/>
            <a:ext cx="633535" cy="684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328865" y="3018279"/>
            <a:ext cx="633535" cy="684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387984" y="3749287"/>
            <a:ext cx="633535" cy="684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417010" y="4431127"/>
            <a:ext cx="633535" cy="684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028775" y="5333479"/>
            <a:ext cx="744939" cy="8205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790577" y="761409"/>
            <a:ext cx="744939" cy="8205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790577" y="1989445"/>
            <a:ext cx="744939" cy="8205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628746" y="3078531"/>
            <a:ext cx="744939" cy="8205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005808" y="4952607"/>
                <a:ext cx="5006420" cy="19052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500" dirty="0"/>
                  <a:t>While a log can output a negative number, we </a:t>
                </a:r>
                <a:r>
                  <a:rPr lang="en-GB" sz="1500" b="1" dirty="0"/>
                  <a:t>can’t log negative numbers</a:t>
                </a:r>
                <a:r>
                  <a:rPr lang="en-GB" sz="1500" dirty="0"/>
                  <a:t>. </a:t>
                </a:r>
              </a:p>
              <a:p>
                <a:endParaRPr lang="en-GB" sz="700" dirty="0"/>
              </a:p>
              <a:p>
                <a:r>
                  <a:rPr lang="en-GB" sz="1400" b="1" dirty="0"/>
                  <a:t>Strictly Just For Your Interest</a:t>
                </a:r>
                <a:r>
                  <a:rPr lang="en-GB" sz="1400" dirty="0"/>
                  <a:t>: However, if we were to expand the range (i.e. output) of the log function to allow </a:t>
                </a:r>
                <a:r>
                  <a:rPr lang="en-GB" sz="1400" i="1" dirty="0"/>
                  <a:t>complex numbers </a:t>
                </a:r>
                <a:r>
                  <a:rPr lang="en-GB" sz="1400" dirty="0"/>
                  <a:t>(known as the ‘</a:t>
                </a:r>
                <a:r>
                  <a:rPr lang="en-GB" sz="1400" i="1" dirty="0"/>
                  <a:t>complex logarithm</a:t>
                </a:r>
                <a:r>
                  <a:rPr lang="en-GB" sz="1400" dirty="0"/>
                  <a:t>’), then we in fact get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fName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</m:func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func>
                          <m:func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14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en-GB" sz="1400" dirty="0"/>
                  <a:t>. It’s probably better if you purge these last few sentences from your memory and move along…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808" y="4952607"/>
                <a:ext cx="5006420" cy="1905265"/>
              </a:xfrm>
              <a:prstGeom prst="rect">
                <a:avLst/>
              </a:prstGeom>
              <a:blipFill>
                <a:blip r:embed="rId14"/>
                <a:stretch>
                  <a:fillRect l="-2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7659949" y="4223548"/>
            <a:ext cx="940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NOPE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594520" y="4011335"/>
            <a:ext cx="1172109" cy="8944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?!!??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3962400" y="5517232"/>
            <a:ext cx="50498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90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54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60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" fill="hold">
                      <p:stCondLst>
                        <p:cond delay="0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66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" fill="hold">
                      <p:stCondLst>
                        <p:cond delay="0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3" grpId="0" animBg="1"/>
      <p:bldP spid="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With Your Calculator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10050" y="82050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There are three buttons on your calculator for computing logs: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14760" y="1961501"/>
                <a:ext cx="1440160" cy="79208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□</m:t>
                              </m:r>
                            </m:sub>
                          </m:sSub>
                        </m:fName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□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60" y="1961501"/>
                <a:ext cx="1440160" cy="7920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11016" y="1874416"/>
                <a:ext cx="439248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fName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func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𝟕𝟕𝟏𝟐𝟒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fName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0.3</m:t>
                          </m:r>
                        </m:e>
                      </m:func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𝟕𝟒𝟖𝟎𝟕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016" y="1874416"/>
                <a:ext cx="4392488" cy="9541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06578" y="3428230"/>
                <a:ext cx="1440160" cy="79208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𝑙𝑛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578" y="3428230"/>
                <a:ext cx="1440160" cy="7920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233644" y="3295240"/>
                <a:ext cx="439248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func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𝟑𝟎𝟐𝟓𝟖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func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644" y="3295240"/>
                <a:ext cx="4392488" cy="9541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ln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7045203" y="3162693"/>
            <a:ext cx="609600" cy="609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751914" y="1689213"/>
            <a:ext cx="23023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couldn’t think of a word that rhymed with ‘ln’ so I recorded it for you.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857460" y="2615610"/>
            <a:ext cx="56707" cy="22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012160" y="3964428"/>
                <a:ext cx="2902396" cy="1754326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𝑙𝑛</m:t>
                    </m:r>
                  </m:oMath>
                </a14:m>
                <a:r>
                  <a:rPr lang="en-GB" dirty="0"/>
                  <a:t> is the “</a:t>
                </a:r>
                <a:r>
                  <a:rPr lang="en-GB" b="1" dirty="0"/>
                  <a:t>natural log of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dirty="0"/>
                  <a:t>”, meaning “log to the base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GB" dirty="0"/>
                  <a:t>”, i.e. it the inverse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GB" dirty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We will use it more extensively later this chapter.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3964428"/>
                <a:ext cx="2902396" cy="175432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H="1" flipV="1">
            <a:off x="5118100" y="4178300"/>
            <a:ext cx="643936" cy="383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355752" y="1828800"/>
            <a:ext cx="2045048" cy="4844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68104" y="2310066"/>
            <a:ext cx="2045048" cy="4844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101694" y="3303107"/>
            <a:ext cx="2045048" cy="4844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55715" y="3760277"/>
            <a:ext cx="743285" cy="4844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66700" y="5667062"/>
                <a:ext cx="4584700" cy="1095621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Just like the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√</m:t>
                    </m:r>
                  </m:oMath>
                </a14:m>
                <a:r>
                  <a:rPr lang="en-GB" sz="1600" dirty="0"/>
                  <a:t> symbol without a number is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g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□</m:t>
                        </m:r>
                      </m:e>
                    </m:rad>
                  </m:oMath>
                </a14:m>
                <a:r>
                  <a:rPr lang="en-GB" sz="1600" dirty="0"/>
                  <a:t> by default, </a:t>
                </a:r>
                <a14:m>
                  <m:oMath xmlns:m="http://schemas.openxmlformats.org/officeDocument/2006/math">
                    <m:r>
                      <a:rPr lang="en-GB" sz="1600" b="0" i="1" dirty="0" smtClean="0">
                        <a:latin typeface="Cambria Math" panose="02040503050406030204" pitchFamily="18" charset="0"/>
                      </a:rPr>
                      <m:t>𝑙𝑜𝑔</m:t>
                    </m:r>
                  </m:oMath>
                </a14:m>
                <a:r>
                  <a:rPr lang="en-GB" sz="1600" dirty="0"/>
                  <a:t> without a base is </a:t>
                </a:r>
                <a:r>
                  <a:rPr lang="en-GB" sz="1600" b="1" dirty="0"/>
                  <a:t>base 10 </a:t>
                </a:r>
                <a:r>
                  <a:rPr lang="en-GB" sz="1600" dirty="0"/>
                  <a:t>by default when used on your calculator (although confusingly “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𝑙𝑜𝑔</m:t>
                    </m:r>
                  </m:oMath>
                </a14:m>
                <a:r>
                  <a:rPr lang="en-GB" sz="1600" dirty="0"/>
                  <a:t>” can mean “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𝑙𝑛</m:t>
                    </m:r>
                  </m:oMath>
                </a14:m>
                <a:r>
                  <a:rPr lang="en-GB" sz="1600" dirty="0"/>
                  <a:t>” in mathematical papers)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5667062"/>
                <a:ext cx="4584700" cy="10956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818884" y="4597071"/>
                <a:ext cx="1440160" cy="79208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𝑙𝑜𝑔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84" y="4597071"/>
                <a:ext cx="1440160" cy="7920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 flipH="1" flipV="1">
            <a:off x="2362200" y="5410200"/>
            <a:ext cx="261324" cy="238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252496" y="4630568"/>
                <a:ext cx="3030704" cy="523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</m:func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br>
                  <a:rPr lang="en-GB" sz="2800" b="1" i="1" dirty="0">
                    <a:latin typeface="Cambria Math" panose="02040503050406030204" pitchFamily="18" charset="0"/>
                  </a:rPr>
                </a:br>
                <a:endParaRPr lang="en-GB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496" y="4630568"/>
                <a:ext cx="3030704" cy="52328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4433035" y="4632106"/>
            <a:ext cx="743285" cy="4844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Speech Bubble: Oval 29"/>
              <p:cNvSpPr/>
              <p:nvPr/>
            </p:nvSpPr>
            <p:spPr>
              <a:xfrm>
                <a:off x="7839739" y="2868278"/>
                <a:ext cx="1129456" cy="538688"/>
              </a:xfrm>
              <a:prstGeom prst="wedgeEllipseCallout">
                <a:avLst>
                  <a:gd name="adj1" fmla="val -59430"/>
                  <a:gd name="adj2" fmla="val 5460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i="1" dirty="0" smtClean="0">
                        <a:latin typeface="Cambria Math" panose="02040503050406030204" pitchFamily="18" charset="0"/>
                      </a:rPr>
                      <m:t>ln</m:t>
                    </m:r>
                  </m:oMath>
                </a14:m>
                <a:r>
                  <a:rPr lang="en-GB" dirty="0"/>
                  <a:t>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0" name="Speech Bubble: 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9739" y="2868278"/>
                <a:ext cx="1129456" cy="538688"/>
              </a:xfrm>
              <a:prstGeom prst="wedgeEllipseCallout">
                <a:avLst>
                  <a:gd name="adj1" fmla="val -59430"/>
                  <a:gd name="adj2" fmla="val 54605"/>
                </a:avLst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668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1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14D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255836" y="6369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Pure Mathematics Year 1/AS</a:t>
            </a:r>
          </a:p>
          <a:p>
            <a:r>
              <a:rPr lang="en-GB" sz="2400" dirty="0"/>
              <a:t>Pages 320-321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5238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29303" y="1870684"/>
                <a:ext cx="3993791" cy="52120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1600" dirty="0"/>
                  <a:t>[MAT 2015 1J] Which is the largest of the following numbers?</a:t>
                </a:r>
              </a:p>
              <a:p>
                <a:r>
                  <a:rPr lang="en-GB" sz="1600" dirty="0"/>
                  <a:t>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rad>
                      </m:num>
                      <m:den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sz="1600" dirty="0"/>
                  <a:t>     B)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GB" sz="1600" dirty="0"/>
                  <a:t>    C)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10!</m:t>
                            </m:r>
                          </m:e>
                        </m:rad>
                      </m:num>
                      <m:den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3</m:t>
                        </m:r>
                        <m:d>
                          <m:d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6!</m:t>
                            </m:r>
                          </m:e>
                        </m:d>
                      </m:den>
                    </m:f>
                  </m:oMath>
                </a14:m>
                <a:endParaRPr lang="en-GB" sz="1600" dirty="0"/>
              </a:p>
              <a:p>
                <a:r>
                  <a:rPr lang="en-GB" sz="1600" dirty="0"/>
                  <a:t>D)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16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30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16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fName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85</m:t>
                            </m:r>
                          </m:e>
                        </m:func>
                      </m:den>
                    </m:f>
                  </m:oMath>
                </a14:m>
                <a:r>
                  <a:rPr lang="en-GB" sz="1600" dirty="0"/>
                  <a:t>    E)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rad>
                      </m:num>
                      <m:den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GB" sz="1600" dirty="0"/>
              </a:p>
              <a:p>
                <a:endParaRPr lang="en-GB" sz="1600" dirty="0"/>
              </a:p>
              <a:p>
                <a:r>
                  <a:rPr lang="en-GB" sz="1600" b="1" dirty="0"/>
                  <a:t>(Official solution) Squaring all answers results in (A)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GB" sz="1600" b="1" dirty="0"/>
                  <a:t> which is larger than (B)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𝟐𝟓</m:t>
                        </m:r>
                      </m:num>
                      <m:den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𝟏𝟔</m:t>
                        </m:r>
                      </m:den>
                    </m:f>
                  </m:oMath>
                </a14:m>
                <a:r>
                  <a:rPr lang="en-GB" sz="1600" b="1" dirty="0"/>
                  <a:t>. After squaring (C) it simplifies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GB" sz="1600" b="1" dirty="0"/>
                  <a:t> which further simplifies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𝟗</m:t>
                        </m:r>
                      </m:den>
                    </m:f>
                  </m:oMath>
                </a14:m>
                <a:r>
                  <a:rPr lang="en-GB" sz="1600" b="1" dirty="0"/>
                  <a:t> which is smaller than (A). 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GB" sz="16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1" i="0" smtClean="0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GB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𝟑𝟎</m:t>
                        </m:r>
                      </m:e>
                    </m:func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GB" sz="1600" b="1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6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1" i="0" smtClean="0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GB" sz="16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𝟖𝟓</m:t>
                        </m:r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GB" sz="1600" b="1" dirty="0"/>
                  <a:t>, hence (D) is smaller than (A) after squaring. Comparing (A) with (E) after squaring results in a comparison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GB" sz="1600" b="1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ad>
                          <m:radPr>
                            <m:degHide m:val="on"/>
                            <m:ctrlPr>
                              <a:rPr lang="en-GB" sz="1600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sz="1600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e>
                        </m:rad>
                      </m:num>
                      <m:den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𝟗</m:t>
                        </m:r>
                      </m:den>
                    </m:f>
                  </m:oMath>
                </a14:m>
                <a:r>
                  <a:rPr lang="en-GB" sz="1600" b="1" dirty="0"/>
                  <a:t>. As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&lt;</m:t>
                    </m:r>
                    <m:rad>
                      <m:radPr>
                        <m:degHide m:val="on"/>
                        <m:ctrlPr>
                          <a:rPr lang="en-GB" sz="16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e>
                    </m:rad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GB" sz="1600" b="1" dirty="0"/>
                  <a:t>, (E) squared must be less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𝟏𝟑</m:t>
                        </m:r>
                      </m:num>
                      <m:den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𝟗</m:t>
                        </m:r>
                      </m:den>
                    </m:f>
                  </m:oMath>
                </a14:m>
                <a:r>
                  <a:rPr lang="en-GB" sz="1600" b="1" dirty="0"/>
                  <a:t> and hence less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GB" sz="1600" b="1" dirty="0"/>
                  <a:t>. The answer is (A).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03" y="1870684"/>
                <a:ext cx="3993791" cy="5212068"/>
              </a:xfrm>
              <a:prstGeom prst="rect">
                <a:avLst/>
              </a:prstGeom>
              <a:blipFill>
                <a:blip r:embed="rId2"/>
                <a:stretch>
                  <a:fillRect l="-763" t="-351" r="-6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316096" y="1970806"/>
            <a:ext cx="307091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9250" y="155892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Extension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8672" y="3372690"/>
            <a:ext cx="3933328" cy="34599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20025" y="978683"/>
            <a:ext cx="165618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Non-calculator!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343400" y="1154166"/>
            <a:ext cx="1595774" cy="484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910136" y="1604139"/>
                <a:ext cx="4119563" cy="52852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1600" i="1" dirty="0"/>
                  <a:t>[MAT 2013 1F] </a:t>
                </a:r>
                <a:r>
                  <a:rPr lang="en-GB" sz="1600" dirty="0"/>
                  <a:t>Three </a:t>
                </a:r>
                <a:r>
                  <a:rPr lang="en-GB" sz="1600" i="1" dirty="0"/>
                  <a:t>positive</a:t>
                </a:r>
                <a:r>
                  <a:rPr lang="en-GB" sz="1600" dirty="0"/>
                  <a:t> numbers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6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6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sz="1600" dirty="0"/>
                  <a:t> satisfy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GB" sz="1600" i="1">
                          <a:latin typeface="Cambria Math" panose="02040503050406030204" pitchFamily="18" charset="0"/>
                        </a:rPr>
                        <m:t>=2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</m:e>
                      </m:func>
                      <m:r>
                        <a:rPr lang="en-GB" sz="1600" i="1">
                          <a:latin typeface="Cambria Math" panose="02040503050406030204" pitchFamily="18" charset="0"/>
                        </a:rPr>
                        <m:t>=3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e>
                          </m:d>
                        </m:e>
                      </m:func>
                      <m:r>
                        <a:rPr lang="en-GB" sz="160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GB" sz="1600" dirty="0"/>
              </a:p>
              <a:p>
                <a:r>
                  <a:rPr lang="en-GB" sz="1600" dirty="0"/>
                  <a:t>This information:</a:t>
                </a:r>
              </a:p>
              <a:p>
                <a:pPr marL="342900" indent="-342900">
                  <a:buAutoNum type="alphaUcParenR"/>
                </a:pPr>
                <a:r>
                  <a:rPr lang="en-GB" sz="1600" dirty="0"/>
                  <a:t>specifies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600" dirty="0"/>
                  <a:t> uniquely;</a:t>
                </a:r>
              </a:p>
              <a:p>
                <a:pPr marL="342900" indent="-342900">
                  <a:buAutoNum type="alphaUcParenR"/>
                </a:pPr>
                <a:r>
                  <a:rPr lang="en-GB" sz="1600" dirty="0"/>
                  <a:t>is satisfied by two values of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600" dirty="0"/>
                  <a:t>;</a:t>
                </a:r>
              </a:p>
              <a:p>
                <a:pPr marL="342900" indent="-342900">
                  <a:buAutoNum type="alphaUcParenR"/>
                </a:pPr>
                <a:r>
                  <a:rPr lang="en-GB" sz="1600" dirty="0"/>
                  <a:t>is satisfied by infinitely many values of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600" dirty="0"/>
                  <a:t>;</a:t>
                </a:r>
              </a:p>
              <a:p>
                <a:pPr marL="342900" indent="-342900">
                  <a:buAutoNum type="alphaUcParenR"/>
                </a:pPr>
                <a:r>
                  <a:rPr lang="en-GB" sz="1600" dirty="0"/>
                  <a:t>is contradictory</a:t>
                </a:r>
              </a:p>
              <a:p>
                <a:pPr marL="342900" indent="-342900">
                  <a:buAutoNum type="alphaUcParenR"/>
                </a:pPr>
                <a:endParaRPr lang="en-GB" sz="1600" dirty="0"/>
              </a:p>
              <a:p>
                <a:r>
                  <a:rPr lang="en-GB" sz="1600" b="1" dirty="0"/>
                  <a:t>If we take exponents of the three equations: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GB" sz="1600" b="1" dirty="0"/>
              </a:p>
              <a:p>
                <a:r>
                  <a:rPr lang="en-GB" sz="1600" b="1" dirty="0"/>
                  <a:t>Hence eliminating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sz="1600" b="1" dirty="0"/>
                  <a:t> and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GB" sz="1600" b="1" dirty="0"/>
                  <a:t> we get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 ⇒  </m:t>
                      </m:r>
                      <m:sSup>
                        <m:sSup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d>
                        <m:d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GB" sz="1600" b="1" dirty="0"/>
              </a:p>
              <a:p>
                <a:r>
                  <a:rPr lang="en-GB" sz="1600" b="1" dirty="0"/>
                  <a:t>We are only interested in positive solutions to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GB" sz="1600" b="1" dirty="0"/>
                  <a:t>. Note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d>
                      <m:dPr>
                        <m:ctrlPr>
                          <a:rPr lang="en-GB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GB" sz="1600" b="1" dirty="0"/>
                  <a:t> is negative for </a:t>
                </a:r>
                <a:br>
                  <a:rPr lang="en-GB" sz="1600" b="1" dirty="0"/>
                </a:b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GB" sz="1600" b="1" dirty="0"/>
                  <a:t> and then both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GB" sz="1600" b="1" dirty="0"/>
                  <a:t> and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GB" sz="1600" b="1" dirty="0"/>
                  <a:t> are positive and increasing for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GB" sz="1600" b="1" dirty="0"/>
                  <a:t>. So there is only one positive solution to the equation (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GB" sz="1600" b="1" dirty="0"/>
                  <a:t>, so that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𝟏𝟏</m:t>
                    </m:r>
                  </m:oMath>
                </a14:m>
                <a:r>
                  <a:rPr lang="en-GB" sz="1600" b="1" dirty="0"/>
                  <a:t>). Answer is (a).</a:t>
                </a: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0136" y="1604139"/>
                <a:ext cx="4119563" cy="5285293"/>
              </a:xfrm>
              <a:prstGeom prst="rect">
                <a:avLst/>
              </a:prstGeom>
              <a:blipFill>
                <a:blip r:embed="rId3"/>
                <a:stretch>
                  <a:fillRect l="-740" t="-346" r="-148" b="-5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4555877" y="1686018"/>
            <a:ext cx="307091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99274" y="4260271"/>
            <a:ext cx="4035600" cy="25607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1907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13" grpId="0" animBg="1"/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5"/>
          <p:cNvGrpSpPr/>
          <p:nvPr/>
        </p:nvGrpSpPr>
        <p:grpSpPr>
          <a:xfrm>
            <a:off x="0" y="0"/>
            <a:ext cx="9156700" cy="6907803"/>
            <a:chOff x="0" y="0"/>
            <a:chExt cx="9156700" cy="6907803"/>
          </a:xfrm>
        </p:grpSpPr>
        <p:grpSp>
          <p:nvGrpSpPr>
            <p:cNvPr id="3" name="Group 25"/>
            <p:cNvGrpSpPr/>
            <p:nvPr/>
          </p:nvGrpSpPr>
          <p:grpSpPr>
            <a:xfrm>
              <a:off x="395536" y="0"/>
              <a:ext cx="8640960" cy="6858000"/>
              <a:chOff x="395536" y="0"/>
              <a:chExt cx="8640960" cy="6858000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395536" y="0"/>
                <a:ext cx="0" cy="6858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827584" y="0"/>
                <a:ext cx="0" cy="6858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259632" y="0"/>
                <a:ext cx="0" cy="6858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1691680" y="0"/>
                <a:ext cx="0" cy="6858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2123728" y="0"/>
                <a:ext cx="0" cy="6858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555776" y="0"/>
                <a:ext cx="0" cy="6858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2987824" y="0"/>
                <a:ext cx="0" cy="6858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419872" y="0"/>
                <a:ext cx="0" cy="6858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3851920" y="0"/>
                <a:ext cx="0" cy="6858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4283968" y="0"/>
                <a:ext cx="0" cy="6858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716016" y="0"/>
                <a:ext cx="0" cy="6858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5148064" y="0"/>
                <a:ext cx="0" cy="6858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5580112" y="0"/>
                <a:ext cx="0" cy="6858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6012160" y="0"/>
                <a:ext cx="0" cy="6858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444208" y="0"/>
                <a:ext cx="0" cy="6858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6876256" y="0"/>
                <a:ext cx="0" cy="6858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7308304" y="0"/>
                <a:ext cx="0" cy="6858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740352" y="0"/>
                <a:ext cx="0" cy="6858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8172400" y="0"/>
                <a:ext cx="0" cy="6858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8604448" y="0"/>
                <a:ext cx="0" cy="6858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9036496" y="0"/>
                <a:ext cx="0" cy="6858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/>
            <p:cNvCxnSpPr/>
            <p:nvPr/>
          </p:nvCxnSpPr>
          <p:spPr>
            <a:xfrm rot="5400000">
              <a:off x="4572000" y="-4383360"/>
              <a:ext cx="0" cy="9144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4572000" y="-3951312"/>
              <a:ext cx="0" cy="9144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72000" y="-3519264"/>
              <a:ext cx="0" cy="9144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4572000" y="-3087216"/>
              <a:ext cx="0" cy="9144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4572000" y="-2655168"/>
              <a:ext cx="0" cy="9144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4572000" y="-2223120"/>
              <a:ext cx="0" cy="9144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4572000" y="-1791072"/>
              <a:ext cx="0" cy="9144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4572000" y="-1359024"/>
              <a:ext cx="0" cy="9144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4572000" y="-926976"/>
              <a:ext cx="0" cy="9144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4572000" y="-494928"/>
              <a:ext cx="0" cy="9144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4572000" y="-62880"/>
              <a:ext cx="0" cy="9144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4572000" y="369168"/>
              <a:ext cx="0" cy="9144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4572000" y="801216"/>
              <a:ext cx="0" cy="9144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4572000" y="1233264"/>
              <a:ext cx="0" cy="9144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4572000" y="1665312"/>
              <a:ext cx="0" cy="9144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4572000" y="2097360"/>
              <a:ext cx="0" cy="9144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2123728" y="0"/>
              <a:ext cx="0" cy="68580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12700" y="4514531"/>
              <a:ext cx="91440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97546" y="4488778"/>
              <a:ext cx="9057086" cy="369332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r>
                <a:rPr lang="en-GB" dirty="0"/>
                <a:t> -2              -1                              1               2              3              4               5              6              7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604201" y="13608"/>
              <a:ext cx="504056" cy="6894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8</a:t>
              </a:r>
            </a:p>
            <a:p>
              <a:endParaRPr lang="en-GB" dirty="0"/>
            </a:p>
            <a:p>
              <a:endParaRPr lang="en-GB" dirty="0"/>
            </a:p>
            <a:p>
              <a:pPr algn="r"/>
              <a:r>
                <a:rPr lang="en-GB" dirty="0"/>
                <a:t>4</a:t>
              </a:r>
            </a:p>
            <a:p>
              <a:pPr algn="r"/>
              <a:endParaRPr lang="en-GB" sz="2400" dirty="0"/>
            </a:p>
            <a:p>
              <a:pPr algn="r"/>
              <a:endParaRPr lang="en-GB" dirty="0"/>
            </a:p>
            <a:p>
              <a:pPr algn="r"/>
              <a:r>
                <a:rPr lang="en-GB" dirty="0"/>
                <a:t>3</a:t>
              </a:r>
            </a:p>
            <a:p>
              <a:pPr algn="r"/>
              <a:endParaRPr lang="en-GB" dirty="0"/>
            </a:p>
            <a:p>
              <a:pPr algn="r"/>
              <a:endParaRPr lang="en-GB" dirty="0"/>
            </a:p>
            <a:p>
              <a:pPr algn="r"/>
              <a:r>
                <a:rPr lang="en-GB" dirty="0"/>
                <a:t>2</a:t>
              </a:r>
            </a:p>
            <a:p>
              <a:pPr algn="r"/>
              <a:endParaRPr lang="en-GB" dirty="0"/>
            </a:p>
            <a:p>
              <a:pPr algn="r"/>
              <a:endParaRPr lang="en-GB" sz="2200" dirty="0"/>
            </a:p>
            <a:p>
              <a:pPr algn="r"/>
              <a:r>
                <a:rPr lang="en-GB" dirty="0"/>
                <a:t>1</a:t>
              </a:r>
            </a:p>
            <a:p>
              <a:pPr algn="r"/>
              <a:endParaRPr lang="en-GB" sz="2800" dirty="0"/>
            </a:p>
            <a:p>
              <a:pPr algn="r"/>
              <a:endParaRPr lang="en-GB" sz="1100" dirty="0"/>
            </a:p>
            <a:p>
              <a:pPr algn="r"/>
              <a:r>
                <a:rPr lang="en-GB" dirty="0"/>
                <a:t> </a:t>
              </a:r>
            </a:p>
            <a:p>
              <a:pPr algn="r"/>
              <a:endParaRPr lang="en-GB" dirty="0"/>
            </a:p>
            <a:p>
              <a:pPr algn="r"/>
              <a:endParaRPr lang="en-GB" dirty="0"/>
            </a:p>
            <a:p>
              <a:pPr algn="r"/>
              <a:r>
                <a:rPr lang="en-GB" dirty="0"/>
                <a:t>-1</a:t>
              </a:r>
            </a:p>
            <a:p>
              <a:pPr algn="r"/>
              <a:endParaRPr lang="en-GB" sz="2400" dirty="0"/>
            </a:p>
            <a:p>
              <a:pPr algn="r"/>
              <a:endParaRPr lang="en-GB" dirty="0"/>
            </a:p>
            <a:p>
              <a:pPr algn="r"/>
              <a:r>
                <a:rPr lang="en-GB" dirty="0"/>
                <a:t>-2</a:t>
              </a:r>
            </a:p>
            <a:p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8" name="Table 4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5055517"/>
                  </p:ext>
                </p:extLst>
              </p:nvPr>
            </p:nvGraphicFramePr>
            <p:xfrm>
              <a:off x="88900" y="129332"/>
              <a:ext cx="3942668" cy="741680"/>
            </p:xfrm>
            <a:graphic>
              <a:graphicData uri="http://schemas.openxmlformats.org/drawingml/2006/table">
                <a:tbl>
                  <a:tblPr firstCol="1" bandRow="1">
                    <a:tableStyleId>{073A0DAA-6AF3-43AB-8588-CEC1D06C72B9}</a:tableStyleId>
                  </a:tblPr>
                  <a:tblGrid>
                    <a:gridCol w="79732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2742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6149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6149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6149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9335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dirty="0"/>
                            <a:t>0.25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8" name="Table 4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5055517"/>
                  </p:ext>
                </p:extLst>
              </p:nvPr>
            </p:nvGraphicFramePr>
            <p:xfrm>
              <a:off x="88900" y="129332"/>
              <a:ext cx="3942668" cy="741680"/>
            </p:xfrm>
            <a:graphic>
              <a:graphicData uri="http://schemas.openxmlformats.org/drawingml/2006/table">
                <a:tbl>
                  <a:tblPr firstCol="1" bandRow="1">
                    <a:tableStyleId>{073A0DAA-6AF3-43AB-8588-CEC1D06C72B9}</a:tableStyleId>
                  </a:tblPr>
                  <a:tblGrid>
                    <a:gridCol w="79732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2742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6149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6149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6149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9335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63" t="-8197" r="-39618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dirty="0"/>
                            <a:t>0.25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63" t="-108197" r="-39618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3" name="Rectangle 52"/>
          <p:cNvSpPr/>
          <p:nvPr/>
        </p:nvSpPr>
        <p:spPr>
          <a:xfrm>
            <a:off x="894862" y="509702"/>
            <a:ext cx="625593" cy="3600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56" name="Oval 55"/>
          <p:cNvSpPr/>
          <p:nvPr/>
        </p:nvSpPr>
        <p:spPr>
          <a:xfrm>
            <a:off x="2266858" y="6131281"/>
            <a:ext cx="175293" cy="1750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/>
          <p:cNvSpPr/>
          <p:nvPr/>
        </p:nvSpPr>
        <p:spPr>
          <a:xfrm>
            <a:off x="1507038" y="509702"/>
            <a:ext cx="544681" cy="3600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60" name="Oval 59"/>
          <p:cNvSpPr/>
          <p:nvPr/>
        </p:nvSpPr>
        <p:spPr>
          <a:xfrm>
            <a:off x="2471068" y="5304941"/>
            <a:ext cx="175293" cy="1750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/>
          <p:cNvSpPr/>
          <p:nvPr/>
        </p:nvSpPr>
        <p:spPr>
          <a:xfrm>
            <a:off x="2059204" y="509704"/>
            <a:ext cx="458416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62" name="Oval 61"/>
          <p:cNvSpPr/>
          <p:nvPr/>
        </p:nvSpPr>
        <p:spPr>
          <a:xfrm>
            <a:off x="2896618" y="4416875"/>
            <a:ext cx="175293" cy="1750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/>
          <p:cNvSpPr/>
          <p:nvPr/>
        </p:nvSpPr>
        <p:spPr>
          <a:xfrm>
            <a:off x="2517619" y="509703"/>
            <a:ext cx="462720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64" name="Oval 63"/>
          <p:cNvSpPr/>
          <p:nvPr/>
        </p:nvSpPr>
        <p:spPr>
          <a:xfrm>
            <a:off x="3756579" y="3553027"/>
            <a:ext cx="175293" cy="1750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/>
          <p:cNvSpPr/>
          <p:nvPr/>
        </p:nvSpPr>
        <p:spPr>
          <a:xfrm>
            <a:off x="2980338" y="509703"/>
            <a:ext cx="464611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66" name="Oval 65"/>
          <p:cNvSpPr/>
          <p:nvPr/>
        </p:nvSpPr>
        <p:spPr>
          <a:xfrm>
            <a:off x="5497766" y="2691247"/>
            <a:ext cx="175293" cy="1750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/>
          <p:cNvSpPr/>
          <p:nvPr/>
        </p:nvSpPr>
        <p:spPr>
          <a:xfrm>
            <a:off x="8947033" y="1842369"/>
            <a:ext cx="175293" cy="1750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652120" y="0"/>
                <a:ext cx="3312368" cy="7694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4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4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GB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0"/>
                <a:ext cx="3312368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ctangle 69"/>
          <p:cNvSpPr/>
          <p:nvPr/>
        </p:nvSpPr>
        <p:spPr>
          <a:xfrm>
            <a:off x="3444950" y="509703"/>
            <a:ext cx="54846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8" name="Freeform: Shape 27"/>
          <p:cNvSpPr/>
          <p:nvPr/>
        </p:nvSpPr>
        <p:spPr>
          <a:xfrm>
            <a:off x="2249714" y="1901371"/>
            <a:ext cx="6807200" cy="4963886"/>
          </a:xfrm>
          <a:custGeom>
            <a:avLst/>
            <a:gdLst>
              <a:gd name="connsiteX0" fmla="*/ 0 w 6807200"/>
              <a:gd name="connsiteY0" fmla="*/ 4963886 h 4963886"/>
              <a:gd name="connsiteX1" fmla="*/ 101600 w 6807200"/>
              <a:gd name="connsiteY1" fmla="*/ 4339772 h 4963886"/>
              <a:gd name="connsiteX2" fmla="*/ 319315 w 6807200"/>
              <a:gd name="connsiteY2" fmla="*/ 3483429 h 4963886"/>
              <a:gd name="connsiteX3" fmla="*/ 740229 w 6807200"/>
              <a:gd name="connsiteY3" fmla="*/ 2612572 h 4963886"/>
              <a:gd name="connsiteX4" fmla="*/ 1582057 w 6807200"/>
              <a:gd name="connsiteY4" fmla="*/ 1741715 h 4963886"/>
              <a:gd name="connsiteX5" fmla="*/ 3338286 w 6807200"/>
              <a:gd name="connsiteY5" fmla="*/ 870858 h 4963886"/>
              <a:gd name="connsiteX6" fmla="*/ 6807200 w 6807200"/>
              <a:gd name="connsiteY6" fmla="*/ 0 h 4963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07200" h="4963886">
                <a:moveTo>
                  <a:pt x="0" y="4963886"/>
                </a:moveTo>
                <a:cubicBezTo>
                  <a:pt x="24190" y="4775200"/>
                  <a:pt x="48381" y="4586515"/>
                  <a:pt x="101600" y="4339772"/>
                </a:cubicBezTo>
                <a:cubicBezTo>
                  <a:pt x="154819" y="4093029"/>
                  <a:pt x="212877" y="3771296"/>
                  <a:pt x="319315" y="3483429"/>
                </a:cubicBezTo>
                <a:cubicBezTo>
                  <a:pt x="425753" y="3195562"/>
                  <a:pt x="529772" y="2902858"/>
                  <a:pt x="740229" y="2612572"/>
                </a:cubicBezTo>
                <a:cubicBezTo>
                  <a:pt x="950686" y="2322286"/>
                  <a:pt x="1149048" y="2032001"/>
                  <a:pt x="1582057" y="1741715"/>
                </a:cubicBezTo>
                <a:cubicBezTo>
                  <a:pt x="2015066" y="1451429"/>
                  <a:pt x="2467429" y="1161144"/>
                  <a:pt x="3338286" y="870858"/>
                </a:cubicBezTo>
                <a:cubicBezTo>
                  <a:pt x="4209143" y="580572"/>
                  <a:pt x="5508171" y="290286"/>
                  <a:pt x="6807200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8" name="Group 57"/>
          <p:cNvGrpSpPr/>
          <p:nvPr/>
        </p:nvGrpSpPr>
        <p:grpSpPr>
          <a:xfrm>
            <a:off x="1085850" y="1517154"/>
            <a:ext cx="3503611" cy="1111746"/>
            <a:chOff x="1085850" y="1517154"/>
            <a:chExt cx="3503611" cy="11117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2338636" y="1517154"/>
                  <a:ext cx="2250825" cy="64633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The log graph isn’t defined for </a:t>
                  </a:r>
                  <a14:m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8636" y="1517154"/>
                  <a:ext cx="2250825" cy="646331"/>
                </a:xfrm>
                <a:prstGeom prst="rect">
                  <a:avLst/>
                </a:prstGeom>
                <a:blipFill>
                  <a:blip r:embed="rId5"/>
                  <a:stretch>
                    <a:fillRect l="-1877" t="-3636" b="-1181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Arrow Connector 56"/>
            <p:cNvCxnSpPr>
              <a:stCxn id="29" idx="1"/>
            </p:cNvCxnSpPr>
            <p:nvPr/>
          </p:nvCxnSpPr>
          <p:spPr>
            <a:xfrm flipH="1">
              <a:off x="1085850" y="1840320"/>
              <a:ext cx="1252786" cy="78858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2409372" y="5304239"/>
            <a:ext cx="3854225" cy="1314275"/>
            <a:chOff x="735236" y="1517154"/>
            <a:chExt cx="3854225" cy="13142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2338636" y="1517154"/>
                  <a:ext cx="2250825" cy="64633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We have a vertical asymptote </a:t>
                  </a:r>
                  <a14:m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8636" y="1517154"/>
                  <a:ext cx="2250825" cy="646331"/>
                </a:xfrm>
                <a:prstGeom prst="rect">
                  <a:avLst/>
                </a:prstGeom>
                <a:blipFill>
                  <a:blip r:embed="rId6"/>
                  <a:stretch>
                    <a:fillRect l="-1609" t="-2727" b="-1181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/>
            <p:cNvCxnSpPr>
              <a:stCxn id="72" idx="1"/>
            </p:cNvCxnSpPr>
            <p:nvPr/>
          </p:nvCxnSpPr>
          <p:spPr>
            <a:xfrm flipH="1">
              <a:off x="735236" y="1840320"/>
              <a:ext cx="1603400" cy="99110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3222171" y="3484919"/>
            <a:ext cx="2786743" cy="869367"/>
            <a:chOff x="721118" y="1517154"/>
            <a:chExt cx="2786743" cy="869367"/>
          </a:xfrm>
        </p:grpSpPr>
        <p:sp>
          <p:nvSpPr>
            <p:cNvPr id="75" name="TextBox 74"/>
            <p:cNvSpPr txBox="1"/>
            <p:nvPr/>
          </p:nvSpPr>
          <p:spPr>
            <a:xfrm>
              <a:off x="2338636" y="1517154"/>
              <a:ext cx="1169225" cy="3693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Root is 1.</a:t>
              </a:r>
            </a:p>
          </p:txBody>
        </p:sp>
        <p:cxnSp>
          <p:nvCxnSpPr>
            <p:cNvPr id="76" name="Straight Arrow Connector 75"/>
            <p:cNvCxnSpPr>
              <a:stCxn id="75" idx="1"/>
            </p:cNvCxnSpPr>
            <p:nvPr/>
          </p:nvCxnSpPr>
          <p:spPr>
            <a:xfrm flipH="1">
              <a:off x="721118" y="1701820"/>
              <a:ext cx="1617518" cy="68470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6502400" y="2336800"/>
            <a:ext cx="2365828" cy="1780408"/>
            <a:chOff x="1457916" y="937075"/>
            <a:chExt cx="2365828" cy="1780408"/>
          </a:xfrm>
        </p:grpSpPr>
        <p:sp>
          <p:nvSpPr>
            <p:cNvPr id="80" name="TextBox 79"/>
            <p:cNvSpPr txBox="1"/>
            <p:nvPr/>
          </p:nvSpPr>
          <p:spPr>
            <a:xfrm>
              <a:off x="1457916" y="1517154"/>
              <a:ext cx="2365828" cy="120032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The gradient gradually decreases but remains positive (log is an “increasing function”)</a:t>
              </a:r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 flipV="1">
              <a:off x="2691630" y="937075"/>
              <a:ext cx="232229" cy="58057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176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0"/>
                  </p:tgtEl>
                </p:cond>
              </p:nextCondLst>
            </p:seq>
          </p:childTnLst>
        </p:cTn>
      </p:par>
    </p:tnLst>
    <p:bldLst>
      <p:bldP spid="53" grpId="0" animBg="1"/>
      <p:bldP spid="56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70" grpId="0" animBg="1"/>
      <p:bldP spid="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Laws of Logs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73100" y="739428"/>
                <a:ext cx="4897116" cy="539724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2400" dirty="0">
                    <a:latin typeface="Wingdings" panose="05000000000000000000" pitchFamily="2" charset="2"/>
                  </a:rPr>
                  <a:t>! </a:t>
                </a:r>
                <a:r>
                  <a:rPr lang="en-GB" sz="2400" dirty="0">
                    <a:latin typeface="+mj-lt"/>
                  </a:rPr>
                  <a:t>Three main laws:</a:t>
                </a:r>
                <a:endParaRPr lang="en-GB" sz="2400" dirty="0">
                  <a:latin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func>
                        <m:func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GB" sz="2400" dirty="0"/>
              </a:p>
              <a:p>
                <a:endParaRPr lang="en-GB" sz="1000" dirty="0"/>
              </a:p>
              <a:p>
                <a:r>
                  <a:rPr lang="en-GB" sz="2400" dirty="0"/>
                  <a:t>Special cases: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=1   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&gt;0,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≠1)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=0   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&gt;0, 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≠1</m:t>
                          </m:r>
                        </m:e>
                      </m:d>
                    </m:oMath>
                    <m:oMath xmlns:m="http://schemas.openxmlformats.org/officeDocument/2006/math">
                      <m:func>
                        <m:func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400" dirty="0"/>
              </a:p>
              <a:p>
                <a:endParaRPr lang="en-GB" sz="600" dirty="0"/>
              </a:p>
              <a:p>
                <a:r>
                  <a:rPr lang="en-GB" sz="2400" dirty="0"/>
                  <a:t>Not in syllabus (but in MAT/PAT):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00" y="739428"/>
                <a:ext cx="4897116" cy="5397247"/>
              </a:xfrm>
              <a:prstGeom prst="rect">
                <a:avLst/>
              </a:prstGeom>
              <a:blipFill>
                <a:blip r:embed="rId2"/>
                <a:stretch>
                  <a:fillRect l="-1735" t="-7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 flipV="1">
            <a:off x="5295900" y="1346204"/>
            <a:ext cx="482600" cy="471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91200" y="2271856"/>
            <a:ext cx="2242468" cy="584775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dirty="0"/>
              <a:t>i.e. You can move the power to the front.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245100" y="2540000"/>
            <a:ext cx="546100" cy="11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232400" y="3962400"/>
            <a:ext cx="469900" cy="5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715658" y="3084594"/>
                <a:ext cx="2539342" cy="243066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We often try to avoid leaving fractions inside logs.</a:t>
                </a:r>
              </a:p>
              <a:p>
                <a:r>
                  <a:rPr lang="en-GB" sz="1600" dirty="0"/>
                  <a:t>So if the answer was: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GB" sz="1600" b="0" dirty="0"/>
              </a:p>
              <a:p>
                <a:r>
                  <a:rPr lang="en-GB" sz="1600" dirty="0"/>
                  <a:t>You should write your answer as: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func>
                  </m:oMath>
                </a14:m>
                <a:endParaRPr lang="en-GB" dirty="0"/>
              </a:p>
              <a:p>
                <a:r>
                  <a:rPr lang="en-GB" sz="1600" b="1" dirty="0"/>
                  <a:t>Reciprocating the input negates the output.</a:t>
                </a:r>
                <a:endParaRPr lang="en-GB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658" y="3084594"/>
                <a:ext cx="2539342" cy="2430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778500" y="1443193"/>
            <a:ext cx="2242468" cy="584775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dirty="0"/>
              <a:t>The logs must have a consistent base.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506716" y="5674673"/>
                <a:ext cx="3407220" cy="109549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This is known as </a:t>
                </a:r>
                <a:r>
                  <a:rPr lang="en-GB" sz="1600" b="1" dirty="0"/>
                  <a:t>changing the base</a:t>
                </a:r>
                <a:r>
                  <a:rPr lang="en-GB" sz="1600" dirty="0"/>
                  <a:t>. So to get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func>
                  </m:oMath>
                </a14:m>
                <a:r>
                  <a:rPr lang="en-GB" sz="1600" dirty="0"/>
                  <a:t> in terms of log base 3: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𝑙𝑜</m:t>
                      </m:r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9=</m:t>
                      </m:r>
                      <m:f>
                        <m:f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𝑙𝑜</m:t>
                          </m:r>
                          <m:sSub>
                            <m:sSubPr>
                              <m:ctrlPr>
                                <a:rPr lang="en-GB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𝑙𝑜</m:t>
                          </m:r>
                          <m:sSub>
                            <m:sSubPr>
                              <m:ctrlPr>
                                <a:rPr lang="en-GB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𝑙𝑜</m:t>
                          </m:r>
                          <m:sSub>
                            <m:sSubPr>
                              <m:ctrlPr>
                                <a:rPr lang="en-GB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716" y="5674673"/>
                <a:ext cx="3407220" cy="10954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 flipH="1" flipV="1">
            <a:off x="5232400" y="6019800"/>
            <a:ext cx="261616" cy="291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5820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Examples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3700" y="897093"/>
                <a:ext cx="3602236" cy="1784078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Write as a single logarithm:</a:t>
                </a:r>
              </a:p>
              <a:p>
                <a:pPr marL="342900" indent="-342900">
                  <a:buAutoNum type="alphaLcPeriod"/>
                </a:pPr>
                <a:r>
                  <a:rPr lang="en-GB" sz="2000" b="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fNam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func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fNam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func>
                  </m:oMath>
                </a14:m>
                <a:endParaRPr lang="en-GB" sz="2000" b="0" dirty="0"/>
              </a:p>
              <a:p>
                <a:pPr marL="342900" indent="-342900">
                  <a:buAutoNum type="alphaLcPeriod"/>
                </a:pPr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</m:func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func>
                  </m:oMath>
                </a14:m>
                <a:endParaRPr lang="en-GB" sz="2000" dirty="0"/>
              </a:p>
              <a:p>
                <a:pPr marL="342900" indent="-342900">
                  <a:buAutoNum type="alphaLcPeriod"/>
                </a:pP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fNam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func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+3</m:t>
                    </m:r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fNam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</m:oMath>
                </a14:m>
                <a:endParaRPr lang="en-GB" sz="2000" dirty="0"/>
              </a:p>
              <a:p>
                <a:pPr marL="342900" indent="-342900">
                  <a:buAutoNum type="alphaLcPeriod"/>
                </a:pPr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func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−4</m:t>
                    </m:r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00" y="897093"/>
                <a:ext cx="3602236" cy="17840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83968" y="897093"/>
                <a:ext cx="4572572" cy="2125134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Write in terms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GB" sz="20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0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000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GB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</m:oMath>
                </a14:m>
                <a:r>
                  <a:rPr lang="en-GB" sz="2000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func>
                  </m:oMath>
                </a14:m>
                <a:endParaRPr lang="en-GB" sz="2000" dirty="0"/>
              </a:p>
              <a:p>
                <a:pPr marL="457200" indent="-457200">
                  <a:buAutoNum type="alphaLcPeriod"/>
                </a:pPr>
                <a:r>
                  <a:rPr lang="en-GB" sz="2000" b="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sSup>
                          <m:sSup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func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GB" sz="2000" dirty="0"/>
              </a:p>
              <a:p>
                <a:pPr marL="457200" indent="-457200">
                  <a:buAutoNum type="alphaLcPeriod"/>
                </a:pPr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GB" sz="2000" dirty="0"/>
              </a:p>
              <a:p>
                <a:pPr marL="457200" indent="-457200">
                  <a:buAutoNum type="alphaLcPeriod"/>
                </a:pPr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GB" sz="2000" dirty="0"/>
              </a:p>
              <a:p>
                <a:pPr marL="457200" indent="-457200">
                  <a:buAutoNum type="alphaLcPeriod"/>
                </a:pPr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897093"/>
                <a:ext cx="4572572" cy="21251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9944" y="3166244"/>
                <a:ext cx="3528392" cy="2071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42</m:t>
                          </m:r>
                        </m:e>
                      </m:func>
                    </m:oMath>
                  </m:oMathPara>
                </a14:m>
                <a:endParaRPr lang="en-GB" b="0" dirty="0"/>
              </a:p>
              <a:p>
                <a:pPr/>
                <a:br>
                  <a:rPr lang="en-GB" sz="1100" b="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func>
                    </m:oMath>
                  </m:oMathPara>
                </a14:m>
                <a:endParaRPr lang="en-GB" b="0" dirty="0"/>
              </a:p>
              <a:p>
                <a:pPr/>
                <a:br>
                  <a:rPr lang="en-GB" sz="1100" b="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72</m:t>
                          </m:r>
                        </m:e>
                      </m:func>
                    </m:oMath>
                  </m:oMathPara>
                </a14:m>
                <a:endParaRPr lang="en-GB" b="0" dirty="0"/>
              </a:p>
              <a:p>
                <a:pPr/>
                <a:br>
                  <a:rPr lang="en-GB" sz="1100" b="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48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44" y="3166244"/>
                <a:ext cx="3528392" cy="2071977"/>
              </a:xfrm>
              <a:prstGeom prst="rect">
                <a:avLst/>
              </a:prstGeom>
              <a:blipFill>
                <a:blip r:embed="rId4"/>
                <a:stretch>
                  <a:fillRect l="-5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03337" y="3260601"/>
            <a:ext cx="214188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303337" y="3717032"/>
            <a:ext cx="214188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9687" y="4154413"/>
            <a:ext cx="211013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9212" y="4752893"/>
            <a:ext cx="214188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433777" y="3176655"/>
                <a:ext cx="4529469" cy="3602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  <m:sSup>
                            <m:sSup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func>
                      <m:r>
                        <a:rPr lang="en-GB" sz="16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)+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sSup>
                            <m:sSup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func>
                    </m:oMath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+3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func>
                    </m:oMath>
                  </m:oMathPara>
                </a14:m>
                <a:endParaRPr lang="en-GB" sz="1600" dirty="0"/>
              </a:p>
              <a:p>
                <a:endParaRPr lang="en-GB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                   =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−3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</m:oMath>
                  </m:oMathPara>
                </a14:m>
                <a:endParaRPr lang="en-GB" sz="1600" dirty="0"/>
              </a:p>
              <a:p>
                <a:endParaRPr lang="en-GB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func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                  =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func>
                    </m:oMath>
                  </m:oMathPara>
                </a14:m>
                <a:endParaRPr lang="en-GB" sz="1600" dirty="0"/>
              </a:p>
              <a:p>
                <a:endParaRPr lang="en-GB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−4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777" y="3176655"/>
                <a:ext cx="4529469" cy="36025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4186890" y="3279489"/>
            <a:ext cx="214188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86890" y="4108059"/>
            <a:ext cx="214188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193240" y="5130230"/>
            <a:ext cx="211013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192132" y="6260339"/>
            <a:ext cx="214188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4069" y="3168878"/>
            <a:ext cx="1447651" cy="3266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94540" y="3658612"/>
            <a:ext cx="1447651" cy="3266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94540" y="4099107"/>
            <a:ext cx="2825332" cy="3266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72245" y="4584179"/>
            <a:ext cx="3223577" cy="5832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439632" y="3203891"/>
            <a:ext cx="3885661" cy="5706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39632" y="3977091"/>
            <a:ext cx="3853763" cy="7862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461579" y="4997243"/>
            <a:ext cx="4427240" cy="9250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461579" y="6103088"/>
            <a:ext cx="4427240" cy="5156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6231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Anti Laws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19460" y="913036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These are </a:t>
            </a:r>
            <a:r>
              <a:rPr lang="en-GB" sz="2000" b="1" dirty="0"/>
              <a:t>NOT LAWS OF LOGS</a:t>
            </a:r>
            <a:r>
              <a:rPr lang="en-GB" sz="2000" dirty="0"/>
              <a:t>, but are mistakes students often make: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80368" y="1984648"/>
                <a:ext cx="4967932" cy="523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func>
                    </m:oMath>
                  </m:oMathPara>
                </a14:m>
                <a:br>
                  <a:rPr lang="en-GB" sz="2800" dirty="0"/>
                </a:br>
                <a:endParaRPr lang="en-GB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68" y="1984648"/>
                <a:ext cx="4967932" cy="5232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173068" y="1928301"/>
            <a:ext cx="2589932" cy="83099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dirty="0"/>
              <a:t>There is </a:t>
            </a:r>
            <a:r>
              <a:rPr lang="en-GB" sz="1600" b="1" dirty="0"/>
              <a:t>no method </a:t>
            </a:r>
            <a:r>
              <a:rPr lang="en-GB" sz="1600" dirty="0"/>
              <a:t>to simplify the </a:t>
            </a:r>
            <a:r>
              <a:rPr lang="en-GB" sz="1600" b="1" dirty="0"/>
              <a:t>log of a sum</a:t>
            </a:r>
            <a:r>
              <a:rPr lang="en-GB" sz="1600" dirty="0"/>
              <a:t>, only the sum of two logs!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549900" y="2159000"/>
            <a:ext cx="609600" cy="10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-218132" y="3378076"/>
                <a:ext cx="49679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28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=3</m:t>
                      </m:r>
                      <m:func>
                        <m:func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8132" y="3378076"/>
                <a:ext cx="496793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765800" y="3442296"/>
                <a:ext cx="2983632" cy="830997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The power must be on the input (here the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600" dirty="0"/>
                  <a:t>), but here the power is around the entire log.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800" y="3442296"/>
                <a:ext cx="2983632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H="1" flipV="1">
            <a:off x="4038600" y="3695700"/>
            <a:ext cx="1714500" cy="162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44333" y="2491846"/>
            <a:ext cx="1673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FF0000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</a:t>
            </a:r>
            <a:r>
              <a:rPr lang="en-GB" sz="4000" dirty="0">
                <a:solidFill>
                  <a:srgbClr val="FF0000"/>
                </a:solidFill>
                <a:latin typeface="+mj-lt"/>
                <a:sym typeface="Wingdings" panose="05000000000000000000" pitchFamily="2" charset="2"/>
              </a:rPr>
              <a:t> FAIL</a:t>
            </a:r>
            <a:endParaRPr lang="en-GB" sz="4000" dirty="0">
              <a:solidFill>
                <a:srgbClr val="FF0000"/>
              </a:solidFill>
              <a:latin typeface="Wingdings" panose="05000000000000000000" pitchFamily="2" charset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38600" y="4215526"/>
            <a:ext cx="1673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FF0000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</a:t>
            </a:r>
            <a:r>
              <a:rPr lang="en-GB" sz="4000" dirty="0">
                <a:solidFill>
                  <a:srgbClr val="FF0000"/>
                </a:solidFill>
                <a:latin typeface="+mj-lt"/>
                <a:sym typeface="Wingdings" panose="05000000000000000000" pitchFamily="2" charset="2"/>
              </a:rPr>
              <a:t> FAIL</a:t>
            </a:r>
            <a:endParaRPr lang="en-GB" sz="4000" dirty="0">
              <a:solidFill>
                <a:srgbClr val="FF0000"/>
              </a:solidFill>
              <a:latin typeface="Wingdings" panose="05000000000000000000" pitchFamily="2" charset="2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59501" y="1928301"/>
            <a:ext cx="2589932" cy="8309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753100" y="3442295"/>
            <a:ext cx="2996332" cy="8309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4501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Solving Equations with Logs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3700" y="897093"/>
                <a:ext cx="5186412" cy="40011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Solve the equation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func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+2</m:t>
                    </m:r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00" y="897093"/>
                <a:ext cx="5186412" cy="400110"/>
              </a:xfrm>
              <a:prstGeom prst="rect">
                <a:avLst/>
              </a:prstGeom>
              <a:blipFill>
                <a:blip r:embed="rId2"/>
                <a:stretch>
                  <a:fillRect b="-5556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835696" y="1412776"/>
            <a:ext cx="5904656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This is a very common type of exam question.</a:t>
            </a:r>
          </a:p>
          <a:p>
            <a:r>
              <a:rPr lang="en-GB" sz="1600" dirty="0"/>
              <a:t>The strategy is to </a:t>
            </a:r>
            <a:r>
              <a:rPr lang="en-GB" sz="1600" b="1" u="sng" dirty="0"/>
              <a:t>combine the logs into one</a:t>
            </a:r>
            <a:r>
              <a:rPr lang="en-GB" sz="1600" dirty="0"/>
              <a:t> and isolate on one side.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4912" y="2460998"/>
                <a:ext cx="432048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fun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=25</m:t>
                      </m:r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12" y="2460998"/>
                <a:ext cx="4320480" cy="19389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077009" y="2493849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We’ve used the laws of logs to combine them into one.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081034" y="3139519"/>
                <a:ext cx="331236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Use your favourite method of rearranging. Either do “10 the power of each side” to “undo” the log, or the “insert the 2 between the 10 and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1400" dirty="0"/>
                  <a:t>” method.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034" y="3139519"/>
                <a:ext cx="3312368" cy="954107"/>
              </a:xfrm>
              <a:prstGeom prst="rect">
                <a:avLst/>
              </a:prstGeom>
              <a:blipFill>
                <a:blip r:embed="rId4"/>
                <a:stretch>
                  <a:fillRect l="-552" t="-1274" b="-63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8" idx="1"/>
          </p:cNvCxnSpPr>
          <p:nvPr/>
        </p:nvCxnSpPr>
        <p:spPr>
          <a:xfrm flipH="1">
            <a:off x="3912781" y="2755459"/>
            <a:ext cx="1164228" cy="24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147237" y="3264195"/>
            <a:ext cx="1884032" cy="343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568626" y="4176797"/>
                <a:ext cx="407564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u="sng" dirty="0"/>
                  <a:t>The subtle bit</a:t>
                </a:r>
                <a:r>
                  <a:rPr lang="en-GB" sz="1400" b="1" dirty="0"/>
                  <a:t>: You must check each value in the original equation</a:t>
                </a:r>
                <a:r>
                  <a:rPr lang="en-GB" sz="1400" dirty="0"/>
                  <a:t>. If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=−5</m:t>
                    </m:r>
                  </m:oMath>
                </a14:m>
                <a:r>
                  <a:rPr lang="en-GB" sz="1400" dirty="0"/>
                  <a:t>, then we’d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</m:d>
                      </m:e>
                    </m:func>
                  </m:oMath>
                </a14:m>
                <a:r>
                  <a:rPr lang="en-GB" sz="1400" dirty="0"/>
                  <a:t> but we’re not allowed to log a negative number.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8626" y="4176797"/>
                <a:ext cx="4075643" cy="954107"/>
              </a:xfrm>
              <a:prstGeom prst="rect">
                <a:avLst/>
              </a:prstGeom>
              <a:blipFill>
                <a:blip r:embed="rId5"/>
                <a:stretch>
                  <a:fillRect l="-448" t="-1274" b="-57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 flipV="1">
            <a:off x="2785730" y="4136065"/>
            <a:ext cx="1782896" cy="396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72321" y="2291929"/>
            <a:ext cx="7817056" cy="30092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2033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Test Your Understanding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05" y="1186870"/>
            <a:ext cx="6952292" cy="173807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323528" y="841560"/>
            <a:ext cx="252028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Edexcel C2 Jan 2013 Q6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0671" y="3139501"/>
                <a:ext cx="4968552" cy="3215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+15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+15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+15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64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+15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64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+30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+225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−34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+225=0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−25</m:t>
                          </m:r>
                        </m:e>
                      </m:d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−9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=25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71" y="3139501"/>
                <a:ext cx="4968552" cy="32151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802867" y="3542071"/>
            <a:ext cx="3197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Those who feel confident with their laws could always skip straight to this line.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3715489" y="3753293"/>
            <a:ext cx="1087378" cy="50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61272" y="5606277"/>
            <a:ext cx="3197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These are both valid solutions when substituted into the original equation.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906874" y="5883743"/>
            <a:ext cx="754398" cy="144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92789" y="3175239"/>
            <a:ext cx="307091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92789" y="5610219"/>
            <a:ext cx="307091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99881" y="3175240"/>
            <a:ext cx="6794204" cy="22898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99881" y="5606276"/>
            <a:ext cx="6794204" cy="8374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7338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Chapter Overview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539552" y="1785479"/>
            <a:ext cx="304529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r>
              <a:rPr lang="en-GB" dirty="0"/>
              <a:t>:: Sketch exponential graphs.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99613" y="1794826"/>
            <a:ext cx="4248472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2</a:t>
            </a:r>
            <a:r>
              <a:rPr lang="en-GB" dirty="0"/>
              <a:t>:: Use an interpret models that use exponential functions.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99843" y="772917"/>
                <a:ext cx="835292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You have encountered exponential expressions like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GB" sz="1600" dirty="0"/>
                  <a:t> before, but probably not ‘the’ exponential function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GB" sz="1600" dirty="0"/>
                  <a:t>. Similarly, you will learn that the inverse of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GB" sz="1600" dirty="0"/>
                  <a:t> is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GB" sz="1600" dirty="0"/>
                  <a:t>.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43" y="772917"/>
                <a:ext cx="8352928" cy="584775"/>
              </a:xfrm>
              <a:prstGeom prst="rect">
                <a:avLst/>
              </a:prstGeom>
              <a:blipFill>
                <a:blip r:embed="rId2"/>
                <a:stretch>
                  <a:fillRect l="-365" t="-3125"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99613" y="2475567"/>
                <a:ext cx="4248472" cy="928267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population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dirty="0"/>
                  <a:t> of </a:t>
                </a:r>
                <a:r>
                  <a:rPr lang="en-GB" dirty="0" err="1"/>
                  <a:t>Davetown</a:t>
                </a:r>
                <a:r>
                  <a:rPr lang="en-GB" dirty="0"/>
                  <a:t> after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/>
                  <a:t> years is modelled using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𝑘𝑡</m:t>
                        </m:r>
                      </m:sup>
                    </m:sSup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dirty="0"/>
                  <a:t> are constants…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613" y="2475567"/>
                <a:ext cx="4248472" cy="928267"/>
              </a:xfrm>
              <a:prstGeom prst="rect">
                <a:avLst/>
              </a:prstGeom>
              <a:blipFill>
                <a:blip r:embed="rId3"/>
                <a:stretch>
                  <a:fillRect b="-1705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38674" y="2174155"/>
                <a:ext cx="3046173" cy="646331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Sketch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GB" dirty="0"/>
                  <a:t> on the same axes.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74" y="2174155"/>
                <a:ext cx="3046173" cy="646331"/>
              </a:xfrm>
              <a:prstGeom prst="rect">
                <a:avLst/>
              </a:prstGeom>
              <a:blipFill>
                <a:blip r:embed="rId4"/>
                <a:stretch>
                  <a:fillRect b="-2308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4497346" y="4141891"/>
            <a:ext cx="3624085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4</a:t>
            </a:r>
            <a:r>
              <a:rPr lang="en-GB" dirty="0"/>
              <a:t>:: Understand the log function and use laws of logs.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497346" y="4790011"/>
                <a:ext cx="3624085" cy="646331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Solve the equation: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346" y="4790011"/>
                <a:ext cx="3624085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8674" y="2888349"/>
                <a:ext cx="288119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NEW! to A Level 2017</a:t>
                </a:r>
              </a:p>
              <a:p>
                <a:r>
                  <a:rPr lang="en-GB" sz="1400" dirty="0"/>
                  <a:t>“The” exponential function,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GB" sz="1400" dirty="0"/>
                  <a:t>, has been moved from Year 2 to Year 1.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74" y="2888349"/>
                <a:ext cx="2881198" cy="738664"/>
              </a:xfrm>
              <a:prstGeom prst="rect">
                <a:avLst/>
              </a:prstGeom>
              <a:blipFill>
                <a:blip r:embed="rId6"/>
                <a:stretch>
                  <a:fillRect l="-634" t="-1653" b="-74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4155968" y="3448877"/>
            <a:ext cx="2881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NEW! to A Level 2017</a:t>
            </a:r>
          </a:p>
          <a:p>
            <a:r>
              <a:rPr lang="en-GB" sz="1400" dirty="0"/>
              <a:t>Again, moved from Year 2.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49298" y="5775536"/>
            <a:ext cx="4248472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5</a:t>
            </a:r>
            <a:r>
              <a:rPr lang="en-GB" dirty="0"/>
              <a:t>:: Use logarithms to estimate values of constants in non-linear models.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49297" y="6425999"/>
            <a:ext cx="4248472" cy="369332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/>
              <a:t>(This is a continuation of (2))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74554" y="4141890"/>
                <a:ext cx="3540567" cy="37427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3</a:t>
                </a:r>
                <a:r>
                  <a:rPr lang="en-GB" dirty="0"/>
                  <a:t>:: Be able to differentiate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𝑘𝑥</m:t>
                        </m:r>
                      </m:sup>
                    </m:sSup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54" y="4141890"/>
                <a:ext cx="3540567" cy="374270"/>
              </a:xfrm>
              <a:prstGeom prst="rect">
                <a:avLst/>
              </a:prstGeom>
              <a:blipFill>
                <a:blip r:embed="rId7"/>
                <a:stretch>
                  <a:fillRect l="-1026" t="-3030" b="-196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74554" y="4521155"/>
                <a:ext cx="3540567" cy="491288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=5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GB" dirty="0"/>
                  <a:t>, determine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54" y="4521155"/>
                <a:ext cx="3540567" cy="4912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80514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14E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Pure Mathematics Year 1/AS</a:t>
            </a:r>
          </a:p>
          <a:p>
            <a:r>
              <a:rPr lang="en-GB" sz="2400" dirty="0"/>
              <a:t>Pages 323-324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0652" y="187885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Extension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38076" y="2285752"/>
                <a:ext cx="3511624" cy="4677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i="1" dirty="0"/>
                  <a:t>[AEA 2010 Q1b] </a:t>
                </a:r>
                <a:r>
                  <a:rPr lang="en-GB" sz="1600" dirty="0"/>
                  <a:t>Solve the equation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e>
                          </m:d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=1−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</m:oMath>
                  </m:oMathPara>
                </a14:m>
                <a:endParaRPr lang="en-GB" sz="1600" dirty="0"/>
              </a:p>
              <a:p>
                <a:endParaRPr lang="en-GB" sz="1600" dirty="0"/>
              </a:p>
              <a:p>
                <a:r>
                  <a:rPr lang="en-GB" sz="1600" i="1" dirty="0"/>
                  <a:t>[AEA 2008 Q5i] </a:t>
                </a:r>
                <a:r>
                  <a:rPr lang="en-GB" sz="1600" dirty="0"/>
                  <a:t>Anna, who is confused about the rules of logarithms, states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6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func>
                    </m:oMath>
                  </m:oMathPara>
                </a14:m>
                <a:endParaRPr lang="en-GB" sz="1600" dirty="0"/>
              </a:p>
              <a:p>
                <a:r>
                  <a:rPr lang="en-GB" sz="1600" dirty="0"/>
                  <a:t>However, there is a value for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1600" dirty="0"/>
                  <a:t> and a value for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sz="1600" dirty="0"/>
                  <a:t> for which both statements are correct. Find their values.</a:t>
                </a:r>
              </a:p>
              <a:p>
                <a:endParaRPr lang="en-GB" sz="1600" dirty="0"/>
              </a:p>
              <a:p>
                <a:r>
                  <a:rPr lang="en-GB" sz="1600" i="1" dirty="0"/>
                  <a:t>[MAT 2007 1I] </a:t>
                </a:r>
                <a:r>
                  <a:rPr lang="en-GB" sz="1600" dirty="0"/>
                  <a:t>Given that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1600" dirty="0"/>
                  <a:t> are positive and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6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6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sz="1600" dirty="0"/>
              </a:p>
              <a:p>
                <a:r>
                  <a:rPr lang="en-GB" sz="1600" dirty="0"/>
                  <a:t>what is the greatest possible value of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600" dirty="0"/>
                  <a:t>?</a:t>
                </a:r>
              </a:p>
              <a:p>
                <a:endParaRPr lang="en-GB" sz="1400" dirty="0"/>
              </a:p>
              <a:p>
                <a:endParaRPr lang="en-GB" sz="1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76" y="2285752"/>
                <a:ext cx="3511624" cy="4677563"/>
              </a:xfrm>
              <a:prstGeom prst="rect">
                <a:avLst/>
              </a:prstGeom>
              <a:blipFill>
                <a:blip r:embed="rId2"/>
                <a:stretch>
                  <a:fillRect l="-1042" t="-391" r="-1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956402" y="1879356"/>
                <a:ext cx="3998685" cy="26203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1600" i="1" dirty="0"/>
                  <a:t>[MAT 2002 1F] </a:t>
                </a:r>
                <a:r>
                  <a:rPr lang="en-GB" sz="1600" dirty="0"/>
                  <a:t>Observe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sz="1600" i="1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GB" sz="16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GB" sz="1600" i="1">
                        <a:latin typeface="Cambria Math" panose="02040503050406030204" pitchFamily="18" charset="0"/>
                      </a:rPr>
                      <m:t>=32</m:t>
                    </m:r>
                  </m:oMath>
                </a14:m>
                <a:r>
                  <a:rPr lang="en-GB" sz="16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1600" i="1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sz="1600" i="1">
                        <a:latin typeface="Cambria Math" panose="02040503050406030204" pitchFamily="18" charset="0"/>
                      </a:rPr>
                      <m:t>=27</m:t>
                    </m:r>
                  </m:oMath>
                </a14:m>
                <a:r>
                  <a:rPr lang="en-GB" sz="1600" dirty="0"/>
                  <a:t>. From these facts, we can deduce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6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func>
                  </m:oMath>
                </a14:m>
                <a:r>
                  <a:rPr lang="en-GB" sz="1600" dirty="0"/>
                  <a:t> is:</a:t>
                </a:r>
              </a:p>
              <a:p>
                <a:pPr marL="342900" indent="-342900">
                  <a:buAutoNum type="alphaUcParenR"/>
                </a:pPr>
                <a:r>
                  <a:rPr lang="en-GB" sz="1600" dirty="0"/>
                  <a:t>between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1</m:t>
                    </m:r>
                    <m:f>
                      <m:f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1</m:t>
                    </m:r>
                    <m:f>
                      <m:f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GB" sz="1600" dirty="0"/>
              </a:p>
              <a:p>
                <a:pPr marL="342900" indent="-342900">
                  <a:buAutoNum type="alphaUcParenR"/>
                </a:pPr>
                <a:r>
                  <a:rPr lang="en-GB" sz="1600" dirty="0"/>
                  <a:t>between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1</m:t>
                    </m:r>
                    <m:f>
                      <m:f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1</m:t>
                    </m:r>
                    <m:f>
                      <m:f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GB" sz="1600" dirty="0"/>
              </a:p>
              <a:p>
                <a:pPr marL="342900" indent="-342900">
                  <a:buAutoNum type="alphaUcParenR"/>
                </a:pPr>
                <a:r>
                  <a:rPr lang="en-GB" sz="1600" dirty="0"/>
                  <a:t>between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1</m:t>
                    </m:r>
                    <m:f>
                      <m:f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GB" sz="1600" dirty="0"/>
              </a:p>
              <a:p>
                <a:pPr marL="342900" indent="-342900">
                  <a:buAutoNum type="alphaUcParenR"/>
                </a:pPr>
                <a:r>
                  <a:rPr lang="en-GB" sz="1600" dirty="0"/>
                  <a:t>none of the above</a:t>
                </a:r>
              </a:p>
              <a:p>
                <a:pPr marL="342900" indent="-342900">
                  <a:buAutoNum type="alphaUcParenR"/>
                </a:pPr>
                <a:endParaRPr lang="en-GB" sz="1600" dirty="0"/>
              </a:p>
              <a:p>
                <a:endParaRPr lang="en-GB" sz="16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402" y="1879356"/>
                <a:ext cx="3998685" cy="2620333"/>
              </a:xfrm>
              <a:prstGeom prst="rect">
                <a:avLst/>
              </a:prstGeom>
              <a:blipFill>
                <a:blip r:embed="rId3"/>
                <a:stretch>
                  <a:fillRect l="-762" t="-465" r="-13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5368082" y="908720"/>
            <a:ext cx="2232248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These are all strictly </a:t>
            </a:r>
            <a:r>
              <a:rPr lang="en-GB" b="1" dirty="0"/>
              <a:t>non-calculator</a:t>
            </a:r>
            <a:r>
              <a:rPr lang="en-GB" dirty="0"/>
              <a:t>!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400550" y="1553029"/>
            <a:ext cx="1151846" cy="318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74940" y="5182317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Solutions on next slide.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70121" y="2370812"/>
            <a:ext cx="251520" cy="2791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0121" y="3281096"/>
            <a:ext cx="251520" cy="2791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44016" y="5551649"/>
            <a:ext cx="251520" cy="2791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90594" y="2045499"/>
            <a:ext cx="251520" cy="2791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006330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Solutions to Extension Exercises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2933" y="756309"/>
                <a:ext cx="4337124" cy="5101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[AEA 2010 Q1b] Solve the equation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e>
                          </m:d>
                        </m:e>
                      </m:func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fName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fName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</m:oMath>
                  </m:oMathPara>
                </a14:m>
                <a:endParaRPr lang="en-GB" sz="1400" dirty="0"/>
              </a:p>
              <a:p>
                <a:r>
                  <a:rPr lang="en-GB" sz="1400" b="1" dirty="0"/>
                  <a:t>Solution: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𝟒𝟗</m:t>
                        </m:r>
                      </m:num>
                      <m:den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endParaRPr lang="en-GB" sz="1400" b="1" dirty="0"/>
              </a:p>
              <a:p>
                <a:endParaRPr lang="en-GB" sz="1400" dirty="0"/>
              </a:p>
              <a:p>
                <a:r>
                  <a:rPr lang="en-GB" sz="1400" dirty="0"/>
                  <a:t>[AEA 2008 Q5i] Anna, who is confused about the rules of logarithms, states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GB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4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GB" sz="1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fName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func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fName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func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fName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func>
                    </m:oMath>
                  </m:oMathPara>
                </a14:m>
                <a:endParaRPr lang="en-GB" sz="1400" dirty="0"/>
              </a:p>
              <a:p>
                <a:r>
                  <a:rPr lang="en-GB" sz="1400" dirty="0"/>
                  <a:t>However, there is a value for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1400" dirty="0"/>
                  <a:t> and a value for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sz="1400" dirty="0"/>
                  <a:t> for which both statements are correct. Find their values.</a:t>
                </a:r>
              </a:p>
              <a:p>
                <a:r>
                  <a:rPr lang="en-GB" sz="1400" b="1" dirty="0"/>
                  <a:t>First equation: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GB" sz="1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0" smtClean="0">
                                          <a:latin typeface="Cambria Math" panose="02040503050406030204" pitchFamily="18" charset="0"/>
                                        </a:rPr>
                                        <m:t>𝐥𝐨𝐠</m:t>
                                      </m:r>
                                    </m:e>
                                    <m:sub>
                                      <m:r>
                                        <a:rPr lang="en-GB" sz="14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𝟐</m:t>
                      </m:r>
                      <m:func>
                        <m:func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1" i="0" smtClean="0"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fName>
                        <m:e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∴</m:t>
                      </m:r>
                      <m:func>
                        <m:func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1" i="0" smtClean="0"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fName>
                        <m:e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func>
                      <m:d>
                        <m:d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0" smtClean="0"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func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1" i="0" smtClean="0"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fName>
                        <m:e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func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1" i="0" smtClean="0"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fName>
                        <m:e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func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   ⇒   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en-GB" sz="1400" b="1" dirty="0"/>
              </a:p>
              <a:p>
                <a:r>
                  <a:rPr lang="en-GB" sz="1400" b="1" dirty="0"/>
                  <a:t>Second equation: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1" i="0" smtClean="0"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d>
                        </m:e>
                      </m:func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1" i="0" smtClean="0"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𝒑𝒒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𝒑𝒒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  ⇒  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num>
                        <m:den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  ∴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  <m:oMath xmlns:m="http://schemas.openxmlformats.org/officeDocument/2006/math"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num>
                        <m:den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den>
                      </m:f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GB" sz="1400" b="1" dirty="0"/>
              </a:p>
              <a:p>
                <a:endParaRPr lang="en-GB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33" y="756309"/>
                <a:ext cx="4337124" cy="5101589"/>
              </a:xfrm>
              <a:prstGeom prst="rect">
                <a:avLst/>
              </a:prstGeom>
              <a:blipFill>
                <a:blip r:embed="rId2"/>
                <a:stretch>
                  <a:fillRect l="-421" t="-2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972765" y="797542"/>
                <a:ext cx="3919715" cy="24696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1400" dirty="0"/>
                  <a:t>[MAT 2007 1I] Given that </a:t>
                </a:r>
                <a14:m>
                  <m:oMath xmlns:m="http://schemas.openxmlformats.org/officeDocument/2006/math">
                    <m:r>
                      <a:rPr lang="en-GB" sz="14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400" dirty="0"/>
                  <a:t> and </a:t>
                </a:r>
                <a14:m>
                  <m:oMath xmlns:m="http://schemas.openxmlformats.org/officeDocument/2006/math">
                    <m:r>
                      <a:rPr lang="en-GB" sz="1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1400" dirty="0"/>
                  <a:t> are positive and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4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4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sz="1400" dirty="0"/>
              </a:p>
              <a:p>
                <a:r>
                  <a:rPr lang="en-GB" sz="1400" dirty="0"/>
                  <a:t>what is the greatest possible value of </a:t>
                </a:r>
                <a14:m>
                  <m:oMath xmlns:m="http://schemas.openxmlformats.org/officeDocument/2006/math">
                    <m:r>
                      <a:rPr lang="en-GB" sz="14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400" dirty="0"/>
                  <a:t>?</a:t>
                </a:r>
              </a:p>
              <a:p>
                <a:endParaRPr lang="en-GB" sz="1400" dirty="0"/>
              </a:p>
              <a:p>
                <a:r>
                  <a:rPr lang="en-GB" sz="1400" b="1" dirty="0"/>
                  <a:t>To make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sz="1400" b="1" dirty="0"/>
                  <a:t> as large as possible we make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GB" sz="1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GB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b="1" i="0" smtClean="0">
                                        <a:latin typeface="Cambria Math" panose="02040503050406030204" pitchFamily="18" charset="0"/>
                                      </a:rPr>
                                      <m:t>𝐥𝐨𝐠</m:t>
                                    </m:r>
                                  </m:e>
                                  <m:sub>
                                    <m:r>
                                      <a:rPr lang="en-GB" sz="1400" b="1" i="1" smtClean="0"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GB" sz="1400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GB" sz="1400" b="1" dirty="0"/>
                  <a:t> as small as possible. Anything squared is at least 0: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GB" sz="1400" b="1" dirty="0"/>
                  <a:t> will achieve this.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𝟒</m:t>
                      </m:r>
                      <m:sSup>
                        <m:sSup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GB" sz="1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0" smtClean="0">
                                          <a:latin typeface="Cambria Math" panose="02040503050406030204" pitchFamily="18" charset="0"/>
                                        </a:rPr>
                                        <m:t>𝐥𝐨𝐠</m:t>
                                      </m:r>
                                    </m:e>
                                    <m:sub>
                                      <m:r>
                                        <a:rPr lang="en-GB" sz="1400" b="1" i="1" smtClean="0">
                                          <a:latin typeface="Cambria Math" panose="02040503050406030204" pitchFamily="18" charset="0"/>
                                        </a:rPr>
                                        <m:t>𝟏𝟎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1" i="0" smtClean="0"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sub>
                          </m:sSub>
                        </m:fName>
                        <m:e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func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=±</m:t>
                      </m:r>
                      <m:f>
                        <m:f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</m:rad>
                    </m:oMath>
                  </m:oMathPara>
                </a14:m>
                <a:endParaRPr lang="en-GB" sz="1400" b="1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765" y="797542"/>
                <a:ext cx="3919715" cy="2469650"/>
              </a:xfrm>
              <a:prstGeom prst="rect">
                <a:avLst/>
              </a:prstGeom>
              <a:blipFill>
                <a:blip r:embed="rId3"/>
                <a:stretch>
                  <a:fillRect l="-467" t="-4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559300" y="3238744"/>
                <a:ext cx="4572000" cy="356866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/>
                <a:r>
                  <a:rPr lang="en-GB" sz="1400" dirty="0">
                    <a:solidFill>
                      <a:prstClr val="black"/>
                    </a:solidFill>
                  </a:rPr>
                  <a:t>[MAT 2002 1F] Observe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GB" sz="14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GB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=32</m:t>
                    </m:r>
                  </m:oMath>
                </a14:m>
                <a:r>
                  <a:rPr lang="en-GB" sz="14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GB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n-GB" sz="1400" dirty="0">
                    <a:solidFill>
                      <a:prstClr val="black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GB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=27</m:t>
                    </m:r>
                  </m:oMath>
                </a14:m>
                <a:r>
                  <a:rPr lang="en-GB" sz="1400" dirty="0">
                    <a:solidFill>
                      <a:prstClr val="black"/>
                    </a:solidFill>
                  </a:rPr>
                  <a:t>. From these facts, we can deduce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GB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func>
                  </m:oMath>
                </a14:m>
                <a:r>
                  <a:rPr lang="en-GB" sz="1400" dirty="0">
                    <a:solidFill>
                      <a:prstClr val="black"/>
                    </a:solidFill>
                  </a:rPr>
                  <a:t> is:</a:t>
                </a:r>
              </a:p>
              <a:p>
                <a:pPr marL="342900" lvl="0" indent="-342900">
                  <a:buFontTx/>
                  <a:buAutoNum type="alphaUcParenR"/>
                </a:pPr>
                <a:r>
                  <a:rPr lang="en-GB" sz="1400" dirty="0">
                    <a:solidFill>
                      <a:prstClr val="black"/>
                    </a:solidFill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  <m:f>
                      <m:fPr>
                        <m:ctrlPr>
                          <a:rPr lang="en-GB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GB" sz="1400" dirty="0">
                    <a:solidFill>
                      <a:prstClr val="black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  <m:f>
                      <m:fPr>
                        <m:ctrlPr>
                          <a:rPr lang="en-GB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GB" sz="1400" dirty="0">
                  <a:solidFill>
                    <a:prstClr val="black"/>
                  </a:solidFill>
                </a:endParaRPr>
              </a:p>
              <a:p>
                <a:pPr marL="342900" lvl="0" indent="-342900">
                  <a:buFontTx/>
                  <a:buAutoNum type="alphaUcParenR"/>
                </a:pPr>
                <a:r>
                  <a:rPr lang="en-GB" sz="1400" dirty="0">
                    <a:solidFill>
                      <a:prstClr val="black"/>
                    </a:solidFill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  <m:f>
                      <m:fPr>
                        <m:ctrlPr>
                          <a:rPr lang="en-GB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sz="1400" dirty="0">
                    <a:solidFill>
                      <a:prstClr val="black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  <m:f>
                      <m:fPr>
                        <m:ctrlPr>
                          <a:rPr lang="en-GB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GB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GB" sz="1400" dirty="0">
                  <a:solidFill>
                    <a:prstClr val="black"/>
                  </a:solidFill>
                </a:endParaRPr>
              </a:p>
              <a:p>
                <a:pPr marL="342900" lvl="0" indent="-342900">
                  <a:buFontTx/>
                  <a:buAutoNum type="alphaUcParenR"/>
                </a:pPr>
                <a:r>
                  <a:rPr lang="en-GB" sz="1400" dirty="0">
                    <a:solidFill>
                      <a:prstClr val="black"/>
                    </a:solidFill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  <m:f>
                      <m:fPr>
                        <m:ctrlPr>
                          <a:rPr lang="en-GB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GB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GB" sz="1400" dirty="0">
                    <a:solidFill>
                      <a:prstClr val="black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GB" sz="1400" dirty="0">
                  <a:solidFill>
                    <a:prstClr val="black"/>
                  </a:solidFill>
                </a:endParaRPr>
              </a:p>
              <a:p>
                <a:pPr marL="342900" lvl="0" indent="-342900">
                  <a:buFontTx/>
                  <a:buAutoNum type="alphaUcParenR"/>
                </a:pPr>
                <a:r>
                  <a:rPr lang="en-GB" sz="1400" dirty="0">
                    <a:solidFill>
                      <a:prstClr val="black"/>
                    </a:solidFill>
                  </a:rPr>
                  <a:t>none of the above</a:t>
                </a:r>
              </a:p>
              <a:p>
                <a:pPr lvl="0"/>
                <a:r>
                  <a:rPr lang="en-GB" sz="1400" b="1" dirty="0">
                    <a:solidFill>
                      <a:prstClr val="black"/>
                    </a:solidFill>
                  </a:rPr>
                  <a:t>Suppose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GB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GB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func>
                    <m:r>
                      <a:rPr lang="en-GB" sz="1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GB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GB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GB" sz="1400" b="1" dirty="0">
                    <a:solidFill>
                      <a:prstClr val="black"/>
                    </a:solidFill>
                  </a:rPr>
                  <a:t>. Taking 2 to the power of each side: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GB" sz="1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p>
                        <m:sSupPr>
                          <m:ctrlPr>
                            <a:rPr lang="en-GB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f>
                            <m:fPr>
                              <m:ctrlPr>
                                <a:rPr lang="en-GB" sz="1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en-GB" sz="1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r>
                        <a:rPr lang="en-GB" sz="1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→   </m:t>
                      </m:r>
                      <m:sSup>
                        <m:sSupPr>
                          <m:ctrlPr>
                            <a:rPr lang="en-GB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  <m:sup>
                          <m:r>
                            <a:rPr lang="en-GB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1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p>
                        <m:sSupPr>
                          <m:ctrlPr>
                            <a:rPr lang="en-GB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GB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GB" sz="1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 →   </m:t>
                      </m:r>
                      <m:r>
                        <a:rPr lang="en-GB" sz="1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GB" sz="1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GB" sz="1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GB" sz="1400" b="1" dirty="0">
                  <a:solidFill>
                    <a:prstClr val="black"/>
                  </a:solidFill>
                </a:endParaRPr>
              </a:p>
              <a:p>
                <a:pPr lvl="0"/>
                <a:r>
                  <a:rPr lang="en-GB" sz="1400" b="1" dirty="0">
                    <a:solidFill>
                      <a:prstClr val="black"/>
                    </a:solidFill>
                  </a:rPr>
                  <a:t>This is true, so answer is not (A).</a:t>
                </a:r>
              </a:p>
              <a:p>
                <a:pPr lvl="0"/>
                <a:r>
                  <a:rPr lang="en-GB" sz="1400" b="1" dirty="0">
                    <a:solidFill>
                      <a:prstClr val="black"/>
                    </a:solidFill>
                  </a:rPr>
                  <a:t>Next try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GB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GB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func>
                    <m:r>
                      <a:rPr lang="en-GB" sz="1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GB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en-GB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endParaRPr lang="en-GB" sz="1400" b="1" dirty="0">
                  <a:solidFill>
                    <a:prstClr val="black"/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GB" sz="1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p>
                        <m:sSupPr>
                          <m:ctrlPr>
                            <a:rPr lang="en-GB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f>
                            <m:fPr>
                              <m:ctrlPr>
                                <a:rPr lang="en-GB" sz="1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num>
                            <m:den>
                              <m:r>
                                <a:rPr lang="en-GB" sz="1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</m:sup>
                      </m:sSup>
                      <m:r>
                        <a:rPr lang="en-GB" sz="1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→   </m:t>
                      </m:r>
                      <m:sSup>
                        <m:sSupPr>
                          <m:ctrlPr>
                            <a:rPr lang="en-GB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  <m:sup>
                          <m:r>
                            <a:rPr lang="en-GB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GB" sz="1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p>
                        <m:sSupPr>
                          <m:ctrlPr>
                            <a:rPr lang="en-GB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GB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p>
                      </m:sSup>
                      <m:r>
                        <a:rPr lang="en-GB" sz="1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→  </m:t>
                      </m:r>
                      <m:r>
                        <a:rPr lang="en-GB" sz="1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𝟐𝟕</m:t>
                      </m:r>
                      <m:r>
                        <a:rPr lang="en-GB" sz="1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GB" sz="1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𝟑𝟐</m:t>
                      </m:r>
                    </m:oMath>
                  </m:oMathPara>
                </a14:m>
                <a:endParaRPr lang="en-GB" sz="1400" b="1" dirty="0">
                  <a:solidFill>
                    <a:prstClr val="black"/>
                  </a:solidFill>
                </a:endParaRPr>
              </a:p>
              <a:p>
                <a:pPr lvl="0"/>
                <a:r>
                  <a:rPr lang="en-GB" sz="1400" b="1" dirty="0">
                    <a:solidFill>
                      <a:prstClr val="black"/>
                    </a:solidFill>
                  </a:rPr>
                  <a:t>This is not true, so answer is (B).</a:t>
                </a:r>
                <a:endParaRPr lang="en-GB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300" y="3238744"/>
                <a:ext cx="4572000" cy="3568669"/>
              </a:xfrm>
              <a:prstGeom prst="rect">
                <a:avLst/>
              </a:prstGeom>
              <a:blipFill>
                <a:blip r:embed="rId4"/>
                <a:stretch>
                  <a:fillRect l="-533" b="-8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55821" y="834112"/>
            <a:ext cx="251520" cy="2791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5821" y="1892791"/>
            <a:ext cx="251520" cy="2791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675651" y="827231"/>
            <a:ext cx="251520" cy="2791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307780" y="3302891"/>
            <a:ext cx="251520" cy="2791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7881" y="1440677"/>
            <a:ext cx="1363919" cy="3373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7294" y="3254492"/>
            <a:ext cx="3668606" cy="23970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46374" y="1609339"/>
            <a:ext cx="3742025" cy="15656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04657" y="4868669"/>
            <a:ext cx="4272643" cy="19004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2717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4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Solving equations with exponential terms</a:t>
              </a:r>
              <a:endParaRPr lang="en-GB" sz="3200" dirty="0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58800" y="922493"/>
                <a:ext cx="2450108" cy="40011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Solve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00" y="922493"/>
                <a:ext cx="2450108" cy="400110"/>
              </a:xfrm>
              <a:prstGeom prst="rect">
                <a:avLst/>
              </a:prstGeom>
              <a:blipFill>
                <a:blip r:embed="rId2"/>
                <a:stretch>
                  <a:fillRect b="-5556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55576" y="1556792"/>
                <a:ext cx="46805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Applying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 to each side of the equation: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=2.727  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556792"/>
                <a:ext cx="4680520" cy="646331"/>
              </a:xfrm>
              <a:prstGeom prst="rect">
                <a:avLst/>
              </a:prstGeom>
              <a:blipFill>
                <a:blip r:embed="rId3"/>
                <a:stretch>
                  <a:fillRect l="-1172" t="-4717" b="-75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08484" y="3022104"/>
                <a:ext cx="2450108" cy="40011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Solve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=61</m:t>
                    </m:r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84" y="3022104"/>
                <a:ext cx="2450108" cy="400110"/>
              </a:xfrm>
              <a:prstGeom prst="rect">
                <a:avLst/>
              </a:prstGeom>
              <a:blipFill>
                <a:blip r:embed="rId4"/>
                <a:stretch>
                  <a:fillRect b="-6742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06376" y="3731368"/>
                <a:ext cx="4680520" cy="1170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Applying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GB" dirty="0"/>
                  <a:t> to each side of the equation: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−1=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61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61</m:t>
                              </m:r>
                            </m:e>
                          </m:func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=0.889 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76" y="3731368"/>
                <a:ext cx="4680520" cy="1170513"/>
              </a:xfrm>
              <a:prstGeom prst="rect">
                <a:avLst/>
              </a:prstGeom>
              <a:blipFill>
                <a:blip r:embed="rId5"/>
                <a:stretch>
                  <a:fillRect l="-1042" t="-26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5487020" y="1628800"/>
            <a:ext cx="288032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This is often said “Taking logs of both sides…”</a:t>
            </a:r>
          </a:p>
        </p:txBody>
      </p:sp>
      <p:cxnSp>
        <p:nvCxnSpPr>
          <p:cNvPr id="14" name="Straight Arrow Connector 13"/>
          <p:cNvCxnSpPr>
            <a:stCxn id="12" idx="1"/>
          </p:cNvCxnSpPr>
          <p:nvPr/>
        </p:nvCxnSpPr>
        <p:spPr>
          <a:xfrm flipH="1" flipV="1">
            <a:off x="4965700" y="1803400"/>
            <a:ext cx="521320" cy="148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58800" y="1308518"/>
            <a:ext cx="7808540" cy="14044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8484" y="3422214"/>
            <a:ext cx="7808540" cy="16704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2593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Solving equations with exponential terms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98500" y="935193"/>
                <a:ext cx="2450108" cy="40011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Solve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00" y="935193"/>
                <a:ext cx="2450108" cy="400110"/>
              </a:xfrm>
              <a:prstGeom prst="rect">
                <a:avLst/>
              </a:prstGeom>
              <a:blipFill>
                <a:blip r:embed="rId2"/>
                <a:stretch>
                  <a:fillRect b="-5556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79400" y="1518692"/>
                <a:ext cx="8698036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Why can we not apply quite the same strategy here?</a:t>
                </a:r>
              </a:p>
              <a:p>
                <a:r>
                  <a:rPr lang="en-GB" b="1" dirty="0"/>
                  <a:t>Because the exponential terms don’t have the same base, so we can’t apply the same log.</a:t>
                </a:r>
                <a:br>
                  <a:rPr lang="en-GB" b="1" dirty="0"/>
                </a:br>
                <a:endParaRPr lang="en-GB" sz="1000" b="1" dirty="0"/>
              </a:p>
              <a:p>
                <a:r>
                  <a:rPr lang="en-GB" dirty="0"/>
                  <a:t>We ‘take logs of’/apply log to both sides, but </a:t>
                </a:r>
                <a:r>
                  <a:rPr lang="en-GB" b="1" dirty="0"/>
                  <a:t>we need not specify a base</a:t>
                </a:r>
                <a:r>
                  <a:rPr lang="en-GB" dirty="0"/>
                  <a:t>. </a:t>
                </a:r>
                <a14:m>
                  <m:oMath xmlns:m="http://schemas.openxmlformats.org/officeDocument/2006/math">
                    <m:r>
                      <a:rPr lang="en-GB" b="0" i="1">
                        <a:latin typeface="Cambria Math" panose="02040503050406030204" pitchFamily="18" charset="0"/>
                      </a:rPr>
                      <m:t>𝑙𝑜𝑔</m:t>
                    </m:r>
                  </m:oMath>
                </a14:m>
                <a:r>
                  <a:rPr lang="en-GB" dirty="0"/>
                  <a:t> on its own may either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GB" b="0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GB" dirty="0"/>
                  <a:t> (as per your calculator)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GB" b="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GB" dirty="0"/>
                  <a:t> (in academic circles, as well as on sites like </a:t>
                </a:r>
                <a:r>
                  <a:rPr lang="en-GB" dirty="0" err="1"/>
                  <a:t>WolframAlpha</a:t>
                </a:r>
                <a:r>
                  <a:rPr lang="en-GB" dirty="0"/>
                  <a:t>), but the point is, </a:t>
                </a:r>
                <a:r>
                  <a:rPr lang="en-GB" b="1" dirty="0"/>
                  <a:t>the base does not matter, provided that the base is consistent on both sides</a:t>
                </a:r>
                <a:r>
                  <a:rPr lang="en-GB" dirty="0"/>
                  <a:t>.</a:t>
                </a:r>
              </a:p>
              <a:p>
                <a:endParaRPr lang="en-GB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00" y="1518692"/>
                <a:ext cx="8698036" cy="2215991"/>
              </a:xfrm>
              <a:prstGeom prst="rect">
                <a:avLst/>
              </a:prstGeom>
              <a:blipFill>
                <a:blip r:embed="rId3"/>
                <a:stretch>
                  <a:fillRect l="-631" t="-1374" r="-10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98476" y="3814564"/>
                <a:ext cx="2808312" cy="2328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func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func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func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func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func>
                        </m:den>
                      </m:f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 =1.7095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476" y="3814564"/>
                <a:ext cx="2808312" cy="23289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788024" y="3734683"/>
            <a:ext cx="3960440" cy="738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Logs in general are great for solving equations when the variable is in the power, because laws of logs allow us to move the power down.</a:t>
            </a:r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>
            <a:off x="3987800" y="4104015"/>
            <a:ext cx="800224" cy="99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682108" y="4669691"/>
                <a:ext cx="3960440" cy="73866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This then becomes a GCSE-style ‘changing the subject’ type question. Just isolate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400" dirty="0"/>
                  <a:t> on one side and factorise out.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2108" y="4669691"/>
                <a:ext cx="3960440" cy="738664"/>
              </a:xfrm>
              <a:prstGeom prst="rect">
                <a:avLst/>
              </a:prstGeom>
              <a:blipFill>
                <a:blip r:embed="rId5"/>
                <a:stretch>
                  <a:fillRect l="-153" b="-64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H="1" flipV="1">
            <a:off x="4000500" y="4597400"/>
            <a:ext cx="787524" cy="43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17500" y="1880018"/>
            <a:ext cx="8699500" cy="14981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06292" y="5659316"/>
            <a:ext cx="4191608" cy="738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It doesn’t matter what base you use to get the final answer as a decimal, provided that it’s consistent. You may as well use the calculator’s ‘log’ (no base) key.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3543300" y="5537200"/>
            <a:ext cx="904106" cy="557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17500" y="3502998"/>
            <a:ext cx="8699500" cy="31663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Solution</a:t>
            </a:r>
          </a:p>
        </p:txBody>
      </p:sp>
    </p:spTree>
    <p:extLst>
      <p:ext uri="{BB962C8B-B14F-4D97-AF65-F5344CB8AC3E}">
        <p14:creationId xmlns:p14="http://schemas.microsoft.com/office/powerpoint/2010/main" val="319946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Test Your Understanding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98500" y="935193"/>
                <a:ext cx="3454400" cy="830997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Solve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GB" sz="2400" dirty="0"/>
                  <a:t>, giving your answer to 3dp.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00" y="935193"/>
                <a:ext cx="3454400" cy="830997"/>
              </a:xfrm>
              <a:prstGeom prst="rect">
                <a:avLst/>
              </a:prstGeom>
              <a:blipFill>
                <a:blip r:embed="rId2"/>
                <a:stretch>
                  <a:fillRect b="-5590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703316" y="938269"/>
                <a:ext cx="3888432" cy="830997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Solve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GB" sz="2400" dirty="0"/>
                  <a:t>, giving your answer in exact form.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316" y="938269"/>
                <a:ext cx="3888432" cy="830997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0352" y="2119908"/>
                <a:ext cx="3168352" cy="89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−1=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func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=1.232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52" y="2119908"/>
                <a:ext cx="3168352" cy="8935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609976" y="2052464"/>
                <a:ext cx="4051424" cy="2903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func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func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func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func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which could be simplified to: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func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976" y="2052464"/>
                <a:ext cx="4051424" cy="2903487"/>
              </a:xfrm>
              <a:prstGeom prst="rect">
                <a:avLst/>
              </a:prstGeom>
              <a:blipFill>
                <a:blip r:embed="rId5"/>
                <a:stretch>
                  <a:fillRect l="-12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698500" y="1775220"/>
            <a:ext cx="3454400" cy="30939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69184" y="1732777"/>
            <a:ext cx="3922564" cy="31363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43260" y="5010647"/>
                <a:ext cx="7822592" cy="46166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Solve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400" dirty="0"/>
                  <a:t>, giving your answer to 3dp.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60" y="5010647"/>
                <a:ext cx="7822592" cy="461665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43260" y="5589240"/>
                <a:ext cx="350964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func>
                    </m:oMath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60" y="5589240"/>
                <a:ext cx="3509640" cy="1200329"/>
              </a:xfrm>
              <a:prstGeom prst="rect">
                <a:avLst/>
              </a:prstGeom>
              <a:blipFill>
                <a:blip r:embed="rId7"/>
                <a:stretch>
                  <a:fillRect b="-30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956212" y="5615908"/>
                <a:ext cx="3509640" cy="9439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func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func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func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func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func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=8.638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212" y="5615908"/>
                <a:ext cx="3509640" cy="9439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V="1">
            <a:off x="4047790" y="5877272"/>
            <a:ext cx="908422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43260" y="5472312"/>
            <a:ext cx="7822592" cy="1288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0224" y="943893"/>
            <a:ext cx="266824" cy="3335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317740" y="956468"/>
            <a:ext cx="266824" cy="3335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3676" y="5010647"/>
            <a:ext cx="266824" cy="3335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2081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14F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Pure Mathematics Year 1/AS</a:t>
            </a:r>
          </a:p>
          <a:p>
            <a:r>
              <a:rPr lang="en-GB" sz="2400" dirty="0"/>
              <a:t>Page 325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-1144" y="162880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0652" y="187885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Extension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38076" y="2285752"/>
                <a:ext cx="4019624" cy="3925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[MAT 2011 1H] How many </a:t>
                </a:r>
                <a:r>
                  <a:rPr lang="en-GB" sz="1600" i="1" dirty="0"/>
                  <a:t>positive</a:t>
                </a:r>
                <a:r>
                  <a:rPr lang="en-GB" sz="1600" dirty="0"/>
                  <a:t> values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600" dirty="0"/>
                  <a:t> which satisfy the equation: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  <m:sup>
                          <m:func>
                            <m:func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sup>
                      </m:sSup>
                      <m:r>
                        <a:rPr lang="en-GB" sz="16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  <m:sup>
                          <m:func>
                            <m:func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sup>
                      </m:sSup>
                      <m:r>
                        <a:rPr lang="en-GB" sz="16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func>
                            <m:func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sup>
                      </m:sSup>
                      <m:r>
                        <a:rPr lang="en-GB" sz="1600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sub>
                          </m:sSub>
                        </m:fName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0.25</m:t>
                          </m:r>
                        </m:e>
                      </m:func>
                    </m:oMath>
                  </m:oMathPara>
                </a14:m>
                <a:endParaRPr lang="en-GB" sz="1600" dirty="0"/>
              </a:p>
              <a:p>
                <a:endParaRPr lang="en-GB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GB" sz="16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unc>
                            <m:funcPr>
                              <m:ctrlP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1" i="0" smtClean="0"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GB" sz="16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</m:sup>
                      </m:sSup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  <m:sup>
                                  <m:r>
                                    <a:rPr lang="en-GB" sz="16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unc>
                            <m:funcPr>
                              <m:ctrlP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1" i="0" smtClean="0"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GB" sz="16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</m:sup>
                      </m:sSup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GB" sz="16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unc>
                            <m:funcPr>
                              <m:ctrlP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1" i="0" smtClean="0"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GB" sz="16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</m:sup>
                      </m:sSup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  <m:oMath xmlns:m="http://schemas.openxmlformats.org/officeDocument/2006/math"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func>
                            <m:funcPr>
                              <m:ctrlP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1" i="0" smtClean="0"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GB" sz="16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</m:sup>
                      </m:sSup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  <m:sup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func>
                            <m:funcPr>
                              <m:ctrlP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1" i="0" smtClean="0"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GB" sz="16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</m:sup>
                      </m:sSup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func>
                            <m:funcPr>
                              <m:ctrlP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1" i="0" smtClean="0"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GB" sz="16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</m:sup>
                      </m:sSup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  <m:oMath xmlns:m="http://schemas.openxmlformats.org/officeDocument/2006/math"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func>
                            <m:funcPr>
                              <m:ctrlP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1" i="0" smtClean="0"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GB" sz="16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sSup>
                                <m:sSupPr>
                                  <m:ctrlPr>
                                    <a:rPr lang="en-GB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GB" sz="16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e>
                          </m:func>
                        </m:sup>
                      </m:sSup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  <m:sup>
                          <m:func>
                            <m:funcPr>
                              <m:ctrlP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1" i="0" smtClean="0"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GB" sz="16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fName>
                            <m:e>
                              <m:sSup>
                                <m:sSupPr>
                                  <m:ctrlPr>
                                    <a:rPr lang="en-GB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GB" sz="16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func>
                        </m:sup>
                      </m:sSup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func>
                            <m:funcPr>
                              <m:ctrlP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1" i="0" smtClean="0"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GB" sz="16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sSup>
                                <m:sSupPr>
                                  <m:ctrlPr>
                                    <a:rPr lang="en-GB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GB" sz="16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func>
                        </m:sup>
                      </m:sSup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  <m:oMath xmlns:m="http://schemas.openxmlformats.org/officeDocument/2006/math"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d>
                        <m:d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  <m:d>
                        <m:d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d>
                        <m:d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d>
                        <m:d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d>
                        <m:d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GB" sz="1600" b="1" dirty="0"/>
              </a:p>
              <a:p>
                <a:r>
                  <a:rPr lang="en-GB" sz="1600" b="1" dirty="0"/>
                  <a:t>This has 2 positive solutions.</a:t>
                </a:r>
              </a:p>
              <a:p>
                <a:endParaRPr lang="en-GB" sz="1400" dirty="0"/>
              </a:p>
              <a:p>
                <a:endParaRPr lang="en-GB" sz="1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76" y="2285752"/>
                <a:ext cx="4019624" cy="3925562"/>
              </a:xfrm>
              <a:prstGeom prst="rect">
                <a:avLst/>
              </a:prstGeom>
              <a:blipFill>
                <a:blip r:embed="rId2"/>
                <a:stretch>
                  <a:fillRect l="-910" t="-4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170121" y="2370812"/>
            <a:ext cx="251520" cy="2791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39938" y="1929608"/>
            <a:ext cx="251520" cy="2791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791458" y="1878856"/>
                <a:ext cx="4029014" cy="3292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[MAT 2013 1J] For a real number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we denote by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dirty="0"/>
                  <a:t> the largest integer less than or equal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. Let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be a natural number. The integral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equals:</a:t>
                </a:r>
              </a:p>
              <a:p>
                <a:pPr marL="342900" indent="-342900">
                  <a:buAutoNum type="alphaUcParenBoth"/>
                </a:pPr>
                <a:r>
                  <a:rPr lang="en-GB" b="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d>
                      </m:e>
                    </m:func>
                  </m:oMath>
                </a14:m>
                <a:endParaRPr lang="en-GB" b="0" dirty="0"/>
              </a:p>
              <a:p>
                <a:pPr marL="342900" indent="-342900">
                  <a:buAutoNum type="alphaUcParenBoth"/>
                </a:pP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d>
                      </m:e>
                    </m:func>
                  </m:oMath>
                </a14:m>
                <a:endParaRPr lang="en-GB" dirty="0"/>
              </a:p>
              <a:p>
                <a:pPr marL="342900" indent="-342900">
                  <a:buAutoNum type="alphaUcParenBoth"/>
                </a:pP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GB" dirty="0"/>
              </a:p>
              <a:p>
                <a:pPr marL="342900" indent="-342900">
                  <a:buAutoNum type="alphaUcParenBoth"/>
                </a:pPr>
                <a:r>
                  <a:rPr lang="en-GB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d>
                      </m:e>
                    </m:func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458" y="1878856"/>
                <a:ext cx="4029014" cy="3292504"/>
              </a:xfrm>
              <a:prstGeom prst="rect">
                <a:avLst/>
              </a:prstGeom>
              <a:blipFill>
                <a:blip r:embed="rId3"/>
                <a:stretch>
                  <a:fillRect l="-1210" t="-926" b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5053717" y="5464097"/>
            <a:ext cx="21291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(Warning: This one really is </a:t>
            </a:r>
            <a:r>
              <a:rPr lang="en-GB" sz="1400" b="1" u="sng" dirty="0"/>
              <a:t>very</a:t>
            </a:r>
            <a:r>
              <a:rPr lang="en-GB" sz="1400" b="1" dirty="0"/>
              <a:t> challenging, even for MAT)</a:t>
            </a:r>
          </a:p>
        </p:txBody>
      </p:sp>
      <p:pic>
        <p:nvPicPr>
          <p:cNvPr id="4100" name="Picture 4" descr="Image result for challenge accept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640" y="5235929"/>
            <a:ext cx="1075184" cy="107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506257" y="3248756"/>
            <a:ext cx="3933395" cy="25023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0184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4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Solution to Extension Question 2</a:t>
              </a:r>
              <a:endParaRPr lang="en-GB" sz="3200" dirty="0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1520" y="836712"/>
                <a:ext cx="3281835" cy="2937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[MAT 2013 1J] For a real number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600" dirty="0"/>
                  <a:t> we denote by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1600" dirty="0"/>
                  <a:t> the largest integer less than or equal to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600" dirty="0"/>
                  <a:t>. Let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600" dirty="0"/>
                  <a:t> be a natural number. The integral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GB" sz="1600" dirty="0"/>
              </a:p>
              <a:p>
                <a:r>
                  <a:rPr lang="en-GB" sz="1600" dirty="0"/>
                  <a:t>equals:</a:t>
                </a:r>
              </a:p>
              <a:p>
                <a:pPr marL="342900" indent="-342900">
                  <a:buAutoNum type="alphaUcParenBoth"/>
                </a:pPr>
                <a:r>
                  <a:rPr lang="en-GB" sz="1600" b="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d>
                      </m:e>
                    </m:func>
                  </m:oMath>
                </a14:m>
                <a:endParaRPr lang="en-GB" sz="1600" b="0" dirty="0"/>
              </a:p>
              <a:p>
                <a:pPr marL="342900" indent="-342900">
                  <a:buAutoNum type="alphaUcParenBoth"/>
                </a:pPr>
                <a:r>
                  <a:rPr lang="en-GB" sz="1600" dirty="0"/>
                  <a:t>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d>
                      </m:e>
                    </m:func>
                  </m:oMath>
                </a14:m>
                <a:endParaRPr lang="en-GB" sz="1600" dirty="0"/>
              </a:p>
              <a:p>
                <a:pPr marL="342900" indent="-342900">
                  <a:buAutoNum type="alphaUcParenBoth"/>
                </a:pPr>
                <a:r>
                  <a:rPr lang="en-GB" sz="1600" dirty="0"/>
                  <a:t>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GB" sz="1600" dirty="0"/>
              </a:p>
              <a:p>
                <a:pPr marL="342900" indent="-342900">
                  <a:buAutoNum type="alphaUcParenBoth"/>
                </a:pPr>
                <a:r>
                  <a:rPr lang="en-GB" sz="16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d>
                      </m:e>
                    </m:func>
                  </m:oMath>
                </a14:m>
                <a:endParaRPr lang="en-GB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836712"/>
                <a:ext cx="3281835" cy="2937151"/>
              </a:xfrm>
              <a:prstGeom prst="rect">
                <a:avLst/>
              </a:prstGeom>
              <a:blipFill>
                <a:blip r:embed="rId2"/>
                <a:stretch>
                  <a:fillRect l="-928" t="-622" b="-14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H="1" flipV="1">
            <a:off x="4489450" y="952500"/>
            <a:ext cx="3282" cy="2703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492732" y="3655657"/>
            <a:ext cx="32476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644659" y="3479743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659" y="3479743"/>
                <a:ext cx="4320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251308" y="598786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308" y="598786"/>
                <a:ext cx="432048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: Shape 13"/>
          <p:cNvSpPr/>
          <p:nvPr/>
        </p:nvSpPr>
        <p:spPr>
          <a:xfrm>
            <a:off x="4497571" y="925033"/>
            <a:ext cx="2711303" cy="2222204"/>
          </a:xfrm>
          <a:custGeom>
            <a:avLst/>
            <a:gdLst>
              <a:gd name="connsiteX0" fmla="*/ 0 w 2934586"/>
              <a:gd name="connsiteY0" fmla="*/ 2009553 h 2009553"/>
              <a:gd name="connsiteX1" fmla="*/ 2934586 w 2934586"/>
              <a:gd name="connsiteY1" fmla="*/ 0 h 2009553"/>
              <a:gd name="connsiteX0" fmla="*/ 0 w 2934586"/>
              <a:gd name="connsiteY0" fmla="*/ 2009553 h 2009553"/>
              <a:gd name="connsiteX1" fmla="*/ 2934586 w 2934586"/>
              <a:gd name="connsiteY1" fmla="*/ 0 h 2009553"/>
              <a:gd name="connsiteX0" fmla="*/ 0 w 2934586"/>
              <a:gd name="connsiteY0" fmla="*/ 2009553 h 2009553"/>
              <a:gd name="connsiteX1" fmla="*/ 2934586 w 2934586"/>
              <a:gd name="connsiteY1" fmla="*/ 0 h 2009553"/>
              <a:gd name="connsiteX0" fmla="*/ 0 w 2711303"/>
              <a:gd name="connsiteY0" fmla="*/ 2222204 h 2222204"/>
              <a:gd name="connsiteX1" fmla="*/ 2711303 w 2711303"/>
              <a:gd name="connsiteY1" fmla="*/ 0 h 2222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11303" h="2222204">
                <a:moveTo>
                  <a:pt x="0" y="2222204"/>
                </a:moveTo>
                <a:cubicBezTo>
                  <a:pt x="2105246" y="1265274"/>
                  <a:pt x="2137145" y="850604"/>
                  <a:pt x="2711303" y="0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999960" y="797442"/>
                <a:ext cx="1512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960" y="797442"/>
                <a:ext cx="1512168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134321" y="2963437"/>
                <a:ext cx="461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321" y="2963437"/>
                <a:ext cx="46136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34321" y="2686005"/>
                <a:ext cx="461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321" y="2686005"/>
                <a:ext cx="46136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134321" y="2400688"/>
                <a:ext cx="461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321" y="2400688"/>
                <a:ext cx="46136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134321" y="2098253"/>
                <a:ext cx="461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321" y="2098253"/>
                <a:ext cx="46136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134321" y="1811891"/>
                <a:ext cx="461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321" y="1811891"/>
                <a:ext cx="46136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102709" y="1050501"/>
                <a:ext cx="461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709" y="1050501"/>
                <a:ext cx="46136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44910" y="3621812"/>
                <a:ext cx="4613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910" y="3621812"/>
                <a:ext cx="461364" cy="307777"/>
              </a:xfrm>
              <a:prstGeom prst="rect">
                <a:avLst/>
              </a:prstGeom>
              <a:blipFill>
                <a:blip r:embed="rId12"/>
                <a:stretch>
                  <a:fillRect r="-28947"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/>
          <p:nvPr/>
        </p:nvCxnSpPr>
        <p:spPr>
          <a:xfrm>
            <a:off x="4490910" y="2875433"/>
            <a:ext cx="571628" cy="5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490910" y="2600421"/>
            <a:ext cx="1057403" cy="14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487560" y="2290345"/>
            <a:ext cx="1546528" cy="14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487560" y="2004731"/>
            <a:ext cx="1918003" cy="9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5053013" y="2881314"/>
            <a:ext cx="4762" cy="781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543551" y="2628900"/>
            <a:ext cx="4762" cy="1022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6049927" y="2314575"/>
            <a:ext cx="7973" cy="1327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6407150" y="2017712"/>
            <a:ext cx="15914" cy="1620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7024030" y="1219200"/>
            <a:ext cx="16850" cy="2461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503420" y="1188720"/>
            <a:ext cx="2537460" cy="15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708992" y="3747600"/>
                <a:ext cx="6173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992" y="3747600"/>
                <a:ext cx="617387" cy="307777"/>
              </a:xfrm>
              <a:prstGeom prst="rect">
                <a:avLst/>
              </a:prstGeom>
              <a:blipFill>
                <a:blip r:embed="rId1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249124" y="3618219"/>
                <a:ext cx="6173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124" y="3618219"/>
                <a:ext cx="617387" cy="307777"/>
              </a:xfrm>
              <a:prstGeom prst="rect">
                <a:avLst/>
              </a:prstGeom>
              <a:blipFill>
                <a:blip r:embed="rId1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725394" y="3768080"/>
                <a:ext cx="6173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394" y="3768080"/>
                <a:ext cx="617387" cy="307777"/>
              </a:xfrm>
              <a:prstGeom prst="rect">
                <a:avLst/>
              </a:prstGeom>
              <a:blipFill>
                <a:blip r:embed="rId1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6100200" y="3614191"/>
                <a:ext cx="6173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200" y="3614191"/>
                <a:ext cx="617387" cy="307777"/>
              </a:xfrm>
              <a:prstGeom prst="rect">
                <a:avLst/>
              </a:prstGeom>
              <a:blipFill>
                <a:blip r:embed="rId1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6682946" y="3618108"/>
                <a:ext cx="6173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946" y="3618108"/>
                <a:ext cx="617387" cy="307777"/>
              </a:xfrm>
              <a:prstGeom prst="rect">
                <a:avLst/>
              </a:prstGeom>
              <a:blipFill>
                <a:blip r:embed="rId17"/>
                <a:stretch>
                  <a:fillRect r="-5882"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/>
          <p:cNvCxnSpPr/>
          <p:nvPr/>
        </p:nvCxnSpPr>
        <p:spPr>
          <a:xfrm>
            <a:off x="4494085" y="3148103"/>
            <a:ext cx="566865" cy="14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5054600" y="2876550"/>
            <a:ext cx="0" cy="27305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 flipV="1">
            <a:off x="5054601" y="2876551"/>
            <a:ext cx="501649" cy="126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5549901" y="2605322"/>
            <a:ext cx="0" cy="27305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5549900" y="2616201"/>
            <a:ext cx="501650" cy="126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045200" y="2292350"/>
            <a:ext cx="1" cy="33655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045200" y="2298700"/>
            <a:ext cx="3746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6416040" y="2019300"/>
            <a:ext cx="7620" cy="26670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 flipV="1">
            <a:off x="7040880" y="1203486"/>
            <a:ext cx="7620" cy="26670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880860" y="1455420"/>
            <a:ext cx="175260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6888480" y="1463040"/>
            <a:ext cx="0" cy="1219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6416041" y="2011680"/>
            <a:ext cx="137159" cy="76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329443" y="4153104"/>
                <a:ext cx="8759097" cy="2333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This biggest challenge is sketching the graph! Because of the rounding down, the graph jumps up 1 at a time, giving a bunch of rectangles. We can use logs to find the corresponding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1400" b="1" dirty="0"/>
                  <a:t> values at which these jumps occur, which progressively become closer and closer together. The last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GB" sz="1400" b="1" dirty="0"/>
                  <a:t> value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GB" sz="1400" b="1" dirty="0"/>
                  <a:t>, thus the last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1400" b="1" dirty="0"/>
                  <a:t> value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4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b="1" i="0" smtClean="0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GB" sz="1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sSup>
                          <m:sSupPr>
                            <m:ctrlPr>
                              <a:rPr lang="en-GB" sz="1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GB" sz="14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e>
                    </m:func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GB" sz="1400" b="1" dirty="0"/>
                  <a:t>.</a:t>
                </a:r>
              </a:p>
              <a:p>
                <a:endParaRPr lang="en-GB" sz="1400" b="1" dirty="0"/>
              </a:p>
              <a:p>
                <a:r>
                  <a:rPr lang="en-GB" sz="1400" b="1" dirty="0"/>
                  <a:t>The area, using the rectangles, is thus: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𝟏</m:t>
                      </m:r>
                      <m:d>
                        <m:d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0" smtClean="0"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func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0" smtClean="0"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func>
                        </m:e>
                      </m:d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0" smtClean="0"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func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0" smtClean="0"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func>
                        </m:e>
                      </m:d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𝟑</m:t>
                      </m:r>
                      <m:d>
                        <m:d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0" smtClean="0"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func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0" smtClean="0"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func>
                        </m:e>
                      </m:d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+…+</m:t>
                      </m:r>
                      <m:d>
                        <m:d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d>
                        <m:d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0" smtClean="0"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sSup>
                                <m:sSupPr>
                                  <m:ctrlP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</m:sSup>
                            </m:e>
                          </m:func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0" smtClean="0"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1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4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sup>
                                      <m:r>
                                        <a:rPr lang="en-GB" sz="1400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p>
                                  </m:sSup>
                                  <m: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1" i="0" smtClean="0"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fName>
                        <m:e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0" smtClean="0"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func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func>
                            <m:func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0" smtClean="0"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func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func>
                            <m:func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0" smtClean="0"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func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func>
                            <m:func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0" smtClean="0"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func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func>
                            <m:func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0" smtClean="0"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func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func>
                            <m:func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0" smtClean="0"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sSup>
                                <m:sSupPr>
                                  <m:ctrlP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</m:sSup>
                            </m:e>
                          </m:func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GB" sz="1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GB" sz="14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GB" sz="1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func>
                            <m:funcPr>
                              <m:ctrlPr>
                                <a:rPr lang="en-GB" sz="1400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latin typeface="Cambria Math" panose="02040503050406030204" pitchFamily="18" charset="0"/>
                                    </a:rPr>
                                    <m:t>𝒍𝒐𝒈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sSup>
                                <m:sSupPr>
                                  <m:ctrlPr>
                                    <a:rPr lang="en-GB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1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GB" sz="14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func>
                        </m:e>
                      </m:func>
                    </m:oMath>
                    <m:oMath xmlns:m="http://schemas.openxmlformats.org/officeDocument/2006/math"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1" i="0" smtClean="0"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func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1" i="0" smtClean="0"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func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−…−</m:t>
                      </m:r>
                      <m:func>
                        <m:func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1" i="0" smtClean="0"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func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1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GB" sz="14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  <m:r>
                            <a:rPr lang="en-GB" sz="1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func>
                        <m:funcPr>
                          <m:ctrlPr>
                            <a:rPr lang="en-GB" sz="14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1" i="1">
                                  <a:latin typeface="Cambria Math" panose="02040503050406030204" pitchFamily="18" charset="0"/>
                                </a:rPr>
                                <m:t>𝒍𝒐𝒈</m:t>
                              </m:r>
                            </m:e>
                            <m:sub>
                              <m:r>
                                <a:rPr lang="en-GB" sz="1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sSup>
                            <m:sSupPr>
                              <m:ctrlPr>
                                <a:rPr lang="en-GB" sz="1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GB" sz="14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e>
                      </m:func>
                    </m:oMath>
                    <m:oMath xmlns:m="http://schemas.openxmlformats.org/officeDocument/2006/math"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=−(</m:t>
                      </m:r>
                      <m:func>
                        <m:func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1" i="0" smtClean="0"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×…×</m:t>
                              </m:r>
                              <m:d>
                                <m:dPr>
                                  <m:ctrlP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1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4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sup>
                                      <m:r>
                                        <a:rPr lang="en-GB" sz="1400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p>
                                  </m:sSup>
                                  <m: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</m:d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d>
                            <m:d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1" i="1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GB" sz="1400" b="1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GB" sz="14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GB" sz="1400" b="1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GB" sz="14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1" i="1">
                                  <a:latin typeface="Cambria Math" panose="02040503050406030204" pitchFamily="18" charset="0"/>
                                </a:rPr>
                                <m:t>𝒍𝒐𝒈</m:t>
                              </m:r>
                            </m:e>
                            <m:sub>
                              <m:r>
                                <a:rPr lang="en-GB" sz="1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GB" sz="1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GB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1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4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sup>
                                      <m:r>
                                        <a:rPr lang="en-GB" sz="1400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GB" sz="1400" b="1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1400" b="1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43" y="4153104"/>
                <a:ext cx="8759097" cy="2333203"/>
              </a:xfrm>
              <a:prstGeom prst="rect">
                <a:avLst/>
              </a:prstGeom>
              <a:blipFill>
                <a:blip r:embed="rId18"/>
                <a:stretch>
                  <a:fillRect l="-209" t="-261" r="-6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12076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Natural Logarithms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27673" y="936623"/>
                <a:ext cx="747289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We have previously seen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GB" dirty="0"/>
                  <a:t> is the inverse function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GB" dirty="0"/>
                  <a:t>.</a:t>
                </a:r>
              </a:p>
              <a:p>
                <a:r>
                  <a:rPr lang="en-GB" dirty="0"/>
                  <a:t>We also saw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GB" dirty="0"/>
                  <a:t> is “</a:t>
                </a:r>
                <a:r>
                  <a:rPr lang="en-GB" b="1" dirty="0"/>
                  <a:t>the</a:t>
                </a:r>
                <a:r>
                  <a:rPr lang="en-GB" dirty="0"/>
                  <a:t>” exponential function.</a:t>
                </a:r>
              </a:p>
              <a:p>
                <a:r>
                  <a:rPr lang="en-GB" dirty="0"/>
                  <a:t>The inverse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GB" dirty="0"/>
                  <a:t>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GB" dirty="0"/>
                  <a:t>, but because of its special importance, it has its own function name!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73" y="936623"/>
                <a:ext cx="7472897" cy="1200329"/>
              </a:xfrm>
              <a:prstGeom prst="rect">
                <a:avLst/>
              </a:prstGeom>
              <a:blipFill>
                <a:blip r:embed="rId2"/>
                <a:stretch>
                  <a:fillRect l="-653" t="-3046" b="-71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27674" y="2290260"/>
                <a:ext cx="4982503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2400" dirty="0">
                    <a:latin typeface="Wingdings" panose="05000000000000000000" pitchFamily="2" charset="2"/>
                  </a:rPr>
                  <a:t>!</a:t>
                </a:r>
                <a:r>
                  <a:rPr lang="en-GB" sz="2400" dirty="0"/>
                  <a:t> The inverse of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GB" sz="2400" dirty="0"/>
                  <a:t> is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74" y="2290260"/>
                <a:ext cx="4982503" cy="461665"/>
              </a:xfrm>
              <a:prstGeom prst="rect">
                <a:avLst/>
              </a:prstGeom>
              <a:blipFill>
                <a:blip r:embed="rId3"/>
                <a:stretch>
                  <a:fillRect l="-1582" t="-8861" b="-265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13182" y="3020910"/>
                <a:ext cx="4248472" cy="10992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p>
                            <m:sSup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func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unc>
                            <m:func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3200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sup>
                      </m:sSup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182" y="3020910"/>
                <a:ext cx="4248472" cy="10992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904343" y="2900413"/>
            <a:ext cx="1045029" cy="6555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9" name="Rectangle 8"/>
          <p:cNvSpPr/>
          <p:nvPr/>
        </p:nvSpPr>
        <p:spPr>
          <a:xfrm>
            <a:off x="3904343" y="3570516"/>
            <a:ext cx="1045029" cy="6555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939026" y="2919310"/>
                <a:ext cx="288566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Since “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GB" dirty="0"/>
                  <a:t> to the power of” and “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𝑙𝑛</m:t>
                    </m:r>
                  </m:oMath>
                </a14:m>
                <a:r>
                  <a:rPr lang="en-GB" dirty="0"/>
                  <a:t> of” are inverse functions, they cancel each other out!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026" y="2919310"/>
                <a:ext cx="2885660" cy="1200329"/>
              </a:xfrm>
              <a:prstGeom prst="rect">
                <a:avLst/>
              </a:prstGeom>
              <a:blipFill>
                <a:blip r:embed="rId5"/>
                <a:stretch>
                  <a:fillRect l="-1688" t="-3046" b="-71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 flipV="1">
            <a:off x="5220072" y="3284984"/>
            <a:ext cx="718954" cy="234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53357" y="4737935"/>
                <a:ext cx="2650492" cy="46166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Solve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57" y="4737935"/>
                <a:ext cx="2650492" cy="461665"/>
              </a:xfrm>
              <a:prstGeom prst="rect">
                <a:avLst/>
              </a:prstGeom>
              <a:blipFill>
                <a:blip r:embed="rId6"/>
                <a:stretch>
                  <a:fillRect l="-215" b="-10000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947816" y="4737681"/>
                <a:ext cx="3728639" cy="46166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Solve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+1=5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816" y="4737681"/>
                <a:ext cx="3728639" cy="461665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08214" y="5431273"/>
                <a:ext cx="22184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14" y="5431273"/>
                <a:ext cx="221844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336370" y="5286694"/>
                <a:ext cx="155345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“ln both sides”. </a:t>
                </a:r>
              </a:p>
              <a:p>
                <a:r>
                  <a:rPr lang="en-GB" sz="1400" dirty="0"/>
                  <a:t>On the LHS it cancels out the “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GB" sz="1400" dirty="0"/>
                  <a:t> to the power of”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6370" y="5286694"/>
                <a:ext cx="1553457" cy="954107"/>
              </a:xfrm>
              <a:prstGeom prst="rect">
                <a:avLst/>
              </a:prstGeom>
              <a:blipFill>
                <a:blip r:embed="rId9"/>
                <a:stretch>
                  <a:fillRect l="-1176" t="-1274" b="-57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220072" y="5370509"/>
                <a:ext cx="221844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5370509"/>
                <a:ext cx="2218443" cy="95410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249671" y="5663855"/>
                <a:ext cx="155345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Do “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GB" sz="1400" dirty="0"/>
                  <a:t> to the power of” each side. On the LHS it cancels out the ln.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671" y="5663855"/>
                <a:ext cx="1553457" cy="954107"/>
              </a:xfrm>
              <a:prstGeom prst="rect">
                <a:avLst/>
              </a:prstGeom>
              <a:blipFill>
                <a:blip r:embed="rId11"/>
                <a:stretch>
                  <a:fillRect l="-1176" t="-1274" r="-392" b="-57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>
            <a:stCxn id="18" idx="1"/>
          </p:cNvCxnSpPr>
          <p:nvPr/>
        </p:nvCxnSpPr>
        <p:spPr>
          <a:xfrm flipH="1" flipV="1">
            <a:off x="6952343" y="6096000"/>
            <a:ext cx="297328" cy="44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50685" y="5191975"/>
            <a:ext cx="3304774" cy="11326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945674" y="5191974"/>
            <a:ext cx="3730782" cy="14259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002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21" grpId="0" animBg="1"/>
      <p:bldP spid="2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32"/>
                <p:cNvSpPr txBox="1"/>
                <p:nvPr/>
              </p:nvSpPr>
              <p:spPr>
                <a:xfrm>
                  <a:off x="0" y="13335"/>
                  <a:ext cx="9144000" cy="59912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lIns="32400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GB" sz="3200" dirty="0">
                      <a:latin typeface="+mj-lt"/>
                    </a:rPr>
                    <a:t>Quadratics in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a14:m>
                  <a:endParaRPr lang="en-GB" sz="3200" dirty="0"/>
                </a:p>
              </p:txBody>
            </p:sp>
          </mc:Choice>
          <mc:Fallback xmlns="">
            <p:sp>
              <p:nvSpPr>
                <p:cNvPr id="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13335"/>
                  <a:ext cx="9144000" cy="599127"/>
                </a:xfrm>
                <a:prstGeom prst="rect">
                  <a:avLst/>
                </a:prstGeom>
                <a:blipFill>
                  <a:blip r:embed="rId2"/>
                  <a:stretch>
                    <a:fillRect t="-12245" b="-316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4973" y="879128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previous chapters we’ve already dealt with quadratics in disguise, e.g. “quadratic in sin”. We therefore just apply our usual approach: either make a suitable substitution so the equation </a:t>
            </a:r>
            <a:r>
              <a:rPr lang="en-GB" b="1" dirty="0"/>
              <a:t>is</a:t>
            </a:r>
            <a:r>
              <a:rPr lang="en-GB" dirty="0"/>
              <a:t> then quadratic, or (strongly recommended!) </a:t>
            </a:r>
            <a:r>
              <a:rPr lang="en-GB" b="1" dirty="0"/>
              <a:t>go straight for the factorisation</a:t>
            </a:r>
            <a:r>
              <a:rPr lang="en-GB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95299" y="2473706"/>
                <a:ext cx="3626758" cy="46166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Solve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−15=0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99" y="2473706"/>
                <a:ext cx="3626758" cy="461665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65318" y="2452250"/>
                <a:ext cx="3626758" cy="46166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Solve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318" y="2452250"/>
                <a:ext cx="3626758" cy="461665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81405" y="3169433"/>
                <a:ext cx="329391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Note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therefore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+5</m:t>
                          </m:r>
                        </m:e>
                      </m:d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=−5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Exponential functions are always positive therefore: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05" y="3169433"/>
                <a:ext cx="3293910" cy="1754326"/>
              </a:xfrm>
              <a:prstGeom prst="rect">
                <a:avLst/>
              </a:prstGeom>
              <a:blipFill>
                <a:blip r:embed="rId5"/>
                <a:stretch>
                  <a:fillRect l="-1479" t="-2083" r="-9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71428" y="3169433"/>
                <a:ext cx="3293910" cy="25517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First write negative powers as fractions: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−2=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−2=0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=−1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428" y="3169433"/>
                <a:ext cx="3293910" cy="2551724"/>
              </a:xfrm>
              <a:prstGeom prst="rect">
                <a:avLst/>
              </a:prstGeom>
              <a:blipFill>
                <a:blip r:embed="rId6"/>
                <a:stretch>
                  <a:fillRect l="-1667" t="-14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495299" y="2935371"/>
            <a:ext cx="3626758" cy="30139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73071" y="2935371"/>
            <a:ext cx="3626758" cy="30139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4192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Test Your Understanding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08213" y="1065820"/>
                <a:ext cx="3626758" cy="46166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Solve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func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13" y="1065820"/>
                <a:ext cx="3626758" cy="461665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83568" y="1772816"/>
                <a:ext cx="3024336" cy="1387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+1=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772816"/>
                <a:ext cx="3024336" cy="13878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71428" y="1041672"/>
                <a:ext cx="3626758" cy="46166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Solve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+5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428" y="1041672"/>
                <a:ext cx="3626758" cy="461665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306361" y="1716268"/>
                <a:ext cx="4195359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+5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−6=0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+6</m:t>
                          </m:r>
                        </m:e>
                      </m:d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=−6 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361" y="1716268"/>
                <a:ext cx="4195359" cy="18158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08212" y="4077072"/>
                <a:ext cx="7260131" cy="46166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Solve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GB" sz="2400" dirty="0"/>
                  <a:t> giving your answer as an exact value.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12" y="4077072"/>
                <a:ext cx="7260131" cy="461665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848723" y="4724159"/>
                <a:ext cx="4195359" cy="1913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func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func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func>
                        </m:e>
                      </m:func>
                    </m:oMath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+1=</m:t>
                      </m:r>
                      <m:func>
                        <m:func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func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func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func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func>
                            <m:func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func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23" y="4724159"/>
                <a:ext cx="4195359" cy="19130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414974" y="1527485"/>
            <a:ext cx="3626758" cy="2004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1428" y="1527485"/>
            <a:ext cx="3626758" cy="2004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2357" y="4538737"/>
            <a:ext cx="7285986" cy="20985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9425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5"/>
          <p:cNvGrpSpPr/>
          <p:nvPr/>
        </p:nvGrpSpPr>
        <p:grpSpPr>
          <a:xfrm>
            <a:off x="0" y="0"/>
            <a:ext cx="9154632" cy="6907803"/>
            <a:chOff x="0" y="0"/>
            <a:chExt cx="9154632" cy="6907803"/>
          </a:xfrm>
        </p:grpSpPr>
        <p:grpSp>
          <p:nvGrpSpPr>
            <p:cNvPr id="3" name="Group 25"/>
            <p:cNvGrpSpPr/>
            <p:nvPr/>
          </p:nvGrpSpPr>
          <p:grpSpPr>
            <a:xfrm>
              <a:off x="395536" y="0"/>
              <a:ext cx="8640960" cy="6858000"/>
              <a:chOff x="395536" y="0"/>
              <a:chExt cx="8640960" cy="6858000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395536" y="0"/>
                <a:ext cx="0" cy="6858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827584" y="0"/>
                <a:ext cx="0" cy="6858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259632" y="0"/>
                <a:ext cx="0" cy="6858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1691680" y="0"/>
                <a:ext cx="0" cy="6858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2123728" y="0"/>
                <a:ext cx="0" cy="6858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555776" y="0"/>
                <a:ext cx="0" cy="6858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2987824" y="0"/>
                <a:ext cx="0" cy="6858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419872" y="0"/>
                <a:ext cx="0" cy="6858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3851920" y="0"/>
                <a:ext cx="0" cy="6858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4283968" y="0"/>
                <a:ext cx="0" cy="6858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716016" y="0"/>
                <a:ext cx="0" cy="6858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5148064" y="0"/>
                <a:ext cx="0" cy="6858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5580112" y="0"/>
                <a:ext cx="0" cy="6858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6012160" y="0"/>
                <a:ext cx="0" cy="6858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444208" y="0"/>
                <a:ext cx="0" cy="6858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6876256" y="0"/>
                <a:ext cx="0" cy="6858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7308304" y="0"/>
                <a:ext cx="0" cy="6858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740352" y="0"/>
                <a:ext cx="0" cy="6858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8172400" y="0"/>
                <a:ext cx="0" cy="6858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8604448" y="0"/>
                <a:ext cx="0" cy="6858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9036496" y="0"/>
                <a:ext cx="0" cy="6858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/>
            <p:cNvCxnSpPr/>
            <p:nvPr/>
          </p:nvCxnSpPr>
          <p:spPr>
            <a:xfrm rot="5400000">
              <a:off x="4572000" y="-4383360"/>
              <a:ext cx="0" cy="9144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4572000" y="-3951312"/>
              <a:ext cx="0" cy="9144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72000" y="-3519264"/>
              <a:ext cx="0" cy="9144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4572000" y="-3087216"/>
              <a:ext cx="0" cy="9144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4572000" y="-2655168"/>
              <a:ext cx="0" cy="9144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4572000" y="-2223120"/>
              <a:ext cx="0" cy="9144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4572000" y="-1791072"/>
              <a:ext cx="0" cy="9144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4572000" y="-1359024"/>
              <a:ext cx="0" cy="9144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4572000" y="-926976"/>
              <a:ext cx="0" cy="9144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4572000" y="-494928"/>
              <a:ext cx="0" cy="9144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4572000" y="-62880"/>
              <a:ext cx="0" cy="9144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4572000" y="369168"/>
              <a:ext cx="0" cy="9144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4572000" y="801216"/>
              <a:ext cx="0" cy="9144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4572000" y="1233264"/>
              <a:ext cx="0" cy="9144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4572000" y="1665312"/>
              <a:ext cx="0" cy="9144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4572000" y="2097360"/>
              <a:ext cx="0" cy="9144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2123728" y="0"/>
              <a:ext cx="0" cy="68580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0" y="5378131"/>
              <a:ext cx="91440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97546" y="5365078"/>
              <a:ext cx="9057086" cy="369332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r>
                <a:rPr lang="en-GB" dirty="0"/>
                <a:t> -2              -1                              1               2              3              4               5              6              7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604201" y="13608"/>
              <a:ext cx="504056" cy="6894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8</a:t>
              </a:r>
            </a:p>
            <a:p>
              <a:endParaRPr lang="en-GB" dirty="0"/>
            </a:p>
            <a:p>
              <a:endParaRPr lang="en-GB" dirty="0"/>
            </a:p>
            <a:p>
              <a:pPr algn="r"/>
              <a:r>
                <a:rPr lang="en-GB" dirty="0"/>
                <a:t>20</a:t>
              </a:r>
            </a:p>
            <a:p>
              <a:pPr algn="r"/>
              <a:endParaRPr lang="en-GB" sz="2400" dirty="0"/>
            </a:p>
            <a:p>
              <a:pPr algn="r"/>
              <a:endParaRPr lang="en-GB" dirty="0"/>
            </a:p>
            <a:p>
              <a:pPr algn="r"/>
              <a:r>
                <a:rPr lang="en-GB" dirty="0"/>
                <a:t>16</a:t>
              </a:r>
            </a:p>
            <a:p>
              <a:pPr algn="r"/>
              <a:endParaRPr lang="en-GB" dirty="0"/>
            </a:p>
            <a:p>
              <a:pPr algn="r"/>
              <a:endParaRPr lang="en-GB" dirty="0"/>
            </a:p>
            <a:p>
              <a:pPr algn="r"/>
              <a:r>
                <a:rPr lang="en-GB" dirty="0"/>
                <a:t>12</a:t>
              </a:r>
            </a:p>
            <a:p>
              <a:pPr algn="r"/>
              <a:endParaRPr lang="en-GB" dirty="0"/>
            </a:p>
            <a:p>
              <a:pPr algn="r"/>
              <a:endParaRPr lang="en-GB" sz="2200" dirty="0"/>
            </a:p>
            <a:p>
              <a:pPr algn="r"/>
              <a:r>
                <a:rPr lang="en-GB" dirty="0"/>
                <a:t>8</a:t>
              </a:r>
            </a:p>
            <a:p>
              <a:pPr algn="r"/>
              <a:endParaRPr lang="en-GB" sz="2800" dirty="0"/>
            </a:p>
            <a:p>
              <a:pPr algn="r"/>
              <a:endParaRPr lang="en-GB" sz="1100" dirty="0"/>
            </a:p>
            <a:p>
              <a:pPr algn="r"/>
              <a:r>
                <a:rPr lang="en-GB" dirty="0"/>
                <a:t>4</a:t>
              </a:r>
            </a:p>
            <a:p>
              <a:pPr algn="r"/>
              <a:endParaRPr lang="en-GB" dirty="0"/>
            </a:p>
            <a:p>
              <a:pPr algn="r"/>
              <a:endParaRPr lang="en-GB" dirty="0"/>
            </a:p>
            <a:p>
              <a:pPr algn="r"/>
              <a:endParaRPr lang="en-GB" dirty="0"/>
            </a:p>
            <a:p>
              <a:pPr algn="r"/>
              <a:endParaRPr lang="en-GB" sz="2400" dirty="0"/>
            </a:p>
            <a:p>
              <a:pPr algn="r"/>
              <a:endParaRPr lang="en-GB" dirty="0"/>
            </a:p>
            <a:p>
              <a:pPr algn="r"/>
              <a:r>
                <a:rPr lang="en-GB" dirty="0"/>
                <a:t>-4</a:t>
              </a:r>
            </a:p>
            <a:p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8" name="Table 4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6561259"/>
                  </p:ext>
                </p:extLst>
              </p:nvPr>
            </p:nvGraphicFramePr>
            <p:xfrm>
              <a:off x="88900" y="129332"/>
              <a:ext cx="4536019" cy="741680"/>
            </p:xfrm>
            <a:graphic>
              <a:graphicData uri="http://schemas.openxmlformats.org/drawingml/2006/table">
                <a:tbl>
                  <a:tblPr firstCol="1" bandRow="1">
                    <a:tableStyleId>{073A0DAA-6AF3-43AB-8588-CEC1D06C72B9}</a:tableStyleId>
                  </a:tblPr>
                  <a:tblGrid>
                    <a:gridCol w="79732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2742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6149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6149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6149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9335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593351">
                      <a:extLst>
                        <a:ext uri="{9D8B030D-6E8A-4147-A177-3AD203B41FA5}">
                          <a16:colId xmlns:a16="http://schemas.microsoft.com/office/drawing/2014/main" val="44299862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8" name="Table 4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6561259"/>
                  </p:ext>
                </p:extLst>
              </p:nvPr>
            </p:nvGraphicFramePr>
            <p:xfrm>
              <a:off x="88900" y="129332"/>
              <a:ext cx="4536019" cy="741680"/>
            </p:xfrm>
            <a:graphic>
              <a:graphicData uri="http://schemas.openxmlformats.org/drawingml/2006/table">
                <a:tbl>
                  <a:tblPr firstCol="1" bandRow="1">
                    <a:tableStyleId>{073A0DAA-6AF3-43AB-8588-CEC1D06C72B9}</a:tableStyleId>
                  </a:tblPr>
                  <a:tblGrid>
                    <a:gridCol w="79732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2742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6149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6149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6149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9335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593351">
                      <a:extLst>
                        <a:ext uri="{9D8B030D-6E8A-4147-A177-3AD203B41FA5}">
                          <a16:colId xmlns:a16="http://schemas.microsoft.com/office/drawing/2014/main" val="44299862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63" t="-8197" r="-47022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63" t="-108197" r="-47022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9" name="Rectangle 48"/>
          <p:cNvSpPr/>
          <p:nvPr/>
        </p:nvSpPr>
        <p:spPr>
          <a:xfrm>
            <a:off x="888003" y="495536"/>
            <a:ext cx="626471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52" name="Oval 51"/>
          <p:cNvSpPr/>
          <p:nvPr/>
        </p:nvSpPr>
        <p:spPr>
          <a:xfrm>
            <a:off x="305560" y="5223921"/>
            <a:ext cx="175293" cy="1750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1511551" y="495535"/>
            <a:ext cx="536324" cy="3600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56" name="Oval 55"/>
          <p:cNvSpPr/>
          <p:nvPr/>
        </p:nvSpPr>
        <p:spPr>
          <a:xfrm>
            <a:off x="1161958" y="5153381"/>
            <a:ext cx="175293" cy="1750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/>
          <p:cNvSpPr/>
          <p:nvPr/>
        </p:nvSpPr>
        <p:spPr>
          <a:xfrm>
            <a:off x="2045596" y="495535"/>
            <a:ext cx="478529" cy="3600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60" name="Oval 59"/>
          <p:cNvSpPr/>
          <p:nvPr/>
        </p:nvSpPr>
        <p:spPr>
          <a:xfrm>
            <a:off x="2026568" y="5050941"/>
            <a:ext cx="175293" cy="1750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/>
          <p:cNvSpPr/>
          <p:nvPr/>
        </p:nvSpPr>
        <p:spPr>
          <a:xfrm>
            <a:off x="2519772" y="495537"/>
            <a:ext cx="46805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62" name="Oval 61"/>
          <p:cNvSpPr/>
          <p:nvPr/>
        </p:nvSpPr>
        <p:spPr>
          <a:xfrm>
            <a:off x="2883918" y="4874075"/>
            <a:ext cx="175293" cy="1750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/>
          <p:cNvSpPr/>
          <p:nvPr/>
        </p:nvSpPr>
        <p:spPr>
          <a:xfrm>
            <a:off x="2987825" y="495536"/>
            <a:ext cx="432046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64" name="Oval 63"/>
          <p:cNvSpPr/>
          <p:nvPr/>
        </p:nvSpPr>
        <p:spPr>
          <a:xfrm>
            <a:off x="3769279" y="4442027"/>
            <a:ext cx="175293" cy="1750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/>
          <p:cNvSpPr/>
          <p:nvPr/>
        </p:nvSpPr>
        <p:spPr>
          <a:xfrm>
            <a:off x="3419871" y="495536"/>
            <a:ext cx="609204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66" name="Oval 65"/>
          <p:cNvSpPr/>
          <p:nvPr/>
        </p:nvSpPr>
        <p:spPr>
          <a:xfrm>
            <a:off x="4625601" y="3584677"/>
            <a:ext cx="175293" cy="1750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/>
          <p:cNvSpPr/>
          <p:nvPr/>
        </p:nvSpPr>
        <p:spPr>
          <a:xfrm>
            <a:off x="5492633" y="1842369"/>
            <a:ext cx="175293" cy="1750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reeform: Shape 3"/>
          <p:cNvSpPr/>
          <p:nvPr/>
        </p:nvSpPr>
        <p:spPr>
          <a:xfrm>
            <a:off x="-25400" y="0"/>
            <a:ext cx="6273800" cy="5334000"/>
          </a:xfrm>
          <a:custGeom>
            <a:avLst/>
            <a:gdLst>
              <a:gd name="connsiteX0" fmla="*/ 0 w 6273800"/>
              <a:gd name="connsiteY0" fmla="*/ 5334000 h 5334000"/>
              <a:gd name="connsiteX1" fmla="*/ 1270000 w 6273800"/>
              <a:gd name="connsiteY1" fmla="*/ 5257800 h 5334000"/>
              <a:gd name="connsiteX2" fmla="*/ 2159000 w 6273800"/>
              <a:gd name="connsiteY2" fmla="*/ 5143500 h 5334000"/>
              <a:gd name="connsiteX3" fmla="*/ 3009900 w 6273800"/>
              <a:gd name="connsiteY3" fmla="*/ 4953000 h 5334000"/>
              <a:gd name="connsiteX4" fmla="*/ 3873500 w 6273800"/>
              <a:gd name="connsiteY4" fmla="*/ 4521200 h 5334000"/>
              <a:gd name="connsiteX5" fmla="*/ 4737100 w 6273800"/>
              <a:gd name="connsiteY5" fmla="*/ 3657600 h 5334000"/>
              <a:gd name="connsiteX6" fmla="*/ 5600700 w 6273800"/>
              <a:gd name="connsiteY6" fmla="*/ 1917700 h 5334000"/>
              <a:gd name="connsiteX7" fmla="*/ 6273800 w 6273800"/>
              <a:gd name="connsiteY7" fmla="*/ 0 h 533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73800" h="5334000">
                <a:moveTo>
                  <a:pt x="0" y="5334000"/>
                </a:moveTo>
                <a:cubicBezTo>
                  <a:pt x="455083" y="5311775"/>
                  <a:pt x="910167" y="5289550"/>
                  <a:pt x="1270000" y="5257800"/>
                </a:cubicBezTo>
                <a:cubicBezTo>
                  <a:pt x="1629833" y="5226050"/>
                  <a:pt x="1869017" y="5194300"/>
                  <a:pt x="2159000" y="5143500"/>
                </a:cubicBezTo>
                <a:cubicBezTo>
                  <a:pt x="2448983" y="5092700"/>
                  <a:pt x="2724150" y="5056717"/>
                  <a:pt x="3009900" y="4953000"/>
                </a:cubicBezTo>
                <a:cubicBezTo>
                  <a:pt x="3295650" y="4849283"/>
                  <a:pt x="3585633" y="4737100"/>
                  <a:pt x="3873500" y="4521200"/>
                </a:cubicBezTo>
                <a:cubicBezTo>
                  <a:pt x="4161367" y="4305300"/>
                  <a:pt x="4449233" y="4091517"/>
                  <a:pt x="4737100" y="3657600"/>
                </a:cubicBezTo>
                <a:cubicBezTo>
                  <a:pt x="5024967" y="3223683"/>
                  <a:pt x="5344583" y="2527300"/>
                  <a:pt x="5600700" y="1917700"/>
                </a:cubicBezTo>
                <a:cubicBezTo>
                  <a:pt x="5856817" y="1308100"/>
                  <a:pt x="6065308" y="654050"/>
                  <a:pt x="6273800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652120" y="0"/>
                <a:ext cx="3312368" cy="7694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0"/>
                <a:ext cx="3312368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ctangle 69"/>
          <p:cNvSpPr/>
          <p:nvPr/>
        </p:nvSpPr>
        <p:spPr>
          <a:xfrm>
            <a:off x="4038702" y="495536"/>
            <a:ext cx="571398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145273" y="3171511"/>
                <a:ext cx="3873500" cy="3603487"/>
              </a:xfrm>
              <a:prstGeom prst="rect">
                <a:avLst/>
              </a:prstGeom>
              <a:solidFill>
                <a:schemeClr val="bg1">
                  <a:alpha val="83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Why are exponential functions important?</a:t>
                </a:r>
              </a:p>
              <a:p>
                <a:r>
                  <a:rPr lang="en-GB" sz="1400" dirty="0"/>
                  <a:t>Each of the common graphs have a </a:t>
                </a:r>
                <a:r>
                  <a:rPr lang="en-GB" sz="1400" b="1" dirty="0"/>
                  <a:t>key property </a:t>
                </a:r>
                <a:r>
                  <a:rPr lang="en-GB" sz="1400" dirty="0"/>
                  <a:t>that makes them </a:t>
                </a:r>
                <a:r>
                  <a:rPr lang="en-GB" sz="1400" b="1" dirty="0"/>
                  <a:t>useful for modelling</a:t>
                </a:r>
                <a:r>
                  <a:rPr lang="en-GB" sz="1400" dirty="0"/>
                  <a:t>.</a:t>
                </a:r>
              </a:p>
              <a:p>
                <a:endParaRPr lang="en-GB" sz="900" dirty="0"/>
              </a:p>
              <a:p>
                <a:r>
                  <a:rPr lang="en-GB" sz="1400" dirty="0"/>
                  <a:t>For reciprocal graphs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sz="1400" dirty="0"/>
                  <a:t>, as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400" dirty="0"/>
                  <a:t> doubles,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400" dirty="0"/>
                  <a:t> halves. This means we’d use it to represent variables which are inversely proportional.</a:t>
                </a:r>
              </a:p>
              <a:p>
                <a:endParaRPr lang="en-GB" sz="900" dirty="0"/>
              </a:p>
              <a:p>
                <a:r>
                  <a:rPr lang="en-GB" sz="1400" dirty="0"/>
                  <a:t>Linear graphs are used when we’re </a:t>
                </a:r>
                <a:r>
                  <a:rPr lang="en-GB" sz="1400" b="1" dirty="0"/>
                  <a:t>adding the same amount </a:t>
                </a:r>
                <a:r>
                  <a:rPr lang="en-GB" sz="1400" dirty="0"/>
                  <a:t>each time.</a:t>
                </a:r>
              </a:p>
              <a:p>
                <a:r>
                  <a:rPr lang="en-GB" sz="1400" dirty="0"/>
                  <a:t>In contrast, exponential graphs are used when we’re </a:t>
                </a:r>
                <a:r>
                  <a:rPr lang="en-GB" sz="1400" b="1" dirty="0"/>
                  <a:t>multiplying by the same amount</a:t>
                </a:r>
                <a:r>
                  <a:rPr lang="en-GB" sz="1400" dirty="0"/>
                  <a:t> each time. For example, we might 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1000(1.05</m:t>
                        </m:r>
                      </m:e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sz="1400" dirty="0"/>
                  <a:t> to model our savings with interest, where each year we have 1.05 times as much, i.e. with 5% added interest.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273" y="3171511"/>
                <a:ext cx="3873500" cy="3603487"/>
              </a:xfrm>
              <a:prstGeom prst="rect">
                <a:avLst/>
              </a:prstGeom>
              <a:blipFill>
                <a:blip r:embed="rId5"/>
                <a:stretch>
                  <a:fillRect l="-1260" t="-846" r="-1575" b="-10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255243" y="1149710"/>
                <a:ext cx="3757586" cy="206210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600" b="1" dirty="0"/>
                  <a:t>Fro Note</a:t>
                </a:r>
                <a:r>
                  <a:rPr lang="en-GB" sz="1600" dirty="0"/>
                  <a:t>: Ensure that you can distinguish between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GB" sz="1600" dirty="0"/>
                  <a:t> (e.g. polynomial) term and 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GB" sz="1600" dirty="0"/>
                  <a:t> exponential term. In the former the variable is in the </a:t>
                </a:r>
                <a:r>
                  <a:rPr lang="en-GB" sz="1600" b="1" dirty="0"/>
                  <a:t>base</a:t>
                </a:r>
                <a:r>
                  <a:rPr lang="en-GB" sz="1600" dirty="0"/>
                  <a:t>, and in the letter the variable is in the </a:t>
                </a:r>
                <a:r>
                  <a:rPr lang="en-GB" sz="1600" b="1" dirty="0"/>
                  <a:t>power</a:t>
                </a:r>
                <a:r>
                  <a:rPr lang="en-GB" sz="1600" dirty="0"/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GB" sz="1600" dirty="0"/>
                  <a:t> behaves very differently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1600" dirty="0"/>
                  <a:t>, both in its rate of growth (i.e. exponential terms grow much faster!) and how it differentiates.</a:t>
                </a:r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3" y="1149710"/>
                <a:ext cx="3757586" cy="2062103"/>
              </a:xfrm>
              <a:prstGeom prst="rect">
                <a:avLst/>
              </a:prstGeom>
              <a:blipFill>
                <a:blip r:embed="rId6"/>
                <a:stretch>
                  <a:fillRect l="-645" t="-292" r="-645" b="-23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863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0"/>
                  </p:tgtEl>
                </p:cond>
              </p:nextCondLst>
            </p:seq>
          </p:childTnLst>
        </p:cTn>
      </p:par>
    </p:tnLst>
    <p:bldLst>
      <p:bldP spid="49" grpId="0" animBg="1"/>
      <p:bldP spid="52" grpId="0" animBg="1"/>
      <p:bldP spid="53" grpId="0" animBg="1"/>
      <p:bldP spid="56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4" grpId="0" animBg="1"/>
      <p:bldP spid="70" grpId="0" animBg="1"/>
      <p:bldP spid="26" grpId="0" animBg="1"/>
      <p:bldP spid="2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14G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Pure Mathematics Year 1/AS</a:t>
            </a:r>
          </a:p>
          <a:p>
            <a:r>
              <a:rPr lang="en-GB" sz="2400" dirty="0"/>
              <a:t>Page 327-328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-1144" y="162880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806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4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Graphs for Exponential Data</a:t>
              </a:r>
              <a:endParaRPr lang="en-GB" sz="3200" dirty="0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0050" y="835585"/>
            <a:ext cx="8194398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Science and Economics, </a:t>
            </a:r>
            <a:r>
              <a:rPr lang="en-GB" b="1" dirty="0"/>
              <a:t>experimental data often has exponential growth</a:t>
            </a:r>
            <a:r>
              <a:rPr lang="en-GB" dirty="0"/>
              <a:t>, e.g. bacteria in a sample, rabbit populations, energy produced by earthquakes, my Twitter followers over time, etc.</a:t>
            </a:r>
          </a:p>
          <a:p>
            <a:endParaRPr lang="en-GB" sz="400" dirty="0"/>
          </a:p>
          <a:p>
            <a:r>
              <a:rPr lang="en-GB" dirty="0"/>
              <a:t>Because exponential functions increase rapidly, it tends to look a bit rubbish if we tried to draw a suitable graph:</a:t>
            </a:r>
          </a:p>
        </p:txBody>
      </p:sp>
      <p:sp>
        <p:nvSpPr>
          <p:cNvPr id="7" name="Rectangle 6"/>
          <p:cNvSpPr/>
          <p:nvPr/>
        </p:nvSpPr>
        <p:spPr>
          <a:xfrm>
            <a:off x="313949" y="2658544"/>
            <a:ext cx="4054851" cy="95410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/>
              <a:t>Take for example “Moore’s Law”, which hypothesised that the processing power of computers would double every 2 years. Suppose we tried to plot this for computers we sampled over time: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88346" y="3905279"/>
            <a:ext cx="0" cy="230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88346" y="6209535"/>
            <a:ext cx="26793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1707" y="623271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1970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22570" y="62210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1980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83544" y="62210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1990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24132" y="620953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2000</a:t>
            </a:r>
          </a:p>
        </p:txBody>
      </p:sp>
      <p:sp>
        <p:nvSpPr>
          <p:cNvPr id="17" name="Oval 16"/>
          <p:cNvSpPr/>
          <p:nvPr/>
        </p:nvSpPr>
        <p:spPr>
          <a:xfrm>
            <a:off x="542210" y="6088533"/>
            <a:ext cx="88028" cy="741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764165" y="6082252"/>
            <a:ext cx="88028" cy="741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967773" y="6098203"/>
            <a:ext cx="88028" cy="741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1154645" y="6012057"/>
            <a:ext cx="88028" cy="741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1541597" y="5881295"/>
            <a:ext cx="88028" cy="741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1772903" y="5597926"/>
            <a:ext cx="88028" cy="741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2019442" y="4751758"/>
            <a:ext cx="88028" cy="741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2234163" y="3962772"/>
            <a:ext cx="88028" cy="741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reeform: Shape 24"/>
          <p:cNvSpPr/>
          <p:nvPr/>
        </p:nvSpPr>
        <p:spPr>
          <a:xfrm>
            <a:off x="595312" y="3873499"/>
            <a:ext cx="1652588" cy="2308225"/>
          </a:xfrm>
          <a:custGeom>
            <a:avLst/>
            <a:gdLst>
              <a:gd name="connsiteX0" fmla="*/ 0 w 1689100"/>
              <a:gd name="connsiteY0" fmla="*/ 2279650 h 2279650"/>
              <a:gd name="connsiteX1" fmla="*/ 469900 w 1689100"/>
              <a:gd name="connsiteY1" fmla="*/ 2184400 h 2279650"/>
              <a:gd name="connsiteX2" fmla="*/ 882650 w 1689100"/>
              <a:gd name="connsiteY2" fmla="*/ 1943100 h 2279650"/>
              <a:gd name="connsiteX3" fmla="*/ 1282700 w 1689100"/>
              <a:gd name="connsiteY3" fmla="*/ 1333500 h 2279650"/>
              <a:gd name="connsiteX4" fmla="*/ 1689100 w 1689100"/>
              <a:gd name="connsiteY4" fmla="*/ 0 h 2279650"/>
              <a:gd name="connsiteX0" fmla="*/ 0 w 1689100"/>
              <a:gd name="connsiteY0" fmla="*/ 2279650 h 2279650"/>
              <a:gd name="connsiteX1" fmla="*/ 474662 w 1689100"/>
              <a:gd name="connsiteY1" fmla="*/ 2227262 h 2279650"/>
              <a:gd name="connsiteX2" fmla="*/ 882650 w 1689100"/>
              <a:gd name="connsiteY2" fmla="*/ 1943100 h 2279650"/>
              <a:gd name="connsiteX3" fmla="*/ 1282700 w 1689100"/>
              <a:gd name="connsiteY3" fmla="*/ 1333500 h 2279650"/>
              <a:gd name="connsiteX4" fmla="*/ 1689100 w 1689100"/>
              <a:gd name="connsiteY4" fmla="*/ 0 h 2279650"/>
              <a:gd name="connsiteX0" fmla="*/ 0 w 1689100"/>
              <a:gd name="connsiteY0" fmla="*/ 2279650 h 2279650"/>
              <a:gd name="connsiteX1" fmla="*/ 474662 w 1689100"/>
              <a:gd name="connsiteY1" fmla="*/ 2227262 h 2279650"/>
              <a:gd name="connsiteX2" fmla="*/ 882650 w 1689100"/>
              <a:gd name="connsiteY2" fmla="*/ 1943100 h 2279650"/>
              <a:gd name="connsiteX3" fmla="*/ 1282700 w 1689100"/>
              <a:gd name="connsiteY3" fmla="*/ 1333500 h 2279650"/>
              <a:gd name="connsiteX4" fmla="*/ 1689100 w 1689100"/>
              <a:gd name="connsiteY4" fmla="*/ 0 h 2279650"/>
              <a:gd name="connsiteX0" fmla="*/ 0 w 1689100"/>
              <a:gd name="connsiteY0" fmla="*/ 2279650 h 2279650"/>
              <a:gd name="connsiteX1" fmla="*/ 474662 w 1689100"/>
              <a:gd name="connsiteY1" fmla="*/ 2227262 h 2279650"/>
              <a:gd name="connsiteX2" fmla="*/ 982662 w 1689100"/>
              <a:gd name="connsiteY2" fmla="*/ 2033587 h 2279650"/>
              <a:gd name="connsiteX3" fmla="*/ 1282700 w 1689100"/>
              <a:gd name="connsiteY3" fmla="*/ 1333500 h 2279650"/>
              <a:gd name="connsiteX4" fmla="*/ 1689100 w 1689100"/>
              <a:gd name="connsiteY4" fmla="*/ 0 h 2279650"/>
              <a:gd name="connsiteX0" fmla="*/ 0 w 1689100"/>
              <a:gd name="connsiteY0" fmla="*/ 2279650 h 2279650"/>
              <a:gd name="connsiteX1" fmla="*/ 474662 w 1689100"/>
              <a:gd name="connsiteY1" fmla="*/ 2227262 h 2279650"/>
              <a:gd name="connsiteX2" fmla="*/ 1106487 w 1689100"/>
              <a:gd name="connsiteY2" fmla="*/ 2038349 h 2279650"/>
              <a:gd name="connsiteX3" fmla="*/ 1282700 w 1689100"/>
              <a:gd name="connsiteY3" fmla="*/ 1333500 h 2279650"/>
              <a:gd name="connsiteX4" fmla="*/ 1689100 w 1689100"/>
              <a:gd name="connsiteY4" fmla="*/ 0 h 2279650"/>
              <a:gd name="connsiteX0" fmla="*/ 0 w 1689100"/>
              <a:gd name="connsiteY0" fmla="*/ 2279650 h 2279650"/>
              <a:gd name="connsiteX1" fmla="*/ 474662 w 1689100"/>
              <a:gd name="connsiteY1" fmla="*/ 2227262 h 2279650"/>
              <a:gd name="connsiteX2" fmla="*/ 1106487 w 1689100"/>
              <a:gd name="connsiteY2" fmla="*/ 2038349 h 2279650"/>
              <a:gd name="connsiteX3" fmla="*/ 1392238 w 1689100"/>
              <a:gd name="connsiteY3" fmla="*/ 1343025 h 2279650"/>
              <a:gd name="connsiteX4" fmla="*/ 1689100 w 1689100"/>
              <a:gd name="connsiteY4" fmla="*/ 0 h 2279650"/>
              <a:gd name="connsiteX0" fmla="*/ 0 w 1689100"/>
              <a:gd name="connsiteY0" fmla="*/ 2279650 h 2279650"/>
              <a:gd name="connsiteX1" fmla="*/ 474662 w 1689100"/>
              <a:gd name="connsiteY1" fmla="*/ 2227262 h 2279650"/>
              <a:gd name="connsiteX2" fmla="*/ 1106487 w 1689100"/>
              <a:gd name="connsiteY2" fmla="*/ 2038349 h 2279650"/>
              <a:gd name="connsiteX3" fmla="*/ 1392238 w 1689100"/>
              <a:gd name="connsiteY3" fmla="*/ 1343025 h 2279650"/>
              <a:gd name="connsiteX4" fmla="*/ 1689100 w 1689100"/>
              <a:gd name="connsiteY4" fmla="*/ 0 h 2279650"/>
              <a:gd name="connsiteX0" fmla="*/ 0 w 1689100"/>
              <a:gd name="connsiteY0" fmla="*/ 2279650 h 2279650"/>
              <a:gd name="connsiteX1" fmla="*/ 474662 w 1689100"/>
              <a:gd name="connsiteY1" fmla="*/ 2227262 h 2279650"/>
              <a:gd name="connsiteX2" fmla="*/ 1106487 w 1689100"/>
              <a:gd name="connsiteY2" fmla="*/ 2038349 h 2279650"/>
              <a:gd name="connsiteX3" fmla="*/ 1392238 w 1689100"/>
              <a:gd name="connsiteY3" fmla="*/ 1343025 h 2279650"/>
              <a:gd name="connsiteX4" fmla="*/ 1689100 w 1689100"/>
              <a:gd name="connsiteY4" fmla="*/ 0 h 2279650"/>
              <a:gd name="connsiteX0" fmla="*/ 0 w 1684338"/>
              <a:gd name="connsiteY0" fmla="*/ 2232025 h 2238923"/>
              <a:gd name="connsiteX1" fmla="*/ 469900 w 1684338"/>
              <a:gd name="connsiteY1" fmla="*/ 2227262 h 2238923"/>
              <a:gd name="connsiteX2" fmla="*/ 1101725 w 1684338"/>
              <a:gd name="connsiteY2" fmla="*/ 2038349 h 2238923"/>
              <a:gd name="connsiteX3" fmla="*/ 1387476 w 1684338"/>
              <a:gd name="connsiteY3" fmla="*/ 1343025 h 2238923"/>
              <a:gd name="connsiteX4" fmla="*/ 1684338 w 1684338"/>
              <a:gd name="connsiteY4" fmla="*/ 0 h 2238923"/>
              <a:gd name="connsiteX0" fmla="*/ 0 w 1684338"/>
              <a:gd name="connsiteY0" fmla="*/ 2232025 h 2232025"/>
              <a:gd name="connsiteX1" fmla="*/ 508000 w 1684338"/>
              <a:gd name="connsiteY1" fmla="*/ 2198687 h 2232025"/>
              <a:gd name="connsiteX2" fmla="*/ 1101725 w 1684338"/>
              <a:gd name="connsiteY2" fmla="*/ 2038349 h 2232025"/>
              <a:gd name="connsiteX3" fmla="*/ 1387476 w 1684338"/>
              <a:gd name="connsiteY3" fmla="*/ 1343025 h 2232025"/>
              <a:gd name="connsiteX4" fmla="*/ 1684338 w 1684338"/>
              <a:gd name="connsiteY4" fmla="*/ 0 h 2232025"/>
              <a:gd name="connsiteX0" fmla="*/ 0 w 1684338"/>
              <a:gd name="connsiteY0" fmla="*/ 2232025 h 2232025"/>
              <a:gd name="connsiteX1" fmla="*/ 508000 w 1684338"/>
              <a:gd name="connsiteY1" fmla="*/ 2198687 h 2232025"/>
              <a:gd name="connsiteX2" fmla="*/ 1101725 w 1684338"/>
              <a:gd name="connsiteY2" fmla="*/ 2038349 h 2232025"/>
              <a:gd name="connsiteX3" fmla="*/ 1387476 w 1684338"/>
              <a:gd name="connsiteY3" fmla="*/ 1343025 h 2232025"/>
              <a:gd name="connsiteX4" fmla="*/ 1684338 w 1684338"/>
              <a:gd name="connsiteY4" fmla="*/ 0 h 2232025"/>
              <a:gd name="connsiteX0" fmla="*/ 0 w 1684338"/>
              <a:gd name="connsiteY0" fmla="*/ 2232025 h 2232955"/>
              <a:gd name="connsiteX1" fmla="*/ 508000 w 1684338"/>
              <a:gd name="connsiteY1" fmla="*/ 2198687 h 2232955"/>
              <a:gd name="connsiteX2" fmla="*/ 1101725 w 1684338"/>
              <a:gd name="connsiteY2" fmla="*/ 2038349 h 2232955"/>
              <a:gd name="connsiteX3" fmla="*/ 1387476 w 1684338"/>
              <a:gd name="connsiteY3" fmla="*/ 1343025 h 2232955"/>
              <a:gd name="connsiteX4" fmla="*/ 1684338 w 1684338"/>
              <a:gd name="connsiteY4" fmla="*/ 0 h 2232955"/>
              <a:gd name="connsiteX0" fmla="*/ 0 w 1684338"/>
              <a:gd name="connsiteY0" fmla="*/ 2232025 h 2232608"/>
              <a:gd name="connsiteX1" fmla="*/ 508000 w 1684338"/>
              <a:gd name="connsiteY1" fmla="*/ 2198687 h 2232608"/>
              <a:gd name="connsiteX2" fmla="*/ 1101725 w 1684338"/>
              <a:gd name="connsiteY2" fmla="*/ 2038349 h 2232608"/>
              <a:gd name="connsiteX3" fmla="*/ 1387476 w 1684338"/>
              <a:gd name="connsiteY3" fmla="*/ 1343025 h 2232608"/>
              <a:gd name="connsiteX4" fmla="*/ 1684338 w 1684338"/>
              <a:gd name="connsiteY4" fmla="*/ 0 h 2232608"/>
              <a:gd name="connsiteX0" fmla="*/ 0 w 1684338"/>
              <a:gd name="connsiteY0" fmla="*/ 2232025 h 2232608"/>
              <a:gd name="connsiteX1" fmla="*/ 508000 w 1684338"/>
              <a:gd name="connsiteY1" fmla="*/ 2198687 h 2232608"/>
              <a:gd name="connsiteX2" fmla="*/ 1101725 w 1684338"/>
              <a:gd name="connsiteY2" fmla="*/ 2038349 h 2232608"/>
              <a:gd name="connsiteX3" fmla="*/ 1387476 w 1684338"/>
              <a:gd name="connsiteY3" fmla="*/ 1343025 h 2232608"/>
              <a:gd name="connsiteX4" fmla="*/ 1684338 w 1684338"/>
              <a:gd name="connsiteY4" fmla="*/ 0 h 2232608"/>
              <a:gd name="connsiteX0" fmla="*/ 0 w 1684338"/>
              <a:gd name="connsiteY0" fmla="*/ 2232025 h 2232608"/>
              <a:gd name="connsiteX1" fmla="*/ 508000 w 1684338"/>
              <a:gd name="connsiteY1" fmla="*/ 2198687 h 2232608"/>
              <a:gd name="connsiteX2" fmla="*/ 1101725 w 1684338"/>
              <a:gd name="connsiteY2" fmla="*/ 2038349 h 2232608"/>
              <a:gd name="connsiteX3" fmla="*/ 1406526 w 1684338"/>
              <a:gd name="connsiteY3" fmla="*/ 1400175 h 2232608"/>
              <a:gd name="connsiteX4" fmla="*/ 1684338 w 1684338"/>
              <a:gd name="connsiteY4" fmla="*/ 0 h 2232608"/>
              <a:gd name="connsiteX0" fmla="*/ 0 w 1684338"/>
              <a:gd name="connsiteY0" fmla="*/ 2232025 h 2232608"/>
              <a:gd name="connsiteX1" fmla="*/ 508000 w 1684338"/>
              <a:gd name="connsiteY1" fmla="*/ 2198687 h 2232608"/>
              <a:gd name="connsiteX2" fmla="*/ 1101725 w 1684338"/>
              <a:gd name="connsiteY2" fmla="*/ 2038349 h 2232608"/>
              <a:gd name="connsiteX3" fmla="*/ 1406526 w 1684338"/>
              <a:gd name="connsiteY3" fmla="*/ 1400175 h 2232608"/>
              <a:gd name="connsiteX4" fmla="*/ 1684338 w 1684338"/>
              <a:gd name="connsiteY4" fmla="*/ 0 h 2232608"/>
              <a:gd name="connsiteX0" fmla="*/ 0 w 1646238"/>
              <a:gd name="connsiteY0" fmla="*/ 2232025 h 2232608"/>
              <a:gd name="connsiteX1" fmla="*/ 508000 w 1646238"/>
              <a:gd name="connsiteY1" fmla="*/ 2198687 h 2232608"/>
              <a:gd name="connsiteX2" fmla="*/ 1101725 w 1646238"/>
              <a:gd name="connsiteY2" fmla="*/ 2038349 h 2232608"/>
              <a:gd name="connsiteX3" fmla="*/ 1406526 w 1646238"/>
              <a:gd name="connsiteY3" fmla="*/ 1400175 h 2232608"/>
              <a:gd name="connsiteX4" fmla="*/ 1646238 w 1646238"/>
              <a:gd name="connsiteY4" fmla="*/ 0 h 2232608"/>
              <a:gd name="connsiteX0" fmla="*/ 0 w 1646238"/>
              <a:gd name="connsiteY0" fmla="*/ 2232025 h 2232608"/>
              <a:gd name="connsiteX1" fmla="*/ 508000 w 1646238"/>
              <a:gd name="connsiteY1" fmla="*/ 2198687 h 2232608"/>
              <a:gd name="connsiteX2" fmla="*/ 1101725 w 1646238"/>
              <a:gd name="connsiteY2" fmla="*/ 2038349 h 2232608"/>
              <a:gd name="connsiteX3" fmla="*/ 1406526 w 1646238"/>
              <a:gd name="connsiteY3" fmla="*/ 1400175 h 2232608"/>
              <a:gd name="connsiteX4" fmla="*/ 1646238 w 1646238"/>
              <a:gd name="connsiteY4" fmla="*/ 0 h 2232608"/>
              <a:gd name="connsiteX0" fmla="*/ 0 w 1652588"/>
              <a:gd name="connsiteY0" fmla="*/ 2289175 h 2289413"/>
              <a:gd name="connsiteX1" fmla="*/ 514350 w 1652588"/>
              <a:gd name="connsiteY1" fmla="*/ 2198687 h 2289413"/>
              <a:gd name="connsiteX2" fmla="*/ 1108075 w 1652588"/>
              <a:gd name="connsiteY2" fmla="*/ 2038349 h 2289413"/>
              <a:gd name="connsiteX3" fmla="*/ 1412876 w 1652588"/>
              <a:gd name="connsiteY3" fmla="*/ 1400175 h 2289413"/>
              <a:gd name="connsiteX4" fmla="*/ 1652588 w 1652588"/>
              <a:gd name="connsiteY4" fmla="*/ 0 h 2289413"/>
              <a:gd name="connsiteX0" fmla="*/ 0 w 1652588"/>
              <a:gd name="connsiteY0" fmla="*/ 2289175 h 2290153"/>
              <a:gd name="connsiteX1" fmla="*/ 565150 w 1652588"/>
              <a:gd name="connsiteY1" fmla="*/ 2243137 h 2290153"/>
              <a:gd name="connsiteX2" fmla="*/ 1108075 w 1652588"/>
              <a:gd name="connsiteY2" fmla="*/ 2038349 h 2290153"/>
              <a:gd name="connsiteX3" fmla="*/ 1412876 w 1652588"/>
              <a:gd name="connsiteY3" fmla="*/ 1400175 h 2290153"/>
              <a:gd name="connsiteX4" fmla="*/ 1652588 w 1652588"/>
              <a:gd name="connsiteY4" fmla="*/ 0 h 2290153"/>
              <a:gd name="connsiteX0" fmla="*/ 0 w 1652588"/>
              <a:gd name="connsiteY0" fmla="*/ 2308225 h 2308698"/>
              <a:gd name="connsiteX1" fmla="*/ 565150 w 1652588"/>
              <a:gd name="connsiteY1" fmla="*/ 2243137 h 2308698"/>
              <a:gd name="connsiteX2" fmla="*/ 1108075 w 1652588"/>
              <a:gd name="connsiteY2" fmla="*/ 2038349 h 2308698"/>
              <a:gd name="connsiteX3" fmla="*/ 1412876 w 1652588"/>
              <a:gd name="connsiteY3" fmla="*/ 1400175 h 2308698"/>
              <a:gd name="connsiteX4" fmla="*/ 1652588 w 1652588"/>
              <a:gd name="connsiteY4" fmla="*/ 0 h 2308698"/>
              <a:gd name="connsiteX0" fmla="*/ 0 w 1652588"/>
              <a:gd name="connsiteY0" fmla="*/ 2308225 h 2308225"/>
              <a:gd name="connsiteX1" fmla="*/ 565150 w 1652588"/>
              <a:gd name="connsiteY1" fmla="*/ 2243137 h 2308225"/>
              <a:gd name="connsiteX2" fmla="*/ 1108075 w 1652588"/>
              <a:gd name="connsiteY2" fmla="*/ 2038349 h 2308225"/>
              <a:gd name="connsiteX3" fmla="*/ 1412876 w 1652588"/>
              <a:gd name="connsiteY3" fmla="*/ 1400175 h 2308225"/>
              <a:gd name="connsiteX4" fmla="*/ 1652588 w 1652588"/>
              <a:gd name="connsiteY4" fmla="*/ 0 h 2308225"/>
              <a:gd name="connsiteX0" fmla="*/ 0 w 1652588"/>
              <a:gd name="connsiteY0" fmla="*/ 2308225 h 2308225"/>
              <a:gd name="connsiteX1" fmla="*/ 565150 w 1652588"/>
              <a:gd name="connsiteY1" fmla="*/ 2243137 h 2308225"/>
              <a:gd name="connsiteX2" fmla="*/ 1108075 w 1652588"/>
              <a:gd name="connsiteY2" fmla="*/ 2038349 h 2308225"/>
              <a:gd name="connsiteX3" fmla="*/ 1412876 w 1652588"/>
              <a:gd name="connsiteY3" fmla="*/ 1400175 h 2308225"/>
              <a:gd name="connsiteX4" fmla="*/ 1652588 w 1652588"/>
              <a:gd name="connsiteY4" fmla="*/ 0 h 2308225"/>
              <a:gd name="connsiteX0" fmla="*/ 0 w 1652588"/>
              <a:gd name="connsiteY0" fmla="*/ 2308225 h 2308225"/>
              <a:gd name="connsiteX1" fmla="*/ 565150 w 1652588"/>
              <a:gd name="connsiteY1" fmla="*/ 2243137 h 2308225"/>
              <a:gd name="connsiteX2" fmla="*/ 1108075 w 1652588"/>
              <a:gd name="connsiteY2" fmla="*/ 2038349 h 2308225"/>
              <a:gd name="connsiteX3" fmla="*/ 1438276 w 1652588"/>
              <a:gd name="connsiteY3" fmla="*/ 1409700 h 2308225"/>
              <a:gd name="connsiteX4" fmla="*/ 1652588 w 1652588"/>
              <a:gd name="connsiteY4" fmla="*/ 0 h 230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2588" h="2308225">
                <a:moveTo>
                  <a:pt x="0" y="2308225"/>
                </a:moveTo>
                <a:cubicBezTo>
                  <a:pt x="262996" y="2296584"/>
                  <a:pt x="367771" y="2272241"/>
                  <a:pt x="565150" y="2243137"/>
                </a:cubicBezTo>
                <a:cubicBezTo>
                  <a:pt x="762529" y="2214033"/>
                  <a:pt x="962554" y="2177255"/>
                  <a:pt x="1108075" y="2038349"/>
                </a:cubicBezTo>
                <a:cubicBezTo>
                  <a:pt x="1253596" y="1899443"/>
                  <a:pt x="1361018" y="1814512"/>
                  <a:pt x="1438276" y="1409700"/>
                </a:cubicBezTo>
                <a:cubicBezTo>
                  <a:pt x="1572685" y="738188"/>
                  <a:pt x="1549930" y="966787"/>
                  <a:pt x="1652588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2073335" y="4036914"/>
            <a:ext cx="88028" cy="741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2011069" y="5185266"/>
            <a:ext cx="88028" cy="741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1376600" y="6049128"/>
            <a:ext cx="88028" cy="741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2166837" y="4521423"/>
            <a:ext cx="88028" cy="741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2109745" y="4200328"/>
            <a:ext cx="88028" cy="741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-569868" y="4758825"/>
            <a:ext cx="1923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Number of transistors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19117" y="607325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Year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05759" y="4378822"/>
            <a:ext cx="1719177" cy="16004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If we tried to force all the data onto the graph, we would end up making most of the data close to the horizontal axis. This is not ideal.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4541157" y="2223116"/>
                <a:ext cx="4483100" cy="246221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r>
                  <a:rPr lang="en-GB" sz="1400" dirty="0"/>
                  <a:t>But suppose we </a:t>
                </a:r>
                <a:r>
                  <a:rPr lang="en-GB" sz="1400" b="1" dirty="0"/>
                  <a:t>took the log </a:t>
                </a:r>
                <a:r>
                  <a:rPr lang="en-GB" sz="1400" dirty="0"/>
                  <a:t>of the number of transistors for each computer. Suppose the number of transistors one year was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400" dirty="0"/>
                  <a:t>, then doubled 2 years later to get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400" dirty="0"/>
                  <a:t>.</a:t>
                </a:r>
              </a:p>
              <a:p>
                <a:r>
                  <a:rPr lang="en-GB" sz="1400" dirty="0"/>
                  <a:t>When we log (base 2) these: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    →  </m:t>
                      </m:r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   → </m:t>
                      </m:r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=1+</m:t>
                      </m:r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</m:oMath>
                  </m:oMathPara>
                </a14:m>
                <a:endParaRPr lang="en-GB" sz="1400" dirty="0"/>
              </a:p>
              <a:p>
                <a:r>
                  <a:rPr lang="en-GB" sz="1400" dirty="0"/>
                  <a:t>The logged value only increased by 1! Thus </a:t>
                </a:r>
                <a:r>
                  <a:rPr lang="en-GB" sz="1400" b="1" dirty="0"/>
                  <a:t>taking the log of the values turns </a:t>
                </a:r>
                <a:r>
                  <a:rPr lang="en-GB" sz="1400" b="1" u="sng" dirty="0"/>
                  <a:t>exponential growth</a:t>
                </a:r>
                <a:r>
                  <a:rPr lang="en-GB" sz="1400" b="1" dirty="0"/>
                  <a:t> into </a:t>
                </a:r>
                <a:r>
                  <a:rPr lang="en-GB" sz="1400" b="1" u="sng" dirty="0"/>
                  <a:t>linear growth</a:t>
                </a:r>
                <a:r>
                  <a:rPr lang="en-GB" sz="1400" b="1" dirty="0"/>
                  <a:t> (because each time we would have doubled, we’re now just adding 1), and the resulting graph is a straight line.</a:t>
                </a: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157" y="2223116"/>
                <a:ext cx="4483100" cy="24622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>
          <a:xfrm flipV="1">
            <a:off x="5540456" y="6257925"/>
            <a:ext cx="26793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243817" y="628110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1970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74680" y="62693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1980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635654" y="62693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1990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276242" y="625792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2000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171227" y="61256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Year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5537200" y="5003800"/>
            <a:ext cx="3256" cy="1254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5537200" y="5127971"/>
            <a:ext cx="2347168" cy="80488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 rot="16200000">
            <a:off x="4637023" y="5369519"/>
            <a:ext cx="1390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log(transistors)</a:t>
            </a:r>
          </a:p>
        </p:txBody>
      </p:sp>
      <p:sp>
        <p:nvSpPr>
          <p:cNvPr id="46" name="Oval 45"/>
          <p:cNvSpPr/>
          <p:nvPr/>
        </p:nvSpPr>
        <p:spPr>
          <a:xfrm>
            <a:off x="5632439" y="5728170"/>
            <a:ext cx="88028" cy="741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/>
          <p:cNvSpPr/>
          <p:nvPr/>
        </p:nvSpPr>
        <p:spPr>
          <a:xfrm>
            <a:off x="5963897" y="5814452"/>
            <a:ext cx="88028" cy="741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/>
          <p:cNvSpPr/>
          <p:nvPr/>
        </p:nvSpPr>
        <p:spPr>
          <a:xfrm>
            <a:off x="6156176" y="5556720"/>
            <a:ext cx="88028" cy="741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/>
          <p:cNvSpPr/>
          <p:nvPr/>
        </p:nvSpPr>
        <p:spPr>
          <a:xfrm>
            <a:off x="6395199" y="5689116"/>
            <a:ext cx="88028" cy="741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/>
          <p:nvPr/>
        </p:nvSpPr>
        <p:spPr>
          <a:xfrm>
            <a:off x="6580370" y="5460452"/>
            <a:ext cx="88028" cy="741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/>
          <p:nvPr/>
        </p:nvSpPr>
        <p:spPr>
          <a:xfrm>
            <a:off x="6836129" y="5556720"/>
            <a:ext cx="88028" cy="741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/>
        </p:nvSpPr>
        <p:spPr>
          <a:xfrm>
            <a:off x="7029094" y="5297610"/>
            <a:ext cx="88028" cy="741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/>
          <p:nvPr/>
        </p:nvSpPr>
        <p:spPr>
          <a:xfrm>
            <a:off x="7237927" y="5390516"/>
            <a:ext cx="88028" cy="741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/>
          <p:nvPr/>
        </p:nvSpPr>
        <p:spPr>
          <a:xfrm>
            <a:off x="7355734" y="5165042"/>
            <a:ext cx="88028" cy="741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/>
          <p:nvPr/>
        </p:nvSpPr>
        <p:spPr>
          <a:xfrm>
            <a:off x="6980728" y="5429931"/>
            <a:ext cx="88028" cy="741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/>
          <p:nvPr/>
        </p:nvSpPr>
        <p:spPr>
          <a:xfrm>
            <a:off x="6765326" y="5385762"/>
            <a:ext cx="88028" cy="741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/>
          <p:nvPr/>
        </p:nvSpPr>
        <p:spPr>
          <a:xfrm>
            <a:off x="7740352" y="5229751"/>
            <a:ext cx="88028" cy="741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/>
          <p:nvPr/>
        </p:nvSpPr>
        <p:spPr>
          <a:xfrm>
            <a:off x="7740352" y="5027744"/>
            <a:ext cx="88028" cy="741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89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/>
      <p:bldP spid="14" grpId="0"/>
      <p:bldP spid="15" grpId="0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2" grpId="0"/>
      <p:bldP spid="33" grpId="0" animBg="1"/>
      <p:bldP spid="34" grpId="0" animBg="1"/>
      <p:bldP spid="36" grpId="0"/>
      <p:bldP spid="37" grpId="0"/>
      <p:bldP spid="38" grpId="0"/>
      <p:bldP spid="39" grpId="0"/>
      <p:bldP spid="40" grpId="0"/>
      <p:bldP spid="45" grpId="0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Graphs for Exponential Data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5122" name="Picture 2" descr="Image result for graph richter sca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00" y="1378868"/>
            <a:ext cx="3600400" cy="433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56892" y="1358250"/>
            <a:ext cx="43040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Because the energy involved in </a:t>
            </a:r>
            <a:r>
              <a:rPr lang="en-GB" b="1" dirty="0"/>
              <a:t>earthquakes</a:t>
            </a:r>
            <a:r>
              <a:rPr lang="en-GB" dirty="0"/>
              <a:t> decreases exponentially from the epicentre of the earthquake, such energy values recorded from different earthquakes would </a:t>
            </a:r>
            <a:r>
              <a:rPr lang="en-GB" b="1" dirty="0"/>
              <a:t>vary wildly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The </a:t>
            </a:r>
            <a:r>
              <a:rPr lang="en-GB" b="1" dirty="0"/>
              <a:t>Richter Scale </a:t>
            </a:r>
            <a:r>
              <a:rPr lang="en-GB" dirty="0"/>
              <a:t>is a</a:t>
            </a:r>
            <a:r>
              <a:rPr lang="en-GB" b="1" dirty="0"/>
              <a:t> </a:t>
            </a:r>
            <a:r>
              <a:rPr lang="en-GB" b="1" u="sng" dirty="0"/>
              <a:t>logarithmic scale</a:t>
            </a:r>
            <a:r>
              <a:rPr lang="en-GB" dirty="0"/>
              <a:t>, and takes the log (base 10) of the amplitude of the waves, giving a more even spread of values in a more sensible range.</a:t>
            </a:r>
          </a:p>
          <a:p>
            <a:r>
              <a:rPr lang="en-GB" sz="1200" dirty="0"/>
              <a:t>(The largest recorded value on the Richter Scale is 9.5 in Chile in 1960, and 15 would destroy the Earth completely – evil scientists take note)</a:t>
            </a:r>
          </a:p>
          <a:p>
            <a:endParaRPr lang="en-GB" dirty="0"/>
          </a:p>
          <a:p>
            <a:r>
              <a:rPr lang="en-GB" dirty="0"/>
              <a:t>The result is that an earthquake just 1 greater on the Richter scale would in fact be 10 times as powerful.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5980" y="5697899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Richter Scale</a:t>
            </a:r>
          </a:p>
        </p:txBody>
      </p:sp>
    </p:spTree>
    <p:extLst>
      <p:ext uri="{BB962C8B-B14F-4D97-AF65-F5344CB8AC3E}">
        <p14:creationId xmlns:p14="http://schemas.microsoft.com/office/powerpoint/2010/main" val="28399404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Other Non-Linear Growth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/>
          <p:cNvCxnSpPr/>
          <p:nvPr/>
        </p:nvCxnSpPr>
        <p:spPr>
          <a:xfrm flipV="1">
            <a:off x="1299546" y="1936779"/>
            <a:ext cx="0" cy="230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299546" y="4241035"/>
            <a:ext cx="26793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253410" y="4120033"/>
            <a:ext cx="88028" cy="741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1449686" y="4038501"/>
            <a:ext cx="88028" cy="741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1645742" y="4066085"/>
            <a:ext cx="88028" cy="741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1890688" y="3964359"/>
            <a:ext cx="88028" cy="741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2178720" y="3795317"/>
            <a:ext cx="88028" cy="741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2475675" y="3366740"/>
            <a:ext cx="88028" cy="741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2671845" y="2768762"/>
            <a:ext cx="88028" cy="741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2945363" y="1994272"/>
            <a:ext cx="88028" cy="741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2784535" y="2068414"/>
            <a:ext cx="88028" cy="741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2696507" y="3159471"/>
            <a:ext cx="88028" cy="741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2005782" y="3804159"/>
            <a:ext cx="88028" cy="741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2820945" y="2691608"/>
            <a:ext cx="88028" cy="741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2820945" y="2231828"/>
            <a:ext cx="88028" cy="741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930317" y="4104759"/>
                <a:ext cx="4003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317" y="4104759"/>
                <a:ext cx="40038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108913" y="1544272"/>
                <a:ext cx="4003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913" y="1544272"/>
                <a:ext cx="400383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reeform: Shape 27"/>
          <p:cNvSpPr/>
          <p:nvPr/>
        </p:nvSpPr>
        <p:spPr>
          <a:xfrm>
            <a:off x="1308100" y="1861820"/>
            <a:ext cx="1633220" cy="2379980"/>
          </a:xfrm>
          <a:custGeom>
            <a:avLst/>
            <a:gdLst>
              <a:gd name="connsiteX0" fmla="*/ 0 w 1816100"/>
              <a:gd name="connsiteY0" fmla="*/ 2273300 h 2273300"/>
              <a:gd name="connsiteX1" fmla="*/ 762000 w 1816100"/>
              <a:gd name="connsiteY1" fmla="*/ 1917700 h 2273300"/>
              <a:gd name="connsiteX2" fmla="*/ 1409700 w 1816100"/>
              <a:gd name="connsiteY2" fmla="*/ 1092200 h 2273300"/>
              <a:gd name="connsiteX3" fmla="*/ 1816100 w 1816100"/>
              <a:gd name="connsiteY3" fmla="*/ 0 h 2273300"/>
              <a:gd name="connsiteX0" fmla="*/ 0 w 1633220"/>
              <a:gd name="connsiteY0" fmla="*/ 2379980 h 2379980"/>
              <a:gd name="connsiteX1" fmla="*/ 762000 w 1633220"/>
              <a:gd name="connsiteY1" fmla="*/ 2024380 h 2379980"/>
              <a:gd name="connsiteX2" fmla="*/ 1409700 w 1633220"/>
              <a:gd name="connsiteY2" fmla="*/ 1198880 h 2379980"/>
              <a:gd name="connsiteX3" fmla="*/ 1633220 w 1633220"/>
              <a:gd name="connsiteY3" fmla="*/ 0 h 2379980"/>
              <a:gd name="connsiteX0" fmla="*/ 0 w 1633220"/>
              <a:gd name="connsiteY0" fmla="*/ 2379980 h 2379980"/>
              <a:gd name="connsiteX1" fmla="*/ 762000 w 1633220"/>
              <a:gd name="connsiteY1" fmla="*/ 2024380 h 2379980"/>
              <a:gd name="connsiteX2" fmla="*/ 1409700 w 1633220"/>
              <a:gd name="connsiteY2" fmla="*/ 1198880 h 2379980"/>
              <a:gd name="connsiteX3" fmla="*/ 1633220 w 1633220"/>
              <a:gd name="connsiteY3" fmla="*/ 0 h 2379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3220" h="2379980">
                <a:moveTo>
                  <a:pt x="0" y="2379980"/>
                </a:moveTo>
                <a:cubicBezTo>
                  <a:pt x="263525" y="2300605"/>
                  <a:pt x="527050" y="2221230"/>
                  <a:pt x="762000" y="2024380"/>
                </a:cubicBezTo>
                <a:cubicBezTo>
                  <a:pt x="996950" y="1827530"/>
                  <a:pt x="1234017" y="1518497"/>
                  <a:pt x="1409700" y="1198880"/>
                </a:cubicBezTo>
                <a:cubicBezTo>
                  <a:pt x="1585383" y="879263"/>
                  <a:pt x="1578821" y="470111"/>
                  <a:pt x="1633220" y="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4609528" y="1678138"/>
            <a:ext cx="41762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would also have similar graphing problems if we tried to plot data that followed some </a:t>
            </a:r>
            <a:r>
              <a:rPr lang="en-GB" b="1" dirty="0"/>
              <a:t>polynomial function </a:t>
            </a:r>
            <a:r>
              <a:rPr lang="en-GB" dirty="0"/>
              <a:t>such as a quadratic or cubic.</a:t>
            </a:r>
          </a:p>
          <a:p>
            <a:endParaRPr lang="en-GB" dirty="0"/>
          </a:p>
          <a:p>
            <a:r>
              <a:rPr lang="en-GB" dirty="0"/>
              <a:t>We will therefore look at the process to convert a </a:t>
            </a:r>
            <a:r>
              <a:rPr lang="en-GB" b="1" dirty="0"/>
              <a:t>polynomial graph into a linear one</a:t>
            </a:r>
            <a:r>
              <a:rPr lang="en-GB" dirty="0"/>
              <a:t>, as well as a </a:t>
            </a:r>
            <a:r>
              <a:rPr lang="en-GB" b="1" dirty="0"/>
              <a:t>exponential graph into a linear one…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072780" y="1702211"/>
                <a:ext cx="10674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780" y="1702211"/>
                <a:ext cx="1067420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168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/>
      <p:bldP spid="27" grpId="0"/>
      <p:bldP spid="3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Turning non-linear graphs into linear ones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23528" y="663228"/>
                <a:ext cx="3384376" cy="369332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Case 1</a:t>
                </a:r>
                <a:r>
                  <a:rPr lang="en-GB" dirty="0"/>
                  <a:t>:  Polynomial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Linear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663228"/>
                <a:ext cx="3384376" cy="369332"/>
              </a:xfrm>
              <a:prstGeom prst="rect">
                <a:avLst/>
              </a:prstGeom>
              <a:blipFill>
                <a:blip r:embed="rId2"/>
                <a:stretch>
                  <a:fillRect b="-4762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579259" y="655729"/>
                <a:ext cx="3594224" cy="369332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Case 2</a:t>
                </a:r>
                <a:r>
                  <a:rPr lang="en-GB" dirty="0"/>
                  <a:t>:  Exponential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Linear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259" y="655729"/>
                <a:ext cx="3594224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54000" y="1070000"/>
                <a:ext cx="3822452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Suppose our original model was a polynomial one*: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GB" sz="1600" dirty="0"/>
              </a:p>
              <a:p>
                <a:r>
                  <a:rPr lang="en-GB" sz="1600" dirty="0"/>
                  <a:t>Then taking logs of both sides: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GB" sz="1600" dirty="0"/>
              </a:p>
              <a:p>
                <a:r>
                  <a:rPr lang="en-GB" sz="1600" dirty="0"/>
                  <a:t>We can compare this against a straight line: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𝑚𝑋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0" y="1070000"/>
                <a:ext cx="3822452" cy="2062103"/>
              </a:xfrm>
              <a:prstGeom prst="rect">
                <a:avLst/>
              </a:prstGeom>
              <a:blipFill>
                <a:blip r:embed="rId4"/>
                <a:stretch>
                  <a:fillRect l="-957" t="-888" r="-1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41300" y="5632028"/>
                <a:ext cx="3390404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* We could also allow non-integer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100" dirty="0"/>
                  <a:t>; the term would then not strictly be polynomial, but we’d still say the function had “polynomial growth”.</a:t>
                </a: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5632028"/>
                <a:ext cx="3390404" cy="600164"/>
              </a:xfrm>
              <a:prstGeom prst="rect">
                <a:avLst/>
              </a:prstGeom>
              <a:blipFill>
                <a:blip r:embed="rId5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41164" y="3092926"/>
                <a:ext cx="3502248" cy="255454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!"/>
                </a:pPr>
                <a:r>
                  <a:rPr lang="en-GB" sz="1600" dirty="0"/>
                  <a:t>If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sz="1600" dirty="0"/>
                  <a:t>, then the graph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</m:oMath>
                </a14:m>
                <a:r>
                  <a:rPr lang="en-GB" sz="1600" dirty="0"/>
                  <a:t> against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GB" sz="1600" dirty="0"/>
                  <a:t> will be a straight line </a:t>
                </a:r>
                <a:r>
                  <a:rPr lang="en-GB" sz="1600" dirty="0" err="1"/>
                  <a:t>wih</a:t>
                </a:r>
                <a:r>
                  <a:rPr lang="en-GB" sz="1600" dirty="0"/>
                  <a:t> gradient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600" dirty="0"/>
                  <a:t> and vertical intercept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</m:oMath>
                </a14:m>
                <a:r>
                  <a:rPr lang="en-GB" sz="1600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!"/>
                </a:pPr>
                <a:endParaRPr lang="en-GB" sz="1600" dirty="0"/>
              </a:p>
              <a:p>
                <a:pPr marL="285750" indent="-285750">
                  <a:buFont typeface="Wingdings" panose="05000000000000000000" pitchFamily="2" charset="2"/>
                  <a:buChar char="!"/>
                </a:pPr>
                <a:endParaRPr lang="en-GB" sz="1600" dirty="0"/>
              </a:p>
              <a:p>
                <a:pPr marL="285750" indent="-285750">
                  <a:buFont typeface="Wingdings" panose="05000000000000000000" pitchFamily="2" charset="2"/>
                  <a:buChar char="!"/>
                </a:pPr>
                <a:endParaRPr lang="en-GB" sz="1600" dirty="0"/>
              </a:p>
              <a:p>
                <a:pPr marL="285750" indent="-285750">
                  <a:buFont typeface="Wingdings" panose="05000000000000000000" pitchFamily="2" charset="2"/>
                  <a:buChar char="!"/>
                </a:pPr>
                <a:endParaRPr lang="en-GB" sz="1600" dirty="0"/>
              </a:p>
              <a:p>
                <a:pPr marL="285750" indent="-285750">
                  <a:buFont typeface="Wingdings" panose="05000000000000000000" pitchFamily="2" charset="2"/>
                  <a:buChar char="!"/>
                </a:pPr>
                <a:endParaRPr lang="en-GB" sz="1600" dirty="0"/>
              </a:p>
              <a:p>
                <a:endParaRPr lang="en-GB" sz="16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64" y="3092926"/>
                <a:ext cx="3502248" cy="2554545"/>
              </a:xfrm>
              <a:prstGeom prst="rect">
                <a:avLst/>
              </a:prstGeom>
              <a:blipFill>
                <a:blip r:embed="rId6"/>
                <a:stretch>
                  <a:fillRect l="-346" t="-236" r="-8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V="1">
            <a:off x="1069008" y="4378052"/>
            <a:ext cx="0" cy="10081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69008" y="5386164"/>
            <a:ext cx="194421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2906899" y="5265832"/>
                <a:ext cx="6378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1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899" y="5265832"/>
                <a:ext cx="637878" cy="261610"/>
              </a:xfrm>
              <a:prstGeom prst="rect">
                <a:avLst/>
              </a:prstGeom>
              <a:blipFill>
                <a:blip r:embed="rId7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750069" y="4159277"/>
                <a:ext cx="6378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1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069" y="4159277"/>
                <a:ext cx="637878" cy="261610"/>
              </a:xfrm>
              <a:prstGeom prst="rect">
                <a:avLst/>
              </a:prstGeom>
              <a:blipFill>
                <a:blip r:embed="rId8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 flipV="1">
            <a:off x="1069008" y="4493142"/>
            <a:ext cx="1657062" cy="4609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535877" y="4795816"/>
                <a:ext cx="63787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7" y="4795816"/>
                <a:ext cx="637878" cy="307777"/>
              </a:xfrm>
              <a:prstGeom prst="rect">
                <a:avLst/>
              </a:prstGeom>
              <a:blipFill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4305656" y="1068629"/>
                <a:ext cx="4539487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Suppose our original model was an exponential one: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GB" sz="1600" dirty="0"/>
              </a:p>
              <a:p>
                <a:r>
                  <a:rPr lang="en-GB" sz="1600" dirty="0"/>
                  <a:t>Then taking logs of both sides: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</m:oMath>
                  </m:oMathPara>
                </a14:m>
                <a:endParaRPr lang="en-GB" sz="1600" dirty="0"/>
              </a:p>
              <a:p>
                <a:r>
                  <a:rPr lang="en-GB" sz="1600" dirty="0"/>
                  <a:t>Again we can compare this against a straight line: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𝑚𝑋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656" y="1068629"/>
                <a:ext cx="4539487" cy="1815882"/>
              </a:xfrm>
              <a:prstGeom prst="rect">
                <a:avLst/>
              </a:prstGeom>
              <a:blipFill>
                <a:blip r:embed="rId10"/>
                <a:stretch>
                  <a:fillRect l="-671" t="-10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4658023" y="3077483"/>
                <a:ext cx="3502248" cy="255454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!"/>
                </a:pPr>
                <a:r>
                  <a:rPr lang="en-GB" sz="1600" dirty="0"/>
                  <a:t>If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GB" sz="1600" dirty="0"/>
                  <a:t>, then the graph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</m:oMath>
                </a14:m>
                <a:r>
                  <a:rPr lang="en-GB" sz="1600" dirty="0"/>
                  <a:t> against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600" dirty="0"/>
                  <a:t> will be a straight line with gradient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func>
                  </m:oMath>
                </a14:m>
                <a:r>
                  <a:rPr lang="en-GB" sz="1600" dirty="0"/>
                  <a:t> and vertical intercept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</m:oMath>
                </a14:m>
                <a:r>
                  <a:rPr lang="en-GB" sz="1600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!"/>
                </a:pPr>
                <a:endParaRPr lang="en-GB" sz="1600" dirty="0"/>
              </a:p>
              <a:p>
                <a:pPr marL="285750" indent="-285750">
                  <a:buFont typeface="Wingdings" panose="05000000000000000000" pitchFamily="2" charset="2"/>
                  <a:buChar char="!"/>
                </a:pPr>
                <a:endParaRPr lang="en-GB" sz="1600" dirty="0"/>
              </a:p>
              <a:p>
                <a:pPr marL="285750" indent="-285750">
                  <a:buFont typeface="Wingdings" panose="05000000000000000000" pitchFamily="2" charset="2"/>
                  <a:buChar char="!"/>
                </a:pPr>
                <a:endParaRPr lang="en-GB" sz="1600" dirty="0"/>
              </a:p>
              <a:p>
                <a:pPr marL="285750" indent="-285750">
                  <a:buFont typeface="Wingdings" panose="05000000000000000000" pitchFamily="2" charset="2"/>
                  <a:buChar char="!"/>
                </a:pPr>
                <a:endParaRPr lang="en-GB" sz="1600" dirty="0"/>
              </a:p>
              <a:p>
                <a:pPr marL="285750" indent="-285750">
                  <a:buFont typeface="Wingdings" panose="05000000000000000000" pitchFamily="2" charset="2"/>
                  <a:buChar char="!"/>
                </a:pPr>
                <a:endParaRPr lang="en-GB" sz="1600" dirty="0"/>
              </a:p>
              <a:p>
                <a:endParaRPr lang="en-GB" sz="16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023" y="3077483"/>
                <a:ext cx="3502248" cy="2554545"/>
              </a:xfrm>
              <a:prstGeom prst="rect">
                <a:avLst/>
              </a:prstGeom>
              <a:blipFill>
                <a:blip r:embed="rId11"/>
                <a:stretch>
                  <a:fillRect l="-345" t="-2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 flipV="1">
            <a:off x="5360467" y="4362609"/>
            <a:ext cx="0" cy="10081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360467" y="5370721"/>
            <a:ext cx="194421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7198358" y="5250389"/>
                <a:ext cx="44110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358" y="5250389"/>
                <a:ext cx="441107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5041528" y="4143834"/>
                <a:ext cx="6378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1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528" y="4143834"/>
                <a:ext cx="637878" cy="261610"/>
              </a:xfrm>
              <a:prstGeom prst="rect">
                <a:avLst/>
              </a:prstGeom>
              <a:blipFill>
                <a:blip r:embed="rId13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 flipV="1">
            <a:off x="5360467" y="4477699"/>
            <a:ext cx="1657062" cy="4609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4827336" y="4780373"/>
                <a:ext cx="63787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336" y="4780373"/>
                <a:ext cx="637878" cy="307777"/>
              </a:xfrm>
              <a:prstGeom prst="rect">
                <a:avLst/>
              </a:prstGeom>
              <a:blipFill>
                <a:blip r:embed="rId1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3822204" y="5631732"/>
                <a:ext cx="5319138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The key difference compared to Case 1 is that we’re </a:t>
                </a:r>
                <a:r>
                  <a:rPr lang="en-GB" sz="1100" b="1" dirty="0"/>
                  <a:t>only logging the </a:t>
                </a:r>
                <a14:m>
                  <m:oMath xmlns:m="http://schemas.openxmlformats.org/officeDocument/2006/math">
                    <m:r>
                      <a:rPr lang="en-GB" sz="11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GB" sz="1100" b="1" dirty="0"/>
                  <a:t> values </a:t>
                </a:r>
                <a:r>
                  <a:rPr lang="en-GB" sz="1100" dirty="0"/>
                  <a:t>(e.g. number of transistors), not the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100" dirty="0"/>
                  <a:t> values (e.g. years elapsed). </a:t>
                </a:r>
                <a:r>
                  <a:rPr lang="en-GB" sz="1100" b="1" dirty="0"/>
                  <a:t>Note that you </a:t>
                </a:r>
                <a:r>
                  <a:rPr lang="en-GB" sz="1100" b="1" u="sng" dirty="0"/>
                  <a:t>do not need to memorise</a:t>
                </a:r>
                <a:r>
                  <a:rPr lang="en-GB" sz="1100" b="1" dirty="0"/>
                  <a:t> the contents of these boxes and we will work out from scratch each time…</a:t>
                </a:r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204" y="5631732"/>
                <a:ext cx="5319138" cy="600164"/>
              </a:xfrm>
              <a:prstGeom prst="rect">
                <a:avLst/>
              </a:prstGeom>
              <a:blipFill>
                <a:blip r:embed="rId15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E73FEC-B1D9-4D57-8CE8-480F59B3F391}"/>
                  </a:ext>
                </a:extLst>
              </p:cNvPr>
              <p:cNvSpPr txBox="1"/>
              <p:nvPr/>
            </p:nvSpPr>
            <p:spPr>
              <a:xfrm>
                <a:off x="1361356" y="6282696"/>
                <a:ext cx="6840760" cy="58477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In summary, logging the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600" dirty="0"/>
                  <a:t>-axis </a:t>
                </a:r>
                <a:r>
                  <a:rPr lang="en-GB" sz="1600" b="1" dirty="0"/>
                  <a:t>turns an exponential graph into a linear one</a:t>
                </a:r>
                <a:r>
                  <a:rPr lang="en-GB" sz="1600" dirty="0"/>
                  <a:t>. Logging </a:t>
                </a:r>
                <a:r>
                  <a:rPr lang="en-GB" sz="1600" b="1" dirty="0"/>
                  <a:t>both</a:t>
                </a:r>
                <a:r>
                  <a:rPr lang="en-GB" sz="1600" dirty="0"/>
                  <a:t> the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600" dirty="0"/>
                  <a:t>-axis turns a polynomial graph into a linear one.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E73FEC-B1D9-4D57-8CE8-480F59B3F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356" y="6282696"/>
                <a:ext cx="6840760" cy="584775"/>
              </a:xfrm>
              <a:prstGeom prst="rect">
                <a:avLst/>
              </a:prstGeom>
              <a:blipFill>
                <a:blip r:embed="rId16"/>
                <a:stretch>
                  <a:fillRect l="-266" t="-1000"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353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/>
      <p:bldP spid="16" grpId="0"/>
      <p:bldP spid="19" grpId="0"/>
      <p:bldP spid="21" grpId="0" animBg="1"/>
      <p:bldP spid="24" grpId="0"/>
      <p:bldP spid="25" grpId="0"/>
      <p:bldP spid="27" grpId="0"/>
      <p:bldP spid="28" grpId="0"/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Example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6099" y="873506"/>
                <a:ext cx="5682086" cy="2308324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[Textbook] The graph represents the growth of a population of bacteria,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600" dirty="0"/>
                  <a:t>, over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600" dirty="0"/>
                  <a:t> hours. The graph has a gradient of 0.6 and meets the vertical axis 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0,2</m:t>
                        </m:r>
                      </m:e>
                    </m:d>
                  </m:oMath>
                </a14:m>
                <a:r>
                  <a:rPr lang="en-GB" sz="1600" dirty="0"/>
                  <a:t> as shown.</a:t>
                </a:r>
              </a:p>
              <a:p>
                <a:r>
                  <a:rPr lang="en-GB" sz="1600" dirty="0"/>
                  <a:t>A scientist suggest that this growth can be modelled by the equation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GB" sz="1600" dirty="0"/>
                  <a:t>, where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1600" dirty="0"/>
                  <a:t> are constants to be found.</a:t>
                </a:r>
              </a:p>
              <a:p>
                <a:pPr marL="457200" indent="-457200">
                  <a:buAutoNum type="alphaLcPeriod"/>
                </a:pPr>
                <a:r>
                  <a:rPr lang="en-GB" sz="1600" dirty="0"/>
                  <a:t>Write down an equation for the line.</a:t>
                </a:r>
              </a:p>
              <a:p>
                <a:pPr marL="457200" indent="-457200">
                  <a:buAutoNum type="alphaLcPeriod"/>
                </a:pPr>
                <a:r>
                  <a:rPr lang="en-GB" sz="1600" dirty="0"/>
                  <a:t>Using your answer to part (a) or otherwise, find the values of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1600" dirty="0"/>
                  <a:t>, giving them to 3 sf where necessary.</a:t>
                </a:r>
              </a:p>
              <a:p>
                <a:pPr marL="457200" indent="-457200">
                  <a:buAutoNum type="alphaLcPeriod"/>
                </a:pPr>
                <a:r>
                  <a:rPr lang="en-GB" sz="1600" dirty="0"/>
                  <a:t>Interpret the meaning of the constant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600" dirty="0"/>
                  <a:t> in this model.</a:t>
                </a:r>
                <a:endParaRPr lang="en-GB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99" y="873506"/>
                <a:ext cx="5682086" cy="23083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V="1">
            <a:off x="6810456" y="2486025"/>
            <a:ext cx="190330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437927" y="2290204"/>
                <a:ext cx="7200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927" y="2290204"/>
                <a:ext cx="720080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 flipH="1" flipV="1">
            <a:off x="6807200" y="1231900"/>
            <a:ext cx="3256" cy="1254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807200" y="1549400"/>
            <a:ext cx="1701800" cy="611559"/>
          </a:xfrm>
          <a:prstGeom prst="line">
            <a:avLst/>
          </a:prstGeom>
          <a:ln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351523" y="873719"/>
                <a:ext cx="9034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523" y="873719"/>
                <a:ext cx="903433" cy="307777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322569" y="1977008"/>
                <a:ext cx="7200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569" y="1977008"/>
                <a:ext cx="720080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073324" y="3420740"/>
                <a:ext cx="24482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=0.6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324" y="3420740"/>
                <a:ext cx="2448272" cy="369332"/>
              </a:xfrm>
              <a:prstGeom prst="rect">
                <a:avLst/>
              </a:prstGeom>
              <a:blipFill>
                <a:blip r:embed="rId6"/>
                <a:stretch>
                  <a:fillRect l="-746"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241676" y="3373884"/>
                <a:ext cx="4013324" cy="52322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Equation of straight line is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𝑚𝑥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sz="1400" dirty="0"/>
                  <a:t> where here: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func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=0.6,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676" y="3373884"/>
                <a:ext cx="4013324" cy="523220"/>
              </a:xfrm>
              <a:prstGeom prst="rect">
                <a:avLst/>
              </a:prstGeom>
              <a:blipFill>
                <a:blip r:embed="rId7"/>
                <a:stretch>
                  <a:fillRect l="-151" b="-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38" idx="1"/>
            <a:endCxn id="37" idx="3"/>
          </p:cNvCxnSpPr>
          <p:nvPr/>
        </p:nvCxnSpPr>
        <p:spPr>
          <a:xfrm flipH="1" flipV="1">
            <a:off x="3521596" y="3605406"/>
            <a:ext cx="720080" cy="30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073324" y="3880004"/>
                <a:ext cx="618163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Just like on previous slide, start with the model then log it: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  <m:oMath xmlns:m="http://schemas.openxmlformats.org/officeDocument/2006/math"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</m:oMath>
                  </m:oMathPara>
                </a14:m>
                <a:endParaRPr lang="en-GB" sz="1600" dirty="0"/>
              </a:p>
              <a:p>
                <a:r>
                  <a:rPr lang="en-GB" sz="1600" b="1" u="sng" dirty="0"/>
                  <a:t>Comparing with our straight line equation in (a)</a:t>
                </a:r>
                <a:r>
                  <a:rPr lang="en-GB" sz="16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=2   → 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=0.6   → 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0.6</m:t>
                          </m:r>
                        </m:sup>
                      </m:sSup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=3.98 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𝑠𝑓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324" y="3880004"/>
                <a:ext cx="6181632" cy="1569660"/>
              </a:xfrm>
              <a:prstGeom prst="rect">
                <a:avLst/>
              </a:prstGeom>
              <a:blipFill>
                <a:blip r:embed="rId8"/>
                <a:stretch>
                  <a:fillRect l="-493" t="-1163" b="-11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056432" y="5456572"/>
                <a:ext cx="48075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600" dirty="0"/>
                  <a:t> gives the initial size of the bacteria population.</a:t>
                </a: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432" y="5456572"/>
                <a:ext cx="4807520" cy="338554"/>
              </a:xfrm>
              <a:prstGeom prst="rect">
                <a:avLst/>
              </a:prstGeom>
              <a:blipFill>
                <a:blip r:embed="rId9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4350432" y="5854843"/>
            <a:ext cx="3244168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Recall that the coefficient of an exponential term gives the ‘initial value’.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H="1" flipV="1">
            <a:off x="3708400" y="6032500"/>
            <a:ext cx="642032" cy="150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084998" y="3367139"/>
            <a:ext cx="7205026" cy="5823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083787" y="5384991"/>
            <a:ext cx="7205026" cy="9930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84199" y="3381685"/>
            <a:ext cx="281485" cy="2491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64343" y="3938652"/>
            <a:ext cx="281485" cy="2491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64343" y="5478579"/>
            <a:ext cx="281485" cy="2491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5563468" y="4386312"/>
                <a:ext cx="1891432" cy="58477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Recall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</m:oMath>
                </a14:m>
                <a:r>
                  <a:rPr lang="en-GB" sz="1600" dirty="0"/>
                  <a:t> means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468" y="4386312"/>
                <a:ext cx="1891432" cy="584775"/>
              </a:xfrm>
              <a:prstGeom prst="rect">
                <a:avLst/>
              </a:prstGeom>
              <a:blipFill>
                <a:blip r:embed="rId10"/>
                <a:stretch>
                  <a:fillRect l="-1274" t="-1010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 60"/>
          <p:cNvSpPr/>
          <p:nvPr/>
        </p:nvSpPr>
        <p:spPr>
          <a:xfrm>
            <a:off x="1083787" y="3952391"/>
            <a:ext cx="7205026" cy="14256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6260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</p:childTnLst>
        </p:cTn>
      </p:par>
    </p:tnLst>
    <p:bldLst>
      <p:bldP spid="58" grpId="0" animBg="1"/>
      <p:bldP spid="62" grpId="0" animBg="1"/>
      <p:bldP spid="6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Example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20698" y="746506"/>
                <a:ext cx="7770317" cy="2569934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[Textbook] The table below gives the rank (by size) and population of the UK’s largest cities and districts (London is number 1 but has been excluded as an outlier).</a:t>
                </a:r>
              </a:p>
              <a:p>
                <a:endParaRPr lang="en-GB" sz="600" dirty="0"/>
              </a:p>
              <a:p>
                <a:r>
                  <a:rPr lang="en-GB" sz="1400" b="1" dirty="0"/>
                  <a:t>City</a:t>
                </a:r>
                <a:r>
                  <a:rPr lang="en-GB" sz="1400" dirty="0"/>
                  <a:t>		</a:t>
                </a:r>
                <a:r>
                  <a:rPr lang="en-GB" sz="1400" dirty="0" err="1"/>
                  <a:t>B’ham</a:t>
                </a:r>
                <a:r>
                  <a:rPr lang="en-GB" sz="1400" dirty="0"/>
                  <a:t>	Leeds	Glasgow	Sheffield	Bradford</a:t>
                </a:r>
              </a:p>
              <a:p>
                <a:r>
                  <a:rPr lang="en-GB" sz="1400" b="1" dirty="0"/>
                  <a:t>Rank,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GB" sz="1400" dirty="0"/>
                  <a:t>		2	3	4	5	6</a:t>
                </a:r>
              </a:p>
              <a:p>
                <a:r>
                  <a:rPr lang="en-GB" sz="1400" b="1" dirty="0"/>
                  <a:t>Population,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GB" sz="1400" dirty="0"/>
                  <a:t>	1 000 000	730 000	620 000	530 000	480 000</a:t>
                </a:r>
              </a:p>
              <a:p>
                <a:endParaRPr lang="en-GB" sz="1000" dirty="0"/>
              </a:p>
              <a:p>
                <a:r>
                  <a:rPr lang="en-GB" sz="1400" dirty="0"/>
                  <a:t>The relationship between the rank and population can be modelled by the formula:</a:t>
                </a:r>
              </a:p>
              <a:p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sz="1400" dirty="0"/>
                  <a:t>   where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400" dirty="0"/>
                  <a:t> and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400" dirty="0"/>
                  <a:t> are constants.</a:t>
                </a:r>
              </a:p>
              <a:p>
                <a:pPr marL="342900" indent="-342900">
                  <a:buAutoNum type="alphaLcParenR"/>
                </a:pPr>
                <a:r>
                  <a:rPr lang="en-GB" sz="1400" dirty="0"/>
                  <a:t>Draw a table giving values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func>
                  </m:oMath>
                </a14:m>
                <a:r>
                  <a:rPr lang="en-GB" sz="1400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func>
                  </m:oMath>
                </a14:m>
                <a:r>
                  <a:rPr lang="en-GB" sz="1400" dirty="0"/>
                  <a:t> to 2dp.</a:t>
                </a:r>
              </a:p>
              <a:p>
                <a:pPr marL="342900" indent="-342900">
                  <a:buAutoNum type="alphaLcParenR"/>
                </a:pPr>
                <a:r>
                  <a:rPr lang="en-GB" sz="1400" dirty="0"/>
                  <a:t>Plot a graph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func>
                  </m:oMath>
                </a14:m>
                <a:r>
                  <a:rPr lang="en-GB" sz="1400" dirty="0"/>
                  <a:t> against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func>
                  </m:oMath>
                </a14:m>
                <a:r>
                  <a:rPr lang="en-GB" sz="1400" dirty="0"/>
                  <a:t> using the values from your table and draw the line of best fit.</a:t>
                </a:r>
              </a:p>
              <a:p>
                <a:pPr marL="342900" indent="-342900">
                  <a:buAutoNum type="alphaLcParenR"/>
                </a:pPr>
                <a:r>
                  <a:rPr lang="en-GB" sz="1400" dirty="0"/>
                  <a:t>Use your graph to estimate the values of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400" dirty="0"/>
                  <a:t> and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400" dirty="0"/>
                  <a:t> to two significant figures.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98" y="746506"/>
                <a:ext cx="7770317" cy="25699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6454350"/>
                  </p:ext>
                </p:extLst>
              </p:nvPr>
            </p:nvGraphicFramePr>
            <p:xfrm>
              <a:off x="681960" y="3537098"/>
              <a:ext cx="3691255" cy="741680"/>
            </p:xfrm>
            <a:graphic>
              <a:graphicData uri="http://schemas.openxmlformats.org/drawingml/2006/table">
                <a:tbl>
                  <a:tblPr firstCol="1" bandRow="1">
                    <a:tableStyleId>{073A0DAA-6AF3-43AB-8588-CEC1D06C72B9}</a:tableStyleId>
                  </a:tblPr>
                  <a:tblGrid>
                    <a:gridCol w="744855">
                      <a:extLst>
                        <a:ext uri="{9D8B030D-6E8A-4147-A177-3AD203B41FA5}">
                          <a16:colId xmlns:a16="http://schemas.microsoft.com/office/drawing/2014/main" val="1822425987"/>
                        </a:ext>
                      </a:extLst>
                    </a:gridCol>
                    <a:gridCol w="589280">
                      <a:extLst>
                        <a:ext uri="{9D8B030D-6E8A-4147-A177-3AD203B41FA5}">
                          <a16:colId xmlns:a16="http://schemas.microsoft.com/office/drawing/2014/main" val="4006187086"/>
                        </a:ext>
                      </a:extLst>
                    </a:gridCol>
                    <a:gridCol w="589280">
                      <a:extLst>
                        <a:ext uri="{9D8B030D-6E8A-4147-A177-3AD203B41FA5}">
                          <a16:colId xmlns:a16="http://schemas.microsoft.com/office/drawing/2014/main" val="1172211231"/>
                        </a:ext>
                      </a:extLst>
                    </a:gridCol>
                    <a:gridCol w="589280">
                      <a:extLst>
                        <a:ext uri="{9D8B030D-6E8A-4147-A177-3AD203B41FA5}">
                          <a16:colId xmlns:a16="http://schemas.microsoft.com/office/drawing/2014/main" val="2934017772"/>
                        </a:ext>
                      </a:extLst>
                    </a:gridCol>
                    <a:gridCol w="589280">
                      <a:extLst>
                        <a:ext uri="{9D8B030D-6E8A-4147-A177-3AD203B41FA5}">
                          <a16:colId xmlns:a16="http://schemas.microsoft.com/office/drawing/2014/main" val="4191165922"/>
                        </a:ext>
                      </a:extLst>
                    </a:gridCol>
                    <a:gridCol w="589280">
                      <a:extLst>
                        <a:ext uri="{9D8B030D-6E8A-4147-A177-3AD203B41FA5}">
                          <a16:colId xmlns:a16="http://schemas.microsoft.com/office/drawing/2014/main" val="36106223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1" i="1" smtClean="0">
                                    <a:latin typeface="Cambria Math" panose="02040503050406030204" pitchFamily="18" charset="0"/>
                                  </a:rPr>
                                  <m:t>𝒍𝒐𝒈</m:t>
                                </m:r>
                                <m:r>
                                  <a:rPr lang="en-GB" sz="16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0.30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0.48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0.60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0.70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0.78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57393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1" i="1" smtClean="0">
                                    <a:latin typeface="Cambria Math" panose="02040503050406030204" pitchFamily="18" charset="0"/>
                                  </a:rPr>
                                  <m:t>𝒍𝒐𝒈</m:t>
                                </m:r>
                                <m:r>
                                  <a:rPr lang="en-GB" sz="16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5.86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5.79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5.72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5.68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5708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6454350"/>
                  </p:ext>
                </p:extLst>
              </p:nvPr>
            </p:nvGraphicFramePr>
            <p:xfrm>
              <a:off x="681960" y="3537098"/>
              <a:ext cx="3691255" cy="741680"/>
            </p:xfrm>
            <a:graphic>
              <a:graphicData uri="http://schemas.openxmlformats.org/drawingml/2006/table">
                <a:tbl>
                  <a:tblPr firstCol="1" bandRow="1">
                    <a:tableStyleId>{073A0DAA-6AF3-43AB-8588-CEC1D06C72B9}</a:tableStyleId>
                  </a:tblPr>
                  <a:tblGrid>
                    <a:gridCol w="744855">
                      <a:extLst>
                        <a:ext uri="{9D8B030D-6E8A-4147-A177-3AD203B41FA5}">
                          <a16:colId xmlns:a16="http://schemas.microsoft.com/office/drawing/2014/main" val="1822425987"/>
                        </a:ext>
                      </a:extLst>
                    </a:gridCol>
                    <a:gridCol w="589280">
                      <a:extLst>
                        <a:ext uri="{9D8B030D-6E8A-4147-A177-3AD203B41FA5}">
                          <a16:colId xmlns:a16="http://schemas.microsoft.com/office/drawing/2014/main" val="4006187086"/>
                        </a:ext>
                      </a:extLst>
                    </a:gridCol>
                    <a:gridCol w="589280">
                      <a:extLst>
                        <a:ext uri="{9D8B030D-6E8A-4147-A177-3AD203B41FA5}">
                          <a16:colId xmlns:a16="http://schemas.microsoft.com/office/drawing/2014/main" val="1172211231"/>
                        </a:ext>
                      </a:extLst>
                    </a:gridCol>
                    <a:gridCol w="589280">
                      <a:extLst>
                        <a:ext uri="{9D8B030D-6E8A-4147-A177-3AD203B41FA5}">
                          <a16:colId xmlns:a16="http://schemas.microsoft.com/office/drawing/2014/main" val="2934017772"/>
                        </a:ext>
                      </a:extLst>
                    </a:gridCol>
                    <a:gridCol w="589280">
                      <a:extLst>
                        <a:ext uri="{9D8B030D-6E8A-4147-A177-3AD203B41FA5}">
                          <a16:colId xmlns:a16="http://schemas.microsoft.com/office/drawing/2014/main" val="4191165922"/>
                        </a:ext>
                      </a:extLst>
                    </a:gridCol>
                    <a:gridCol w="589280">
                      <a:extLst>
                        <a:ext uri="{9D8B030D-6E8A-4147-A177-3AD203B41FA5}">
                          <a16:colId xmlns:a16="http://schemas.microsoft.com/office/drawing/2014/main" val="36106223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20" t="-4918" r="-399180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0.30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0.48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0.60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0.70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0.78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57393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20" t="-104918" r="-399180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5.86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5.79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5.72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5.68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57089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Straight Arrow Connector 6"/>
          <p:cNvCxnSpPr/>
          <p:nvPr/>
        </p:nvCxnSpPr>
        <p:spPr>
          <a:xfrm flipV="1">
            <a:off x="1331640" y="6237312"/>
            <a:ext cx="190330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213111" y="6054191"/>
                <a:ext cx="7200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func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111" y="6054191"/>
                <a:ext cx="720080" cy="338554"/>
              </a:xfrm>
              <a:prstGeom prst="rect">
                <a:avLst/>
              </a:prstGeom>
              <a:blipFill>
                <a:blip r:embed="rId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 flipV="1">
            <a:off x="1328384" y="4983187"/>
            <a:ext cx="3256" cy="1254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330325" y="5238750"/>
            <a:ext cx="1740535" cy="483870"/>
          </a:xfrm>
          <a:prstGeom prst="line">
            <a:avLst/>
          </a:prstGeom>
          <a:ln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72707" y="4625006"/>
                <a:ext cx="9034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07" y="4625006"/>
                <a:ext cx="903433" cy="307777"/>
              </a:xfrm>
              <a:prstGeom prst="rect">
                <a:avLst/>
              </a:prstGeom>
              <a:blipFill>
                <a:blip r:embed="rId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919953" y="4928195"/>
            <a:ext cx="720080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6.4</a:t>
            </a:r>
          </a:p>
          <a:p>
            <a:r>
              <a:rPr lang="en-GB" sz="200" dirty="0"/>
              <a:t> </a:t>
            </a:r>
          </a:p>
          <a:p>
            <a:r>
              <a:rPr lang="en-GB" sz="1600" dirty="0"/>
              <a:t>6.0</a:t>
            </a:r>
          </a:p>
          <a:p>
            <a:r>
              <a:rPr lang="en-GB" sz="200" dirty="0"/>
              <a:t> </a:t>
            </a:r>
          </a:p>
          <a:p>
            <a:r>
              <a:rPr lang="en-GB" sz="1600" dirty="0"/>
              <a:t>5.6</a:t>
            </a:r>
          </a:p>
          <a:p>
            <a:r>
              <a:rPr lang="en-GB" sz="200" dirty="0"/>
              <a:t> </a:t>
            </a:r>
          </a:p>
          <a:p>
            <a:r>
              <a:rPr lang="en-GB" sz="1600" dirty="0"/>
              <a:t>5.2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37703" y="6204123"/>
            <a:ext cx="1800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0" i="0" dirty="0">
                <a:latin typeface="+mj-lt"/>
              </a:rPr>
              <a:t>0.2  0.4   0.6   0.8</a:t>
            </a:r>
            <a:endParaRPr lang="en-GB" sz="1600" dirty="0"/>
          </a:p>
        </p:txBody>
      </p:sp>
      <p:sp>
        <p:nvSpPr>
          <p:cNvPr id="19" name="Oval 18"/>
          <p:cNvSpPr/>
          <p:nvPr/>
        </p:nvSpPr>
        <p:spPr>
          <a:xfrm>
            <a:off x="1769790" y="5341466"/>
            <a:ext cx="90760" cy="8778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2098066" y="5425973"/>
            <a:ext cx="90760" cy="8778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2368909" y="5499658"/>
            <a:ext cx="90760" cy="8778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2582031" y="5553657"/>
            <a:ext cx="90760" cy="8778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2793664" y="5605015"/>
            <a:ext cx="90760" cy="8778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305681" y="4996481"/>
                <a:ext cx="90984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0.05, 6.16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681" y="4996481"/>
                <a:ext cx="909849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647895" y="5272818"/>
                <a:ext cx="90984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0.77, 5.68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895" y="5272818"/>
                <a:ext cx="909849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2438344" y="4493144"/>
            <a:ext cx="14920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Let’s use these points on the line of best fit to determine the gradient.</a:t>
            </a:r>
          </a:p>
        </p:txBody>
      </p:sp>
      <p:cxnSp>
        <p:nvCxnSpPr>
          <p:cNvPr id="29" name="Straight Arrow Connector 28"/>
          <p:cNvCxnSpPr>
            <a:stCxn id="27" idx="2"/>
            <a:endCxn id="26" idx="0"/>
          </p:cNvCxnSpPr>
          <p:nvPr/>
        </p:nvCxnSpPr>
        <p:spPr>
          <a:xfrm flipH="1">
            <a:off x="3102820" y="5047142"/>
            <a:ext cx="81553" cy="22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2152650" y="4810125"/>
            <a:ext cx="295275" cy="171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4912079" y="3402371"/>
                <a:ext cx="3985303" cy="2732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First get equation of straight line: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5.68−6.16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0.77−0.05</m:t>
                          </m:r>
                        </m:den>
                      </m:f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=−0.67</m:t>
                      </m:r>
                    </m:oMath>
                  </m:oMathPara>
                </a14:m>
                <a:endParaRPr lang="en-GB" sz="1400" dirty="0"/>
              </a:p>
              <a:p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=6.2</m:t>
                    </m:r>
                  </m:oMath>
                </a14:m>
                <a:r>
                  <a:rPr lang="en-GB" sz="1400" dirty="0"/>
                  <a:t>   (reading from the graph)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∴</m:t>
                      </m:r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e>
                      </m:func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=−0.67</m:t>
                      </m:r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e>
                      </m:func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+6.2</m:t>
                      </m:r>
                    </m:oMath>
                  </m:oMathPara>
                </a14:m>
                <a:endParaRPr lang="en-GB" sz="1400" dirty="0"/>
              </a:p>
              <a:p>
                <a:endParaRPr lang="en-GB" sz="500" dirty="0"/>
              </a:p>
              <a:p>
                <a:r>
                  <a:rPr lang="en-GB" sz="1400" dirty="0"/>
                  <a:t>As with previous example, let’s log the original model so we can compare against our straight line: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  <m:oMath xmlns:m="http://schemas.openxmlformats.org/officeDocument/2006/math"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func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func>
                    </m:oMath>
                  </m:oMathPara>
                </a14:m>
                <a:br>
                  <a:rPr lang="en-GB" sz="1400" b="0" dirty="0"/>
                </a:br>
                <a:r>
                  <a:rPr lang="en-GB" sz="1400" b="0" dirty="0"/>
                  <a:t>Comparing this with our straight line: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=6.2   → 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6.2</m:t>
                          </m:r>
                        </m:sup>
                      </m:sSup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=1600000 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𝑠𝑓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=−0.67</m:t>
                      </m:r>
                    </m:oMath>
                  </m:oMathPara>
                </a14:m>
                <a:endParaRPr lang="en-GB" sz="1400" b="0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079" y="3402371"/>
                <a:ext cx="3985303" cy="2732799"/>
              </a:xfrm>
              <a:prstGeom prst="rect">
                <a:avLst/>
              </a:prstGeom>
              <a:blipFill>
                <a:blip r:embed="rId8"/>
                <a:stretch>
                  <a:fillRect l="-459" t="-4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/>
          <p:cNvSpPr/>
          <p:nvPr/>
        </p:nvSpPr>
        <p:spPr>
          <a:xfrm>
            <a:off x="433801" y="3543545"/>
            <a:ext cx="3931502" cy="7730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52399" y="3546785"/>
            <a:ext cx="281485" cy="2491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36363" y="4366406"/>
            <a:ext cx="3931502" cy="22475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52399" y="4369199"/>
            <a:ext cx="281485" cy="2491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556847" y="3493329"/>
            <a:ext cx="281485" cy="2491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835261" y="3494240"/>
            <a:ext cx="3931502" cy="26026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59BA187-94BE-477F-A184-0241B87A0CD3}"/>
                  </a:ext>
                </a:extLst>
              </p:cNvPr>
              <p:cNvSpPr txBox="1"/>
              <p:nvPr/>
            </p:nvSpPr>
            <p:spPr>
              <a:xfrm>
                <a:off x="7082755" y="1983507"/>
                <a:ext cx="1944216" cy="64633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200" b="1" dirty="0"/>
                  <a:t>Textbook Error</a:t>
                </a:r>
                <a:r>
                  <a:rPr lang="en-GB" sz="1200" dirty="0"/>
                  <a:t>: They use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sz="1200" dirty="0"/>
                  <a:t> but then plot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func>
                  </m:oMath>
                </a14:m>
                <a:r>
                  <a:rPr lang="en-GB" sz="1200" dirty="0"/>
                  <a:t> against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func>
                  </m:oMath>
                </a14:m>
                <a:r>
                  <a:rPr lang="en-GB" sz="1200" dirty="0"/>
                  <a:t>.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59BA187-94BE-477F-A184-0241B87A0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2755" y="1983507"/>
                <a:ext cx="1944216" cy="646331"/>
              </a:xfrm>
              <a:prstGeom prst="rect">
                <a:avLst/>
              </a:prstGeom>
              <a:blipFill>
                <a:blip r:embed="rId9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1710E23-ED58-4359-9885-63031E158CED}"/>
              </a:ext>
            </a:extLst>
          </p:cNvPr>
          <p:cNvCxnSpPr>
            <a:stCxn id="14" idx="1"/>
          </p:cNvCxnSpPr>
          <p:nvPr/>
        </p:nvCxnSpPr>
        <p:spPr>
          <a:xfrm flipH="1">
            <a:off x="6156176" y="2306673"/>
            <a:ext cx="926579" cy="114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42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  <p:bldP spid="35" grpId="0" animBg="1"/>
      <p:bldP spid="37" grpId="0" animBg="1"/>
      <p:bldP spid="4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Test Your Understanding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440016" y="676176"/>
                <a:ext cx="2602384" cy="638636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bIns="0" rtlCol="0">
                <a:spAutoFit/>
              </a:bodyPr>
              <a:lstStyle/>
              <a:p>
                <a:r>
                  <a:rPr lang="en-GB" sz="1200" b="1" dirty="0"/>
                  <a:t>Reflections</a:t>
                </a:r>
                <a:r>
                  <a:rPr lang="en-GB" sz="1200" dirty="0"/>
                  <a:t>: Consider what we’re doing in this whole process in case you don’t understand </a:t>
                </a:r>
                <a:r>
                  <a:rPr lang="en-GB" sz="1200" u="sng" dirty="0"/>
                  <a:t>why</a:t>
                </a:r>
                <a:r>
                  <a:rPr lang="en-GB" sz="1200" dirty="0"/>
                  <a:t> we’re doing all of this: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sz="1200" dirty="0"/>
                  <a:t>We want to find the </a:t>
                </a:r>
                <a:r>
                  <a:rPr lang="en-GB" sz="1200" b="1" dirty="0"/>
                  <a:t>parameters of a model</a:t>
                </a:r>
                <a:r>
                  <a:rPr lang="en-GB" sz="1200" dirty="0"/>
                  <a:t>, e.g.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GB" sz="1200" dirty="0"/>
                  <a:t> that </a:t>
                </a:r>
                <a:r>
                  <a:rPr lang="en-GB" sz="1200" b="1" dirty="0"/>
                  <a:t>best fits the data </a:t>
                </a:r>
                <a:r>
                  <a:rPr lang="en-GB" sz="1200" dirty="0"/>
                  <a:t>(in this case the parameters we want to find are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200" dirty="0"/>
                  <a:t> and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1200" dirty="0"/>
                  <a:t>).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sz="1200" dirty="0"/>
                  <a:t>If the data had a linear trend, then this would be easy! We know from KS3 that we’d just plot the data, find the line of best fit, then use the gradient and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200" dirty="0"/>
                  <a:t>-intercept to work out the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1200" dirty="0"/>
                  <a:t> and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sz="1200" dirty="0"/>
                  <a:t> in our linear model.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sz="1200" dirty="0"/>
                  <a:t>But the original data wasn’t linear, and it would be harder to draw an ‘exponential curve of best fit’.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sz="1200" dirty="0"/>
                  <a:t>We therefore log the model so that the plotted data then roughly forms a straight line, and then we can then draw a (straight) line of best fit.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sz="1200" dirty="0"/>
                  <a:t>The gradient and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200" dirty="0"/>
                  <a:t>-intercept of this line then allows us to estimate the parameters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200" dirty="0"/>
                  <a:t> and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1200" dirty="0"/>
                  <a:t> in the original model that best fit the data.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GB" sz="100" dirty="0"/>
              </a:p>
              <a:p>
                <a:r>
                  <a:rPr lang="en-GB" sz="1200" dirty="0"/>
                  <a:t>The process of finding parameters in a model, that best fits the data, is known as </a:t>
                </a:r>
                <a:r>
                  <a:rPr lang="en-GB" sz="1200" b="1" u="sng" dirty="0"/>
                  <a:t>regression</a:t>
                </a:r>
                <a:r>
                  <a:rPr lang="en-GB" sz="1200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016" y="676176"/>
                <a:ext cx="2602384" cy="6386364"/>
              </a:xfrm>
              <a:prstGeom prst="rect">
                <a:avLst/>
              </a:prstGeom>
              <a:blipFill>
                <a:blip r:embed="rId2"/>
                <a:stretch>
                  <a:fillRect r="-9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0501" y="822706"/>
                <a:ext cx="6109692" cy="335476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Dr Frost’s wants to predict his number of Twitter followers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400" dirty="0"/>
                  <a:t> (@DrFrostMaths)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400" dirty="0"/>
                  <a:t> years from the start 2015. He predicts that his followers will increase exponentially according to the model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GB" sz="1400" dirty="0"/>
                  <a:t>, where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1400" dirty="0"/>
                  <a:t> are constants that he wishes to find.</a:t>
                </a:r>
              </a:p>
              <a:p>
                <a:endParaRPr lang="en-GB" sz="400" dirty="0"/>
              </a:p>
              <a:p>
                <a:r>
                  <a:rPr lang="en-GB" sz="1400" dirty="0"/>
                  <a:t>He records his followers at certain times. Here is the data:</a:t>
                </a:r>
              </a:p>
              <a:p>
                <a:endParaRPr lang="en-GB" sz="600" dirty="0"/>
              </a:p>
              <a:p>
                <a:r>
                  <a:rPr lang="en-GB" sz="1400" b="1" dirty="0"/>
                  <a:t>Years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GB" sz="1400" b="1" dirty="0"/>
                  <a:t> after 2015</a:t>
                </a:r>
                <a:r>
                  <a:rPr lang="en-GB" sz="1400" dirty="0"/>
                  <a:t>:	0.7	1.3	2.2</a:t>
                </a:r>
              </a:p>
              <a:p>
                <a:r>
                  <a:rPr lang="en-GB" sz="1400" b="1" dirty="0"/>
                  <a:t>Followers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GB" sz="1400" dirty="0"/>
                  <a:t>:	2353	3673	7162</a:t>
                </a:r>
              </a:p>
              <a:p>
                <a:endParaRPr lang="en-GB" sz="600" dirty="0"/>
              </a:p>
              <a:p>
                <a:pPr marL="342900" indent="-342900">
                  <a:buAutoNum type="alphaLcParenR"/>
                </a:pPr>
                <a:r>
                  <a:rPr lang="en-GB" sz="1400" dirty="0"/>
                  <a:t>Draw a table giving values of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400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func>
                  </m:oMath>
                </a14:m>
                <a:r>
                  <a:rPr lang="en-GB" sz="1400" dirty="0"/>
                  <a:t> (to 3dp).</a:t>
                </a:r>
              </a:p>
              <a:p>
                <a:pPr marL="342900" indent="-342900">
                  <a:buAutoNum type="alphaLcParenR"/>
                </a:pPr>
                <a:r>
                  <a:rPr lang="en-GB" sz="1400" dirty="0"/>
                  <a:t>A line of best fit is drawn for the data in your new table, and it happens to go through the first data point above (where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=0.7</m:t>
                    </m:r>
                  </m:oMath>
                </a14:m>
                <a:r>
                  <a:rPr lang="en-GB" sz="1400" dirty="0"/>
                  <a:t>) and last (where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=2.2</m:t>
                    </m:r>
                  </m:oMath>
                </a14:m>
                <a:r>
                  <a:rPr lang="en-GB" sz="1400" dirty="0"/>
                  <a:t>).</a:t>
                </a:r>
                <a:br>
                  <a:rPr lang="en-GB" sz="1400" dirty="0"/>
                </a:br>
                <a:r>
                  <a:rPr lang="en-GB" sz="1400" dirty="0"/>
                  <a:t>Determine the equation of this line of best fit. (The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400" dirty="0"/>
                  <a:t>-intercept is 3.147)</a:t>
                </a:r>
              </a:p>
              <a:p>
                <a:pPr marL="342900" indent="-342900">
                  <a:buAutoNum type="alphaLcParenR"/>
                </a:pPr>
                <a:r>
                  <a:rPr lang="en-GB" sz="1400" dirty="0"/>
                  <a:t>Hence, determine the values of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400" dirty="0"/>
                  <a:t> and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1400" dirty="0"/>
                  <a:t> in the model.</a:t>
                </a:r>
              </a:p>
              <a:p>
                <a:pPr marL="342900" indent="-342900">
                  <a:buAutoNum type="alphaLcParenR"/>
                </a:pPr>
                <a:r>
                  <a:rPr lang="en-GB" sz="1400" dirty="0"/>
                  <a:t>Estimate how many followers Dr Frost will have at the start of 2020 (when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GB" sz="1400" dirty="0"/>
                  <a:t>).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1" y="822706"/>
                <a:ext cx="6109692" cy="33547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2480942"/>
                  </p:ext>
                </p:extLst>
              </p:nvPr>
            </p:nvGraphicFramePr>
            <p:xfrm>
              <a:off x="199360" y="4527698"/>
              <a:ext cx="2822259" cy="741680"/>
            </p:xfrm>
            <a:graphic>
              <a:graphicData uri="http://schemas.openxmlformats.org/drawingml/2006/table">
                <a:tbl>
                  <a:tblPr firstCol="1" bandRow="1">
                    <a:tableStyleId>{073A0DAA-6AF3-43AB-8588-CEC1D06C72B9}</a:tableStyleId>
                  </a:tblPr>
                  <a:tblGrid>
                    <a:gridCol w="744855">
                      <a:extLst>
                        <a:ext uri="{9D8B030D-6E8A-4147-A177-3AD203B41FA5}">
                          <a16:colId xmlns:a16="http://schemas.microsoft.com/office/drawing/2014/main" val="1822425987"/>
                        </a:ext>
                      </a:extLst>
                    </a:gridCol>
                    <a:gridCol w="692468">
                      <a:extLst>
                        <a:ext uri="{9D8B030D-6E8A-4147-A177-3AD203B41FA5}">
                          <a16:colId xmlns:a16="http://schemas.microsoft.com/office/drawing/2014/main" val="4006187086"/>
                        </a:ext>
                      </a:extLst>
                    </a:gridCol>
                    <a:gridCol w="692468">
                      <a:extLst>
                        <a:ext uri="{9D8B030D-6E8A-4147-A177-3AD203B41FA5}">
                          <a16:colId xmlns:a16="http://schemas.microsoft.com/office/drawing/2014/main" val="1172211231"/>
                        </a:ext>
                      </a:extLst>
                    </a:gridCol>
                    <a:gridCol w="692468">
                      <a:extLst>
                        <a:ext uri="{9D8B030D-6E8A-4147-A177-3AD203B41FA5}">
                          <a16:colId xmlns:a16="http://schemas.microsoft.com/office/drawing/2014/main" val="29340177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0.7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1.3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2.2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57393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1" i="1" smtClean="0">
                                    <a:latin typeface="Cambria Math" panose="02040503050406030204" pitchFamily="18" charset="0"/>
                                  </a:rPr>
                                  <m:t>𝒍𝒐𝒈</m:t>
                                </m:r>
                                <m:r>
                                  <a:rPr lang="en-GB" sz="16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3.372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3.565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3.855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5708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2480942"/>
                  </p:ext>
                </p:extLst>
              </p:nvPr>
            </p:nvGraphicFramePr>
            <p:xfrm>
              <a:off x="199360" y="4527698"/>
              <a:ext cx="2822259" cy="741680"/>
            </p:xfrm>
            <a:graphic>
              <a:graphicData uri="http://schemas.openxmlformats.org/drawingml/2006/table">
                <a:tbl>
                  <a:tblPr firstCol="1" bandRow="1">
                    <a:tableStyleId>{073A0DAA-6AF3-43AB-8588-CEC1D06C72B9}</a:tableStyleId>
                  </a:tblPr>
                  <a:tblGrid>
                    <a:gridCol w="744855">
                      <a:extLst>
                        <a:ext uri="{9D8B030D-6E8A-4147-A177-3AD203B41FA5}">
                          <a16:colId xmlns:a16="http://schemas.microsoft.com/office/drawing/2014/main" val="1822425987"/>
                        </a:ext>
                      </a:extLst>
                    </a:gridCol>
                    <a:gridCol w="692468">
                      <a:extLst>
                        <a:ext uri="{9D8B030D-6E8A-4147-A177-3AD203B41FA5}">
                          <a16:colId xmlns:a16="http://schemas.microsoft.com/office/drawing/2014/main" val="4006187086"/>
                        </a:ext>
                      </a:extLst>
                    </a:gridCol>
                    <a:gridCol w="692468">
                      <a:extLst>
                        <a:ext uri="{9D8B030D-6E8A-4147-A177-3AD203B41FA5}">
                          <a16:colId xmlns:a16="http://schemas.microsoft.com/office/drawing/2014/main" val="1172211231"/>
                        </a:ext>
                      </a:extLst>
                    </a:gridCol>
                    <a:gridCol w="692468">
                      <a:extLst>
                        <a:ext uri="{9D8B030D-6E8A-4147-A177-3AD203B41FA5}">
                          <a16:colId xmlns:a16="http://schemas.microsoft.com/office/drawing/2014/main" val="29340177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20" t="-3226" r="-281967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0.7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1.3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2.2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57393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20" t="-104918" r="-281967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3.372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3.565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3.855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57089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175000" y="4438798"/>
                <a:ext cx="3060700" cy="932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3.855−3.372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2.2−0.7</m:t>
                          </m:r>
                        </m:den>
                      </m:f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=0.322</m:t>
                      </m:r>
                    </m:oMath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=3.147</m:t>
                      </m:r>
                    </m:oMath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∴</m:t>
                      </m:r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func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=0.322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+3.147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000" y="4438798"/>
                <a:ext cx="3060700" cy="932307"/>
              </a:xfrm>
              <a:prstGeom prst="rect">
                <a:avLst/>
              </a:prstGeom>
              <a:blipFill>
                <a:blip r:embed="rId5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0139" y="5661248"/>
                <a:ext cx="30607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  <m:oMath xmlns:m="http://schemas.openxmlformats.org/officeDocument/2006/math"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func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∴</m:t>
                      </m:r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=3.147   → 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=1403</m:t>
                      </m:r>
                    </m:oMath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=0.322     →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=2.099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9" y="5661248"/>
                <a:ext cx="3060700" cy="954107"/>
              </a:xfrm>
              <a:prstGeom prst="rect">
                <a:avLst/>
              </a:prstGeom>
              <a:blipFill>
                <a:blip r:embed="rId6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37615" y="5760023"/>
                <a:ext cx="233028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=1403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2.099</m:t>
                              </m:r>
                            </m:e>
                          </m:d>
                        </m:e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GB" sz="1400" b="0" dirty="0"/>
              </a:p>
              <a:p>
                <a:r>
                  <a:rPr lang="en-GB" sz="1600" dirty="0"/>
                  <a:t>When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=5, 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=57164</m:t>
                    </m:r>
                  </m:oMath>
                </a14:m>
                <a:endParaRPr lang="en-GB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7615" y="5760023"/>
                <a:ext cx="2330281" cy="553998"/>
              </a:xfrm>
              <a:prstGeom prst="rect">
                <a:avLst/>
              </a:prstGeom>
              <a:blipFill>
                <a:blip r:embed="rId7"/>
                <a:stretch>
                  <a:fillRect l="-1305" b="-131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63499" y="4410385"/>
            <a:ext cx="281485" cy="2491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75000" y="4438798"/>
            <a:ext cx="281485" cy="2491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214" y="5635462"/>
            <a:ext cx="281485" cy="2491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153972" y="5585522"/>
            <a:ext cx="281485" cy="2491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32598" y="4522839"/>
            <a:ext cx="2064602" cy="6968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37614" y="4438798"/>
            <a:ext cx="2304385" cy="8952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61624" y="5633882"/>
            <a:ext cx="2470476" cy="9574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67034" y="5597903"/>
            <a:ext cx="2470476" cy="9574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2270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14H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Pure Mathematics Year 1/AS</a:t>
            </a:r>
          </a:p>
          <a:p>
            <a:r>
              <a:rPr lang="en-GB" sz="2400" dirty="0"/>
              <a:t>Page 331-333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-1144" y="162880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2010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1428" y="2222004"/>
            <a:ext cx="640871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800" b="1" dirty="0"/>
              <a:t>The End</a:t>
            </a:r>
            <a:endParaRPr lang="en-GB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4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 sz="3200" dirty="0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654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Contrasting exponential graphs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6336" y="845891"/>
                <a:ext cx="8519864" cy="369332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On the same axes sketch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1.5</m:t>
                        </m:r>
                      </m:e>
                      <m:sup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36" y="845891"/>
                <a:ext cx="8519864" cy="369332"/>
              </a:xfrm>
              <a:prstGeom prst="rect">
                <a:avLst/>
              </a:prstGeom>
              <a:blipFill>
                <a:blip r:embed="rId2"/>
                <a:stretch>
                  <a:fillRect b="-4762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33636" y="3331716"/>
                <a:ext cx="8550876" cy="538994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On the same axes sketch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36" y="3331716"/>
                <a:ext cx="8550876" cy="5389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V="1">
            <a:off x="3851920" y="1628800"/>
            <a:ext cx="0" cy="151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962820" y="3102868"/>
            <a:ext cx="39604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821660" y="2941836"/>
                <a:ext cx="4489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660" y="2941836"/>
                <a:ext cx="448940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627450" y="1321013"/>
                <a:ext cx="4489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450" y="1321013"/>
                <a:ext cx="448940" cy="307777"/>
              </a:xfrm>
              <a:prstGeom prst="rect">
                <a:avLst/>
              </a:prstGeom>
              <a:blipFill>
                <a:blip r:embed="rId5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: Shape 14"/>
          <p:cNvSpPr/>
          <p:nvPr/>
        </p:nvSpPr>
        <p:spPr>
          <a:xfrm>
            <a:off x="1959959" y="2044700"/>
            <a:ext cx="3716941" cy="1000007"/>
          </a:xfrm>
          <a:custGeom>
            <a:avLst/>
            <a:gdLst>
              <a:gd name="connsiteX0" fmla="*/ 46641 w 3716941"/>
              <a:gd name="connsiteY0" fmla="*/ 990600 h 1000007"/>
              <a:gd name="connsiteX1" fmla="*/ 97441 w 3716941"/>
              <a:gd name="connsiteY1" fmla="*/ 990600 h 1000007"/>
              <a:gd name="connsiteX2" fmla="*/ 1900841 w 3716941"/>
              <a:gd name="connsiteY2" fmla="*/ 736600 h 1000007"/>
              <a:gd name="connsiteX3" fmla="*/ 3716941 w 3716941"/>
              <a:gd name="connsiteY3" fmla="*/ 0 h 100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6941" h="1000007">
                <a:moveTo>
                  <a:pt x="46641" y="990600"/>
                </a:moveTo>
                <a:cubicBezTo>
                  <a:pt x="-82476" y="1011766"/>
                  <a:pt x="97441" y="990600"/>
                  <a:pt x="97441" y="990600"/>
                </a:cubicBezTo>
                <a:cubicBezTo>
                  <a:pt x="406474" y="948267"/>
                  <a:pt x="1297591" y="901700"/>
                  <a:pt x="1900841" y="736600"/>
                </a:cubicBezTo>
                <a:cubicBezTo>
                  <a:pt x="2504091" y="571500"/>
                  <a:pt x="3110516" y="285750"/>
                  <a:pt x="3716941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: Shape 15"/>
          <p:cNvSpPr/>
          <p:nvPr/>
        </p:nvSpPr>
        <p:spPr>
          <a:xfrm>
            <a:off x="1971675" y="2324100"/>
            <a:ext cx="3724275" cy="638175"/>
          </a:xfrm>
          <a:custGeom>
            <a:avLst/>
            <a:gdLst>
              <a:gd name="connsiteX0" fmla="*/ 0 w 3724275"/>
              <a:gd name="connsiteY0" fmla="*/ 638175 h 638175"/>
              <a:gd name="connsiteX1" fmla="*/ 1885950 w 3724275"/>
              <a:gd name="connsiteY1" fmla="*/ 466725 h 638175"/>
              <a:gd name="connsiteX2" fmla="*/ 3724275 w 3724275"/>
              <a:gd name="connsiteY2" fmla="*/ 0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24275" h="638175">
                <a:moveTo>
                  <a:pt x="0" y="638175"/>
                </a:moveTo>
                <a:cubicBezTo>
                  <a:pt x="632619" y="605631"/>
                  <a:pt x="1265238" y="573087"/>
                  <a:pt x="1885950" y="466725"/>
                </a:cubicBezTo>
                <a:cubicBezTo>
                  <a:pt x="2506663" y="360362"/>
                  <a:pt x="3115469" y="180181"/>
                  <a:pt x="3724275" y="0"/>
                </a:cubicBezTo>
              </a:path>
            </a:pathLst>
          </a:cu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: Shape 16"/>
          <p:cNvSpPr/>
          <p:nvPr/>
        </p:nvSpPr>
        <p:spPr>
          <a:xfrm>
            <a:off x="1962150" y="1600200"/>
            <a:ext cx="3667125" cy="1485900"/>
          </a:xfrm>
          <a:custGeom>
            <a:avLst/>
            <a:gdLst>
              <a:gd name="connsiteX0" fmla="*/ 0 w 3667125"/>
              <a:gd name="connsiteY0" fmla="*/ 1485900 h 1485900"/>
              <a:gd name="connsiteX1" fmla="*/ 1905000 w 3667125"/>
              <a:gd name="connsiteY1" fmla="*/ 1200150 h 1485900"/>
              <a:gd name="connsiteX2" fmla="*/ 3667125 w 3667125"/>
              <a:gd name="connsiteY2" fmla="*/ 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67125" h="1485900">
                <a:moveTo>
                  <a:pt x="0" y="1485900"/>
                </a:moveTo>
                <a:cubicBezTo>
                  <a:pt x="646906" y="1466850"/>
                  <a:pt x="1293813" y="1447800"/>
                  <a:pt x="1905000" y="1200150"/>
                </a:cubicBezTo>
                <a:cubicBezTo>
                  <a:pt x="2516187" y="952500"/>
                  <a:pt x="3091656" y="476250"/>
                  <a:pt x="3667125" y="0"/>
                </a:cubicBezTo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460015" y="1427276"/>
                <a:ext cx="11598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1400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  <m:sup>
                          <m:r>
                            <a:rPr lang="en-GB" sz="1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015" y="1427276"/>
                <a:ext cx="1159859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450465" y="1856982"/>
                <a:ext cx="11598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1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GB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465" y="1856982"/>
                <a:ext cx="1159859" cy="307777"/>
              </a:xfrm>
              <a:prstGeom prst="rect">
                <a:avLst/>
              </a:prstGeom>
              <a:blipFill>
                <a:blip r:embed="rId7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555265" y="2190493"/>
                <a:ext cx="11598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1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GB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  <m:sup>
                          <m:r>
                            <a:rPr lang="en-GB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265" y="2190493"/>
                <a:ext cx="1159859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239937" y="1447814"/>
                <a:ext cx="1208113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The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200" dirty="0"/>
                  <a:t>-intercept is always 1.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937" y="1447814"/>
                <a:ext cx="1208113" cy="461665"/>
              </a:xfrm>
              <a:prstGeom prst="rect">
                <a:avLst/>
              </a:prstGeom>
              <a:blipFill>
                <a:blip r:embed="rId9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66725" y="1769160"/>
                <a:ext cx="1541489" cy="83099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If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GB" sz="1200" dirty="0"/>
                  <a:t>, the larger the base, the smaller the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200" dirty="0"/>
                  <a:t> value: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1.5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25" y="1769160"/>
                <a:ext cx="1541489" cy="83099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948264" y="1844570"/>
                <a:ext cx="1541489" cy="83099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If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GB" sz="1200" dirty="0"/>
                  <a:t>, the larger the base, the larger the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200" dirty="0"/>
                  <a:t> value: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1.5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1844570"/>
                <a:ext cx="1541489" cy="83099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 flipH="1">
            <a:off x="5291756" y="2544703"/>
            <a:ext cx="1637458" cy="554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752726" y="1905000"/>
            <a:ext cx="904874" cy="6858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533499" y="2567790"/>
                <a:ext cx="4489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499" y="2567790"/>
                <a:ext cx="448940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>
            <a:off x="1115148" y="2614020"/>
            <a:ext cx="1189902" cy="2339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2380296" y="4540000"/>
            <a:ext cx="0" cy="151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91196" y="6014068"/>
            <a:ext cx="39604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350036" y="5853036"/>
                <a:ext cx="4489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036" y="5853036"/>
                <a:ext cx="448940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155826" y="4232213"/>
                <a:ext cx="4489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826" y="4232213"/>
                <a:ext cx="448940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Freeform: Shape 36"/>
          <p:cNvSpPr/>
          <p:nvPr/>
        </p:nvSpPr>
        <p:spPr>
          <a:xfrm>
            <a:off x="521825" y="4951934"/>
            <a:ext cx="3716941" cy="1000007"/>
          </a:xfrm>
          <a:custGeom>
            <a:avLst/>
            <a:gdLst>
              <a:gd name="connsiteX0" fmla="*/ 46641 w 3716941"/>
              <a:gd name="connsiteY0" fmla="*/ 990600 h 1000007"/>
              <a:gd name="connsiteX1" fmla="*/ 97441 w 3716941"/>
              <a:gd name="connsiteY1" fmla="*/ 990600 h 1000007"/>
              <a:gd name="connsiteX2" fmla="*/ 1900841 w 3716941"/>
              <a:gd name="connsiteY2" fmla="*/ 736600 h 1000007"/>
              <a:gd name="connsiteX3" fmla="*/ 3716941 w 3716941"/>
              <a:gd name="connsiteY3" fmla="*/ 0 h 100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6941" h="1000007">
                <a:moveTo>
                  <a:pt x="46641" y="990600"/>
                </a:moveTo>
                <a:cubicBezTo>
                  <a:pt x="-82476" y="1011766"/>
                  <a:pt x="97441" y="990600"/>
                  <a:pt x="97441" y="990600"/>
                </a:cubicBezTo>
                <a:cubicBezTo>
                  <a:pt x="406474" y="948267"/>
                  <a:pt x="1297591" y="901700"/>
                  <a:pt x="1900841" y="736600"/>
                </a:cubicBezTo>
                <a:cubicBezTo>
                  <a:pt x="2504091" y="571500"/>
                  <a:pt x="3110516" y="285750"/>
                  <a:pt x="3716941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008141" y="4647018"/>
                <a:ext cx="11598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1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GB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141" y="4647018"/>
                <a:ext cx="1159859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Freeform: Shape 38"/>
          <p:cNvSpPr/>
          <p:nvPr/>
        </p:nvSpPr>
        <p:spPr>
          <a:xfrm flipH="1">
            <a:off x="503548" y="4962122"/>
            <a:ext cx="3716941" cy="1000007"/>
          </a:xfrm>
          <a:custGeom>
            <a:avLst/>
            <a:gdLst>
              <a:gd name="connsiteX0" fmla="*/ 46641 w 3716941"/>
              <a:gd name="connsiteY0" fmla="*/ 990600 h 1000007"/>
              <a:gd name="connsiteX1" fmla="*/ 97441 w 3716941"/>
              <a:gd name="connsiteY1" fmla="*/ 990600 h 1000007"/>
              <a:gd name="connsiteX2" fmla="*/ 1900841 w 3716941"/>
              <a:gd name="connsiteY2" fmla="*/ 736600 h 1000007"/>
              <a:gd name="connsiteX3" fmla="*/ 3716941 w 3716941"/>
              <a:gd name="connsiteY3" fmla="*/ 0 h 100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6941" h="1000007">
                <a:moveTo>
                  <a:pt x="46641" y="990600"/>
                </a:moveTo>
                <a:cubicBezTo>
                  <a:pt x="-82476" y="1011766"/>
                  <a:pt x="97441" y="990600"/>
                  <a:pt x="97441" y="990600"/>
                </a:cubicBezTo>
                <a:cubicBezTo>
                  <a:pt x="406474" y="948267"/>
                  <a:pt x="1297591" y="901700"/>
                  <a:pt x="1900841" y="736600"/>
                </a:cubicBezTo>
                <a:cubicBezTo>
                  <a:pt x="2504091" y="571500"/>
                  <a:pt x="3110516" y="285750"/>
                  <a:pt x="3716941" y="0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30166" y="4534133"/>
                <a:ext cx="1159859" cy="600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4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1400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400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GB" sz="1400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66" y="4534133"/>
                <a:ext cx="1159859" cy="60054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112489" y="4007437"/>
                <a:ext cx="3872023" cy="257634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Three important notes: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GB" sz="1200" dirty="0"/>
                  <a:t> is said to be “</a:t>
                </a:r>
                <a:r>
                  <a:rPr lang="en-GB" sz="1200" b="1" dirty="0"/>
                  <a:t>exponential growing</a:t>
                </a:r>
                <a:r>
                  <a:rPr lang="en-GB" sz="1200" dirty="0"/>
                  <a:t>” whereas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GB" sz="1200" dirty="0"/>
                  <a:t> is said to be “</a:t>
                </a:r>
                <a:r>
                  <a:rPr lang="en-GB" sz="1200" b="1" dirty="0"/>
                  <a:t>exponentially decaying</a:t>
                </a:r>
                <a:r>
                  <a:rPr lang="en-GB" sz="1200" dirty="0"/>
                  <a:t>”, because it’s getting smaller (halving) each time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200" dirty="0"/>
                  <a:t> increases by 1.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GB" sz="1200" dirty="0"/>
                  <a:t> is a reflection of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GB" sz="1200" dirty="0"/>
                  <a:t> in the line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200" dirty="0"/>
                  <a:t>. Proof:</a:t>
                </a:r>
                <a:br>
                  <a:rPr lang="en-GB" sz="1200" dirty="0"/>
                </a:br>
                <a:r>
                  <a:rPr lang="en-GB" sz="1200" dirty="0"/>
                  <a:t>If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GB" sz="1200" dirty="0"/>
                  <a:t>, </a:t>
                </a:r>
                <a14:m>
                  <m:oMath xmlns:m="http://schemas.openxmlformats.org/officeDocument/2006/math">
                    <m:r>
                      <a:rPr lang="en-GB" sz="1200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1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2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12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1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12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GB" sz="12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2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GB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sz="1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GB" sz="12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1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12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sz="12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GB" sz="1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GB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GB" sz="1200" dirty="0"/>
                  <a:t> would usually be written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GB" sz="1200" dirty="0"/>
                  <a:t>.</a:t>
                </a:r>
                <a:br>
                  <a:rPr lang="en-GB" sz="1200" dirty="0"/>
                </a:br>
                <a:r>
                  <a:rPr lang="en-GB" sz="1200" b="1" u="sng" dirty="0"/>
                  <a:t>You should therefore in general be able to recognise and sketch the graph </a:t>
                </a:r>
                <a14:m>
                  <m:oMath xmlns:m="http://schemas.openxmlformats.org/officeDocument/2006/math">
                    <m:r>
                      <a:rPr lang="en-GB" sz="1200" b="1" i="1" u="sng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sz="1200" b="1" i="1" u="sng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1200" b="1" i="1" u="sng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200" b="1" i="1" u="sng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GB" sz="1200" b="1" i="1" u="sng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200" b="1" i="1" u="sng" smtClean="0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</m:oMath>
                </a14:m>
                <a:r>
                  <a:rPr lang="en-GB" sz="1200" b="1" u="sng" dirty="0"/>
                  <a:t>.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489" y="4007437"/>
                <a:ext cx="3872023" cy="2576346"/>
              </a:xfrm>
              <a:prstGeom prst="rect">
                <a:avLst/>
              </a:prstGeom>
              <a:blipFill>
                <a:blip r:embed="rId17"/>
                <a:stretch>
                  <a:fillRect b="-4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026296" y="5451937"/>
                <a:ext cx="4489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296" y="5451937"/>
                <a:ext cx="448940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>
            <a:off x="430166" y="1226499"/>
            <a:ext cx="8536034" cy="19428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/>
              <a:t>?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30166" y="3879114"/>
            <a:ext cx="8554346" cy="28567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0130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Graph Transformations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3528" y="1175489"/>
                <a:ext cx="2181448" cy="369332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Sketch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175489"/>
                <a:ext cx="2181448" cy="369332"/>
              </a:xfrm>
              <a:prstGeom prst="rect">
                <a:avLst/>
              </a:prstGeom>
              <a:blipFill>
                <a:blip r:embed="rId2"/>
                <a:stretch>
                  <a:fillRect b="-4762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V="1">
            <a:off x="3729112" y="1958398"/>
            <a:ext cx="0" cy="151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963712" y="3457866"/>
            <a:ext cx="39604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797152" y="3271434"/>
                <a:ext cx="4489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152" y="3271434"/>
                <a:ext cx="448940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04642" y="1650611"/>
                <a:ext cx="4489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642" y="1650611"/>
                <a:ext cx="448940" cy="307777"/>
              </a:xfrm>
              <a:prstGeom prst="rect">
                <a:avLst/>
              </a:prstGeom>
              <a:blipFill>
                <a:blip r:embed="rId4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/>
          <p:cNvSpPr/>
          <p:nvPr/>
        </p:nvSpPr>
        <p:spPr>
          <a:xfrm>
            <a:off x="1087851" y="2361598"/>
            <a:ext cx="3716941" cy="1000007"/>
          </a:xfrm>
          <a:custGeom>
            <a:avLst/>
            <a:gdLst>
              <a:gd name="connsiteX0" fmla="*/ 46641 w 3716941"/>
              <a:gd name="connsiteY0" fmla="*/ 990600 h 1000007"/>
              <a:gd name="connsiteX1" fmla="*/ 97441 w 3716941"/>
              <a:gd name="connsiteY1" fmla="*/ 990600 h 1000007"/>
              <a:gd name="connsiteX2" fmla="*/ 1900841 w 3716941"/>
              <a:gd name="connsiteY2" fmla="*/ 736600 h 1000007"/>
              <a:gd name="connsiteX3" fmla="*/ 3716941 w 3716941"/>
              <a:gd name="connsiteY3" fmla="*/ 0 h 100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6941" h="1000007">
                <a:moveTo>
                  <a:pt x="46641" y="990600"/>
                </a:moveTo>
                <a:cubicBezTo>
                  <a:pt x="-82476" y="1011766"/>
                  <a:pt x="97441" y="990600"/>
                  <a:pt x="97441" y="990600"/>
                </a:cubicBezTo>
                <a:cubicBezTo>
                  <a:pt x="406474" y="948267"/>
                  <a:pt x="1297591" y="901700"/>
                  <a:pt x="1900841" y="736600"/>
                </a:cubicBezTo>
                <a:cubicBezTo>
                  <a:pt x="2504091" y="571500"/>
                  <a:pt x="3110516" y="285750"/>
                  <a:pt x="3716941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718057" y="2186580"/>
                <a:ext cx="1159859" cy="312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1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GB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057" y="2186580"/>
                <a:ext cx="1159859" cy="312586"/>
              </a:xfrm>
              <a:prstGeom prst="rect">
                <a:avLst/>
              </a:prstGeom>
              <a:blipFill>
                <a:blip r:embed="rId5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348732" y="2640872"/>
                <a:ext cx="4489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732" y="2640872"/>
                <a:ext cx="44894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864076" y="1709921"/>
                <a:ext cx="2839616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The ‘change’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GB" sz="1600" dirty="0"/>
                  <a:t> is ‘inside the function’ (i.e. input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600" dirty="0"/>
                  <a:t> is replaced with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GB" sz="1600" dirty="0"/>
                  <a:t>).</a:t>
                </a:r>
              </a:p>
              <a:p>
                <a:r>
                  <a:rPr lang="en-GB" sz="1600" dirty="0"/>
                  <a:t>So a translation to the left by 3.</a:t>
                </a:r>
              </a:p>
              <a:p>
                <a:endParaRPr lang="en-GB" sz="1600" dirty="0"/>
              </a:p>
              <a:p>
                <a:r>
                  <a:rPr lang="en-GB" sz="1600" dirty="0"/>
                  <a:t>Ensure you work out the new </a:t>
                </a:r>
                <a:br>
                  <a:rPr lang="en-GB" sz="1600" dirty="0"/>
                </a:b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600" dirty="0"/>
                  <a:t>-intercept.</a:t>
                </a: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076" y="1709921"/>
                <a:ext cx="2839616" cy="1815882"/>
              </a:xfrm>
              <a:prstGeom prst="rect">
                <a:avLst/>
              </a:prstGeom>
              <a:blipFill>
                <a:blip r:embed="rId7"/>
                <a:stretch>
                  <a:fillRect l="-1288" t="-1007" r="-644" b="-33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323528" y="1559348"/>
            <a:ext cx="8380164" cy="24152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8734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14A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Pure Mathematics Year 1/AS</a:t>
            </a:r>
          </a:p>
          <a:p>
            <a:r>
              <a:rPr lang="en-GB" sz="2400" dirty="0"/>
              <a:t>Pages 313-314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737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3779694" y="599127"/>
                <a:ext cx="5364088" cy="6258873"/>
              </a:xfrm>
              <a:prstGeom prst="rect">
                <a:avLst/>
              </a:prstGeom>
              <a:gradFill>
                <a:gsLst>
                  <a:gs pos="0">
                    <a:schemeClr val="bg2">
                      <a:alpha val="33000"/>
                    </a:schemeClr>
                  </a:gs>
                  <a:gs pos="74000">
                    <a:schemeClr val="bg1">
                      <a:lumMod val="85000"/>
                      <a:alpha val="40000"/>
                    </a:schemeClr>
                  </a:gs>
                  <a:gs pos="83000">
                    <a:schemeClr val="bg1">
                      <a:lumMod val="75000"/>
                      <a:alpha val="10000"/>
                    </a:schemeClr>
                  </a:gs>
                  <a:gs pos="100000">
                    <a:schemeClr val="bg1">
                      <a:lumMod val="65000"/>
                      <a:alpha val="43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You won’t yet be able to differentiate general exponential functions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 until Year 2.</a:t>
                </a:r>
              </a:p>
              <a:p>
                <a:pPr algn="ctr"/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But I’ve calculated the gradient functions for you – click the black arrow to reveal the graph and gradient function.</a:t>
                </a: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694" y="599127"/>
                <a:ext cx="5364088" cy="6258873"/>
              </a:xfrm>
              <a:prstGeom prst="rect">
                <a:avLst/>
              </a:prstGeom>
              <a:blipFill>
                <a:blip r:embed="rId2"/>
                <a:stretch>
                  <a:fillRect l="-568" r="-14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0" y="0"/>
            <a:ext cx="9144000" cy="599127"/>
            <a:chOff x="0" y="13335"/>
            <a:chExt cx="9144218" cy="5991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32"/>
                <p:cNvSpPr txBox="1"/>
                <p:nvPr/>
              </p:nvSpPr>
              <p:spPr>
                <a:xfrm>
                  <a:off x="0" y="13335"/>
                  <a:ext cx="9144000" cy="59912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lIns="32400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14:m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a14:m>
                  <a:r>
                    <a:rPr lang="en-GB" sz="3200" dirty="0"/>
                    <a:t> </a:t>
                  </a:r>
                </a:p>
              </p:txBody>
            </p:sp>
          </mc:Choice>
          <mc:Fallback xmlns="">
            <p:sp>
              <p:nvSpPr>
                <p:cNvPr id="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13335"/>
                  <a:ext cx="9144000" cy="59912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251520" y="993479"/>
            <a:ext cx="1440160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Function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91680" y="990823"/>
            <a:ext cx="162302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51520" y="1360155"/>
                <a:ext cx="1440160" cy="494764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60155"/>
                <a:ext cx="1440160" cy="4947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51520" y="1843211"/>
                <a:ext cx="1440160" cy="494764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1.5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843211"/>
                <a:ext cx="1440160" cy="4947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51520" y="2335319"/>
                <a:ext cx="1440160" cy="494764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335319"/>
                <a:ext cx="1440160" cy="4947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51520" y="2830083"/>
                <a:ext cx="1440160" cy="494764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2.5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830083"/>
                <a:ext cx="1440160" cy="4947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51520" y="3322191"/>
                <a:ext cx="1440160" cy="494764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322191"/>
                <a:ext cx="1440160" cy="49476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251520" y="3816955"/>
                <a:ext cx="1440160" cy="494764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3.5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816955"/>
                <a:ext cx="1440160" cy="49476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1691680" y="1360155"/>
            <a:ext cx="1623020" cy="4947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1691680" y="1843211"/>
            <a:ext cx="1623020" cy="4947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1691680" y="2335319"/>
            <a:ext cx="1623020" cy="4947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1691680" y="2828755"/>
            <a:ext cx="1623020" cy="4947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1691680" y="3322191"/>
            <a:ext cx="1623020" cy="4947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1691680" y="3816955"/>
            <a:ext cx="1623020" cy="4947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91680" y="1348447"/>
                <a:ext cx="1008112" cy="501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1348447"/>
                <a:ext cx="1008112" cy="501356"/>
              </a:xfrm>
              <a:prstGeom prst="rect">
                <a:avLst/>
              </a:prstGeom>
              <a:blipFill rotWithShape="0">
                <a:blip r:embed="rId10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809180" y="1839251"/>
                <a:ext cx="1505520" cy="501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=0.41×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1.5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180" y="1839251"/>
                <a:ext cx="1505520" cy="501356"/>
              </a:xfrm>
              <a:prstGeom prst="rect">
                <a:avLst/>
              </a:prstGeom>
              <a:blipFill rotWithShape="0">
                <a:blip r:embed="rId11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3314700" y="1348447"/>
            <a:ext cx="321196" cy="4908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&gt;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314700" y="1856223"/>
            <a:ext cx="321196" cy="4908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809180" y="2333227"/>
                <a:ext cx="1505520" cy="501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=0.69×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180" y="2333227"/>
                <a:ext cx="1505520" cy="501356"/>
              </a:xfrm>
              <a:prstGeom prst="rect">
                <a:avLst/>
              </a:prstGeom>
              <a:blipFill rotWithShape="0">
                <a:blip r:embed="rId12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>
            <a:off x="3314700" y="2350199"/>
            <a:ext cx="321196" cy="4908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809180" y="2828077"/>
                <a:ext cx="1505520" cy="501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=0.92×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2.5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180" y="2828077"/>
                <a:ext cx="1505520" cy="501356"/>
              </a:xfrm>
              <a:prstGeom prst="rect">
                <a:avLst/>
              </a:prstGeom>
              <a:blipFill rotWithShape="0">
                <a:blip r:embed="rId13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>
            <a:off x="3314700" y="2845049"/>
            <a:ext cx="321196" cy="4908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809180" y="3322053"/>
                <a:ext cx="1505520" cy="501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=1.10×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180" y="3322053"/>
                <a:ext cx="1505520" cy="501356"/>
              </a:xfrm>
              <a:prstGeom prst="rect">
                <a:avLst/>
              </a:prstGeom>
              <a:blipFill rotWithShape="0">
                <a:blip r:embed="rId14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3314700" y="3339025"/>
            <a:ext cx="321196" cy="4908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809180" y="3806403"/>
                <a:ext cx="1505520" cy="501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=1.25×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3.5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180" y="3806403"/>
                <a:ext cx="1505520" cy="501356"/>
              </a:xfrm>
              <a:prstGeom prst="rect">
                <a:avLst/>
              </a:prstGeom>
              <a:blipFill rotWithShape="0">
                <a:blip r:embed="rId15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/>
          <p:cNvSpPr/>
          <p:nvPr/>
        </p:nvSpPr>
        <p:spPr>
          <a:xfrm>
            <a:off x="3314700" y="3823375"/>
            <a:ext cx="321196" cy="4908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&gt;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66924" y="4653136"/>
            <a:ext cx="3026866" cy="16312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000" dirty="0"/>
              <a:t>Compare each exponential function against its respective gradient function. What do you notice?</a:t>
            </a:r>
          </a:p>
        </p:txBody>
      </p:sp>
      <p:pic>
        <p:nvPicPr>
          <p:cNvPr id="1028" name="Picture 4" descr="Graph Plot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721" y="1970339"/>
            <a:ext cx="5178470" cy="319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raph Plot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422" y="1970339"/>
            <a:ext cx="5163914" cy="318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raph Plot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422" y="1983870"/>
            <a:ext cx="5182756" cy="320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raph Plot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688" y="1983870"/>
            <a:ext cx="5180204" cy="319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raph Plot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665" y="1961348"/>
            <a:ext cx="5163194" cy="318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raph Plot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512" y="1986287"/>
            <a:ext cx="5171748" cy="319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54C8D7-F131-41DB-B99D-CBC284862A8C}"/>
              </a:ext>
            </a:extLst>
          </p:cNvPr>
          <p:cNvSpPr txBox="1"/>
          <p:nvPr/>
        </p:nvSpPr>
        <p:spPr>
          <a:xfrm>
            <a:off x="3169692" y="61182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Click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E6DB90-A4E8-4A20-86BE-9E136788E21C}"/>
              </a:ext>
            </a:extLst>
          </p:cNvPr>
          <p:cNvCxnSpPr>
            <a:stCxn id="6" idx="2"/>
          </p:cNvCxnSpPr>
          <p:nvPr/>
        </p:nvCxnSpPr>
        <p:spPr>
          <a:xfrm flipH="1">
            <a:off x="3479800" y="981159"/>
            <a:ext cx="85936" cy="263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62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89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0" fill="hold">
                      <p:stCondLst>
                        <p:cond delay="0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113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4" fill="hold">
                      <p:stCondLst>
                        <p:cond delay="0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137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8" fill="hold">
                      <p:stCondLst>
                        <p:cond delay="0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</p:childTnLst>
        </p:cTn>
      </p:par>
    </p:tnLst>
    <p:bldLst>
      <p:bldP spid="15" grpId="0"/>
      <p:bldP spid="29" grpId="0"/>
      <p:bldP spid="40" grpId="0"/>
      <p:bldP spid="42" grpId="0"/>
      <p:bldP spid="44" grpId="0"/>
      <p:bldP spid="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599127"/>
            <a:chOff x="0" y="13335"/>
            <a:chExt cx="9144218" cy="5991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32"/>
                <p:cNvSpPr txBox="1"/>
                <p:nvPr/>
              </p:nvSpPr>
              <p:spPr>
                <a:xfrm>
                  <a:off x="0" y="13335"/>
                  <a:ext cx="9144000" cy="59912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lIns="32400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14:m>
                    <m:oMath xmlns:m="http://schemas.openxmlformats.org/officeDocument/2006/math">
                      <m:r>
                        <a:rPr lang="en-GB" sz="3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a14:m>
                  <a:r>
                    <a:rPr lang="en-GB" sz="3200" dirty="0"/>
                    <a:t> </a:t>
                  </a:r>
                </a:p>
              </p:txBody>
            </p:sp>
          </mc:Choice>
          <mc:Fallback xmlns="">
            <p:sp>
              <p:nvSpPr>
                <p:cNvPr id="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13335"/>
                  <a:ext cx="9144000" cy="59912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251520" y="993479"/>
            <a:ext cx="1440160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Function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91680" y="990823"/>
            <a:ext cx="162302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51520" y="1360155"/>
                <a:ext cx="1440160" cy="494764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60155"/>
                <a:ext cx="1440160" cy="4947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51520" y="1843211"/>
                <a:ext cx="1440160" cy="494764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1.5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843211"/>
                <a:ext cx="1440160" cy="4947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51520" y="2335319"/>
                <a:ext cx="1440160" cy="494764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335319"/>
                <a:ext cx="1440160" cy="4947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51520" y="2830083"/>
                <a:ext cx="1440160" cy="494764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2.5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830083"/>
                <a:ext cx="1440160" cy="4947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51520" y="3322191"/>
                <a:ext cx="1440160" cy="494764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322191"/>
                <a:ext cx="1440160" cy="4947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1691680" y="1360155"/>
            <a:ext cx="1623020" cy="4947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1691680" y="1843211"/>
            <a:ext cx="1623020" cy="4947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1691680" y="2335319"/>
            <a:ext cx="1623020" cy="4947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1691680" y="2828755"/>
            <a:ext cx="1623020" cy="4947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691680" y="3322191"/>
                <a:ext cx="1623020" cy="49476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3322191"/>
                <a:ext cx="1623020" cy="494764"/>
              </a:xfrm>
              <a:prstGeom prst="rect">
                <a:avLst/>
              </a:prstGeom>
              <a:blipFill rotWithShape="0">
                <a:blip r:embed="rId8"/>
                <a:stretch>
                  <a:fillRect b="-1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691680" y="1348447"/>
                <a:ext cx="1008112" cy="501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1348447"/>
                <a:ext cx="1008112" cy="501356"/>
              </a:xfrm>
              <a:prstGeom prst="rect">
                <a:avLst/>
              </a:prstGeom>
              <a:blipFill rotWithShape="0">
                <a:blip r:embed="rId9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09180" y="1839251"/>
                <a:ext cx="1505520" cy="501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=0.41×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1.5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180" y="1839251"/>
                <a:ext cx="1505520" cy="501356"/>
              </a:xfrm>
              <a:prstGeom prst="rect">
                <a:avLst/>
              </a:prstGeom>
              <a:blipFill rotWithShape="0">
                <a:blip r:embed="rId10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3314700" y="1348447"/>
            <a:ext cx="321196" cy="4908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&gt;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314700" y="1856223"/>
            <a:ext cx="321196" cy="4908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809180" y="2333227"/>
                <a:ext cx="1505520" cy="501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=0.69×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180" y="2333227"/>
                <a:ext cx="1505520" cy="501356"/>
              </a:xfrm>
              <a:prstGeom prst="rect">
                <a:avLst/>
              </a:prstGeom>
              <a:blipFill rotWithShape="0">
                <a:blip r:embed="rId11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3314700" y="2350199"/>
            <a:ext cx="321196" cy="4908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809180" y="2828077"/>
                <a:ext cx="1505520" cy="501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=0.92×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2.5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180" y="2828077"/>
                <a:ext cx="1505520" cy="501356"/>
              </a:xfrm>
              <a:prstGeom prst="rect">
                <a:avLst/>
              </a:prstGeom>
              <a:blipFill rotWithShape="0">
                <a:blip r:embed="rId12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>
            <a:off x="3314700" y="2845049"/>
            <a:ext cx="321196" cy="4908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&gt;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314700" y="3339025"/>
            <a:ext cx="321196" cy="4908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&gt;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251520" y="3314117"/>
            <a:ext cx="3384376" cy="1000363"/>
            <a:chOff x="251520" y="3806403"/>
            <a:chExt cx="3384376" cy="10003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251520" y="3816955"/>
                  <a:ext cx="1440160" cy="494764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520" y="3816955"/>
                  <a:ext cx="1440160" cy="49476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/>
            <p:cNvSpPr/>
            <p:nvPr/>
          </p:nvSpPr>
          <p:spPr>
            <a:xfrm>
              <a:off x="1691680" y="3816955"/>
              <a:ext cx="1623020" cy="49476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809180" y="3806403"/>
                  <a:ext cx="1505520" cy="5013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𝑑𝑦</m:t>
                            </m:r>
                          </m:num>
                          <m:den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=1.10×</m:t>
                        </m:r>
                        <m:sSup>
                          <m:sSup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9180" y="3806403"/>
                  <a:ext cx="1505520" cy="501356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243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angle 29"/>
            <p:cNvSpPr/>
            <p:nvPr/>
          </p:nvSpPr>
          <p:spPr>
            <a:xfrm>
              <a:off x="3314700" y="3823375"/>
              <a:ext cx="321196" cy="49080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&gt;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251520" y="4309542"/>
                  <a:ext cx="1440160" cy="494764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3.5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520" y="4309542"/>
                  <a:ext cx="1440160" cy="494764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Rectangle 31"/>
            <p:cNvSpPr/>
            <p:nvPr/>
          </p:nvSpPr>
          <p:spPr>
            <a:xfrm>
              <a:off x="1691680" y="4309542"/>
              <a:ext cx="1623020" cy="49476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1809180" y="4298990"/>
                  <a:ext cx="1505520" cy="5013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𝑑𝑦</m:t>
                            </m:r>
                          </m:num>
                          <m:den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=1.25×</m:t>
                        </m:r>
                        <m:sSup>
                          <m:sSup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3.5</m:t>
                            </m:r>
                          </m:e>
                          <m:sup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9180" y="4298990"/>
                  <a:ext cx="1505520" cy="501356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120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Rectangle 33"/>
            <p:cNvSpPr/>
            <p:nvPr/>
          </p:nvSpPr>
          <p:spPr>
            <a:xfrm>
              <a:off x="3314700" y="4315962"/>
              <a:ext cx="321196" cy="49080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&gt;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067944" y="990823"/>
            <a:ext cx="4824536" cy="5365537"/>
            <a:chOff x="4067944" y="990823"/>
            <a:chExt cx="4824536" cy="53655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4067944" y="990823"/>
                  <a:ext cx="4824536" cy="2785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2.5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a14:m>
                  <a:r>
                    <a:rPr lang="en-GB" b="0" dirty="0">
                      <a:latin typeface="+mj-lt"/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a14:m>
                  <a:r>
                    <a:rPr lang="en-GB" b="0" dirty="0">
                      <a:latin typeface="+mj-lt"/>
                    </a:rPr>
                    <a:t> seem to be similar to their respective gradient functions. So is there a base between 2.5 and 3 where the </a:t>
                  </a:r>
                  <a:r>
                    <a:rPr lang="en-GB" b="1" dirty="0">
                      <a:latin typeface="+mj-lt"/>
                    </a:rPr>
                    <a:t>function</a:t>
                  </a:r>
                  <a:r>
                    <a:rPr lang="en-GB" b="0" dirty="0">
                      <a:latin typeface="+mj-lt"/>
                    </a:rPr>
                    <a:t> </a:t>
                  </a:r>
                  <a:r>
                    <a:rPr lang="en-GB" b="1" dirty="0">
                      <a:latin typeface="+mj-lt"/>
                    </a:rPr>
                    <a:t>is equal to its gradient function</a:t>
                  </a:r>
                  <a:r>
                    <a:rPr lang="en-GB" b="0" dirty="0">
                      <a:latin typeface="+mj-lt"/>
                    </a:rPr>
                    <a:t>?</a:t>
                  </a:r>
                </a:p>
                <a:p>
                  <a:endParaRPr lang="en-GB" sz="1100" i="1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GB" sz="19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GB" sz="1900" b="0" i="1" smtClean="0">
                          <a:latin typeface="Cambria Math" panose="02040503050406030204" pitchFamily="18" charset="0"/>
                        </a:rPr>
                        <m:t>=2.71828…</m:t>
                      </m:r>
                    </m:oMath>
                  </a14:m>
                  <a:r>
                    <a:rPr lang="en-GB" sz="1900" dirty="0"/>
                    <a:t> is known as </a:t>
                  </a:r>
                  <a:r>
                    <a:rPr lang="en-GB" sz="1900" b="1" dirty="0"/>
                    <a:t>Euler’s Number.</a:t>
                  </a:r>
                </a:p>
                <a:p>
                  <a:endParaRPr lang="en-GB" sz="800" dirty="0"/>
                </a:p>
                <a:p>
                  <a:r>
                    <a:rPr lang="en-GB" dirty="0"/>
                    <a:t>It is one of the five most fundamental constants in mathematics (0, 1, </a:t>
                  </a:r>
                  <a14:m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n-GB" dirty="0"/>
                    <a:t>, </a:t>
                  </a:r>
                  <a14:m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a14:m>
                  <a:r>
                    <a:rPr lang="en-GB" dirty="0"/>
                    <a:t>, </a:t>
                  </a:r>
                  <a14:m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a14:m>
                  <a:r>
                    <a:rPr lang="en-GB" dirty="0"/>
                    <a:t>).</a:t>
                  </a:r>
                </a:p>
                <a:p>
                  <a:endParaRPr lang="en-GB" sz="1100" dirty="0"/>
                </a:p>
                <a:p>
                  <a:r>
                    <a:rPr lang="en-GB" dirty="0"/>
                    <a:t>It has the property that:</a:t>
                  </a: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7944" y="990823"/>
                  <a:ext cx="4824536" cy="2785378"/>
                </a:xfrm>
                <a:prstGeom prst="rect">
                  <a:avLst/>
                </a:prstGeom>
                <a:blipFill>
                  <a:blip r:embed="rId17"/>
                  <a:stretch>
                    <a:fillRect l="-1010" t="-1316" r="-1515" b="-285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4828356" y="3919622"/>
                  <a:ext cx="3168352" cy="618246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      →     </m:t>
                        </m:r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𝑑𝑦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8356" y="3919622"/>
                  <a:ext cx="3168352" cy="618246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4139952" y="4725144"/>
                  <a:ext cx="4680520" cy="16312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Although any function of the form </a:t>
                  </a:r>
                  <a14:m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a14:m>
                  <a:r>
                    <a:rPr lang="en-GB" dirty="0"/>
                    <a:t> is known as </a:t>
                  </a:r>
                  <a:r>
                    <a:rPr lang="en-GB" b="1" dirty="0"/>
                    <a:t>an</a:t>
                  </a:r>
                  <a:r>
                    <a:rPr lang="en-GB" dirty="0"/>
                    <a:t> exponential function,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a14:m>
                  <a:r>
                    <a:rPr lang="en-GB" dirty="0"/>
                    <a:t> is known as “</a:t>
                  </a:r>
                  <a:r>
                    <a:rPr lang="en-GB" b="1" dirty="0"/>
                    <a:t>the</a:t>
                  </a:r>
                  <a:r>
                    <a:rPr lang="en-GB" dirty="0"/>
                    <a:t>” exponential function.</a:t>
                  </a:r>
                </a:p>
                <a:p>
                  <a:endParaRPr lang="en-GB" dirty="0"/>
                </a:p>
                <a:p>
                  <a:r>
                    <a:rPr lang="en-GB" sz="1400" dirty="0"/>
                    <a:t>You can find the exponential function on your calculator, to the right (above the “ln” key)</a:t>
                  </a: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952" y="4725144"/>
                  <a:ext cx="4680520" cy="1631216"/>
                </a:xfrm>
                <a:prstGeom prst="rect">
                  <a:avLst/>
                </a:prstGeom>
                <a:blipFill>
                  <a:blip r:embed="rId19"/>
                  <a:stretch>
                    <a:fillRect l="-1042" t="-1866" b="-298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654136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0 L 0.00017 0.0722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40808</TotalTime>
  <Words>6100</Words>
  <Application>Microsoft Office PowerPoint</Application>
  <PresentationFormat>On-screen Show (4:3)</PresentationFormat>
  <Paragraphs>1008</Paragraphs>
  <Slides>49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Cambria Math</vt:lpstr>
      <vt:lpstr>Wingdings</vt:lpstr>
      <vt:lpstr>Office Theme</vt:lpstr>
      <vt:lpstr>P1 Chapter 14 :: Exponentials &amp; Logarithms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Jamie Frost</cp:lastModifiedBy>
  <cp:revision>1554</cp:revision>
  <dcterms:created xsi:type="dcterms:W3CDTF">2013-02-28T07:36:55Z</dcterms:created>
  <dcterms:modified xsi:type="dcterms:W3CDTF">2017-10-20T20:00:37Z</dcterms:modified>
</cp:coreProperties>
</file>