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_rels/notesSlide1.xml.rels" ContentType="application/vnd.openxmlformats-package.relationships+xml"/>
  <Override PartName="/ppt/notesSlides/_rels/notesSlide3.xml.rels" ContentType="application/vnd.openxmlformats-package.relationships+xml"/>
  <Override PartName="/ppt/media/image20.png" ContentType="image/png"/>
  <Override PartName="/ppt/media/image1.tif" ContentType="image/tiff"/>
  <Override PartName="/ppt/media/image3.png" ContentType="image/png"/>
  <Override PartName="/ppt/media/image21.png" ContentType="image/png"/>
  <Override PartName="/ppt/media/image2.tif" ContentType="image/tiff"/>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185737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IBM Plex Sans Text"/>
              </a:rPr>
              <a:t>Click to move the slide</a:t>
            </a:r>
            <a:endParaRPr b="0" lang="en-US" sz="1800" spc="-1" strike="noStrike">
              <a:solidFill>
                <a:srgbClr val="000000"/>
              </a:solidFill>
              <a:latin typeface="IBM Plex Sans Text"/>
            </a:endParaRPr>
          </a:p>
        </p:txBody>
      </p:sp>
      <p:sp>
        <p:nvSpPr>
          <p:cNvPr id="8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7"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8"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9"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0"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CC843B4-40F7-441C-A8F4-DD1D7F11742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150"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5A54E9FA-1386-4E27-AEB1-792CACC16853}" type="slidenum">
              <a:rPr b="0" lang="en-US" sz="1200" spc="-1" strike="noStrike">
                <a:solidFill>
                  <a:srgbClr val="000000"/>
                </a:solidFill>
                <a:latin typeface="Times New Roman"/>
              </a:rPr>
              <a:t>20</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6040" cy="3085920"/>
          </a:xfrm>
          <a:prstGeom prst="rect">
            <a:avLst/>
          </a:prstGeom>
          <a:ln w="0">
            <a:noFill/>
          </a:ln>
        </p:spPr>
      </p:sp>
      <p:sp>
        <p:nvSpPr>
          <p:cNvPr id="15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153"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41B38783-5949-41D1-A070-8AE464D2AC8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29"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30"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32"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33"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34"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35"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37"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38"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39"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40"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41"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42"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50"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52"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54"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55"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59"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60"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61"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8"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63"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64"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65"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67"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68"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69"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71"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72"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74"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75"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76"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77"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79"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80"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81"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82"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83"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84"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10"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12"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13"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17"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18"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19"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21"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22"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23"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IBM Plex Sans Text"/>
            </a:endParaRPr>
          </a:p>
        </p:txBody>
      </p:sp>
      <p:sp>
        <p:nvSpPr>
          <p:cNvPr id="25"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26"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
        <p:nvSpPr>
          <p:cNvPr id="27"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70c0"/>
              </a:solidFill>
              <a:latin typeface="IBM Plex Mono Tex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340200" y="6371640"/>
            <a:ext cx="2455560" cy="378720"/>
          </a:xfrm>
          <a:prstGeom prst="rect">
            <a:avLst/>
          </a:prstGeom>
          <a:ln w="0">
            <a:noFill/>
          </a:ln>
        </p:spPr>
      </p:pic>
      <p:pic>
        <p:nvPicPr>
          <p:cNvPr id="1" name="Picture 7" descr=""/>
          <p:cNvPicPr/>
          <p:nvPr/>
        </p:nvPicPr>
        <p:blipFill>
          <a:blip r:embed="rId3"/>
          <a:stretch/>
        </p:blipFill>
        <p:spPr>
          <a:xfrm>
            <a:off x="8475840" y="6371640"/>
            <a:ext cx="3375720" cy="397440"/>
          </a:xfrm>
          <a:prstGeom prst="rect">
            <a:avLst/>
          </a:prstGeom>
          <a:ln w="0">
            <a:noFill/>
          </a:ln>
        </p:spPr>
      </p:pic>
      <p:pic>
        <p:nvPicPr>
          <p:cNvPr id="2" name="Picture 3" descr=""/>
          <p:cNvPicPr/>
          <p:nvPr/>
        </p:nvPicPr>
        <p:blipFill>
          <a:blip r:embed="rId4">
            <a:alphaModFix amt="3000"/>
          </a:blip>
          <a:stretch/>
        </p:blipFill>
        <p:spPr>
          <a:xfrm>
            <a:off x="1066680" y="861480"/>
            <a:ext cx="10058040" cy="5699520"/>
          </a:xfrm>
          <a:prstGeom prst="rect">
            <a:avLst/>
          </a:prstGeom>
          <a:ln w="0">
            <a:noFill/>
          </a:ln>
        </p:spPr>
      </p:pic>
      <p:sp>
        <p:nvSpPr>
          <p:cNvPr id="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000" spc="-1" strike="noStrike">
                <a:solidFill>
                  <a:srgbClr val="005493"/>
                </a:solidFill>
                <a:latin typeface="IBM Plex Mono SemiBold"/>
                <a:ea typeface="IBM Plex Mono SemiBold"/>
              </a:rPr>
              <a:t>Click to edit Master title style</a:t>
            </a:r>
            <a:endParaRPr b="0" lang="en-US" sz="4000" spc="-1" strike="noStrike">
              <a:solidFill>
                <a:srgbClr val="000000"/>
              </a:solidFill>
              <a:latin typeface="IBM Plex Sans Text"/>
            </a:endParaRPr>
          </a:p>
        </p:txBody>
      </p:sp>
      <p:sp>
        <p:nvSpPr>
          <p:cNvPr id="4" name="PlaceHolder 2"/>
          <p:cNvSpPr>
            <a:spLocks noGrp="1"/>
          </p:cNvSpPr>
          <p:nvPr>
            <p:ph type="body"/>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70c0"/>
              </a:buClr>
              <a:buFont typeface="Arial"/>
              <a:buChar char="•"/>
            </a:pPr>
            <a:r>
              <a:rPr b="0" lang="en-US" sz="2800" spc="-1" strike="noStrike">
                <a:solidFill>
                  <a:srgbClr val="0070c0"/>
                </a:solidFill>
                <a:latin typeface="IBM Plex Mono Text"/>
              </a:rPr>
              <a:t>Click to edit Master text styles</a:t>
            </a:r>
            <a:endParaRPr b="0" lang="en-US" sz="2800" spc="-1" strike="noStrike">
              <a:solidFill>
                <a:srgbClr val="0070c0"/>
              </a:solidFill>
              <a:latin typeface="IBM Plex Mono Text"/>
            </a:endParaRPr>
          </a:p>
          <a:p>
            <a:pPr lvl="1" marL="685800" indent="-228600">
              <a:lnSpc>
                <a:spcPct val="90000"/>
              </a:lnSpc>
              <a:spcBef>
                <a:spcPts val="499"/>
              </a:spcBef>
              <a:buClr>
                <a:srgbClr val="0070c0"/>
              </a:buClr>
              <a:buFont typeface="Arial"/>
              <a:buChar char="•"/>
            </a:pPr>
            <a:r>
              <a:rPr b="0" lang="en-US" sz="2400" spc="-1" strike="noStrike">
                <a:solidFill>
                  <a:srgbClr val="0070c0"/>
                </a:solidFill>
                <a:latin typeface="IBM Plex Mono Text"/>
              </a:rPr>
              <a:t>Second level</a:t>
            </a:r>
            <a:endParaRPr b="0" lang="en-US" sz="2400" spc="-1" strike="noStrike">
              <a:solidFill>
                <a:srgbClr val="0070c0"/>
              </a:solidFill>
              <a:latin typeface="IBM Plex Mono Text"/>
            </a:endParaRPr>
          </a:p>
          <a:p>
            <a:pPr lvl="2" marL="1143000" indent="-228600">
              <a:lnSpc>
                <a:spcPct val="90000"/>
              </a:lnSpc>
              <a:spcBef>
                <a:spcPts val="499"/>
              </a:spcBef>
              <a:buClr>
                <a:srgbClr val="0070c0"/>
              </a:buClr>
              <a:buFont typeface="Arial"/>
              <a:buChar char="•"/>
            </a:pPr>
            <a:r>
              <a:rPr b="0" lang="en-US" sz="2000" spc="-1" strike="noStrike">
                <a:solidFill>
                  <a:srgbClr val="0070c0"/>
                </a:solidFill>
                <a:latin typeface="IBM Plex Mono Text"/>
              </a:rPr>
              <a:t>Third level</a:t>
            </a:r>
            <a:endParaRPr b="0" lang="en-US" sz="2000" spc="-1" strike="noStrike">
              <a:solidFill>
                <a:srgbClr val="0070c0"/>
              </a:solidFill>
              <a:latin typeface="IBM Plex Mono Text"/>
            </a:endParaRPr>
          </a:p>
          <a:p>
            <a:pPr lvl="3" marL="16002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Fourth level</a:t>
            </a:r>
            <a:endParaRPr b="0" lang="en-US" sz="1800" spc="-1" strike="noStrike">
              <a:solidFill>
                <a:srgbClr val="0070c0"/>
              </a:solidFill>
              <a:latin typeface="IBM Plex Mono Text"/>
            </a:endParaRPr>
          </a:p>
          <a:p>
            <a:pPr lvl="4" marL="20574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Fifth level</a:t>
            </a:r>
            <a:endParaRPr b="0" lang="en-US" sz="1800" spc="-1" strike="noStrike">
              <a:solidFill>
                <a:srgbClr val="0070c0"/>
              </a:solidFill>
              <a:latin typeface="IBM Plex Mono Text"/>
            </a:endParaRPr>
          </a:p>
        </p:txBody>
      </p:sp>
      <p:sp>
        <p:nvSpPr>
          <p:cNvPr id="5" name="PlaceHolder 3"/>
          <p:cNvSpPr>
            <a:spLocks noGrp="1"/>
          </p:cNvSpPr>
          <p:nvPr>
            <p:ph type="body"/>
          </p:nvPr>
        </p:nvSpPr>
        <p:spPr>
          <a:xfrm>
            <a:off x="6172200" y="1825560"/>
            <a:ext cx="5181120" cy="4350960"/>
          </a:xfrm>
          <a:prstGeom prst="rect">
            <a:avLst/>
          </a:prstGeom>
          <a:noFill/>
          <a:ln w="0">
            <a:noFill/>
          </a:ln>
        </p:spPr>
        <p:txBody>
          <a:bodyPr anchor="t">
            <a:noAutofit/>
          </a:bodyPr>
          <a:p>
            <a:pPr marL="228600" indent="-228600">
              <a:lnSpc>
                <a:spcPct val="90000"/>
              </a:lnSpc>
              <a:spcBef>
                <a:spcPts val="1001"/>
              </a:spcBef>
              <a:buClr>
                <a:srgbClr val="0070c0"/>
              </a:buClr>
              <a:buFont typeface="Arial"/>
              <a:buChar char="•"/>
            </a:pPr>
            <a:r>
              <a:rPr b="0" lang="en-US" sz="2800" spc="-1" strike="noStrike">
                <a:solidFill>
                  <a:srgbClr val="0070c0"/>
                </a:solidFill>
                <a:latin typeface="IBM Plex Mono Text"/>
              </a:rPr>
              <a:t>Click to edit Master text styles</a:t>
            </a:r>
            <a:endParaRPr b="0" lang="en-US" sz="2800" spc="-1" strike="noStrike">
              <a:solidFill>
                <a:srgbClr val="0070c0"/>
              </a:solidFill>
              <a:latin typeface="IBM Plex Mono Text"/>
            </a:endParaRPr>
          </a:p>
          <a:p>
            <a:pPr lvl="1" marL="685800" indent="-228600">
              <a:lnSpc>
                <a:spcPct val="90000"/>
              </a:lnSpc>
              <a:spcBef>
                <a:spcPts val="499"/>
              </a:spcBef>
              <a:buClr>
                <a:srgbClr val="0070c0"/>
              </a:buClr>
              <a:buFont typeface="Arial"/>
              <a:buChar char="•"/>
            </a:pPr>
            <a:r>
              <a:rPr b="0" lang="en-US" sz="2400" spc="-1" strike="noStrike">
                <a:solidFill>
                  <a:srgbClr val="0070c0"/>
                </a:solidFill>
                <a:latin typeface="IBM Plex Mono Text"/>
              </a:rPr>
              <a:t>Second level</a:t>
            </a:r>
            <a:endParaRPr b="0" lang="en-US" sz="2400" spc="-1" strike="noStrike">
              <a:solidFill>
                <a:srgbClr val="0070c0"/>
              </a:solidFill>
              <a:latin typeface="IBM Plex Mono Text"/>
            </a:endParaRPr>
          </a:p>
          <a:p>
            <a:pPr lvl="2" marL="1143000" indent="-228600">
              <a:lnSpc>
                <a:spcPct val="90000"/>
              </a:lnSpc>
              <a:spcBef>
                <a:spcPts val="499"/>
              </a:spcBef>
              <a:buClr>
                <a:srgbClr val="0070c0"/>
              </a:buClr>
              <a:buFont typeface="Arial"/>
              <a:buChar char="•"/>
            </a:pPr>
            <a:r>
              <a:rPr b="0" lang="en-US" sz="2000" spc="-1" strike="noStrike">
                <a:solidFill>
                  <a:srgbClr val="0070c0"/>
                </a:solidFill>
                <a:latin typeface="IBM Plex Mono Text"/>
              </a:rPr>
              <a:t>Third level</a:t>
            </a:r>
            <a:endParaRPr b="0" lang="en-US" sz="2000" spc="-1" strike="noStrike">
              <a:solidFill>
                <a:srgbClr val="0070c0"/>
              </a:solidFill>
              <a:latin typeface="IBM Plex Mono Text"/>
            </a:endParaRPr>
          </a:p>
          <a:p>
            <a:pPr lvl="3" marL="16002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Fourth level</a:t>
            </a:r>
            <a:endParaRPr b="0" lang="en-US" sz="1800" spc="-1" strike="noStrike">
              <a:solidFill>
                <a:srgbClr val="0070c0"/>
              </a:solidFill>
              <a:latin typeface="IBM Plex Mono Text"/>
            </a:endParaRPr>
          </a:p>
          <a:p>
            <a:pPr lvl="4" marL="20574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Fifth level</a:t>
            </a:r>
            <a:endParaRPr b="0" lang="en-US" sz="1800" spc="-1" strike="noStrike">
              <a:solidFill>
                <a:srgbClr val="0070c0"/>
              </a:solidFill>
              <a:latin typeface="IBM Plex Mono Text"/>
            </a:endParaRPr>
          </a:p>
        </p:txBody>
      </p:sp>
      <p:cxnSp>
        <p:nvCxnSpPr>
          <p:cNvPr id="6" name="Straight Connector 7"/>
          <p:cNvCxnSpPr/>
          <p:nvPr/>
        </p:nvCxnSpPr>
        <p:spPr>
          <a:xfrm>
            <a:off x="838080" y="1364040"/>
            <a:ext cx="10515960" cy="720"/>
          </a:xfrm>
          <a:prstGeom prst="straightConnector1">
            <a:avLst/>
          </a:prstGeom>
          <a:ln>
            <a:solidFill>
              <a:srgbClr val="4472c4"/>
            </a:solidFill>
          </a:ln>
        </p:spPr>
      </p:cxn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340200" y="6371640"/>
            <a:ext cx="2455560" cy="378720"/>
          </a:xfrm>
          <a:prstGeom prst="rect">
            <a:avLst/>
          </a:prstGeom>
          <a:ln w="0">
            <a:noFill/>
          </a:ln>
        </p:spPr>
      </p:pic>
      <p:pic>
        <p:nvPicPr>
          <p:cNvPr id="44" name="Picture 7" descr=""/>
          <p:cNvPicPr/>
          <p:nvPr/>
        </p:nvPicPr>
        <p:blipFill>
          <a:blip r:embed="rId3"/>
          <a:stretch/>
        </p:blipFill>
        <p:spPr>
          <a:xfrm>
            <a:off x="8475840" y="6371640"/>
            <a:ext cx="3375720" cy="397440"/>
          </a:xfrm>
          <a:prstGeom prst="rect">
            <a:avLst/>
          </a:prstGeom>
          <a:ln w="0">
            <a:noFill/>
          </a:ln>
        </p:spPr>
      </p:pic>
      <p:pic>
        <p:nvPicPr>
          <p:cNvPr id="45" name="Picture 3" descr=""/>
          <p:cNvPicPr/>
          <p:nvPr/>
        </p:nvPicPr>
        <p:blipFill>
          <a:blip r:embed="rId4">
            <a:alphaModFix amt="3000"/>
          </a:blip>
          <a:stretch/>
        </p:blipFill>
        <p:spPr>
          <a:xfrm>
            <a:off x="1066680" y="861480"/>
            <a:ext cx="10058040" cy="5699520"/>
          </a:xfrm>
          <a:prstGeom prst="rect">
            <a:avLst/>
          </a:prstGeom>
          <a:ln w="0">
            <a:noFill/>
          </a:ln>
        </p:spPr>
      </p:pic>
      <p:sp>
        <p:nvSpPr>
          <p:cNvPr id="4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000" spc="-1" strike="noStrike">
                <a:solidFill>
                  <a:srgbClr val="005493"/>
                </a:solidFill>
                <a:latin typeface="IBM Plex Mono SemiBold"/>
                <a:ea typeface="IBM Plex Mono SemiBold"/>
              </a:rPr>
              <a:t>Click to edit Master title style</a:t>
            </a:r>
            <a:endParaRPr b="0" lang="en-US" sz="4000" spc="-1" strike="noStrike">
              <a:solidFill>
                <a:srgbClr val="000000"/>
              </a:solidFill>
              <a:latin typeface="IBM Plex Sans Text"/>
            </a:endParaRPr>
          </a:p>
        </p:txBody>
      </p:sp>
      <p:sp>
        <p:nvSpPr>
          <p:cNvPr id="47" name="PlaceHolder 2"/>
          <p:cNvSpPr>
            <a:spLocks noGrp="1"/>
          </p:cNvSpPr>
          <p:nvPr>
            <p:ph type="body"/>
          </p:nvPr>
        </p:nvSpPr>
        <p:spPr>
          <a:xfrm>
            <a:off x="838080" y="1690560"/>
            <a:ext cx="10515240" cy="4350960"/>
          </a:xfrm>
          <a:prstGeom prst="rect">
            <a:avLst/>
          </a:prstGeom>
          <a:noFill/>
          <a:ln w="0">
            <a:noFill/>
          </a:ln>
        </p:spPr>
        <p:txBody>
          <a:bodyPr anchor="t">
            <a:noAutofit/>
          </a:bodyPr>
          <a:p>
            <a:pPr marL="228600" indent="-228600">
              <a:lnSpc>
                <a:spcPct val="90000"/>
              </a:lnSpc>
              <a:spcBef>
                <a:spcPts val="1001"/>
              </a:spcBef>
              <a:buClr>
                <a:srgbClr val="0070c0"/>
              </a:buClr>
              <a:buFont typeface="Arial"/>
              <a:buChar char="•"/>
            </a:pPr>
            <a:r>
              <a:rPr b="0" lang="en-US" sz="2800" spc="-1" strike="noStrike">
                <a:solidFill>
                  <a:srgbClr val="0070c0"/>
                </a:solidFill>
                <a:latin typeface="IBM Plex Mono Text"/>
              </a:rPr>
              <a:t>Click to edit Master text styles</a:t>
            </a:r>
            <a:endParaRPr b="0" lang="en-US" sz="2800" spc="-1" strike="noStrike">
              <a:solidFill>
                <a:srgbClr val="0070c0"/>
              </a:solidFill>
              <a:latin typeface="IBM Plex Mono Text"/>
            </a:endParaRPr>
          </a:p>
          <a:p>
            <a:pPr lvl="1" marL="685800" indent="-228600">
              <a:lnSpc>
                <a:spcPct val="90000"/>
              </a:lnSpc>
              <a:spcBef>
                <a:spcPts val="499"/>
              </a:spcBef>
              <a:buClr>
                <a:srgbClr val="0070c0"/>
              </a:buClr>
              <a:buFont typeface="Arial"/>
              <a:buChar char="•"/>
            </a:pPr>
            <a:r>
              <a:rPr b="0" lang="en-US" sz="2400" spc="-1" strike="noStrike">
                <a:solidFill>
                  <a:srgbClr val="0070c0"/>
                </a:solidFill>
                <a:latin typeface="IBM Plex Mono Text"/>
              </a:rPr>
              <a:t>Second level</a:t>
            </a:r>
            <a:endParaRPr b="0" lang="en-US" sz="2400" spc="-1" strike="noStrike">
              <a:solidFill>
                <a:srgbClr val="0070c0"/>
              </a:solidFill>
              <a:latin typeface="IBM Plex Mono Text"/>
            </a:endParaRPr>
          </a:p>
          <a:p>
            <a:pPr lvl="2" marL="1143000" indent="-228600">
              <a:lnSpc>
                <a:spcPct val="90000"/>
              </a:lnSpc>
              <a:spcBef>
                <a:spcPts val="499"/>
              </a:spcBef>
              <a:buClr>
                <a:srgbClr val="0070c0"/>
              </a:buClr>
              <a:buFont typeface="Arial"/>
              <a:buChar char="•"/>
            </a:pPr>
            <a:r>
              <a:rPr b="0" lang="en-US" sz="2000" spc="-1" strike="noStrike">
                <a:solidFill>
                  <a:srgbClr val="0070c0"/>
                </a:solidFill>
                <a:latin typeface="IBM Plex Mono Text"/>
              </a:rPr>
              <a:t>Third level</a:t>
            </a:r>
            <a:endParaRPr b="0" lang="en-US" sz="2000" spc="-1" strike="noStrike">
              <a:solidFill>
                <a:srgbClr val="0070c0"/>
              </a:solidFill>
              <a:latin typeface="IBM Plex Mono Text"/>
            </a:endParaRPr>
          </a:p>
          <a:p>
            <a:pPr lvl="3" marL="16002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Fourth level</a:t>
            </a:r>
            <a:endParaRPr b="0" lang="en-US" sz="1800" spc="-1" strike="noStrike">
              <a:solidFill>
                <a:srgbClr val="0070c0"/>
              </a:solidFill>
              <a:latin typeface="IBM Plex Mono Text"/>
            </a:endParaRPr>
          </a:p>
          <a:p>
            <a:pPr lvl="4" marL="20574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Fifth level</a:t>
            </a:r>
            <a:endParaRPr b="0" lang="en-US" sz="1800" spc="-1" strike="noStrike">
              <a:solidFill>
                <a:srgbClr val="0070c0"/>
              </a:solidFill>
              <a:latin typeface="IBM Plex Mono Text"/>
            </a:endParaRPr>
          </a:p>
        </p:txBody>
      </p:sp>
      <p:cxnSp>
        <p:nvCxnSpPr>
          <p:cNvPr id="48" name="Straight Connector 6"/>
          <p:cNvCxnSpPr/>
          <p:nvPr/>
        </p:nvCxnSpPr>
        <p:spPr>
          <a:xfrm>
            <a:off x="838080" y="1296360"/>
            <a:ext cx="10515960" cy="720"/>
          </a:xfrm>
          <a:prstGeom prst="straightConnector1">
            <a:avLst/>
          </a:prstGeom>
          <a:ln>
            <a:solidFill>
              <a:srgbClr val="4472c4"/>
            </a:solidFill>
          </a:ln>
        </p:spPr>
      </p:cxn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eu-de.dataplatform.cloud.ibm.com/dashboards/41d93565-46a9-4457-8a27-d4486debd498/view/4566e73633bd31f41fc0d0e40790790028342d59e0bbd55184817b490c622597a86f4691c82d4e5a88145432f4b8155ec8" TargetMode="External"/><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hyperlink" Target="https://insights.stackoverflow.com/survey/" TargetMode="External"/><Relationship Id="rId2" Type="http://schemas.openxmlformats.org/officeDocument/2006/relationships/hyperlink" Target="https://cf-courses-data.s3.us.cloud-object-storage.appdomain.cloud/IBM-DA0321EN-SkillsNetwork/LargeData/m1_survey_data.csv" TargetMode="External"/><Relationship Id="rId3" Type="http://schemas.openxmlformats.org/officeDocument/2006/relationships/image" Target="../media/image8.png"/><Relationship Id="rId4"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6172200" y="2345760"/>
            <a:ext cx="5943600" cy="1325160"/>
          </a:xfrm>
          <a:prstGeom prst="rect">
            <a:avLst/>
          </a:prstGeom>
          <a:noFill/>
          <a:ln w="0">
            <a:noFill/>
          </a:ln>
        </p:spPr>
        <p:txBody>
          <a:bodyPr anchor="ctr">
            <a:normAutofit/>
          </a:bodyPr>
          <a:p>
            <a:pPr indent="0">
              <a:lnSpc>
                <a:spcPct val="90000"/>
              </a:lnSpc>
              <a:buNone/>
            </a:pPr>
            <a:r>
              <a:rPr b="0" lang="en-US" sz="2600" spc="-1" strike="noStrike">
                <a:solidFill>
                  <a:srgbClr val="0e659b"/>
                </a:solidFill>
                <a:latin typeface="IBM Plex Mono SemiBold"/>
                <a:ea typeface="IBM Plex Mono SemiBold"/>
              </a:rPr>
              <a:t>Stack Overflow Developer</a:t>
            </a:r>
            <a:br>
              <a:rPr sz="2600"/>
            </a:br>
            <a:r>
              <a:rPr b="0" lang="en-US" sz="2600" spc="-1" strike="noStrike">
                <a:solidFill>
                  <a:srgbClr val="0e659b"/>
                </a:solidFill>
                <a:latin typeface="IBM Plex Mono SemiBold"/>
                <a:ea typeface="IBM Plex Mono SemiBold"/>
              </a:rPr>
              <a:t>Survey 2019: Key Findings</a:t>
            </a:r>
            <a:endParaRPr b="0" lang="en-US" sz="2600" spc="-1" strike="noStrike">
              <a:solidFill>
                <a:srgbClr val="000000"/>
              </a:solidFill>
              <a:latin typeface="IBM Plex Sans Text"/>
            </a:endParaRPr>
          </a:p>
        </p:txBody>
      </p:sp>
      <p:pic>
        <p:nvPicPr>
          <p:cNvPr id="92" name="Picture 3" descr=""/>
          <p:cNvPicPr/>
          <p:nvPr/>
        </p:nvPicPr>
        <p:blipFill>
          <a:blip r:embed="rId1"/>
          <a:stretch/>
        </p:blipFill>
        <p:spPr>
          <a:xfrm>
            <a:off x="1031400" y="1825560"/>
            <a:ext cx="4794480" cy="4350960"/>
          </a:xfrm>
          <a:prstGeom prst="rect">
            <a:avLst/>
          </a:prstGeom>
          <a:ln w="0">
            <a:noFill/>
          </a:ln>
        </p:spPr>
      </p:pic>
      <p:sp>
        <p:nvSpPr>
          <p:cNvPr id="93" name="PlaceHolder 2"/>
          <p:cNvSpPr>
            <a:spLocks noGrp="1"/>
          </p:cNvSpPr>
          <p:nvPr>
            <p:ph/>
          </p:nvPr>
        </p:nvSpPr>
        <p:spPr>
          <a:xfrm>
            <a:off x="6172200" y="3560040"/>
            <a:ext cx="5181120" cy="1011960"/>
          </a:xfrm>
          <a:prstGeom prst="rect">
            <a:avLst/>
          </a:prstGeom>
          <a:noFill/>
          <a:ln w="0">
            <a:noFill/>
          </a:ln>
        </p:spPr>
        <p:txBody>
          <a:bodyPr anchor="t">
            <a:normAutofit/>
          </a:bodyPr>
          <a:p>
            <a:pPr indent="0">
              <a:lnSpc>
                <a:spcPct val="90000"/>
              </a:lnSpc>
              <a:spcBef>
                <a:spcPts val="1001"/>
              </a:spcBef>
              <a:buNone/>
              <a:tabLst>
                <a:tab algn="l" pos="0"/>
              </a:tabLst>
            </a:pPr>
            <a:r>
              <a:rPr b="0" lang="en-US" sz="2800" spc="-1" strike="noStrike">
                <a:solidFill>
                  <a:srgbClr val="0070c0"/>
                </a:solidFill>
                <a:latin typeface="IBM Plex Mono Text"/>
              </a:rPr>
              <a:t>Eduard Tiron</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18-02-2023</a:t>
            </a:r>
            <a:endParaRPr b="0" lang="en-US" sz="2800" spc="-1" strike="noStrike">
              <a:solidFill>
                <a:srgbClr val="0070c0"/>
              </a:solidFill>
              <a:latin typeface="IBM Plex Mono Tex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3200" spc="-1" strike="noStrike">
                <a:solidFill>
                  <a:srgbClr val="005493"/>
                </a:solidFill>
                <a:latin typeface="IBM Plex Mono SemiBold"/>
                <a:ea typeface="IBM Plex Mono SemiBold"/>
              </a:rPr>
              <a:t>DATABASE TRENDS - FINDINGS &amp; IMPLICATIONS</a:t>
            </a:r>
            <a:endParaRPr b="0" lang="en-US" sz="3200" spc="-1" strike="noStrike">
              <a:solidFill>
                <a:srgbClr val="000000"/>
              </a:solidFill>
              <a:latin typeface="IBM Plex Sans Text"/>
            </a:endParaRPr>
          </a:p>
        </p:txBody>
      </p:sp>
      <p:sp>
        <p:nvSpPr>
          <p:cNvPr id="118" name="PlaceHolder 2"/>
          <p:cNvSpPr>
            <a:spLocks noGrp="1"/>
          </p:cNvSpPr>
          <p:nvPr>
            <p:ph/>
          </p:nvPr>
        </p:nvSpPr>
        <p:spPr>
          <a:xfrm>
            <a:off x="813960" y="1825560"/>
            <a:ext cx="5181120" cy="4350960"/>
          </a:xfrm>
          <a:prstGeom prst="rect">
            <a:avLst/>
          </a:prstGeom>
          <a:noFill/>
          <a:ln w="0">
            <a:noFill/>
          </a:ln>
        </p:spPr>
        <p:txBody>
          <a:bodyPr anchor="t">
            <a:noAutofit/>
          </a:bodyPr>
          <a:p>
            <a:pPr indent="0">
              <a:lnSpc>
                <a:spcPct val="90000"/>
              </a:lnSpc>
              <a:spcBef>
                <a:spcPts val="1001"/>
              </a:spcBef>
              <a:buNone/>
              <a:tabLst>
                <a:tab algn="l" pos="0"/>
              </a:tabLst>
            </a:pPr>
            <a:r>
              <a:rPr b="0" lang="en-US" sz="1800" spc="-1" strike="noStrike" u="sng">
                <a:solidFill>
                  <a:srgbClr val="0070c0"/>
                </a:solidFill>
                <a:uFillTx/>
                <a:latin typeface="IBM Plex Mono Text"/>
              </a:rPr>
              <a:t>Findings</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 </a:t>
            </a:r>
            <a:r>
              <a:rPr b="0" lang="en-US" sz="1800" spc="-1" strike="noStrike">
                <a:solidFill>
                  <a:srgbClr val="0070c0"/>
                </a:solidFill>
                <a:latin typeface="IBM Plex Mono Text"/>
              </a:rPr>
              <a:t>SQL database programs were the most popular in 2019, with MySQL in the lead.</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 </a:t>
            </a:r>
            <a:r>
              <a:rPr b="0" lang="en-US" sz="1800" spc="-1" strike="noStrike">
                <a:solidFill>
                  <a:srgbClr val="0070c0"/>
                </a:solidFill>
                <a:latin typeface="IBM Plex Mono Text"/>
              </a:rPr>
              <a:t>PostgreSQL is gaining popularity over other SQL database programs, and it was the overall most desired database for the next year.</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 </a:t>
            </a:r>
            <a:r>
              <a:rPr b="0" lang="en-US" sz="1800" spc="-1" strike="noStrike">
                <a:solidFill>
                  <a:srgbClr val="0070c0"/>
                </a:solidFill>
                <a:latin typeface="IBM Plex Mono Text"/>
              </a:rPr>
              <a:t>MongoDB was popular in 2019 and gaining interest.</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 </a:t>
            </a:r>
            <a:r>
              <a:rPr b="0" lang="en-US" sz="1800" spc="-1" strike="noStrike">
                <a:solidFill>
                  <a:srgbClr val="0070c0"/>
                </a:solidFill>
                <a:latin typeface="IBM Plex Mono Text"/>
              </a:rPr>
              <a:t>Increasing interest in Elasticsearch.</a:t>
            </a:r>
            <a:endParaRPr b="0" lang="en-US" sz="1800" spc="-1" strike="noStrike">
              <a:solidFill>
                <a:srgbClr val="0070c0"/>
              </a:solidFill>
              <a:latin typeface="IBM Plex Mono Text"/>
            </a:endParaRPr>
          </a:p>
        </p:txBody>
      </p:sp>
      <p:sp>
        <p:nvSpPr>
          <p:cNvPr id="119" name="PlaceHolder 3"/>
          <p:cNvSpPr>
            <a:spLocks noGrp="1"/>
          </p:cNvSpPr>
          <p:nvPr>
            <p:ph/>
          </p:nvPr>
        </p:nvSpPr>
        <p:spPr>
          <a:xfrm>
            <a:off x="6172200" y="1825560"/>
            <a:ext cx="5181120" cy="4350960"/>
          </a:xfrm>
          <a:prstGeom prst="rect">
            <a:avLst/>
          </a:prstGeom>
          <a:noFill/>
          <a:ln w="0">
            <a:noFill/>
          </a:ln>
        </p:spPr>
        <p:txBody>
          <a:bodyPr anchor="t">
            <a:noAutofit/>
          </a:bodyPr>
          <a:p>
            <a:pPr indent="0">
              <a:lnSpc>
                <a:spcPct val="90000"/>
              </a:lnSpc>
              <a:spcBef>
                <a:spcPts val="1001"/>
              </a:spcBef>
              <a:buNone/>
              <a:tabLst>
                <a:tab algn="l" pos="0"/>
              </a:tabLst>
            </a:pPr>
            <a:r>
              <a:rPr b="0" lang="en-US" sz="1800" spc="-1" strike="noStrike" u="sng">
                <a:solidFill>
                  <a:srgbClr val="0070c0"/>
                </a:solidFill>
                <a:uFillTx/>
                <a:latin typeface="IBM Plex Mono Text"/>
              </a:rPr>
              <a:t>Implications</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 </a:t>
            </a:r>
            <a:r>
              <a:rPr b="0" lang="en-US" sz="1800" spc="-1" strike="noStrike">
                <a:solidFill>
                  <a:srgbClr val="0070c0"/>
                </a:solidFill>
                <a:latin typeface="IBM Plex Mono Text"/>
              </a:rPr>
              <a:t>There appears to be increasing developer preference toward open-source database programs.</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 </a:t>
            </a:r>
            <a:r>
              <a:rPr b="0" lang="en-US" sz="1800" spc="-1" strike="noStrike">
                <a:solidFill>
                  <a:srgbClr val="0070c0"/>
                </a:solidFill>
                <a:latin typeface="IBM Plex Mono Text"/>
              </a:rPr>
              <a:t>NoSQL database programs are gaining popularity, which likely reflects a growing need to handle non-relational and unstructured data.</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 </a:t>
            </a:r>
            <a:r>
              <a:rPr b="0" lang="en-US" sz="1800" spc="-1" strike="noStrike">
                <a:solidFill>
                  <a:srgbClr val="0070c0"/>
                </a:solidFill>
                <a:latin typeface="IBM Plex Mono Text"/>
              </a:rPr>
              <a:t>Current and aspiring data analysts should develop competence in NoSQL in addition to SQL database programs.</a:t>
            </a:r>
            <a:endParaRPr b="0" lang="en-US" sz="1800" spc="-1" strike="noStrike">
              <a:solidFill>
                <a:srgbClr val="0070c0"/>
              </a:solidFill>
              <a:latin typeface="IBM Plex Mono Tex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DASHBOARD</a:t>
            </a:r>
            <a:endParaRPr b="0" lang="en-US" sz="4000" spc="-1" strike="noStrike">
              <a:solidFill>
                <a:srgbClr val="000000"/>
              </a:solidFill>
              <a:latin typeface="IBM Plex Sans Text"/>
            </a:endParaRPr>
          </a:p>
        </p:txBody>
      </p:sp>
      <p:sp>
        <p:nvSpPr>
          <p:cNvPr id="121" name="PlaceHolder 2"/>
          <p:cNvSpPr>
            <a:spLocks noGrp="1"/>
          </p:cNvSpPr>
          <p:nvPr>
            <p:ph/>
          </p:nvPr>
        </p:nvSpPr>
        <p:spPr>
          <a:xfrm>
            <a:off x="6629400" y="1600200"/>
            <a:ext cx="4572000" cy="2743200"/>
          </a:xfrm>
          <a:prstGeom prst="rect">
            <a:avLst/>
          </a:prstGeom>
          <a:noFill/>
          <a:ln w="0">
            <a:noFill/>
          </a:ln>
        </p:spPr>
        <p:txBody>
          <a:bodyPr anchor="t">
            <a:normAutofit/>
          </a:bodyPr>
          <a:p>
            <a:pPr indent="0">
              <a:lnSpc>
                <a:spcPct val="90000"/>
              </a:lnSpc>
              <a:spcBef>
                <a:spcPts val="1001"/>
              </a:spcBef>
              <a:buNone/>
              <a:tabLst>
                <a:tab algn="l" pos="0"/>
              </a:tabLst>
            </a:pPr>
            <a:r>
              <a:rPr b="0" lang="en-US" sz="2200" spc="-1" strike="noStrike">
                <a:solidFill>
                  <a:srgbClr val="0070c0"/>
                </a:solidFill>
                <a:latin typeface="IBM Plex Mono Text"/>
              </a:rPr>
              <a:t>The following link contains the Cognos dashboard summarizing:</a:t>
            </a:r>
            <a:endParaRPr b="0" lang="en-US" sz="2200" spc="-1" strike="noStrike">
              <a:solidFill>
                <a:srgbClr val="0070c0"/>
              </a:solidFill>
              <a:latin typeface="IBM Plex Mono Text"/>
            </a:endParaRPr>
          </a:p>
          <a:p>
            <a:pPr indent="0">
              <a:lnSpc>
                <a:spcPct val="90000"/>
              </a:lnSpc>
              <a:spcBef>
                <a:spcPts val="1001"/>
              </a:spcBef>
              <a:buNone/>
              <a:tabLst>
                <a:tab algn="l" pos="0"/>
              </a:tabLst>
            </a:pPr>
            <a:r>
              <a:rPr b="0" lang="en-US" sz="2200" spc="-1" strike="noStrike">
                <a:solidFill>
                  <a:srgbClr val="0070c0"/>
                </a:solidFill>
                <a:latin typeface="IBM Plex Mono Text"/>
              </a:rPr>
              <a:t>a) current technology use</a:t>
            </a:r>
            <a:endParaRPr b="0" lang="en-US" sz="2200" spc="-1" strike="noStrike">
              <a:solidFill>
                <a:srgbClr val="0070c0"/>
              </a:solidFill>
              <a:latin typeface="IBM Plex Mono Text"/>
            </a:endParaRPr>
          </a:p>
          <a:p>
            <a:pPr indent="0">
              <a:lnSpc>
                <a:spcPct val="90000"/>
              </a:lnSpc>
              <a:spcBef>
                <a:spcPts val="1001"/>
              </a:spcBef>
              <a:buNone/>
              <a:tabLst>
                <a:tab algn="l" pos="0"/>
              </a:tabLst>
            </a:pPr>
            <a:r>
              <a:rPr b="0" lang="en-US" sz="2200" spc="-1" strike="noStrike">
                <a:solidFill>
                  <a:srgbClr val="0070c0"/>
                </a:solidFill>
                <a:latin typeface="IBM Plex Mono Text"/>
              </a:rPr>
              <a:t>b) future technology trend</a:t>
            </a:r>
            <a:endParaRPr b="0" lang="en-US" sz="2200" spc="-1" strike="noStrike">
              <a:solidFill>
                <a:srgbClr val="0070c0"/>
              </a:solidFill>
              <a:latin typeface="IBM Plex Mono Text"/>
            </a:endParaRPr>
          </a:p>
          <a:p>
            <a:pPr indent="0">
              <a:lnSpc>
                <a:spcPct val="90000"/>
              </a:lnSpc>
              <a:spcBef>
                <a:spcPts val="1001"/>
              </a:spcBef>
              <a:buNone/>
              <a:tabLst>
                <a:tab algn="l" pos="0"/>
              </a:tabLst>
            </a:pPr>
            <a:r>
              <a:rPr b="0" lang="en-US" sz="2200" spc="-1" strike="noStrike">
                <a:solidFill>
                  <a:srgbClr val="0070c0"/>
                </a:solidFill>
                <a:latin typeface="IBM Plex Mono Text"/>
              </a:rPr>
              <a:t>c) demographics of the survey respondents</a:t>
            </a:r>
            <a:endParaRPr b="0" lang="en-US" sz="2200" spc="-1" strike="noStrike">
              <a:solidFill>
                <a:srgbClr val="0070c0"/>
              </a:solidFill>
              <a:latin typeface="IBM Plex Mono Text"/>
            </a:endParaRPr>
          </a:p>
        </p:txBody>
      </p:sp>
      <p:pic>
        <p:nvPicPr>
          <p:cNvPr id="122" name="" descr=""/>
          <p:cNvPicPr/>
          <p:nvPr/>
        </p:nvPicPr>
        <p:blipFill>
          <a:blip r:embed="rId1"/>
          <a:stretch/>
        </p:blipFill>
        <p:spPr>
          <a:xfrm>
            <a:off x="682560" y="1600200"/>
            <a:ext cx="5261040" cy="2988720"/>
          </a:xfrm>
          <a:prstGeom prst="rect">
            <a:avLst/>
          </a:prstGeom>
          <a:ln w="0">
            <a:solidFill>
              <a:srgbClr val="000000"/>
            </a:solidFill>
          </a:ln>
        </p:spPr>
      </p:pic>
      <p:sp>
        <p:nvSpPr>
          <p:cNvPr id="123" name="Content Placeholder 1"/>
          <p:cNvSpPr txBox="1"/>
          <p:nvPr/>
        </p:nvSpPr>
        <p:spPr>
          <a:xfrm>
            <a:off x="8458200" y="4572000"/>
            <a:ext cx="914400" cy="457200"/>
          </a:xfrm>
          <a:prstGeom prst="rect">
            <a:avLst/>
          </a:prstGeom>
          <a:noFill/>
          <a:ln w="0">
            <a:noFill/>
          </a:ln>
        </p:spPr>
        <p:txBody>
          <a:bodyPr anchor="t">
            <a:normAutofit/>
          </a:bodyPr>
          <a:p>
            <a:pPr>
              <a:lnSpc>
                <a:spcPct val="90000"/>
              </a:lnSpc>
              <a:spcBef>
                <a:spcPts val="1001"/>
              </a:spcBef>
              <a:tabLst>
                <a:tab algn="l" pos="0"/>
              </a:tabLst>
            </a:pPr>
            <a:r>
              <a:rPr b="0" lang="en-US" sz="2200" spc="-1" strike="noStrike" u="sng">
                <a:solidFill>
                  <a:srgbClr val="0070c0"/>
                </a:solidFill>
                <a:uFillTx/>
                <a:latin typeface="IBM Plex Mono Text"/>
                <a:hlinkClick r:id="rId2"/>
              </a:rPr>
              <a:t>Link</a:t>
            </a:r>
            <a:endParaRPr b="0" lang="en-US" sz="2200" spc="-1" strike="noStrike" u="sng">
              <a:solidFill>
                <a:srgbClr val="0070c0"/>
              </a:solidFill>
              <a:uFillTx/>
              <a:latin typeface="IBM Plex Mono Tex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DASHBOARD TAB 1</a:t>
            </a:r>
            <a:endParaRPr b="0" lang="en-US" sz="4000" spc="-1" strike="noStrike">
              <a:solidFill>
                <a:srgbClr val="000000"/>
              </a:solidFill>
              <a:latin typeface="IBM Plex Sans Text"/>
            </a:endParaRPr>
          </a:p>
        </p:txBody>
      </p:sp>
      <p:pic>
        <p:nvPicPr>
          <p:cNvPr id="125" name="" descr=""/>
          <p:cNvPicPr/>
          <p:nvPr/>
        </p:nvPicPr>
        <p:blipFill>
          <a:blip r:embed="rId1"/>
          <a:stretch/>
        </p:blipFill>
        <p:spPr>
          <a:xfrm>
            <a:off x="2282760" y="1371600"/>
            <a:ext cx="8232840" cy="467712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DASHBOARD TAB 2</a:t>
            </a:r>
            <a:endParaRPr b="0" lang="en-US" sz="4000" spc="-1" strike="noStrike">
              <a:solidFill>
                <a:srgbClr val="000000"/>
              </a:solidFill>
              <a:latin typeface="IBM Plex Sans Text"/>
            </a:endParaRPr>
          </a:p>
        </p:txBody>
      </p:sp>
      <p:pic>
        <p:nvPicPr>
          <p:cNvPr id="127" name="" descr=""/>
          <p:cNvPicPr/>
          <p:nvPr/>
        </p:nvPicPr>
        <p:blipFill>
          <a:blip r:embed="rId1"/>
          <a:stretch/>
        </p:blipFill>
        <p:spPr>
          <a:xfrm>
            <a:off x="1600200" y="1365480"/>
            <a:ext cx="8915400" cy="490932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DASHBOARD TAB 3</a:t>
            </a:r>
            <a:endParaRPr b="0" lang="en-US" sz="4000" spc="-1" strike="noStrike">
              <a:solidFill>
                <a:srgbClr val="000000"/>
              </a:solidFill>
              <a:latin typeface="IBM Plex Sans Text"/>
            </a:endParaRPr>
          </a:p>
        </p:txBody>
      </p:sp>
      <p:pic>
        <p:nvPicPr>
          <p:cNvPr id="129" name="" descr=""/>
          <p:cNvPicPr/>
          <p:nvPr/>
        </p:nvPicPr>
        <p:blipFill>
          <a:blip r:embed="rId1"/>
          <a:stretch/>
        </p:blipFill>
        <p:spPr>
          <a:xfrm>
            <a:off x="1551600" y="1371600"/>
            <a:ext cx="8915400" cy="484236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DISCUSSION</a:t>
            </a:r>
            <a:endParaRPr b="0" lang="en-US" sz="4000" spc="-1" strike="noStrike">
              <a:solidFill>
                <a:srgbClr val="000000"/>
              </a:solidFill>
              <a:latin typeface="IBM Plex Sans Text"/>
            </a:endParaRPr>
          </a:p>
        </p:txBody>
      </p:sp>
      <p:pic>
        <p:nvPicPr>
          <p:cNvPr id="131" name="Content Placeholder 2" descr=""/>
          <p:cNvPicPr/>
          <p:nvPr/>
        </p:nvPicPr>
        <p:blipFill>
          <a:blip r:embed="rId1"/>
          <a:stretch/>
        </p:blipFill>
        <p:spPr>
          <a:xfrm>
            <a:off x="1253160" y="1825560"/>
            <a:ext cx="4350960" cy="4350960"/>
          </a:xfrm>
          <a:prstGeom prst="rect">
            <a:avLst/>
          </a:prstGeom>
          <a:ln w="0">
            <a:noFill/>
          </a:ln>
        </p:spPr>
      </p:pic>
      <p:sp>
        <p:nvSpPr>
          <p:cNvPr id="132" name="PlaceHolder 2"/>
          <p:cNvSpPr>
            <a:spLocks noGrp="1"/>
          </p:cNvSpPr>
          <p:nvPr>
            <p:ph/>
          </p:nvPr>
        </p:nvSpPr>
        <p:spPr>
          <a:xfrm>
            <a:off x="6172200" y="1825560"/>
            <a:ext cx="5181120" cy="4350960"/>
          </a:xfrm>
          <a:prstGeom prst="rect">
            <a:avLst/>
          </a:prstGeom>
          <a:noFill/>
          <a:ln w="0">
            <a:noFill/>
          </a:ln>
        </p:spPr>
        <p:txBody>
          <a:bodyPr anchor="t">
            <a:noAutofit/>
          </a:bodyPr>
          <a:p>
            <a:pPr indent="0">
              <a:lnSpc>
                <a:spcPct val="90000"/>
              </a:lnSpc>
              <a:spcBef>
                <a:spcPts val="1001"/>
              </a:spcBef>
              <a:buNone/>
            </a:pPr>
            <a:r>
              <a:rPr b="0" lang="en-US" sz="1600" spc="-1" strike="noStrike">
                <a:solidFill>
                  <a:srgbClr val="0070c0"/>
                </a:solidFill>
                <a:latin typeface="IBM Plex Mono Text"/>
              </a:rPr>
              <a:t>Taken together, the findings yield insights into the following questions:</a:t>
            </a:r>
            <a:endParaRPr b="0" lang="en-US" sz="16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1600" spc="-1" strike="noStrike">
                <a:solidFill>
                  <a:srgbClr val="0070c0"/>
                </a:solidFill>
                <a:latin typeface="IBM Plex Mono Text"/>
              </a:rPr>
              <a:t>What kinds of developer technologies are in top demand?</a:t>
            </a:r>
            <a:endParaRPr b="0" lang="en-US" sz="16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1600" spc="-1" strike="noStrike">
                <a:solidFill>
                  <a:srgbClr val="0070c0"/>
                </a:solidFill>
                <a:latin typeface="IBM Plex Mono Text"/>
              </a:rPr>
              <a:t>Which technologies should prospective developers and data professionals be learning?</a:t>
            </a:r>
            <a:endParaRPr b="0" lang="en-US" sz="16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1600" spc="-1" strike="noStrike">
                <a:solidFill>
                  <a:srgbClr val="0070c0"/>
                </a:solidFill>
                <a:latin typeface="IBM Plex Mono Text"/>
              </a:rPr>
              <a:t>Which technologies should educators place more emphasis on teaching in upcoming years?</a:t>
            </a:r>
            <a:endParaRPr b="0" lang="en-US" sz="16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1600" spc="-1" strike="noStrike">
                <a:solidFill>
                  <a:srgbClr val="0070c0"/>
                </a:solidFill>
                <a:latin typeface="IBM Plex Mono Text"/>
              </a:rPr>
              <a:t>What does the distribution of annual compensation for developers look like?</a:t>
            </a:r>
            <a:endParaRPr b="0" lang="en-US" sz="16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1600" spc="-1" strike="noStrike">
                <a:solidFill>
                  <a:srgbClr val="0070c0"/>
                </a:solidFill>
                <a:latin typeface="IBM Plex Mono Text"/>
              </a:rPr>
              <a:t>What is the developer demographic like? Is there a gender representation gap?</a:t>
            </a:r>
            <a:endParaRPr b="0" lang="en-US" sz="1600" spc="-1" strike="noStrike">
              <a:solidFill>
                <a:srgbClr val="0070c0"/>
              </a:solidFill>
              <a:latin typeface="IBM Plex Mono Tex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000" spc="-1" strike="noStrike">
                <a:solidFill>
                  <a:srgbClr val="005493"/>
                </a:solidFill>
                <a:latin typeface="IBM Plex Mono SemiBold"/>
                <a:ea typeface="IBM Plex Mono SemiBold"/>
              </a:rPr>
              <a:t>OVERALL FINDINGS &amp; IMPLICATIONS</a:t>
            </a:r>
            <a:endParaRPr b="0" lang="en-US" sz="4000" spc="-1" strike="noStrike">
              <a:solidFill>
                <a:srgbClr val="000000"/>
              </a:solidFill>
              <a:latin typeface="IBM Plex Sans Text"/>
            </a:endParaRPr>
          </a:p>
        </p:txBody>
      </p:sp>
      <p:sp>
        <p:nvSpPr>
          <p:cNvPr id="134" name="PlaceHolder 2"/>
          <p:cNvSpPr>
            <a:spLocks noGrp="1"/>
          </p:cNvSpPr>
          <p:nvPr>
            <p:ph/>
          </p:nvPr>
        </p:nvSpPr>
        <p:spPr>
          <a:xfrm>
            <a:off x="813960" y="1573560"/>
            <a:ext cx="5181120" cy="4350960"/>
          </a:xfrm>
          <a:prstGeom prst="rect">
            <a:avLst/>
          </a:prstGeom>
          <a:noFill/>
          <a:ln w="0">
            <a:noFill/>
          </a:ln>
        </p:spPr>
        <p:txBody>
          <a:bodyPr anchor="t">
            <a:normAutofit fontScale="55000"/>
          </a:bodyPr>
          <a:p>
            <a:pPr indent="0">
              <a:lnSpc>
                <a:spcPct val="90000"/>
              </a:lnSpc>
              <a:spcBef>
                <a:spcPts val="1001"/>
              </a:spcBef>
              <a:buNone/>
              <a:tabLst>
                <a:tab algn="l" pos="0"/>
              </a:tabLst>
            </a:pPr>
            <a:r>
              <a:rPr b="0" lang="en-US" sz="2800" spc="-1" strike="noStrike" u="sng">
                <a:solidFill>
                  <a:srgbClr val="0070c0"/>
                </a:solidFill>
                <a:uFillTx/>
                <a:latin typeface="IBM Plex Mono Text"/>
              </a:rPr>
              <a:t>Findings</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High usage and interest in Javascript and HTML/CSS remain high usage. There’s also increasing interest in Typescript.</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Increasing interest in Python.</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High usage and interest in SQL. MySQL had the highest usage in 2019, but PostgreSQL is gaining interest and was the overall most desired database program for the next year</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NoSQL database programs gaining interest, of which MongoDB was the most used in 2019 and desired for the next year.</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A severe gender representation gap (in favor of men), despite median compensation being slightly higher for women.</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Technology divide between countries.</a:t>
            </a:r>
            <a:endParaRPr b="0" lang="en-US" sz="2800" spc="-1" strike="noStrike">
              <a:solidFill>
                <a:srgbClr val="0070c0"/>
              </a:solidFill>
              <a:latin typeface="IBM Plex Mono Text"/>
            </a:endParaRPr>
          </a:p>
          <a:p>
            <a:pPr indent="0">
              <a:lnSpc>
                <a:spcPct val="90000"/>
              </a:lnSpc>
              <a:spcBef>
                <a:spcPts val="1001"/>
              </a:spcBef>
              <a:buNone/>
              <a:tabLst>
                <a:tab algn="l" pos="0"/>
              </a:tabLst>
            </a:pPr>
            <a:endParaRPr b="0" lang="en-US" sz="2800" spc="-1" strike="noStrike">
              <a:solidFill>
                <a:srgbClr val="0070c0"/>
              </a:solidFill>
              <a:latin typeface="IBM Plex Mono Text"/>
            </a:endParaRPr>
          </a:p>
        </p:txBody>
      </p:sp>
      <p:sp>
        <p:nvSpPr>
          <p:cNvPr id="135" name="PlaceHolder 3"/>
          <p:cNvSpPr>
            <a:spLocks noGrp="1"/>
          </p:cNvSpPr>
          <p:nvPr>
            <p:ph/>
          </p:nvPr>
        </p:nvSpPr>
        <p:spPr>
          <a:xfrm>
            <a:off x="6172200" y="1573560"/>
            <a:ext cx="5181120" cy="4350960"/>
          </a:xfrm>
          <a:prstGeom prst="rect">
            <a:avLst/>
          </a:prstGeom>
          <a:noFill/>
          <a:ln w="0">
            <a:noFill/>
          </a:ln>
        </p:spPr>
        <p:txBody>
          <a:bodyPr anchor="t">
            <a:normAutofit fontScale="56000"/>
          </a:bodyPr>
          <a:p>
            <a:pPr indent="0">
              <a:lnSpc>
                <a:spcPct val="90000"/>
              </a:lnSpc>
              <a:spcBef>
                <a:spcPts val="1001"/>
              </a:spcBef>
              <a:buNone/>
              <a:tabLst>
                <a:tab algn="l" pos="0"/>
              </a:tabLst>
            </a:pPr>
            <a:r>
              <a:rPr b="0" lang="en-US" sz="2800" spc="-1" strike="noStrike" u="sng">
                <a:solidFill>
                  <a:srgbClr val="0070c0"/>
                </a:solidFill>
                <a:uFillTx/>
                <a:latin typeface="IBM Plex Mono Text"/>
              </a:rPr>
              <a:t>Implications</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Web development is still in high demand. Current and prospective developers may consider picking up Typescript in addition to Javascript and HTML/CSS.</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With the growing need to handle big data and perform AI and ML work, data professionals should continue to enhance SQL competence but also enhance competence with NoSQL database programs and Python.</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Businesses need to adapt to changing technology preferences, especially in terms of talent acquisition and development.</a:t>
            </a:r>
            <a:endParaRPr b="0" lang="en-US" sz="2800" spc="-1" strike="noStrike">
              <a:solidFill>
                <a:srgbClr val="0070c0"/>
              </a:solidFill>
              <a:latin typeface="IBM Plex Mono Text"/>
            </a:endParaRPr>
          </a:p>
          <a:p>
            <a:pPr indent="0">
              <a:lnSpc>
                <a:spcPct val="90000"/>
              </a:lnSpc>
              <a:spcBef>
                <a:spcPts val="1001"/>
              </a:spcBef>
              <a:buNone/>
              <a:tabLst>
                <a:tab algn="l" pos="0"/>
              </a:tabLst>
            </a:pPr>
            <a:r>
              <a:rPr b="0" lang="en-US" sz="2800" spc="-1" strike="noStrike">
                <a:solidFill>
                  <a:srgbClr val="0070c0"/>
                </a:solidFill>
                <a:latin typeface="IBM Plex Mono Text"/>
              </a:rPr>
              <a:t>• </a:t>
            </a:r>
            <a:r>
              <a:rPr b="0" lang="en-US" sz="2800" spc="-1" strike="noStrike">
                <a:solidFill>
                  <a:srgbClr val="0070c0"/>
                </a:solidFill>
                <a:latin typeface="IBM Plex Mono Text"/>
              </a:rPr>
              <a:t>Policy makers, educators, and organizations should work to minimize the gender representation gap in addition to the technology divide between countries.</a:t>
            </a:r>
            <a:endParaRPr b="0" lang="en-US" sz="2800" spc="-1" strike="noStrike">
              <a:solidFill>
                <a:srgbClr val="0070c0"/>
              </a:solidFill>
              <a:latin typeface="IBM Plex Mono Tex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CONCLUSION</a:t>
            </a:r>
            <a:endParaRPr b="0" lang="en-US" sz="4000" spc="-1" strike="noStrike">
              <a:solidFill>
                <a:srgbClr val="000000"/>
              </a:solidFill>
              <a:latin typeface="IBM Plex Sans Text"/>
            </a:endParaRPr>
          </a:p>
        </p:txBody>
      </p:sp>
      <p:sp>
        <p:nvSpPr>
          <p:cNvPr id="137" name="PlaceHolder 2"/>
          <p:cNvSpPr>
            <a:spLocks noGrp="1"/>
          </p:cNvSpPr>
          <p:nvPr>
            <p:ph/>
          </p:nvPr>
        </p:nvSpPr>
        <p:spPr>
          <a:xfrm>
            <a:off x="4544280" y="1825560"/>
            <a:ext cx="6809040" cy="4350960"/>
          </a:xfrm>
          <a:prstGeom prst="rect">
            <a:avLst/>
          </a:prstGeom>
          <a:noFill/>
          <a:ln w="0">
            <a:noFill/>
          </a:ln>
        </p:spPr>
        <p:txBody>
          <a:bodyPr anchor="t">
            <a:noAutofit/>
          </a:bodyPr>
          <a:p>
            <a:pPr indent="0">
              <a:lnSpc>
                <a:spcPct val="90000"/>
              </a:lnSpc>
              <a:spcBef>
                <a:spcPts val="1001"/>
              </a:spcBef>
              <a:buNone/>
            </a:pPr>
            <a:r>
              <a:rPr b="0" lang="en-US" sz="2000" spc="-1" strike="noStrike">
                <a:solidFill>
                  <a:srgbClr val="0070c0"/>
                </a:solidFill>
                <a:latin typeface="IBM Plex Mono Text"/>
              </a:rPr>
              <a:t>A subset of data collected as part of the 2019 Stack Overflow Developer Survey was examined.</a:t>
            </a:r>
            <a:endParaRPr b="0" lang="en-US" sz="2000" spc="-1" strike="noStrike">
              <a:solidFill>
                <a:srgbClr val="0070c0"/>
              </a:solidFill>
              <a:latin typeface="IBM Plex Mono Text"/>
            </a:endParaRPr>
          </a:p>
          <a:p>
            <a:pPr indent="0">
              <a:lnSpc>
                <a:spcPct val="90000"/>
              </a:lnSpc>
              <a:spcBef>
                <a:spcPts val="1001"/>
              </a:spcBef>
              <a:buNone/>
            </a:pPr>
            <a:r>
              <a:rPr b="0" lang="en-US" sz="2000" spc="-1" strike="noStrike">
                <a:solidFill>
                  <a:srgbClr val="0070c0"/>
                </a:solidFill>
                <a:latin typeface="IBM Plex Mono Text"/>
              </a:rPr>
              <a:t>The findings yielded numerous insights into the technologies most used and desired by developers in addition to the developer demographic.</a:t>
            </a:r>
            <a:endParaRPr b="0" lang="en-US" sz="2000" spc="-1" strike="noStrike">
              <a:solidFill>
                <a:srgbClr val="0070c0"/>
              </a:solidFill>
              <a:latin typeface="IBM Plex Mono Text"/>
            </a:endParaRPr>
          </a:p>
          <a:p>
            <a:pPr indent="0">
              <a:lnSpc>
                <a:spcPct val="90000"/>
              </a:lnSpc>
              <a:spcBef>
                <a:spcPts val="1001"/>
              </a:spcBef>
              <a:buNone/>
            </a:pPr>
            <a:r>
              <a:rPr b="0" lang="en-US" sz="2000" spc="-1" strike="noStrike">
                <a:solidFill>
                  <a:srgbClr val="0070c0"/>
                </a:solidFill>
                <a:latin typeface="IBM Plex Mono Text"/>
              </a:rPr>
              <a:t>These insights should be particularly relevant for current and prospective developers aiming to remain competitive, businesses aiming to upskill their talent, educators in the field, and policy makers aiming to address gender and economic issues.</a:t>
            </a:r>
            <a:endParaRPr b="0" lang="en-US" sz="2000" spc="-1" strike="noStrike">
              <a:solidFill>
                <a:srgbClr val="0070c0"/>
              </a:solidFill>
              <a:latin typeface="IBM Plex Mono Text"/>
            </a:endParaRPr>
          </a:p>
        </p:txBody>
      </p:sp>
      <p:pic>
        <p:nvPicPr>
          <p:cNvPr id="138" name="Content Placeholder 5" descr=""/>
          <p:cNvPicPr/>
          <p:nvPr/>
        </p:nvPicPr>
        <p:blipFill>
          <a:blip r:embed="rId1"/>
          <a:stretch/>
        </p:blipFill>
        <p:spPr>
          <a:xfrm>
            <a:off x="1126080" y="2113920"/>
            <a:ext cx="3053880" cy="30538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APPENDIX: Annual compensation</a:t>
            </a:r>
            <a:endParaRPr b="0" lang="en-US" sz="4000" spc="-1" strike="noStrike">
              <a:solidFill>
                <a:srgbClr val="000000"/>
              </a:solidFill>
              <a:latin typeface="IBM Plex Sans Text"/>
            </a:endParaRPr>
          </a:p>
        </p:txBody>
      </p:sp>
      <p:sp>
        <p:nvSpPr>
          <p:cNvPr id="140" name="PlaceHolder 2"/>
          <p:cNvSpPr>
            <a:spLocks noGrp="1"/>
          </p:cNvSpPr>
          <p:nvPr>
            <p:ph/>
          </p:nvPr>
        </p:nvSpPr>
        <p:spPr>
          <a:xfrm>
            <a:off x="1115280" y="1690200"/>
            <a:ext cx="3913920" cy="689040"/>
          </a:xfrm>
          <a:prstGeom prst="rect">
            <a:avLst/>
          </a:prstGeom>
          <a:noFill/>
          <a:ln w="0">
            <a:noFill/>
          </a:ln>
        </p:spPr>
        <p:txBody>
          <a:bodyPr anchor="t">
            <a:noAutofit/>
          </a:bodyPr>
          <a:p>
            <a:pPr marL="228600" indent="0">
              <a:lnSpc>
                <a:spcPct val="90000"/>
              </a:lnSpc>
              <a:spcBef>
                <a:spcPts val="1001"/>
              </a:spcBef>
              <a:buNone/>
            </a:pPr>
            <a:r>
              <a:rPr b="0" lang="en-US" sz="2200" spc="-1" strike="noStrike">
                <a:solidFill>
                  <a:srgbClr val="0070c0"/>
                </a:solidFill>
                <a:latin typeface="IBM Plex Mono Text"/>
              </a:rPr>
              <a:t>Distribution of annual compensation</a:t>
            </a:r>
            <a:endParaRPr b="0" lang="en-US" sz="2200" spc="-1" strike="noStrike">
              <a:solidFill>
                <a:srgbClr val="0070c0"/>
              </a:solidFill>
              <a:latin typeface="IBM Plex Mono Text"/>
            </a:endParaRPr>
          </a:p>
        </p:txBody>
      </p:sp>
      <p:pic>
        <p:nvPicPr>
          <p:cNvPr id="141" name="" descr=""/>
          <p:cNvPicPr/>
          <p:nvPr/>
        </p:nvPicPr>
        <p:blipFill>
          <a:blip r:embed="rId1"/>
          <a:stretch/>
        </p:blipFill>
        <p:spPr>
          <a:xfrm>
            <a:off x="685800" y="2514600"/>
            <a:ext cx="4532760" cy="3429000"/>
          </a:xfrm>
          <a:prstGeom prst="rect">
            <a:avLst/>
          </a:prstGeom>
          <a:ln w="0">
            <a:solidFill>
              <a:srgbClr val="000000"/>
            </a:solidFill>
          </a:ln>
        </p:spPr>
      </p:pic>
      <p:sp>
        <p:nvSpPr>
          <p:cNvPr id="142" name="Content Placeholder 4"/>
          <p:cNvSpPr txBox="1"/>
          <p:nvPr/>
        </p:nvSpPr>
        <p:spPr>
          <a:xfrm>
            <a:off x="6400800" y="1690200"/>
            <a:ext cx="3913920" cy="689040"/>
          </a:xfrm>
          <a:prstGeom prst="rect">
            <a:avLst/>
          </a:prstGeom>
          <a:noFill/>
          <a:ln w="0">
            <a:noFill/>
          </a:ln>
        </p:spPr>
        <p:txBody>
          <a:bodyPr anchor="t">
            <a:noAutofit/>
          </a:bodyPr>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Annual compensation by age</a:t>
            </a:r>
            <a:endParaRPr b="0" lang="en-US" sz="2200" spc="-1" strike="noStrike">
              <a:solidFill>
                <a:srgbClr val="0070c0"/>
              </a:solidFill>
              <a:latin typeface="IBM Plex Mono Text"/>
            </a:endParaRPr>
          </a:p>
        </p:txBody>
      </p:sp>
      <p:pic>
        <p:nvPicPr>
          <p:cNvPr id="143" name="" descr=""/>
          <p:cNvPicPr/>
          <p:nvPr/>
        </p:nvPicPr>
        <p:blipFill>
          <a:blip r:embed="rId2"/>
          <a:stretch/>
        </p:blipFill>
        <p:spPr>
          <a:xfrm>
            <a:off x="6165720" y="2459880"/>
            <a:ext cx="4578480" cy="348372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38200" y="383040"/>
            <a:ext cx="59288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 </a:t>
            </a:r>
            <a:r>
              <a:rPr b="0" lang="en-US" sz="4000" spc="-1" strike="noStrike">
                <a:solidFill>
                  <a:srgbClr val="005493"/>
                </a:solidFill>
                <a:latin typeface="IBM Plex Mono SemiBold"/>
                <a:ea typeface="IBM Plex Mono SemiBold"/>
              </a:rPr>
              <a:t>JOB POSTINGS</a:t>
            </a:r>
            <a:endParaRPr b="0" lang="en-US" sz="4000" spc="-1" strike="noStrike">
              <a:solidFill>
                <a:srgbClr val="000000"/>
              </a:solidFill>
              <a:latin typeface="IBM Plex Sans Text"/>
            </a:endParaRPr>
          </a:p>
        </p:txBody>
      </p:sp>
      <p:pic>
        <p:nvPicPr>
          <p:cNvPr id="145" name="" descr=""/>
          <p:cNvPicPr/>
          <p:nvPr/>
        </p:nvPicPr>
        <p:blipFill>
          <a:blip r:embed="rId1"/>
          <a:stretch/>
        </p:blipFill>
        <p:spPr>
          <a:xfrm>
            <a:off x="1039680" y="1600200"/>
            <a:ext cx="10161720" cy="410940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3" descr=""/>
          <p:cNvPicPr/>
          <p:nvPr/>
        </p:nvPicPr>
        <p:blipFill>
          <a:blip r:embed="rId1"/>
          <a:stretch/>
        </p:blipFill>
        <p:spPr>
          <a:xfrm>
            <a:off x="1450800" y="2025720"/>
            <a:ext cx="3194280" cy="3194280"/>
          </a:xfrm>
          <a:prstGeom prst="rect">
            <a:avLst/>
          </a:prstGeom>
          <a:ln w="0">
            <a:noFill/>
          </a:ln>
        </p:spPr>
      </p:pic>
      <p:sp>
        <p:nvSpPr>
          <p:cNvPr id="95" name="PlaceHolder 1"/>
          <p:cNvSpPr>
            <a:spLocks noGrp="1"/>
          </p:cNvSpPr>
          <p:nvPr>
            <p:ph type="title"/>
          </p:nvPr>
        </p:nvSpPr>
        <p:spPr>
          <a:xfrm>
            <a:off x="781920" y="263880"/>
            <a:ext cx="8508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OUTLINE</a:t>
            </a:r>
            <a:endParaRPr b="0" lang="en-US" sz="4000" spc="-1" strike="noStrike">
              <a:solidFill>
                <a:srgbClr val="000000"/>
              </a:solidFill>
              <a:latin typeface="IBM Plex Sans Text"/>
            </a:endParaRPr>
          </a:p>
        </p:txBody>
      </p:sp>
      <p:sp>
        <p:nvSpPr>
          <p:cNvPr id="96" name="PlaceHolder 2"/>
          <p:cNvSpPr>
            <a:spLocks noGrp="1"/>
          </p:cNvSpPr>
          <p:nvPr>
            <p:ph/>
          </p:nvPr>
        </p:nvSpPr>
        <p:spPr>
          <a:xfrm>
            <a:off x="6172200" y="1825560"/>
            <a:ext cx="5181120" cy="4350960"/>
          </a:xfrm>
          <a:prstGeom prst="rect">
            <a:avLst/>
          </a:prstGeom>
          <a:noFill/>
          <a:ln w="0">
            <a:noFill/>
          </a:ln>
        </p:spPr>
        <p:txBody>
          <a:bodyPr anchor="t">
            <a:normAutofit/>
          </a:bodyPr>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Executive Summary</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Introduction</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Methodology</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Results</a:t>
            </a:r>
            <a:endParaRPr b="0" lang="en-US" sz="2200" spc="-1" strike="noStrike">
              <a:solidFill>
                <a:srgbClr val="0070c0"/>
              </a:solidFill>
              <a:latin typeface="IBM Plex Mono Text"/>
            </a:endParaRPr>
          </a:p>
          <a:p>
            <a:pPr lvl="1" marL="6858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Visualization – Charts</a:t>
            </a:r>
            <a:endParaRPr b="0" lang="en-US" sz="1800" spc="-1" strike="noStrike">
              <a:solidFill>
                <a:srgbClr val="0070c0"/>
              </a:solidFill>
              <a:latin typeface="IBM Plex Mono Text"/>
            </a:endParaRPr>
          </a:p>
          <a:p>
            <a:pPr lvl="1" marL="6858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Dashboard</a:t>
            </a:r>
            <a:endParaRPr b="0" lang="en-US" sz="18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Discussion</a:t>
            </a:r>
            <a:endParaRPr b="0" lang="en-US" sz="2200" spc="-1" strike="noStrike">
              <a:solidFill>
                <a:srgbClr val="0070c0"/>
              </a:solidFill>
              <a:latin typeface="IBM Plex Mono Text"/>
            </a:endParaRPr>
          </a:p>
          <a:p>
            <a:pPr lvl="1" marL="685800" indent="-228600">
              <a:lnSpc>
                <a:spcPct val="90000"/>
              </a:lnSpc>
              <a:spcBef>
                <a:spcPts val="499"/>
              </a:spcBef>
              <a:buClr>
                <a:srgbClr val="0070c0"/>
              </a:buClr>
              <a:buFont typeface="Arial"/>
              <a:buChar char="•"/>
            </a:pPr>
            <a:r>
              <a:rPr b="0" lang="en-US" sz="1800" spc="-1" strike="noStrike">
                <a:solidFill>
                  <a:srgbClr val="0070c0"/>
                </a:solidFill>
                <a:latin typeface="IBM Plex Mono Text"/>
              </a:rPr>
              <a:t>Findings &amp; Implications</a:t>
            </a:r>
            <a:endParaRPr b="0" lang="en-US" sz="18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Conclusion</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Appendix</a:t>
            </a:r>
            <a:endParaRPr b="0" lang="en-US" sz="2200" spc="-1" strike="noStrike">
              <a:solidFill>
                <a:srgbClr val="0070c0"/>
              </a:solidFill>
              <a:latin typeface="IBM Plex Mono Tex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38200" y="383040"/>
            <a:ext cx="59288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POPULAR LANGUAGES</a:t>
            </a:r>
            <a:endParaRPr b="0" lang="en-US" sz="4000" spc="-1" strike="noStrike">
              <a:solidFill>
                <a:srgbClr val="000000"/>
              </a:solidFill>
              <a:latin typeface="IBM Plex Sans Text"/>
            </a:endParaRPr>
          </a:p>
        </p:txBody>
      </p:sp>
      <p:pic>
        <p:nvPicPr>
          <p:cNvPr id="147" name="" descr=""/>
          <p:cNvPicPr/>
          <p:nvPr/>
        </p:nvPicPr>
        <p:blipFill>
          <a:blip r:embed="rId1"/>
          <a:stretch/>
        </p:blipFill>
        <p:spPr>
          <a:xfrm>
            <a:off x="914400" y="1584000"/>
            <a:ext cx="10058400" cy="435960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34040" y="304920"/>
            <a:ext cx="856476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EXECUTIVE SUMMARY</a:t>
            </a:r>
            <a:endParaRPr b="0" lang="en-US" sz="4000" spc="-1" strike="noStrike">
              <a:solidFill>
                <a:srgbClr val="000000"/>
              </a:solidFill>
              <a:latin typeface="IBM Plex Sans Text"/>
            </a:endParaRPr>
          </a:p>
        </p:txBody>
      </p:sp>
      <p:sp>
        <p:nvSpPr>
          <p:cNvPr id="98" name="PlaceHolder 2"/>
          <p:cNvSpPr>
            <a:spLocks noGrp="1"/>
          </p:cNvSpPr>
          <p:nvPr>
            <p:ph/>
          </p:nvPr>
        </p:nvSpPr>
        <p:spPr>
          <a:xfrm>
            <a:off x="4285080" y="1825560"/>
            <a:ext cx="7068240" cy="4465080"/>
          </a:xfrm>
          <a:prstGeom prst="rect">
            <a:avLst/>
          </a:prstGeom>
          <a:noFill/>
          <a:ln w="0">
            <a:noFill/>
          </a:ln>
        </p:spPr>
        <p:txBody>
          <a:bodyPr anchor="t">
            <a:normAutofit fontScale="90000"/>
          </a:bodyPr>
          <a:p>
            <a:pPr indent="0">
              <a:lnSpc>
                <a:spcPct val="90000"/>
              </a:lnSpc>
              <a:spcBef>
                <a:spcPts val="1001"/>
              </a:spcBef>
              <a:buNone/>
            </a:pPr>
            <a:r>
              <a:rPr b="0" lang="en-US" sz="2200" spc="-1" strike="noStrike">
                <a:solidFill>
                  <a:srgbClr val="0070c0"/>
                </a:solidFill>
                <a:latin typeface="IBM Plex Mono Text"/>
              </a:rPr>
              <a:t>This study summarizes key findings found after analyzing the data collected in the 2019 Stack Overflow Developer Survey.</a:t>
            </a:r>
            <a:endParaRPr b="0" lang="en-US" sz="2200" spc="-1" strike="noStrike">
              <a:solidFill>
                <a:srgbClr val="0070c0"/>
              </a:solidFill>
              <a:latin typeface="IBM Plex Mono Text"/>
            </a:endParaRPr>
          </a:p>
          <a:p>
            <a:pPr indent="0">
              <a:lnSpc>
                <a:spcPct val="90000"/>
              </a:lnSpc>
              <a:spcBef>
                <a:spcPts val="1001"/>
              </a:spcBef>
              <a:buNone/>
            </a:pPr>
            <a:r>
              <a:rPr b="0" lang="en-US" sz="2200" spc="-1" strike="noStrike">
                <a:solidFill>
                  <a:srgbClr val="0070c0"/>
                </a:solidFill>
                <a:latin typeface="IBM Plex Mono Text"/>
              </a:rPr>
              <a:t>The analysis yielded insights regarding the following:</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Most popular languages, databases, and other technologies (at the time of data collection)</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Attitudes reflecting which technologies will become most popular in future demographics (e.g. the gender gap among developers)</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These findings are relevant particularly to current and aspiring developers, recruiters, educators, and policy makers.</a:t>
            </a:r>
            <a:endParaRPr b="0" lang="en-US" sz="2200" spc="-1" strike="noStrike">
              <a:solidFill>
                <a:srgbClr val="0070c0"/>
              </a:solidFill>
              <a:latin typeface="IBM Plex Mono Text"/>
            </a:endParaRPr>
          </a:p>
        </p:txBody>
      </p:sp>
      <p:pic>
        <p:nvPicPr>
          <p:cNvPr id="99" name="Picture 4" descr=""/>
          <p:cNvPicPr/>
          <p:nvPr/>
        </p:nvPicPr>
        <p:blipFill>
          <a:blip r:embed="rId1"/>
          <a:stretch/>
        </p:blipFill>
        <p:spPr>
          <a:xfrm>
            <a:off x="1090440" y="2302920"/>
            <a:ext cx="3194280" cy="31942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770040" y="365040"/>
            <a:ext cx="764748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INTRODUCTION</a:t>
            </a:r>
            <a:endParaRPr b="0" lang="en-US" sz="4000" spc="-1" strike="noStrike">
              <a:solidFill>
                <a:srgbClr val="000000"/>
              </a:solidFill>
              <a:latin typeface="IBM Plex Sans Text"/>
            </a:endParaRPr>
          </a:p>
        </p:txBody>
      </p:sp>
      <p:pic>
        <p:nvPicPr>
          <p:cNvPr id="101" name="Picture 3" descr=""/>
          <p:cNvPicPr/>
          <p:nvPr/>
        </p:nvPicPr>
        <p:blipFill>
          <a:blip r:embed="rId1"/>
          <a:stretch/>
        </p:blipFill>
        <p:spPr>
          <a:xfrm>
            <a:off x="994320" y="2261880"/>
            <a:ext cx="3053880" cy="3053880"/>
          </a:xfrm>
          <a:prstGeom prst="rect">
            <a:avLst/>
          </a:prstGeom>
          <a:ln w="0">
            <a:noFill/>
          </a:ln>
        </p:spPr>
      </p:pic>
      <p:sp>
        <p:nvSpPr>
          <p:cNvPr id="102" name="Content Placeholder 2"/>
          <p:cNvSpPr/>
          <p:nvPr/>
        </p:nvSpPr>
        <p:spPr>
          <a:xfrm>
            <a:off x="4285080" y="1825560"/>
            <a:ext cx="7068240" cy="4350960"/>
          </a:xfrm>
          <a:prstGeom prst="rect">
            <a:avLst/>
          </a:prstGeom>
          <a:noFill/>
          <a:ln w="0">
            <a:noFill/>
          </a:ln>
        </p:spPr>
        <p:style>
          <a:lnRef idx="0"/>
          <a:fillRef idx="0"/>
          <a:effectRef idx="0"/>
          <a:fontRef idx="minor"/>
        </p:style>
        <p:txBody>
          <a:bodyPr anchor="t">
            <a:normAutofit/>
          </a:bodyPr>
          <a:p>
            <a:pPr>
              <a:lnSpc>
                <a:spcPct val="90000"/>
              </a:lnSpc>
              <a:spcBef>
                <a:spcPts val="1001"/>
              </a:spcBef>
            </a:pPr>
            <a:r>
              <a:rPr b="0" lang="en-US" sz="1800" spc="-1" strike="noStrike">
                <a:solidFill>
                  <a:srgbClr val="0070c0"/>
                </a:solidFill>
                <a:latin typeface="IBM Plex Mono Text"/>
                <a:ea typeface="Microsoft YaHei"/>
              </a:rPr>
              <a:t>The online programming knowledge sharing platform, Stack Overflow, has been conducting the Stack Overflow Annual Developer Survey s</a:t>
            </a:r>
            <a:r>
              <a:rPr b="0" lang="en-US" sz="1800" spc="-1" strike="noStrike">
                <a:solidFill>
                  <a:srgbClr val="0070c0"/>
                </a:solidFill>
                <a:latin typeface="IBM Plex Mono Text"/>
              </a:rPr>
              <a:t>ince 2011,.</a:t>
            </a:r>
            <a:endParaRPr b="0" lang="en-US" sz="1800" spc="-1" strike="noStrike">
              <a:solidFill>
                <a:srgbClr val="000000"/>
              </a:solidFill>
              <a:latin typeface="Arial"/>
            </a:endParaRPr>
          </a:p>
          <a:p>
            <a:pPr marL="228600" indent="-228600">
              <a:lnSpc>
                <a:spcPct val="90000"/>
              </a:lnSpc>
              <a:spcBef>
                <a:spcPts val="1001"/>
              </a:spcBef>
              <a:buClr>
                <a:srgbClr val="0070c0"/>
              </a:buClr>
              <a:buFont typeface="Arial"/>
              <a:buChar char="•"/>
            </a:pPr>
            <a:r>
              <a:rPr b="0" lang="en-US" sz="1800" spc="-1" strike="noStrike">
                <a:solidFill>
                  <a:srgbClr val="0070c0"/>
                </a:solidFill>
                <a:latin typeface="IBM Plex Mono Text"/>
              </a:rPr>
              <a:t>Its primary objective is to gather data regarding technology usage and trends among developers.</a:t>
            </a:r>
            <a:endParaRPr b="0" lang="en-US" sz="1800" spc="-1" strike="noStrike">
              <a:solidFill>
                <a:srgbClr val="000000"/>
              </a:solidFill>
              <a:latin typeface="Arial"/>
            </a:endParaRPr>
          </a:p>
          <a:p>
            <a:pPr marL="228600" indent="-228600">
              <a:lnSpc>
                <a:spcPct val="90000"/>
              </a:lnSpc>
              <a:spcBef>
                <a:spcPts val="1001"/>
              </a:spcBef>
              <a:buClr>
                <a:srgbClr val="0070c0"/>
              </a:buClr>
              <a:buFont typeface="Arial"/>
              <a:buChar char="•"/>
            </a:pPr>
            <a:r>
              <a:rPr b="0" lang="en-US" sz="1800" spc="-1" strike="noStrike">
                <a:solidFill>
                  <a:srgbClr val="0070c0"/>
                </a:solidFill>
                <a:latin typeface="IBM Plex Mono Text"/>
              </a:rPr>
              <a:t>In this analysis, a subset of the 2019 dataset was examined (present dataset: N = 11398; original dataset N ≈ 90000).</a:t>
            </a:r>
            <a:endParaRPr b="0" lang="en-US" sz="1800" spc="-1" strike="noStrike">
              <a:solidFill>
                <a:srgbClr val="000000"/>
              </a:solidFill>
              <a:latin typeface="Arial"/>
            </a:endParaRPr>
          </a:p>
          <a:p>
            <a:pPr marL="228600" indent="-228600">
              <a:lnSpc>
                <a:spcPct val="90000"/>
              </a:lnSpc>
              <a:spcBef>
                <a:spcPts val="1001"/>
              </a:spcBef>
              <a:buClr>
                <a:srgbClr val="0070c0"/>
              </a:buClr>
              <a:buFont typeface="Arial"/>
              <a:buChar char="•"/>
            </a:pPr>
            <a:r>
              <a:rPr b="0" lang="en-US" sz="1800" spc="-1" strike="noStrike">
                <a:solidFill>
                  <a:srgbClr val="0070c0"/>
                </a:solidFill>
                <a:latin typeface="IBM Plex Mono Text"/>
              </a:rPr>
              <a:t>Audience: Developers (current and aspiring), HR professionals, educators, policy makers...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81920" y="376560"/>
            <a:ext cx="7230240" cy="1325160"/>
          </a:xfrm>
          <a:prstGeom prst="rect">
            <a:avLst/>
          </a:prstGeom>
          <a:noFill/>
          <a:ln w="0">
            <a:noFill/>
          </a:ln>
        </p:spPr>
        <p:txBody>
          <a:bodyPr anchor="ctr">
            <a:normAutofit/>
          </a:bodyPr>
          <a:p>
            <a:pPr indent="0">
              <a:lnSpc>
                <a:spcPct val="90000"/>
              </a:lnSpc>
              <a:buNone/>
            </a:pPr>
            <a:r>
              <a:rPr b="0" lang="en-US" sz="4000" spc="-1" strike="noStrike">
                <a:solidFill>
                  <a:srgbClr val="005493"/>
                </a:solidFill>
                <a:latin typeface="IBM Plex Mono SemiBold"/>
                <a:ea typeface="IBM Plex Mono SemiBold"/>
              </a:rPr>
              <a:t>METHODOLOGY</a:t>
            </a:r>
            <a:endParaRPr b="0" lang="en-US" sz="4000" spc="-1" strike="noStrike">
              <a:solidFill>
                <a:srgbClr val="000000"/>
              </a:solidFill>
              <a:latin typeface="IBM Plex Sans Text"/>
            </a:endParaRPr>
          </a:p>
        </p:txBody>
      </p:sp>
      <p:sp>
        <p:nvSpPr>
          <p:cNvPr id="104" name="PlaceHolder 2"/>
          <p:cNvSpPr>
            <a:spLocks noGrp="1"/>
          </p:cNvSpPr>
          <p:nvPr>
            <p:ph/>
          </p:nvPr>
        </p:nvSpPr>
        <p:spPr>
          <a:xfrm>
            <a:off x="4285080" y="1825560"/>
            <a:ext cx="7373520" cy="4350960"/>
          </a:xfrm>
          <a:prstGeom prst="rect">
            <a:avLst/>
          </a:prstGeom>
          <a:noFill/>
          <a:ln w="0">
            <a:noFill/>
          </a:ln>
        </p:spPr>
        <p:txBody>
          <a:bodyPr anchor="t">
            <a:normAutofit fontScale="71000"/>
          </a:bodyPr>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Data Source: 2019 Stack Overflow Developer Survey</a:t>
            </a:r>
            <a:endParaRPr b="0" lang="en-US" sz="2200" spc="-1" strike="noStrike">
              <a:solidFill>
                <a:srgbClr val="0070c0"/>
              </a:solidFill>
              <a:latin typeface="IBM Plex Mono Text"/>
            </a:endParaRPr>
          </a:p>
          <a:p>
            <a:pPr lvl="1" marL="864000" indent="-324000">
              <a:lnSpc>
                <a:spcPct val="90000"/>
              </a:lnSpc>
              <a:spcBef>
                <a:spcPts val="1134"/>
              </a:spcBef>
              <a:buClr>
                <a:srgbClr val="000000"/>
              </a:buClr>
              <a:buSzPct val="75000"/>
              <a:buFont typeface="Symbol" charset="2"/>
              <a:buChar char=""/>
            </a:pPr>
            <a:r>
              <a:rPr b="0" lang="en-US" sz="2200" spc="-1" strike="noStrike" u="sng">
                <a:solidFill>
                  <a:srgbClr val="0070c0"/>
                </a:solidFill>
                <a:uFillTx/>
                <a:latin typeface="IBM Plex Mono Text"/>
                <a:hlinkClick r:id="rId1"/>
              </a:rPr>
              <a:t>Link to Stack Overflow’s annual survey data and results</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Data Wrangling: A portion of the dataset (provided by IBM) was loaded and cleaned using SQL and Python’s pandas library.</a:t>
            </a:r>
            <a:endParaRPr b="0" lang="en-US" sz="2200" spc="-1" strike="noStrike">
              <a:solidFill>
                <a:srgbClr val="0070c0"/>
              </a:solidFill>
              <a:latin typeface="IBM Plex Mono Text"/>
            </a:endParaRPr>
          </a:p>
          <a:p>
            <a:pPr lvl="1" marL="864000" indent="-324000">
              <a:lnSpc>
                <a:spcPct val="90000"/>
              </a:lnSpc>
              <a:spcBef>
                <a:spcPts val="1134"/>
              </a:spcBef>
              <a:buClr>
                <a:srgbClr val="000000"/>
              </a:buClr>
              <a:buSzPct val="75000"/>
              <a:buFont typeface="Symbol" charset="2"/>
              <a:buChar char=""/>
            </a:pPr>
            <a:r>
              <a:rPr b="0" lang="en-US" sz="2200" spc="-1" strike="noStrike">
                <a:solidFill>
                  <a:srgbClr val="0070c0"/>
                </a:solidFill>
                <a:latin typeface="IBM Plex Mono Text"/>
              </a:rPr>
              <a:t>Cleaning procedure: Duplicates removal, data imputation, data normalization</a:t>
            </a:r>
            <a:endParaRPr b="0" lang="en-US" sz="2200" spc="-1" strike="noStrike">
              <a:solidFill>
                <a:srgbClr val="0070c0"/>
              </a:solidFill>
              <a:latin typeface="IBM Plex Mono Text"/>
            </a:endParaRPr>
          </a:p>
          <a:p>
            <a:pPr lvl="1" marL="864000" indent="-324000">
              <a:lnSpc>
                <a:spcPct val="90000"/>
              </a:lnSpc>
              <a:spcBef>
                <a:spcPts val="1134"/>
              </a:spcBef>
              <a:buClr>
                <a:srgbClr val="000000"/>
              </a:buClr>
              <a:buSzPct val="75000"/>
              <a:buFont typeface="Symbol" charset="2"/>
              <a:buChar char=""/>
            </a:pPr>
            <a:r>
              <a:rPr b="0" lang="en-US" sz="2200" spc="-1" strike="noStrike" u="sng">
                <a:solidFill>
                  <a:srgbClr val="0070c0"/>
                </a:solidFill>
                <a:uFillTx/>
                <a:latin typeface="IBM Plex Mono Text"/>
                <a:hlinkClick r:id="rId2"/>
              </a:rPr>
              <a:t>Link to dataset provided by IBM</a:t>
            </a:r>
            <a:endParaRPr b="0" lang="en-US" sz="2200" spc="-1" strike="noStrike">
              <a:solidFill>
                <a:srgbClr val="0070c0"/>
              </a:solidFill>
              <a:latin typeface="IBM Plex Mono Text"/>
            </a:endParaRPr>
          </a:p>
          <a:p>
            <a:pPr marL="228600" indent="-228600">
              <a:lnSpc>
                <a:spcPct val="90000"/>
              </a:lnSpc>
              <a:spcBef>
                <a:spcPts val="1001"/>
              </a:spcBef>
              <a:buClr>
                <a:srgbClr val="0070c0"/>
              </a:buClr>
              <a:buFont typeface="Arial"/>
              <a:buChar char="•"/>
            </a:pPr>
            <a:r>
              <a:rPr b="0" lang="en-US" sz="2200" spc="-1" strike="noStrike">
                <a:solidFill>
                  <a:srgbClr val="0070c0"/>
                </a:solidFill>
                <a:latin typeface="IBM Plex Mono Text"/>
              </a:rPr>
              <a:t>Analysis &amp; Visualization: EDA and data visualization were conducted using various Python libraries and Cognos. Specifically, the following measures were examined:</a:t>
            </a:r>
            <a:endParaRPr b="0" lang="en-US" sz="2200" spc="-1" strike="noStrike">
              <a:solidFill>
                <a:srgbClr val="0070c0"/>
              </a:solidFill>
              <a:latin typeface="IBM Plex Mono Text"/>
            </a:endParaRPr>
          </a:p>
          <a:p>
            <a:pPr lvl="1" marL="864000" indent="-324000">
              <a:lnSpc>
                <a:spcPct val="90000"/>
              </a:lnSpc>
              <a:spcBef>
                <a:spcPts val="1134"/>
              </a:spcBef>
              <a:buClr>
                <a:srgbClr val="000000"/>
              </a:buClr>
              <a:buSzPct val="75000"/>
              <a:buFont typeface="Symbol" charset="2"/>
              <a:buChar char=""/>
            </a:pPr>
            <a:r>
              <a:rPr b="0" lang="en-US" sz="2200" spc="-1" strike="noStrike">
                <a:solidFill>
                  <a:srgbClr val="0070c0"/>
                </a:solidFill>
                <a:latin typeface="IBM Plex Mono Text"/>
              </a:rPr>
              <a:t>Technologies (i.e., languages, databases, platforms, and web frames) used in 2019</a:t>
            </a:r>
            <a:endParaRPr b="0" lang="en-US" sz="2200" spc="-1" strike="noStrike">
              <a:solidFill>
                <a:srgbClr val="0070c0"/>
              </a:solidFill>
              <a:latin typeface="IBM Plex Mono Text"/>
            </a:endParaRPr>
          </a:p>
          <a:p>
            <a:pPr lvl="1" marL="864000" indent="-324000">
              <a:lnSpc>
                <a:spcPct val="90000"/>
              </a:lnSpc>
              <a:spcBef>
                <a:spcPts val="1134"/>
              </a:spcBef>
              <a:buClr>
                <a:srgbClr val="000000"/>
              </a:buClr>
              <a:buSzPct val="75000"/>
              <a:buFont typeface="Symbol" charset="2"/>
              <a:buChar char=""/>
            </a:pPr>
            <a:r>
              <a:rPr b="0" lang="en-US" sz="2200" spc="-1" strike="noStrike">
                <a:solidFill>
                  <a:srgbClr val="0070c0"/>
                </a:solidFill>
                <a:latin typeface="IBM Plex Mono Text"/>
                <a:ea typeface="Microsoft YaHei"/>
              </a:rPr>
              <a:t>Most desired t</a:t>
            </a:r>
            <a:r>
              <a:rPr b="0" lang="en-US" sz="2200" spc="-1" strike="noStrike">
                <a:solidFill>
                  <a:srgbClr val="0070c0"/>
                </a:solidFill>
                <a:latin typeface="IBM Plex Mono Text"/>
              </a:rPr>
              <a:t>echnologies for the next year</a:t>
            </a:r>
            <a:endParaRPr b="0" lang="en-US" sz="2200" spc="-1" strike="noStrike">
              <a:solidFill>
                <a:srgbClr val="0070c0"/>
              </a:solidFill>
              <a:latin typeface="IBM Plex Mono Text"/>
            </a:endParaRPr>
          </a:p>
          <a:p>
            <a:pPr lvl="1" marL="864000" indent="-324000">
              <a:lnSpc>
                <a:spcPct val="90000"/>
              </a:lnSpc>
              <a:spcBef>
                <a:spcPts val="1134"/>
              </a:spcBef>
              <a:buClr>
                <a:srgbClr val="000000"/>
              </a:buClr>
              <a:buSzPct val="75000"/>
              <a:buFont typeface="Symbol" charset="2"/>
              <a:buChar char=""/>
            </a:pPr>
            <a:r>
              <a:rPr b="0" lang="en-US" sz="2200" spc="-1" strike="noStrike">
                <a:solidFill>
                  <a:srgbClr val="0070c0"/>
                </a:solidFill>
                <a:latin typeface="IBM Plex Mono Text"/>
              </a:rPr>
              <a:t>Demographics (i.e., gender, country, age, and education).</a:t>
            </a:r>
            <a:endParaRPr b="0" lang="en-US" sz="2200" spc="-1" strike="noStrike">
              <a:solidFill>
                <a:srgbClr val="0070c0"/>
              </a:solidFill>
              <a:latin typeface="IBM Plex Mono Text"/>
            </a:endParaRPr>
          </a:p>
        </p:txBody>
      </p:sp>
      <p:pic>
        <p:nvPicPr>
          <p:cNvPr id="105" name="Picture 4" descr=""/>
          <p:cNvPicPr/>
          <p:nvPr/>
        </p:nvPicPr>
        <p:blipFill>
          <a:blip r:embed="rId3"/>
          <a:stretch/>
        </p:blipFill>
        <p:spPr>
          <a:xfrm>
            <a:off x="979560" y="1831680"/>
            <a:ext cx="3194280" cy="3194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3600" spc="-1" strike="noStrike">
                <a:solidFill>
                  <a:srgbClr val="005493"/>
                </a:solidFill>
                <a:latin typeface="IBM Plex Mono SemiBold"/>
                <a:ea typeface="IBM Plex Mono SemiBold"/>
              </a:rPr>
              <a:t>RESULTS: Compensation &amp; demographics</a:t>
            </a:r>
            <a:endParaRPr b="0" lang="en-US" sz="3600" spc="-1" strike="noStrike">
              <a:solidFill>
                <a:srgbClr val="000000"/>
              </a:solidFill>
              <a:latin typeface="IBM Plex Sans Text"/>
            </a:endParaRPr>
          </a:p>
        </p:txBody>
      </p:sp>
      <p:sp>
        <p:nvSpPr>
          <p:cNvPr id="107" name="PlaceHolder 2"/>
          <p:cNvSpPr>
            <a:spLocks noGrp="1"/>
          </p:cNvSpPr>
          <p:nvPr>
            <p:ph/>
          </p:nvPr>
        </p:nvSpPr>
        <p:spPr>
          <a:xfrm>
            <a:off x="1043280" y="1825560"/>
            <a:ext cx="9700920" cy="4350960"/>
          </a:xfrm>
          <a:prstGeom prst="rect">
            <a:avLst/>
          </a:prstGeom>
          <a:noFill/>
          <a:ln w="0">
            <a:noFill/>
          </a:ln>
        </p:spPr>
        <p:txBody>
          <a:bodyPr anchor="t">
            <a:normAutofit/>
          </a:bodyPr>
          <a:p>
            <a:pPr marL="216000" indent="-216000">
              <a:lnSpc>
                <a:spcPct val="90000"/>
              </a:lnSpc>
              <a:spcBef>
                <a:spcPts val="1001"/>
              </a:spcBef>
              <a:buClr>
                <a:srgbClr val="000000"/>
              </a:buClr>
              <a:buSzPct val="45000"/>
              <a:buFont typeface="Wingdings" charset="2"/>
              <a:buChar char=""/>
              <a:tabLst>
                <a:tab algn="l" pos="0"/>
              </a:tabLst>
            </a:pPr>
            <a:r>
              <a:rPr b="0" lang="en-US" sz="1800" spc="-1" strike="noStrike">
                <a:solidFill>
                  <a:srgbClr val="0070c0"/>
                </a:solidFill>
                <a:latin typeface="IBM Plex Mono Text"/>
              </a:rPr>
              <a:t>First, descriptive statistics regarding demographics and total annual compensation were computed.</a:t>
            </a:r>
            <a:endParaRPr b="0" lang="en-US" sz="1800" spc="-1" strike="noStrike">
              <a:solidFill>
                <a:srgbClr val="0070c0"/>
              </a:solidFill>
              <a:latin typeface="IBM Plex Mono Text"/>
            </a:endParaRPr>
          </a:p>
          <a:p>
            <a:pPr marL="216000" indent="-216000">
              <a:lnSpc>
                <a:spcPct val="90000"/>
              </a:lnSpc>
              <a:spcBef>
                <a:spcPts val="1001"/>
              </a:spcBef>
              <a:buClr>
                <a:srgbClr val="000000"/>
              </a:buClr>
              <a:buSzPct val="45000"/>
              <a:buFont typeface="Wingdings" charset="2"/>
              <a:buChar char=""/>
              <a:tabLst>
                <a:tab algn="l" pos="0"/>
              </a:tabLst>
            </a:pPr>
            <a:r>
              <a:rPr b="0" lang="en-US" sz="1800" spc="-1" strike="noStrike">
                <a:solidFill>
                  <a:srgbClr val="0070c0"/>
                </a:solidFill>
                <a:latin typeface="IBM Plex Mono Text"/>
              </a:rPr>
              <a:t>Sample size after compensation outlier removal:</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N = 10,519 (vs. before removal: N = 11,398).</a:t>
            </a:r>
            <a:endParaRPr b="0" lang="en-US" sz="1800" spc="-1" strike="noStrike">
              <a:solidFill>
                <a:srgbClr val="0070c0"/>
              </a:solidFill>
              <a:latin typeface="IBM Plex Mono Text"/>
            </a:endParaRPr>
          </a:p>
          <a:p>
            <a:pPr marL="216000" indent="-216000">
              <a:lnSpc>
                <a:spcPct val="90000"/>
              </a:lnSpc>
              <a:spcBef>
                <a:spcPts val="1001"/>
              </a:spcBef>
              <a:buClr>
                <a:srgbClr val="000000"/>
              </a:buClr>
              <a:buSzPct val="45000"/>
              <a:buFont typeface="Wingdings" charset="2"/>
              <a:buChar char=""/>
              <a:tabLst>
                <a:tab algn="l" pos="0"/>
              </a:tabLst>
            </a:pPr>
            <a:r>
              <a:rPr b="0" lang="en-US" sz="1800" spc="-1" strike="noStrike">
                <a:solidFill>
                  <a:srgbClr val="0070c0"/>
                </a:solidFill>
                <a:latin typeface="IBM Plex Mono Text"/>
              </a:rPr>
              <a:t>The respondents had a median age of 29, and were predominantly male (i.e., 93.5% male vs. 6.5% female).</a:t>
            </a:r>
            <a:endParaRPr b="0" lang="en-US" sz="1800" spc="-1" strike="noStrike">
              <a:solidFill>
                <a:srgbClr val="0070c0"/>
              </a:solidFill>
              <a:latin typeface="IBM Plex Mono Text"/>
            </a:endParaRPr>
          </a:p>
          <a:p>
            <a:pPr marL="216000" indent="-216000">
              <a:lnSpc>
                <a:spcPct val="90000"/>
              </a:lnSpc>
              <a:spcBef>
                <a:spcPts val="1001"/>
              </a:spcBef>
              <a:buClr>
                <a:srgbClr val="000000"/>
              </a:buClr>
              <a:buSzPct val="45000"/>
              <a:buFont typeface="Wingdings" charset="2"/>
              <a:buChar char=""/>
              <a:tabLst>
                <a:tab algn="l" pos="0"/>
              </a:tabLst>
            </a:pPr>
            <a:r>
              <a:rPr b="0" lang="en-US" sz="1800" spc="-1" strike="noStrike">
                <a:solidFill>
                  <a:srgbClr val="0070c0"/>
                </a:solidFill>
                <a:latin typeface="IBM Plex Mono Text"/>
              </a:rPr>
              <a:t>Median compensation: $52,704 USD per year.</a:t>
            </a:r>
            <a:endParaRPr b="0" lang="en-US" sz="1800" spc="-1" strike="noStrike">
              <a:solidFill>
                <a:srgbClr val="0070c0"/>
              </a:solidFill>
              <a:latin typeface="IBM Plex Mono Text"/>
            </a:endParaRPr>
          </a:p>
          <a:p>
            <a:pPr marL="216000" indent="-216000">
              <a:lnSpc>
                <a:spcPct val="90000"/>
              </a:lnSpc>
              <a:spcBef>
                <a:spcPts val="1001"/>
              </a:spcBef>
              <a:buClr>
                <a:srgbClr val="000000"/>
              </a:buClr>
              <a:buSzPct val="45000"/>
              <a:buFont typeface="Wingdings" charset="2"/>
              <a:buChar char=""/>
              <a:tabLst>
                <a:tab algn="l" pos="0"/>
              </a:tabLst>
            </a:pPr>
            <a:r>
              <a:rPr b="0" lang="en-US" sz="1800" spc="-1" strike="noStrike">
                <a:solidFill>
                  <a:srgbClr val="0070c0"/>
                </a:solidFill>
                <a:latin typeface="IBM Plex Mono Text"/>
              </a:rPr>
              <a:t>Compensation and Age were positively correlated:</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r = .40.</a:t>
            </a:r>
            <a:endParaRPr b="0" lang="en-US" sz="1800" spc="-1" strike="noStrike">
              <a:solidFill>
                <a:srgbClr val="0070c0"/>
              </a:solidFill>
              <a:latin typeface="IBM Plex Mono Text"/>
            </a:endParaRPr>
          </a:p>
          <a:p>
            <a:pPr marL="216000" indent="-216000">
              <a:lnSpc>
                <a:spcPct val="90000"/>
              </a:lnSpc>
              <a:spcBef>
                <a:spcPts val="1001"/>
              </a:spcBef>
              <a:buClr>
                <a:srgbClr val="000000"/>
              </a:buClr>
              <a:buSzPct val="45000"/>
              <a:buFont typeface="Wingdings" charset="2"/>
              <a:buChar char=""/>
              <a:tabLst>
                <a:tab algn="l" pos="0"/>
              </a:tabLst>
            </a:pPr>
            <a:r>
              <a:rPr b="0" lang="en-US" sz="1800" spc="-1" strike="noStrike">
                <a:solidFill>
                  <a:srgbClr val="0070c0"/>
                </a:solidFill>
                <a:latin typeface="IBM Plex Mono Text"/>
              </a:rPr>
              <a:t>Median compensation was higher for women than men:</a:t>
            </a:r>
            <a:endParaRPr b="0" lang="en-US" sz="1800" spc="-1" strike="noStrike">
              <a:solidFill>
                <a:srgbClr val="0070c0"/>
              </a:solidFill>
              <a:latin typeface="IBM Plex Mono Text"/>
            </a:endParaRPr>
          </a:p>
          <a:p>
            <a:pPr indent="0">
              <a:lnSpc>
                <a:spcPct val="90000"/>
              </a:lnSpc>
              <a:spcBef>
                <a:spcPts val="1001"/>
              </a:spcBef>
              <a:buNone/>
              <a:tabLst>
                <a:tab algn="l" pos="0"/>
              </a:tabLst>
            </a:pPr>
            <a:r>
              <a:rPr b="0" lang="en-US" sz="1800" spc="-1" strike="noStrike">
                <a:solidFill>
                  <a:srgbClr val="0070c0"/>
                </a:solidFill>
                <a:latin typeface="IBM Plex Mono Text"/>
              </a:rPr>
              <a:t>$54,956 vs $52,339.</a:t>
            </a:r>
            <a:endParaRPr b="0" lang="en-US" sz="1800" spc="-1" strike="noStrike">
              <a:solidFill>
                <a:srgbClr val="0070c0"/>
              </a:solidFill>
              <a:latin typeface="IBM Plex Mono Tex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000" spc="-1" strike="noStrike">
                <a:solidFill>
                  <a:srgbClr val="005493"/>
                </a:solidFill>
                <a:latin typeface="IBM Plex Mono SemiBold"/>
                <a:ea typeface="IBM Plex Mono SemiBold"/>
              </a:rPr>
              <a:t>PROGRAMMING LANGUAGE TRENDS</a:t>
            </a:r>
            <a:endParaRPr b="0" lang="en-US" sz="4000" spc="-1" strike="noStrike">
              <a:solidFill>
                <a:srgbClr val="000000"/>
              </a:solidFill>
              <a:latin typeface="IBM Plex Sans Text"/>
            </a:endParaRPr>
          </a:p>
        </p:txBody>
      </p:sp>
      <p:pic>
        <p:nvPicPr>
          <p:cNvPr id="109" name="" descr=""/>
          <p:cNvPicPr/>
          <p:nvPr/>
        </p:nvPicPr>
        <p:blipFill>
          <a:blip r:embed="rId1"/>
          <a:stretch/>
        </p:blipFill>
        <p:spPr>
          <a:xfrm>
            <a:off x="860760" y="1828800"/>
            <a:ext cx="5540040" cy="2971800"/>
          </a:xfrm>
          <a:prstGeom prst="rect">
            <a:avLst/>
          </a:prstGeom>
          <a:ln w="0">
            <a:solidFill>
              <a:srgbClr val="000000"/>
            </a:solidFill>
          </a:ln>
        </p:spPr>
      </p:pic>
      <p:pic>
        <p:nvPicPr>
          <p:cNvPr id="110" name="" descr=""/>
          <p:cNvPicPr/>
          <p:nvPr/>
        </p:nvPicPr>
        <p:blipFill>
          <a:blip r:embed="rId2"/>
          <a:stretch/>
        </p:blipFill>
        <p:spPr>
          <a:xfrm>
            <a:off x="5029200" y="2971800"/>
            <a:ext cx="6028920" cy="321948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n-US" sz="2800" spc="-1" strike="noStrike">
                <a:solidFill>
                  <a:srgbClr val="005493"/>
                </a:solidFill>
                <a:latin typeface="IBM Plex Mono SemiBold"/>
                <a:ea typeface="IBM Plex Mono SemiBold"/>
              </a:rPr>
              <a:t>PROGRAMMING LANGUAGE TRENDS - FINDINGS &amp; IMPLICATIONS</a:t>
            </a:r>
            <a:endParaRPr b="0" lang="en-US" sz="2800" spc="-1" strike="noStrike">
              <a:solidFill>
                <a:srgbClr val="000000"/>
              </a:solidFill>
              <a:latin typeface="IBM Plex Sans Text"/>
            </a:endParaRPr>
          </a:p>
        </p:txBody>
      </p:sp>
      <p:sp>
        <p:nvSpPr>
          <p:cNvPr id="112" name=""/>
          <p:cNvSpPr txBox="1"/>
          <p:nvPr/>
        </p:nvSpPr>
        <p:spPr>
          <a:xfrm>
            <a:off x="914400" y="1802520"/>
            <a:ext cx="5257800" cy="4598280"/>
          </a:xfrm>
          <a:prstGeom prst="rect">
            <a:avLst/>
          </a:prstGeom>
          <a:noFill/>
          <a:ln w="0">
            <a:noFill/>
          </a:ln>
        </p:spPr>
        <p:txBody>
          <a:bodyPr lIns="90000" rIns="90000" tIns="45000" bIns="45000" anchor="t">
            <a:noAutofit/>
          </a:bodyPr>
          <a:p>
            <a:pPr>
              <a:lnSpc>
                <a:spcPct val="100000"/>
              </a:lnSpc>
              <a:spcBef>
                <a:spcPts val="283"/>
              </a:spcBef>
              <a:spcAft>
                <a:spcPts val="283"/>
              </a:spcAft>
            </a:pPr>
            <a:r>
              <a:rPr b="0" lang="en-US" sz="1800" spc="-1" strike="noStrike" u="sng">
                <a:solidFill>
                  <a:srgbClr val="0070c0"/>
                </a:solidFill>
                <a:uFillTx/>
                <a:latin typeface="Arial"/>
              </a:rPr>
              <a:t>Findings</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 </a:t>
            </a:r>
            <a:r>
              <a:rPr b="0" lang="en-US" sz="1800" spc="-1" strike="noStrike">
                <a:solidFill>
                  <a:srgbClr val="0070c0"/>
                </a:solidFill>
                <a:latin typeface="Arial"/>
              </a:rPr>
              <a:t>Javascript and HTML/CSS were the most popular in 2019 and will likely remain so the following year.</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 </a:t>
            </a:r>
            <a:r>
              <a:rPr b="0" lang="en-US" sz="1800" spc="-1" strike="noStrike">
                <a:solidFill>
                  <a:srgbClr val="0070c0"/>
                </a:solidFill>
                <a:latin typeface="Arial"/>
              </a:rPr>
              <a:t>SQL was popular in 2019 and will likely remain so, but will be surpassed by Python.</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 </a:t>
            </a:r>
            <a:r>
              <a:rPr b="0" lang="en-US" sz="1800" spc="-1" strike="noStrike">
                <a:solidFill>
                  <a:srgbClr val="0070c0"/>
                </a:solidFill>
                <a:latin typeface="Arial"/>
              </a:rPr>
              <a:t>Increasing interests in Python and TypeScript.</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 </a:t>
            </a:r>
            <a:r>
              <a:rPr b="0" lang="en-US" sz="1800" spc="-1" strike="noStrike">
                <a:solidFill>
                  <a:srgbClr val="0070c0"/>
                </a:solidFill>
                <a:latin typeface="Arial"/>
              </a:rPr>
              <a:t>Decreasing interest in PowerShell/Bash.</a:t>
            </a:r>
            <a:endParaRPr b="0" lang="en-US" sz="1800" spc="-1" strike="noStrike">
              <a:solidFill>
                <a:srgbClr val="0070c0"/>
              </a:solidFill>
              <a:latin typeface="Arial"/>
              <a:ea typeface="Microsoft YaHei"/>
            </a:endParaRPr>
          </a:p>
        </p:txBody>
      </p:sp>
      <p:sp>
        <p:nvSpPr>
          <p:cNvPr id="113" name=""/>
          <p:cNvSpPr txBox="1"/>
          <p:nvPr/>
        </p:nvSpPr>
        <p:spPr>
          <a:xfrm>
            <a:off x="6531120" y="1792800"/>
            <a:ext cx="5356080" cy="4343400"/>
          </a:xfrm>
          <a:prstGeom prst="rect">
            <a:avLst/>
          </a:prstGeom>
          <a:noFill/>
          <a:ln w="0">
            <a:noFill/>
          </a:ln>
        </p:spPr>
        <p:txBody>
          <a:bodyPr lIns="90000" rIns="90000" tIns="45000" bIns="45000" anchor="t">
            <a:noAutofit/>
          </a:bodyPr>
          <a:p>
            <a:pPr>
              <a:lnSpc>
                <a:spcPct val="100000"/>
              </a:lnSpc>
              <a:spcBef>
                <a:spcPts val="283"/>
              </a:spcBef>
              <a:spcAft>
                <a:spcPts val="283"/>
              </a:spcAft>
            </a:pPr>
            <a:r>
              <a:rPr b="0" lang="en-US" sz="1800" spc="-1" strike="noStrike" u="sng">
                <a:solidFill>
                  <a:srgbClr val="0070c0"/>
                </a:solidFill>
                <a:uFillTx/>
                <a:latin typeface="Arial"/>
              </a:rPr>
              <a:t>Implications</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 </a:t>
            </a:r>
            <a:r>
              <a:rPr b="0" lang="en-US" sz="1800" spc="-1" strike="noStrike">
                <a:solidFill>
                  <a:srgbClr val="0070c0"/>
                </a:solidFill>
                <a:latin typeface="Arial"/>
              </a:rPr>
              <a:t>Web development is still in high demand, and</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Javascript and HTML/CSS remain the dominant</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languages—however, TypeScript may catch up in</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the future.</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 </a:t>
            </a:r>
            <a:r>
              <a:rPr b="0" lang="en-US" sz="1800" spc="-1" strike="noStrike">
                <a:solidFill>
                  <a:srgbClr val="0070c0"/>
                </a:solidFill>
                <a:latin typeface="Arial"/>
              </a:rPr>
              <a:t>SQL remains the preferred language for big data</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storage and querying—it’s not likely to go away</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anytime soon.</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 </a:t>
            </a:r>
            <a:r>
              <a:rPr b="0" lang="en-US" sz="1800" spc="-1" strike="noStrike">
                <a:solidFill>
                  <a:srgbClr val="0070c0"/>
                </a:solidFill>
                <a:latin typeface="Arial"/>
              </a:rPr>
              <a:t>Python’s rising popularity likely reflects the growth</a:t>
            </a:r>
            <a:endParaRPr b="0" lang="en-US" sz="1800" spc="-1" strike="noStrike">
              <a:solidFill>
                <a:srgbClr val="0070c0"/>
              </a:solidFill>
              <a:latin typeface="Arial"/>
              <a:ea typeface="Microsoft YaHei"/>
            </a:endParaRPr>
          </a:p>
          <a:p>
            <a:pPr>
              <a:lnSpc>
                <a:spcPct val="100000"/>
              </a:lnSpc>
              <a:spcBef>
                <a:spcPts val="283"/>
              </a:spcBef>
              <a:spcAft>
                <a:spcPts val="283"/>
              </a:spcAft>
            </a:pPr>
            <a:r>
              <a:rPr b="0" lang="en-US" sz="1800" spc="-1" strike="noStrike">
                <a:solidFill>
                  <a:srgbClr val="0070c0"/>
                </a:solidFill>
                <a:latin typeface="Arial"/>
              </a:rPr>
              <a:t>of AI and ML work.</a:t>
            </a:r>
            <a:endParaRPr b="0" lang="en-US" sz="1800" spc="-1" strike="noStrike">
              <a:solidFill>
                <a:srgbClr val="0070c0"/>
              </a:solidFill>
              <a:latin typeface="Arial"/>
              <a:ea typeface="Microsoft YaHe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62560" y="428760"/>
            <a:ext cx="10515240" cy="1325160"/>
          </a:xfrm>
          <a:prstGeom prst="rect">
            <a:avLst/>
          </a:prstGeom>
          <a:noFill/>
          <a:ln w="0">
            <a:noFill/>
          </a:ln>
        </p:spPr>
        <p:txBody>
          <a:bodyPr anchor="ctr">
            <a:noAutofit/>
          </a:bodyPr>
          <a:p>
            <a:pPr indent="0">
              <a:lnSpc>
                <a:spcPct val="90000"/>
              </a:lnSpc>
              <a:buNone/>
            </a:pPr>
            <a:r>
              <a:rPr b="0" lang="en-US" sz="4000" spc="-1" strike="noStrike">
                <a:solidFill>
                  <a:srgbClr val="005493"/>
                </a:solidFill>
                <a:latin typeface="IBM Plex Mono SemiBold"/>
                <a:ea typeface="IBM Plex Mono SemiBold"/>
              </a:rPr>
              <a:t>DATABASE TRENDS</a:t>
            </a:r>
            <a:endParaRPr b="0" lang="en-US" sz="4000" spc="-1" strike="noStrike">
              <a:solidFill>
                <a:srgbClr val="000000"/>
              </a:solidFill>
              <a:latin typeface="IBM Plex Sans Text"/>
            </a:endParaRPr>
          </a:p>
        </p:txBody>
      </p:sp>
      <p:pic>
        <p:nvPicPr>
          <p:cNvPr id="115" name="" descr=""/>
          <p:cNvPicPr/>
          <p:nvPr/>
        </p:nvPicPr>
        <p:blipFill>
          <a:blip r:embed="rId1"/>
          <a:stretch/>
        </p:blipFill>
        <p:spPr>
          <a:xfrm>
            <a:off x="560160" y="2057400"/>
            <a:ext cx="5436000" cy="2971800"/>
          </a:xfrm>
          <a:prstGeom prst="rect">
            <a:avLst/>
          </a:prstGeom>
          <a:ln w="0">
            <a:solidFill>
              <a:srgbClr val="000000"/>
            </a:solidFill>
          </a:ln>
        </p:spPr>
      </p:pic>
      <p:pic>
        <p:nvPicPr>
          <p:cNvPr id="116" name="" descr=""/>
          <p:cNvPicPr/>
          <p:nvPr/>
        </p:nvPicPr>
        <p:blipFill>
          <a:blip r:embed="rId2"/>
          <a:stretch/>
        </p:blipFill>
        <p:spPr>
          <a:xfrm>
            <a:off x="6189120" y="2057400"/>
            <a:ext cx="5470920" cy="297180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LIDE_TEMPLATE_skill_networ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LIDE_TEMPLATE_skill_networ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625</TotalTime>
  <Application>LibreOffice/7.4.2.3$Windows_X86_64 LibreOffice_project/382eef1f22670f7f4118c8c2dd222ec7ad009daf</Application>
  <AppVersion>15.0000</AppVersion>
  <Words>360</Words>
  <Paragraphs>110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2020-10-28T18:29:43Z</dcterms:created>
  <dc:creator>Steve Hord</dc:creator>
  <dc:description/>
  <dc:language>en-US</dc:language>
  <cp:lastModifiedBy/>
  <dcterms:modified xsi:type="dcterms:W3CDTF">2023-02-19T00:30:11Z</dcterms:modified>
  <cp:revision>20</cp:revision>
  <dc:subject/>
  <dc:title>IT TRENDS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20</vt:i4>
  </property>
</Properties>
</file>