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0" r:id="rId5"/>
    <p:sldId id="277" r:id="rId6"/>
    <p:sldId id="259" r:id="rId7"/>
    <p:sldId id="260" r:id="rId8"/>
    <p:sldId id="275" r:id="rId9"/>
    <p:sldId id="267" r:id="rId10"/>
    <p:sldId id="284" r:id="rId11"/>
    <p:sldId id="265" r:id="rId12"/>
    <p:sldId id="262" r:id="rId13"/>
    <p:sldId id="268" r:id="rId14"/>
    <p:sldId id="278" r:id="rId15"/>
    <p:sldId id="279" r:id="rId16"/>
    <p:sldId id="283" r:id="rId17"/>
    <p:sldId id="286" r:id="rId18"/>
    <p:sldId id="263" r:id="rId19"/>
    <p:sldId id="269" r:id="rId20"/>
    <p:sldId id="257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39C4-03BB-4DB7-8599-32A1400D0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56B3D-3F54-45A6-A7A1-52FE30B71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5CAD-7E6C-4061-BF56-B2BF0175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80BF6-77F7-46C7-BA64-34E1C979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666A-1A89-4D3F-81CB-2BB029CE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261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BC5C-976D-44ED-898B-156B731C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D21E-43D8-4F2B-83E1-E61512384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F2D1-751F-4990-BE98-E575605A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AB08-6486-497B-A2F6-5BCEB9B0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8910-E708-4CE1-8621-230340CD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413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23429-5DE1-4045-91EB-461995CA0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C49D7-E718-4822-88FF-E9F44CEA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713F-8EDC-4739-9953-00C2F63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9C2C8-F042-44F2-A713-E59C945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FC0F-C659-41D6-81AE-61EC6134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74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8741-E9E9-435E-94D9-BD15A613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9406-7B46-42B0-839A-4A07DBE4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0B43-3D9E-42EA-BB69-B668BF0C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61E1-EE63-4882-9CB6-4DEA5BBB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CAAB-EB78-4FBF-8C81-7F7B2540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009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5E28-1EA2-473A-9DA3-9C3312E7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8A0BE-1793-42F1-B8CB-E23E9387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F2AD-DB23-4A1E-98CD-E57436E5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454B-9155-44E9-8214-42E3C230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1776A-F424-42BF-BC82-B9DBABD7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590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48DE-00F2-434D-B869-0170648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B931-EB59-40DC-BC75-FF252AC97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2DE5C-7790-4AE9-8055-CE98CBFA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D0CFB-3802-46CB-9FB8-461F0969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E65E0-3AF3-4117-9364-6F2F8701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91C8-5A5D-4B90-A58F-1200FE30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48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B33E-C22D-4111-AC7F-DD8301FD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E380A-30A2-4AAF-986C-55D4B5F5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A77A5-5B97-4F27-81EC-30B8923EA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FF380-0949-4BBF-A569-2687085BF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0B41E-A191-4084-90CA-8D638C432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9AF9D-52D0-49ED-AC29-B9DA1AF4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EB73B-9DE2-4F7F-9E1E-269690A3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43E73-CCF7-4820-8120-1A30866D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27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FCC1-828D-40BE-A39B-55195129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CD721-4B11-4331-9672-1F2F67C3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D71AD-212A-45A6-B25C-3A1CCEF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240-FE82-46D1-A4C2-BAC4E78A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359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DF177-C0E4-4B72-A27E-022FC80D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1BF3-264D-4490-A31C-A6D8FD1B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BD143-E562-4E6B-93C2-750E60D9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982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3A9C-DC95-4228-B0B6-45A57026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3B55-D9F0-4874-9770-B6DA7949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1DEB0-875D-4BA5-90D2-E0DC49B0A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6D39-BB9A-4C83-BC9F-3774F028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BCE65-18DF-48CD-8876-11571DBC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5A9B-AFF8-489E-BF88-2AE2448D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084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A402-8948-427B-8A52-003C79C2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A59BB-4064-4980-9423-6D9411157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4FFA0-427B-45CF-BCAF-4E580460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E6083-E8F3-48BC-97A5-2ECF9360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0A1E2-F13B-4F29-BE28-CE678641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AE717-5148-4994-B748-13F4E35A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729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C353B-4585-4936-AEA3-940C47C8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A1E2D-2E5C-45E0-8BB4-EDB1A32A2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1586-CB7D-4BAB-AFB3-A4AB14338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5290-E9D7-4B0A-AD2D-6008B7B19E02}" type="datetimeFigureOut">
              <a:rPr lang="uk-UA" smtClean="0"/>
              <a:t>06.10.2019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8B31-4FDD-4E6A-B6AB-EBBCA4E44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56FE-388E-42F9-A99E-B3ECAF6AA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235C-64D4-4177-B5B5-B256338B87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042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sprache/Sprach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Tyrrrz/DotNetFest201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n.wikipedia.org/wiki/Formal_grammar" TargetMode="External"/><Relationship Id="rId4" Type="http://schemas.openxmlformats.org/officeDocument/2006/relationships/hyperlink" Target="https://tomassetti.me/parsing-in-cshar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E6C3-B0F2-422F-A7C4-425A7955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Monadic parser combinators in C#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16472-BCE7-49A4-B61A-F9C90293622D}"/>
              </a:ext>
            </a:extLst>
          </p:cNvPr>
          <p:cNvSpPr txBox="1"/>
          <p:nvPr/>
        </p:nvSpPr>
        <p:spPr>
          <a:xfrm>
            <a:off x="923521" y="6123709"/>
            <a:ext cx="227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Speaker:</a:t>
            </a:r>
            <a:r>
              <a:rPr lang="en-US" dirty="0"/>
              <a:t> Alexey Golub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5F92-ECF5-4B57-8730-F7607B282EB3}"/>
              </a:ext>
            </a:extLst>
          </p:cNvPr>
          <p:cNvSpPr txBox="1"/>
          <p:nvPr/>
        </p:nvSpPr>
        <p:spPr>
          <a:xfrm>
            <a:off x="10864824" y="6123709"/>
            <a:ext cx="9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@Tyrrrz</a:t>
            </a:r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7FE4C-4B1E-41D0-9E89-6DEA8704EF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76" y="6185686"/>
            <a:ext cx="271754" cy="271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11B313-F67A-4B63-B796-01D0AB131D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552" y="6185580"/>
            <a:ext cx="271754" cy="271754"/>
          </a:xfrm>
          <a:prstGeom prst="rect">
            <a:avLst/>
          </a:prstGeom>
        </p:spPr>
      </p:pic>
      <p:pic>
        <p:nvPicPr>
          <p:cNvPr id="6" name="Picture 5" descr=".NET Fest">
            <a:extLst>
              <a:ext uri="{FF2B5EF4-FFF2-40B4-BE49-F238E27FC236}">
                <a16:creationId xmlns:a16="http://schemas.microsoft.com/office/drawing/2014/main" id="{24E24CAF-F3E3-4749-9173-B39CDD71D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5" y="0"/>
            <a:ext cx="1600833" cy="16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7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F2D6-F8FF-4016-9DB8-08CBB4DB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</a:t>
            </a:r>
            <a:endParaRPr lang="uk-U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45A12F-A945-4E58-BF60-6DBDD867AFCD}"/>
              </a:ext>
            </a:extLst>
          </p:cNvPr>
          <p:cNvSpPr/>
          <p:nvPr/>
        </p:nvSpPr>
        <p:spPr>
          <a:xfrm>
            <a:off x="838200" y="2929651"/>
            <a:ext cx="3528734" cy="998698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Contains recursive grammar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54C813-5071-4C4B-B2D0-9278ED783A9B}"/>
              </a:ext>
            </a:extLst>
          </p:cNvPr>
          <p:cNvSpPr/>
          <p:nvPr/>
        </p:nvSpPr>
        <p:spPr>
          <a:xfrm>
            <a:off x="6810103" y="1531926"/>
            <a:ext cx="3528734" cy="9986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Context-free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5B34F1-AE11-4FEB-BCBB-0A16D7A16E61}"/>
              </a:ext>
            </a:extLst>
          </p:cNvPr>
          <p:cNvSpPr/>
          <p:nvPr/>
        </p:nvSpPr>
        <p:spPr>
          <a:xfrm>
            <a:off x="6810103" y="4244646"/>
            <a:ext cx="3528734" cy="99869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Regular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A2FA8-9992-4DE8-80B5-D6DBA339AB15}"/>
              </a:ext>
            </a:extLst>
          </p:cNvPr>
          <p:cNvCxnSpPr>
            <a:cxnSpLocks/>
          </p:cNvCxnSpPr>
          <p:nvPr/>
        </p:nvCxnSpPr>
        <p:spPr>
          <a:xfrm flipV="1">
            <a:off x="4467376" y="2110655"/>
            <a:ext cx="2238224" cy="961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BEBB8-C064-43D2-B591-3DA7FBE30963}"/>
              </a:ext>
            </a:extLst>
          </p:cNvPr>
          <p:cNvCxnSpPr>
            <a:cxnSpLocks/>
          </p:cNvCxnSpPr>
          <p:nvPr/>
        </p:nvCxnSpPr>
        <p:spPr>
          <a:xfrm>
            <a:off x="4467376" y="3740333"/>
            <a:ext cx="2238224" cy="1003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0AD209-B743-46C8-B7EF-7B51CA5B5F60}"/>
              </a:ext>
            </a:extLst>
          </p:cNvPr>
          <p:cNvSpPr txBox="1"/>
          <p:nvPr/>
        </p:nvSpPr>
        <p:spPr>
          <a:xfrm rot="20273659">
            <a:off x="5138056" y="225918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uk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5863A-5643-4894-9834-0B26C87A63EA}"/>
              </a:ext>
            </a:extLst>
          </p:cNvPr>
          <p:cNvSpPr txBox="1"/>
          <p:nvPr/>
        </p:nvSpPr>
        <p:spPr>
          <a:xfrm rot="1360726">
            <a:off x="5274970" y="3804538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uk-UA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B0310-02A6-4151-9E29-AA5AD6C616CA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D86C0F-4BF1-4BDC-8717-2E538070EB98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31901A-83D4-480E-BE0F-6CA7F34EE87E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48C7ADA-5E24-48FD-AF19-6499AFBEF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AD23BD-8F98-412B-B354-54E94D2C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26" name="Picture 25" descr=".NET Fest">
              <a:extLst>
                <a:ext uri="{FF2B5EF4-FFF2-40B4-BE49-F238E27FC236}">
                  <a16:creationId xmlns:a16="http://schemas.microsoft.com/office/drawing/2014/main" id="{65780F9C-C591-49C1-8504-996D0E3DB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7136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88A5-4771-43DA-8DC1-15448C70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405C-85B9-416B-B865-2DF93336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languages are structurally represented using syntax trees</a:t>
            </a:r>
          </a:p>
          <a:p>
            <a:r>
              <a:rPr lang="en-US" dirty="0"/>
              <a:t>Syntax trees are used to make sense of the input text</a:t>
            </a:r>
            <a:endParaRPr lang="uk-U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0FE52E-1F65-4294-8F3E-B74647FE5051}"/>
              </a:ext>
            </a:extLst>
          </p:cNvPr>
          <p:cNvGrpSpPr/>
          <p:nvPr/>
        </p:nvGrpSpPr>
        <p:grpSpPr>
          <a:xfrm>
            <a:off x="3287350" y="3073037"/>
            <a:ext cx="5383080" cy="2360264"/>
            <a:chOff x="3515531" y="4160650"/>
            <a:chExt cx="5383080" cy="236026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2991EF-6D34-4852-89E4-E9268679883D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371454" y="4741836"/>
              <a:ext cx="0" cy="28930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9E53EE-9ECF-4C15-9ED3-7DE89353A82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371454" y="4741836"/>
              <a:ext cx="2802611" cy="4023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D2688C-CCBD-4280-ADD0-AC58B0884AEC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4240077" y="5612323"/>
              <a:ext cx="1131377" cy="32740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57C525-63CB-49E2-8054-6E331C70C286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5371454" y="5612323"/>
              <a:ext cx="1040970" cy="32740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9D5F1B-321A-4160-9F4A-586A471FF11C}"/>
                </a:ext>
              </a:extLst>
            </p:cNvPr>
            <p:cNvSpPr/>
            <p:nvPr/>
          </p:nvSpPr>
          <p:spPr>
            <a:xfrm>
              <a:off x="4646908" y="4160650"/>
              <a:ext cx="1449092" cy="581186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Root</a:t>
              </a:r>
              <a:endParaRPr lang="uk-UA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B79BFB-2245-4A94-A9EC-E32BE4D4F300}"/>
                </a:ext>
              </a:extLst>
            </p:cNvPr>
            <p:cNvSpPr/>
            <p:nvPr/>
          </p:nvSpPr>
          <p:spPr>
            <a:xfrm>
              <a:off x="7449519" y="5144147"/>
              <a:ext cx="1449092" cy="581186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Terminal node</a:t>
              </a:r>
              <a:endParaRPr lang="uk-U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E763AC-AADF-4EEC-AC1A-58D2DE6B38A2}"/>
                </a:ext>
              </a:extLst>
            </p:cNvPr>
            <p:cNvSpPr/>
            <p:nvPr/>
          </p:nvSpPr>
          <p:spPr>
            <a:xfrm>
              <a:off x="4646908" y="5031137"/>
              <a:ext cx="1449092" cy="581186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Non-terminal node</a:t>
              </a:r>
              <a:endParaRPr lang="uk-U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0F1A19-9433-4B44-A5BC-CAED2D758F8A}"/>
                </a:ext>
              </a:extLst>
            </p:cNvPr>
            <p:cNvSpPr/>
            <p:nvPr/>
          </p:nvSpPr>
          <p:spPr>
            <a:xfrm>
              <a:off x="3515531" y="5939728"/>
              <a:ext cx="1449092" cy="581186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Terminal node</a:t>
              </a:r>
              <a:endParaRPr lang="uk-U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5DE615-30CB-4F30-9C3A-67C7EA8EA30B}"/>
                </a:ext>
              </a:extLst>
            </p:cNvPr>
            <p:cNvSpPr/>
            <p:nvPr/>
          </p:nvSpPr>
          <p:spPr>
            <a:xfrm>
              <a:off x="5687878" y="5939728"/>
              <a:ext cx="1449092" cy="581186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Terminal node</a:t>
              </a:r>
              <a:endParaRPr lang="uk-UA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CA371A-370F-4C74-89A5-F06C60C9245C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07B4F1-0444-4511-9721-456ED27BEA0B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77AA49-EF42-4428-AE12-1063A9292A7A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3A8DABD-BD7F-41C3-B6C1-91F03314E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1C19937-56CF-4BC1-B95D-4ACC960D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27" name="Picture 26" descr=".NET Fest">
              <a:extLst>
                <a:ext uri="{FF2B5EF4-FFF2-40B4-BE49-F238E27FC236}">
                  <a16:creationId xmlns:a16="http://schemas.microsoft.com/office/drawing/2014/main" id="{F11F6DBB-CEFA-4D1C-A41A-659056DE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402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81879-E2ED-44F2-B474-F903E61DA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4652" y="1547872"/>
            <a:ext cx="3857020" cy="4351338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AE794F-D1B5-4452-9FDA-EAF76AA97F69}"/>
              </a:ext>
            </a:extLst>
          </p:cNvPr>
          <p:cNvCxnSpPr/>
          <p:nvPr/>
        </p:nvCxnSpPr>
        <p:spPr>
          <a:xfrm>
            <a:off x="4365381" y="3723541"/>
            <a:ext cx="2180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6CC25B9-BB59-4FE3-9591-E3072862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AST produced by C-like code</a:t>
            </a:r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08352-94C0-4031-A8E9-C7E977699728}"/>
              </a:ext>
            </a:extLst>
          </p:cNvPr>
          <p:cNvSpPr txBox="1"/>
          <p:nvPr/>
        </p:nvSpPr>
        <p:spPr>
          <a:xfrm>
            <a:off x="788859" y="2060539"/>
            <a:ext cx="3204754" cy="369331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 (a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latin typeface="Consolas" panose="020B0609020204030204" pitchFamily="49" charset="0"/>
              </a:rPr>
              <a:t> 0)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 (a &gt; b)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a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 a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 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b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 b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 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CF04B1-CA9D-47D7-9EBA-F1637B862D85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A08E16-9767-4DC7-BEC6-9A94A80A9494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27B8EC-867D-4FBD-ACF9-455BE5CFF558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0224C8-D757-4A39-B977-1FC27F3C2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A3CDD81-3BC4-482F-B929-96F650540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9" name="Picture 18" descr=".NET Fest">
              <a:extLst>
                <a:ext uri="{FF2B5EF4-FFF2-40B4-BE49-F238E27FC236}">
                  <a16:creationId xmlns:a16="http://schemas.microsoft.com/office/drawing/2014/main" id="{8695D8B0-367F-4BE3-ABF7-89C90CFB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691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B005-74C6-40A9-870D-DDAADEEB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Loop/stack-based manual parsers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D457-204D-4E4E-81E4-8A7BB867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91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Loop through all characters in the input</a:t>
            </a:r>
          </a:p>
          <a:p>
            <a:r>
              <a:rPr lang="en-US" dirty="0"/>
              <a:t>Maintain context on a stack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Debugging</a:t>
            </a:r>
          </a:p>
          <a:p>
            <a:pPr marL="0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Hard to write/read/maintain</a:t>
            </a:r>
          </a:p>
          <a:p>
            <a:pPr lvl="1"/>
            <a:r>
              <a:rPr lang="en-US" dirty="0"/>
              <a:t>Code is not expressive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F9E37A-BE5B-4E30-BEC7-9CE8E2E9E983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397D5E-1EB9-4821-91E0-50675CF7D4A2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65D65-4CCF-4CD6-8C87-11E260A3D4D3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A7A92D-EC8B-49EC-87E6-84B0F03F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153FD5-70D1-4BC5-B19C-D0BD4397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5" name="Picture 14" descr=".NET Fest">
              <a:extLst>
                <a:ext uri="{FF2B5EF4-FFF2-40B4-BE49-F238E27FC236}">
                  <a16:creationId xmlns:a16="http://schemas.microsoft.com/office/drawing/2014/main" id="{9C1C4081-E256-4AB4-8253-F1227923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512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B005-74C6-40A9-870D-DDAADEEB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generators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D457-204D-4E4E-81E4-8A7BB867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9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grammar in a specialized language</a:t>
            </a:r>
          </a:p>
          <a:p>
            <a:r>
              <a:rPr lang="en-US" dirty="0"/>
              <a:t>Generate consuming code in one of the supported 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Language-agnostic</a:t>
            </a:r>
          </a:p>
          <a:p>
            <a:pPr marL="0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Overhead of an extra language</a:t>
            </a:r>
          </a:p>
          <a:p>
            <a:pPr lvl="1"/>
            <a:r>
              <a:rPr lang="en-US" dirty="0"/>
              <a:t>Can’t leverage the power of C# to write grammar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F9E37A-BE5B-4E30-BEC7-9CE8E2E9E983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397D5E-1EB9-4821-91E0-50675CF7D4A2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65D65-4CCF-4CD6-8C87-11E260A3D4D3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A7A92D-EC8B-49EC-87E6-84B0F03F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153FD5-70D1-4BC5-B19C-D0BD4397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5" name="Picture 14" descr=".NET Fest">
              <a:extLst>
                <a:ext uri="{FF2B5EF4-FFF2-40B4-BE49-F238E27FC236}">
                  <a16:creationId xmlns:a16="http://schemas.microsoft.com/office/drawing/2014/main" id="{9C1C4081-E256-4AB4-8253-F1227923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42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B005-74C6-40A9-870D-DDAADEEB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combinators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D457-204D-4E4E-81E4-8A7BB867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91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grammar using higher-order functions</a:t>
            </a:r>
          </a:p>
          <a:p>
            <a:r>
              <a:rPr lang="en-US" dirty="0"/>
              <a:t>Build complex parsers by combining simpler ones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Easy to write/read/maintain</a:t>
            </a:r>
          </a:p>
          <a:p>
            <a:pPr lvl="1"/>
            <a:r>
              <a:rPr lang="en-US" dirty="0"/>
              <a:t>Everything is in C#</a:t>
            </a:r>
          </a:p>
          <a:p>
            <a:pPr marL="0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Debugging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F9E37A-BE5B-4E30-BEC7-9CE8E2E9E983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397D5E-1EB9-4821-91E0-50675CF7D4A2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65D65-4CCF-4CD6-8C87-11E260A3D4D3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A7A92D-EC8B-49EC-87E6-84B0F03F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153FD5-70D1-4BC5-B19C-D0BD4397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5" name="Picture 14" descr=".NET Fest">
              <a:extLst>
                <a:ext uri="{FF2B5EF4-FFF2-40B4-BE49-F238E27FC236}">
                  <a16:creationId xmlns:a16="http://schemas.microsoft.com/office/drawing/2014/main" id="{9C1C4081-E256-4AB4-8253-F1227923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87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B005-74C6-40A9-870D-DDAADEEB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vs combinators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D457-204D-4E4E-81E4-8A7BB867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9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Fira Code Light, Consolas,  Courier New"/>
              </a:rPr>
              <a:t>Parser&lt;T&gt;:</a:t>
            </a:r>
          </a:p>
          <a:p>
            <a:pPr marL="0" indent="0" algn="ctr">
              <a:buNone/>
            </a:pPr>
            <a:r>
              <a:rPr lang="en-US" sz="2400" dirty="0">
                <a:latin typeface="Fira Code Light, Consolas,  Courier New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success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latin typeface="Fira Code Light, Consolas,  Courier New"/>
              </a:rPr>
              <a:t> 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result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latin typeface="Fira Code Light, Consolas,  Courier New"/>
              </a:rPr>
              <a:t> 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length</a:t>
            </a:r>
            <a:r>
              <a:rPr lang="en-US" sz="2400" dirty="0">
                <a:latin typeface="Fira Code Light, Consolas,  Courier New"/>
              </a:rPr>
              <a:t>) =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</a:t>
            </a:r>
            <a:r>
              <a:rPr lang="en-US" sz="2400" dirty="0">
                <a:latin typeface="Fira Code Light, Consolas,  Courier New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input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latin typeface="Fira Code Light, Consolas,  Courier New"/>
              </a:rPr>
              <a:t> 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offset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 Light, Consolas,  Courier New"/>
              </a:rPr>
              <a:t>=0</a:t>
            </a:r>
            <a:r>
              <a:rPr lang="en-US" sz="2400" dirty="0">
                <a:latin typeface="Fira Code Light, Consolas,  Courier New"/>
              </a:rPr>
              <a:t>)</a:t>
            </a:r>
          </a:p>
          <a:p>
            <a:pPr marL="0" indent="0" algn="ctr">
              <a:buNone/>
            </a:pPr>
            <a:r>
              <a:rPr lang="en-US" sz="2400" dirty="0">
                <a:latin typeface="Fira Code Light, Consolas,  Courier New"/>
              </a:rPr>
              <a:t>Examples: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Char</a:t>
            </a:r>
            <a:r>
              <a:rPr lang="en-US" sz="2400" dirty="0">
                <a:latin typeface="Fira Code Light, Consolas,  Courier New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'a'</a:t>
            </a:r>
            <a:r>
              <a:rPr lang="en-US" sz="2400" dirty="0">
                <a:latin typeface="Fira Code Light, Consolas,  Courier New"/>
              </a:rPr>
              <a:t>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latin typeface="Fira Code Light, Consolas,  Courier New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String</a:t>
            </a:r>
            <a:r>
              <a:rPr lang="en-US" sz="2400" dirty="0">
                <a:latin typeface="Fira Code Light, Consolas,  Courier New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"foo"</a:t>
            </a:r>
            <a:r>
              <a:rPr lang="en-US" sz="2400" dirty="0">
                <a:latin typeface="Fira Code Light, Consolas,  Courier New"/>
              </a:rPr>
              <a:t>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latin typeface="Fira Code Light, Consolas,  Courier New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Digit</a:t>
            </a:r>
          </a:p>
          <a:p>
            <a:pPr marL="0" indent="0" algn="ctr">
              <a:buNone/>
            </a:pPr>
            <a:endParaRPr lang="en-US" sz="2400" dirty="0">
              <a:latin typeface="Fira Code Light, Consolas,  Courier New"/>
            </a:endParaRPr>
          </a:p>
          <a:p>
            <a:pPr marL="0" indent="0" algn="ctr">
              <a:buNone/>
            </a:pPr>
            <a:r>
              <a:rPr lang="en-US" b="1" dirty="0">
                <a:latin typeface="Fira Code Light, Consolas,  Courier New"/>
              </a:rPr>
              <a:t>Combinator&lt;T&gt;: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Parser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&lt;</a:t>
            </a:r>
            <a:r>
              <a:rPr lang="en-US" sz="2400" dirty="0">
                <a:latin typeface="Fira Code Light, Consolas,  Courier New"/>
              </a:rPr>
              <a:t>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&gt;</a:t>
            </a:r>
            <a:r>
              <a:rPr lang="en-US" sz="2400" dirty="0">
                <a:latin typeface="Fira Code Light, Consolas,  Courier New"/>
              </a:rPr>
              <a:t> =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</a:t>
            </a:r>
            <a:r>
              <a:rPr lang="en-US" sz="2400" dirty="0">
                <a:latin typeface="Fira Code Light, Consolas,  Courier New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parser1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latin typeface="Fira Code Light, Consolas,  Courier New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parser2</a:t>
            </a:r>
            <a:r>
              <a:rPr lang="en-US" sz="2400" dirty="0">
                <a:latin typeface="Fira Code Light, Consolas,  Courier New"/>
              </a:rPr>
              <a:t>)</a:t>
            </a:r>
          </a:p>
          <a:p>
            <a:pPr marL="0" indent="0" algn="ctr">
              <a:buNone/>
            </a:pPr>
            <a:r>
              <a:rPr lang="en-US" sz="2400" dirty="0">
                <a:latin typeface="Fira Code Light, Consolas,  Courier New"/>
              </a:rPr>
              <a:t>Examples: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Or</a:t>
            </a:r>
            <a:r>
              <a:rPr lang="en-US" sz="2400" dirty="0">
                <a:latin typeface="Fira Code Light, Consolas,  Courier New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p1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 p2</a:t>
            </a:r>
            <a:r>
              <a:rPr lang="en-US" sz="2400" dirty="0">
                <a:latin typeface="Fira Code Light, Consolas,  Courier New"/>
              </a:rPr>
              <a:t>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latin typeface="Fira Code Light, Consolas,  Courier New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Many</a:t>
            </a:r>
            <a:r>
              <a:rPr lang="en-US" sz="2400" dirty="0">
                <a:latin typeface="Fira Code Light, Consolas,  Courier New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p</a:t>
            </a:r>
            <a:r>
              <a:rPr lang="en-US" sz="2400" dirty="0">
                <a:latin typeface="Fira Code Light, Consolas,  Courier New"/>
              </a:rPr>
              <a:t>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latin typeface="Fira Code Light, Consolas,  Courier New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DelimitedBy</a:t>
            </a:r>
            <a:r>
              <a:rPr lang="en-US" sz="2400" dirty="0">
                <a:latin typeface="Fira Code Light, Consolas,  Courier New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p1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ira Code Light, Consolas,  Courier New"/>
              </a:rPr>
              <a:t> p2</a:t>
            </a:r>
            <a:r>
              <a:rPr lang="en-US" sz="2400" dirty="0">
                <a:latin typeface="Fira Code Light, Consolas,  Courier New"/>
              </a:rPr>
              <a:t>)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ira Code Light, Consolas,  Courier New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F9E37A-BE5B-4E30-BEC7-9CE8E2E9E983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397D5E-1EB9-4821-91E0-50675CF7D4A2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65D65-4CCF-4CD6-8C87-11E260A3D4D3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A7A92D-EC8B-49EC-87E6-84B0F03F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153FD5-70D1-4BC5-B19C-D0BD4397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5" name="Picture 14" descr=".NET Fest">
              <a:extLst>
                <a:ext uri="{FF2B5EF4-FFF2-40B4-BE49-F238E27FC236}">
                  <a16:creationId xmlns:a16="http://schemas.microsoft.com/office/drawing/2014/main" id="{9C1C4081-E256-4AB4-8253-F1227923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1940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40FE-450D-4561-8E5F-0F00F679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combinators illustrated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B1A7-B1EE-4886-8AEC-4DCAA62C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430086" cy="4038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Input: </a:t>
            </a:r>
            <a:r>
              <a:rPr lang="en-US" dirty="0">
                <a:solidFill>
                  <a:schemeClr val="accent2"/>
                </a:solidFill>
                <a:latin typeface="Fira Code Light, Consolas,  Courier New"/>
              </a:rPr>
              <a:t>10 + 5</a:t>
            </a:r>
          </a:p>
          <a:p>
            <a:pPr marL="0" indent="0">
              <a:buNone/>
            </a:pPr>
            <a:r>
              <a:rPr lang="en-US" dirty="0"/>
              <a:t>Parser: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Number</a:t>
            </a:r>
            <a:r>
              <a:rPr lang="en-US" dirty="0">
                <a:latin typeface="Fira Code Light, Consolas,  Courier New"/>
              </a:rPr>
              <a:t>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AtLeastOne</a:t>
            </a:r>
            <a:r>
              <a:rPr lang="en-US" dirty="0">
                <a:latin typeface="Fira Code Light, Consolas,  Courier New"/>
              </a:rPr>
              <a:t>(</a:t>
            </a:r>
            <a:r>
              <a:rPr lang="en-US" dirty="0">
                <a:solidFill>
                  <a:schemeClr val="accent6"/>
                </a:solidFill>
                <a:latin typeface="Fira Code Light, Consolas,  Courier New"/>
              </a:rPr>
              <a:t>Digit</a:t>
            </a:r>
            <a:r>
              <a:rPr lang="en-US" dirty="0">
                <a:latin typeface="Fira Code Light, Consolas,  Courier New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latin typeface="Fira Code Light, Consolas,  Courier New"/>
              </a:rPr>
              <a:t>THEN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Sign</a:t>
            </a:r>
            <a:r>
              <a:rPr lang="en-US" dirty="0">
                <a:latin typeface="Fira Code Light, Consolas,  Courier New"/>
              </a:rPr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Many</a:t>
            </a:r>
            <a:r>
              <a:rPr lang="en-US" dirty="0">
                <a:latin typeface="Fira Code Light, Consolas,  Courier New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Fira Code Light, Consolas,  Courier New"/>
              </a:rPr>
              <a:t>WhiteSpace</a:t>
            </a:r>
            <a:r>
              <a:rPr lang="en-US" dirty="0">
                <a:latin typeface="Fira Code Light, Consolas,  Courier New"/>
              </a:rPr>
              <a:t>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Or</a:t>
            </a:r>
            <a:r>
              <a:rPr lang="en-US" dirty="0">
                <a:latin typeface="Fira Code Light, Consolas,  Courier New"/>
              </a:rPr>
              <a:t>(</a:t>
            </a:r>
            <a:r>
              <a:rPr lang="en-US" dirty="0">
                <a:solidFill>
                  <a:schemeClr val="accent2"/>
                </a:solidFill>
                <a:latin typeface="Fira Code Light, Consolas,  Courier New"/>
              </a:rPr>
              <a:t>‘+’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dirty="0">
                <a:latin typeface="Fira Code Light, Consolas,  Courier New"/>
              </a:rPr>
              <a:t> </a:t>
            </a:r>
            <a:r>
              <a:rPr lang="en-US" dirty="0">
                <a:solidFill>
                  <a:schemeClr val="accent2"/>
                </a:solidFill>
                <a:latin typeface="Fira Code Light, Consolas,  Courier New"/>
              </a:rPr>
              <a:t>‘-’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dirty="0">
                <a:latin typeface="Fira Code Light, Consolas,  Courier New"/>
              </a:rPr>
              <a:t> </a:t>
            </a:r>
            <a:r>
              <a:rPr lang="en-US" dirty="0">
                <a:solidFill>
                  <a:schemeClr val="accent2"/>
                </a:solidFill>
                <a:latin typeface="Fira Code Light, Consolas,  Courier New"/>
              </a:rPr>
              <a:t>‘*’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dirty="0">
                <a:latin typeface="Fira Code Light, Consolas,  Courier New"/>
              </a:rPr>
              <a:t> </a:t>
            </a:r>
            <a:r>
              <a:rPr lang="en-US" dirty="0">
                <a:solidFill>
                  <a:schemeClr val="accent2"/>
                </a:solidFill>
                <a:latin typeface="Fira Code Light, Consolas,  Courier New"/>
              </a:rPr>
              <a:t>‘/’</a:t>
            </a:r>
            <a:r>
              <a:rPr lang="en-US" dirty="0">
                <a:latin typeface="Fira Code Light, Consolas,  Courier New"/>
              </a:rPr>
              <a:t>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Many</a:t>
            </a:r>
            <a:r>
              <a:rPr lang="en-US" dirty="0">
                <a:latin typeface="Fira Code Light, Consolas,  Courier New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Fira Code Light, Consolas,  Courier New"/>
              </a:rPr>
              <a:t>WhiteSpace</a:t>
            </a:r>
            <a:r>
              <a:rPr lang="en-US" dirty="0">
                <a:latin typeface="Fira Code Light, Consolas,  Courier New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latin typeface="Fira Code Light, Consolas,  Courier New"/>
              </a:rPr>
              <a:t>THEN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Number</a:t>
            </a:r>
            <a:r>
              <a:rPr lang="en-US" dirty="0">
                <a:latin typeface="Fira Code Light, Consolas,  Courier New"/>
              </a:rPr>
              <a:t>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AtLeastOne</a:t>
            </a:r>
            <a:r>
              <a:rPr lang="en-US" dirty="0">
                <a:latin typeface="Fira Code Light, Consolas,  Courier New"/>
              </a:rPr>
              <a:t>(</a:t>
            </a:r>
            <a:r>
              <a:rPr lang="en-US" dirty="0">
                <a:solidFill>
                  <a:schemeClr val="accent6"/>
                </a:solidFill>
                <a:latin typeface="Fira Code Light, Consolas,  Courier New"/>
              </a:rPr>
              <a:t>Digit</a:t>
            </a:r>
            <a:r>
              <a:rPr lang="en-US" dirty="0">
                <a:latin typeface="Fira Code Light, Consolas,  Courier New"/>
              </a:rPr>
              <a:t>)</a:t>
            </a:r>
            <a:endParaRPr lang="uk-UA" dirty="0">
              <a:latin typeface="Fira Code Light, Consolas,  Courier New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E8E247-1FB8-4284-B38C-8AA33646FD28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375FF0-2349-4ED2-AD0E-66C40F7FC9A6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32F91-2812-4948-9FEA-551C7EC266A6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7A0735-2218-4814-906E-DCD0D225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1523F1-2232-455D-A7B4-A7E91BC14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9" name="Picture 8" descr=".NET Fest">
              <a:extLst>
                <a:ext uri="{FF2B5EF4-FFF2-40B4-BE49-F238E27FC236}">
                  <a16:creationId xmlns:a16="http://schemas.microsoft.com/office/drawing/2014/main" id="{2C31DDDD-8042-46D1-8016-18935EB3E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4B8103-5462-48BF-938F-6DC72885627E}"/>
              </a:ext>
            </a:extLst>
          </p:cNvPr>
          <p:cNvSpPr txBox="1"/>
          <p:nvPr/>
        </p:nvSpPr>
        <p:spPr>
          <a:xfrm>
            <a:off x="5273879" y="2622580"/>
            <a:ext cx="217239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-&gt;</a:t>
            </a:r>
            <a:r>
              <a:rPr lang="en-US" sz="2000" dirty="0">
                <a:latin typeface="Fira Code Light, Consolas,  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Fira Code Light, Consolas,  Courier New"/>
              </a:rPr>
              <a:t>“10”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  -&gt;</a:t>
            </a:r>
            <a:r>
              <a:rPr lang="en-US" sz="2000" dirty="0">
                <a:latin typeface="Fira Code Light, Consolas,  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Fira Code Light, Consolas,  Courier New"/>
              </a:rPr>
              <a:t>‘1’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,</a:t>
            </a:r>
            <a:r>
              <a:rPr lang="en-US" sz="2000" dirty="0">
                <a:latin typeface="Fira Code Light, Consolas,  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Fira Code Light, Consolas,  Courier New"/>
              </a:rPr>
              <a:t>‘0’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Fira Code Light, Consolas,  Courier New"/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-&gt;</a:t>
            </a:r>
            <a:r>
              <a:rPr lang="en-US" sz="2000" dirty="0">
                <a:latin typeface="Fira Code Light, Consolas,  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Fira Code Light, Consolas,  Courier New"/>
              </a:rPr>
              <a:t>“ + “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  -&gt;</a:t>
            </a:r>
            <a:r>
              <a:rPr lang="en-US" sz="2000" dirty="0">
                <a:latin typeface="Fira Code Light, Consolas,  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Fira Code Light, Consolas,  Courier New"/>
              </a:rPr>
              <a:t>“ “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  -&gt;</a:t>
            </a:r>
            <a:r>
              <a:rPr lang="en-US" sz="2000" dirty="0">
                <a:latin typeface="Fira Code Light, Consolas,  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Fira Code Light, Consolas,  Courier New"/>
              </a:rPr>
              <a:t>‘+’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  -&gt;</a:t>
            </a:r>
            <a:r>
              <a:rPr lang="en-US" sz="2000" dirty="0">
                <a:latin typeface="Fira Code Light, Consolas,  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Fira Code Light, Consolas,  Courier New"/>
              </a:rPr>
              <a:t>“ “</a:t>
            </a:r>
          </a:p>
          <a:p>
            <a:endParaRPr lang="en-US" sz="2000" dirty="0">
              <a:solidFill>
                <a:schemeClr val="accent2"/>
              </a:solidFill>
              <a:latin typeface="Fira Code Light, Consolas,  Courier New"/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-&gt;</a:t>
            </a:r>
            <a:r>
              <a:rPr lang="en-US" sz="2000" dirty="0">
                <a:latin typeface="Fira Code Light, Consolas,  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Fira Code Light, Consolas,  Courier New"/>
              </a:rPr>
              <a:t>“5”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  -&gt;</a:t>
            </a:r>
            <a:r>
              <a:rPr lang="en-US" sz="2000" dirty="0">
                <a:latin typeface="Fira Code Light, Consolas,  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Fira Code Light, Consolas,  Courier New"/>
              </a:rPr>
              <a:t>‘5’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88243-CF75-4C29-9D33-AC00902C16DD}"/>
              </a:ext>
            </a:extLst>
          </p:cNvPr>
          <p:cNvGrpSpPr/>
          <p:nvPr/>
        </p:nvGrpSpPr>
        <p:grpSpPr>
          <a:xfrm>
            <a:off x="8008022" y="3129496"/>
            <a:ext cx="3654659" cy="1493429"/>
            <a:chOff x="3675465" y="4001650"/>
            <a:chExt cx="3654659" cy="14934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57A23B-21D7-4328-8556-841C5333D817}"/>
                </a:ext>
              </a:extLst>
            </p:cNvPr>
            <p:cNvCxnSpPr>
              <a:cxnSpLocks/>
              <a:stCxn id="17" idx="2"/>
              <a:endCxn id="14" idx="0"/>
            </p:cNvCxnSpPr>
            <p:nvPr/>
          </p:nvCxnSpPr>
          <p:spPr>
            <a:xfrm>
              <a:off x="5441411" y="4582836"/>
              <a:ext cx="1164167" cy="33105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746EE-CB94-4D32-B4DA-EE39CDC0F506}"/>
                </a:ext>
              </a:extLst>
            </p:cNvPr>
            <p:cNvSpPr/>
            <p:nvPr/>
          </p:nvSpPr>
          <p:spPr>
            <a:xfrm>
              <a:off x="5881032" y="4913893"/>
              <a:ext cx="1449092" cy="581186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 (5)</a:t>
              </a:r>
              <a:endParaRPr lang="uk-UA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D6B61-FEA9-4789-915B-3C81009D805A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 flipH="1">
              <a:off x="4400011" y="4582836"/>
              <a:ext cx="1041400" cy="33105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233ED8-7B20-4B59-96A7-D008994657D6}"/>
                </a:ext>
              </a:extLst>
            </p:cNvPr>
            <p:cNvSpPr/>
            <p:nvPr/>
          </p:nvSpPr>
          <p:spPr>
            <a:xfrm>
              <a:off x="3675465" y="4913893"/>
              <a:ext cx="1449092" cy="581186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 (10)</a:t>
              </a:r>
              <a:endParaRPr lang="uk-U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86EB2D-1F9A-491A-9553-6553CE5EBE22}"/>
                </a:ext>
              </a:extLst>
            </p:cNvPr>
            <p:cNvSpPr/>
            <p:nvPr/>
          </p:nvSpPr>
          <p:spPr>
            <a:xfrm>
              <a:off x="4716865" y="4001650"/>
              <a:ext cx="1449092" cy="581186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PlusOperator</a:t>
              </a:r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047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1E6C-51F9-4FEF-8757-FDAE04D3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2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Live-coding time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138B6-CD53-4C5C-9ED8-D46A1F7E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2477"/>
            <a:ext cx="10515600" cy="5583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develop a basic JSON parser using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Sprache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C#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88C22B-E31D-4D45-9FD1-C4E67C110A0B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CA7B81-5F98-4EA6-808E-AE13B599F954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6C9C4-B655-4963-BF05-ADEB9FC50BA9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1FDB3B-0C96-4C90-945A-3D4117F4A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BFFBAF-684B-4D6E-9F82-F2C568EC8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5" name="Picture 14" descr=".NET Fest">
              <a:extLst>
                <a:ext uri="{FF2B5EF4-FFF2-40B4-BE49-F238E27FC236}">
                  <a16:creationId xmlns:a16="http://schemas.microsoft.com/office/drawing/2014/main" id="{7E2B2F1F-4BD6-4806-8CA5-01DA236F0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098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F064-DE0D-47D5-827F-5CE6198A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7E23-8FA3-4AD6-A841-C0D6E9DB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93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JSON parser from earlier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https://github.com/Tyrrrz/DotNetFest2019</a:t>
            </a:r>
            <a:endParaRPr lang="en-US" dirty="0"/>
          </a:p>
          <a:p>
            <a:r>
              <a:rPr lang="en-US" b="1" dirty="0" err="1"/>
              <a:t>Sprache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https://github.com/sprache/Sprache</a:t>
            </a:r>
            <a:endParaRPr lang="en-US" dirty="0"/>
          </a:p>
          <a:p>
            <a:r>
              <a:rPr lang="en-US" dirty="0"/>
              <a:t>Parsing in C# by Federico </a:t>
            </a:r>
            <a:r>
              <a:rPr lang="en-US" dirty="0" err="1"/>
              <a:t>Tomassetti</a:t>
            </a:r>
            <a:r>
              <a:rPr lang="en-US" dirty="0"/>
              <a:t> –</a:t>
            </a:r>
            <a:br>
              <a:rPr lang="en-US" dirty="0"/>
            </a:br>
            <a:r>
              <a:rPr lang="en-US" dirty="0">
                <a:hlinkClick r:id="rId4"/>
              </a:rPr>
              <a:t>https://tomassetti.me/parsing-in-csharp</a:t>
            </a:r>
            <a:endParaRPr lang="en-US" dirty="0"/>
          </a:p>
          <a:p>
            <a:r>
              <a:rPr lang="en-US" dirty="0"/>
              <a:t>Formal grammar on Wikipedia –</a:t>
            </a:r>
            <a:br>
              <a:rPr lang="en-US" dirty="0"/>
            </a:br>
            <a:r>
              <a:rPr lang="en-US" dirty="0">
                <a:hlinkClick r:id="rId5"/>
              </a:rPr>
              <a:t>https://en.wikipedia.org/wiki/Formal_grammar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.NET parser-combinator libraries:</a:t>
            </a:r>
          </a:p>
          <a:p>
            <a:pPr marL="0" indent="0">
              <a:buNone/>
            </a:pPr>
            <a:r>
              <a:rPr lang="en-US" i="1" dirty="0"/>
              <a:t>Superpower (C#), Pidgin (C#), </a:t>
            </a:r>
            <a:r>
              <a:rPr lang="en-US" i="1" dirty="0" err="1"/>
              <a:t>FParsec</a:t>
            </a:r>
            <a:r>
              <a:rPr lang="en-US" i="1" dirty="0"/>
              <a:t> (F#)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A2E815-F476-4914-8011-60CEAD2F691F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41EA95-BB03-468D-ACF5-74B5208AF1DD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F0B67D-77E1-43F3-BFD7-E3F276392D47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393EB4-A9D0-47EE-B20D-AA3C5D95F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14DB98-1C0E-4742-8B55-A323F59E8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5" name="Picture 14" descr=".NET Fest">
              <a:extLst>
                <a:ext uri="{FF2B5EF4-FFF2-40B4-BE49-F238E27FC236}">
                  <a16:creationId xmlns:a16="http://schemas.microsoft.com/office/drawing/2014/main" id="{D0A892F5-E239-4400-82B9-111157A51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8498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3A2EA5-4B74-4EF7-A19B-8E3CA619A49A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52EF2-8982-4B8B-84EE-E228C4671CB2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79B1B-1407-4BF9-8146-F3FB40853766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057930-47DA-44B2-8914-9B3C3972E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657966-73E4-4A28-84D2-B0F0CD5C8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9" name="Picture 8" descr=".NET Fest">
              <a:extLst>
                <a:ext uri="{FF2B5EF4-FFF2-40B4-BE49-F238E27FC236}">
                  <a16:creationId xmlns:a16="http://schemas.microsoft.com/office/drawing/2014/main" id="{B7C62334-30BF-4A9A-88BF-F04E4A76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  <p:pic>
        <p:nvPicPr>
          <p:cNvPr id="17" name="Picture 16" descr="Alexey Golub (illustration)">
            <a:extLst>
              <a:ext uri="{FF2B5EF4-FFF2-40B4-BE49-F238E27FC236}">
                <a16:creationId xmlns:a16="http://schemas.microsoft.com/office/drawing/2014/main" id="{F5B2CC97-39AA-41E9-9158-137C0CB32C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1" r="15219"/>
          <a:stretch/>
        </p:blipFill>
        <p:spPr>
          <a:xfrm>
            <a:off x="925544" y="643050"/>
            <a:ext cx="1719831" cy="24579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9803F5-8681-4614-B7C8-FA8688933C8B}"/>
              </a:ext>
            </a:extLst>
          </p:cNvPr>
          <p:cNvSpPr txBox="1"/>
          <p:nvPr/>
        </p:nvSpPr>
        <p:spPr>
          <a:xfrm>
            <a:off x="3370100" y="643050"/>
            <a:ext cx="76819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name</a:t>
            </a:r>
            <a:r>
              <a:rPr lang="en-US" sz="2400" b="1" dirty="0">
                <a:solidFill>
                  <a:srgbClr val="C0CCDB"/>
                </a:solidFill>
                <a:latin typeface="Fira Code Light, Consolas,  Courier New"/>
              </a:rPr>
              <a:t>:</a:t>
            </a:r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 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Alexey Golub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primary_occupation</a:t>
            </a:r>
            <a:r>
              <a:rPr lang="en-US" sz="2400" b="1" dirty="0">
                <a:solidFill>
                  <a:srgbClr val="C0CCDB"/>
                </a:solidFill>
                <a:latin typeface="Fira Code Light, Consolas,  Courier New"/>
              </a:rPr>
              <a:t>:</a:t>
            </a:r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 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Open Source Developer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pays_the_bills</a:t>
            </a:r>
            <a:r>
              <a:rPr lang="en-US" sz="2400" b="1" dirty="0">
                <a:solidFill>
                  <a:srgbClr val="C0CCDB"/>
                </a:solidFill>
                <a:latin typeface="Fira Code Light, Consolas,  Courier New"/>
              </a:rPr>
              <a:t>:</a:t>
            </a:r>
          </a:p>
          <a:p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 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position</a:t>
            </a:r>
            <a:r>
              <a:rPr lang="en-US" sz="2400" b="1" dirty="0">
                <a:solidFill>
                  <a:srgbClr val="C0CCDB"/>
                </a:solidFill>
                <a:latin typeface="Fira Code Light, Consolas,  Courier New"/>
              </a:rPr>
              <a:t>:</a:t>
            </a:r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 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Senior Software Developer</a:t>
            </a:r>
          </a:p>
          <a:p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 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company</a:t>
            </a:r>
            <a:r>
              <a:rPr lang="en-US" sz="2400" b="1" dirty="0">
                <a:solidFill>
                  <a:srgbClr val="C0CCDB"/>
                </a:solidFill>
                <a:latin typeface="Fira Code Light, Consolas,  Courier New"/>
              </a:rPr>
              <a:t>:</a:t>
            </a:r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 </a:t>
            </a:r>
            <a:r>
              <a:rPr lang="en-US" sz="2400" dirty="0" err="1">
                <a:solidFill>
                  <a:schemeClr val="accent2"/>
                </a:solidFill>
                <a:latin typeface="Fira Code Light, Consolas,  Courier New"/>
              </a:rPr>
              <a:t>Svitla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 Systems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tech_stack</a:t>
            </a:r>
            <a:r>
              <a:rPr lang="en-US" sz="2400" b="1" dirty="0">
                <a:solidFill>
                  <a:srgbClr val="C0CCDB"/>
                </a:solidFill>
                <a:latin typeface="Fira Code Light, Consolas,  Courier New"/>
              </a:rPr>
              <a:t>:</a:t>
            </a:r>
          </a:p>
          <a:p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- 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C#</a:t>
            </a:r>
          </a:p>
          <a:p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- 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.NET Core</a:t>
            </a:r>
          </a:p>
          <a:p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- 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Azure/AWS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links</a:t>
            </a:r>
            <a:r>
              <a:rPr lang="en-US" sz="2400" b="1" dirty="0">
                <a:solidFill>
                  <a:srgbClr val="C0CCDB"/>
                </a:solidFill>
                <a:latin typeface="Fira Code Light, Consolas,  Courier New"/>
              </a:rPr>
              <a:t>:</a:t>
            </a:r>
          </a:p>
          <a:p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- 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https://github.com/tyrrrz</a:t>
            </a:r>
          </a:p>
          <a:p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- 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https://twitter.com/tyrrrz</a:t>
            </a:r>
          </a:p>
          <a:p>
            <a:r>
              <a:rPr lang="en-US" sz="2400" dirty="0">
                <a:solidFill>
                  <a:srgbClr val="C0CCDB"/>
                </a:solidFill>
                <a:latin typeface="Fira Code Light, Consolas,  Courier New"/>
              </a:rPr>
              <a:t>- </a:t>
            </a:r>
            <a:r>
              <a:rPr lang="en-US" sz="2400" dirty="0">
                <a:solidFill>
                  <a:schemeClr val="accent2"/>
                </a:solidFill>
                <a:latin typeface="Fira Code Light, Consolas,  Courier New"/>
              </a:rPr>
              <a:t>https://tyrrrz.me</a:t>
            </a:r>
          </a:p>
        </p:txBody>
      </p:sp>
    </p:spTree>
    <p:extLst>
      <p:ext uri="{BB962C8B-B14F-4D97-AF65-F5344CB8AC3E}">
        <p14:creationId xmlns:p14="http://schemas.microsoft.com/office/powerpoint/2010/main" val="4257670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7C7F-66D0-413E-94DE-DBFB2C82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</a:t>
            </a:r>
            <a:r>
              <a:rPr lang="en-US" sz="5400" dirty="0"/>
              <a:t> you!</a:t>
            </a:r>
            <a:endParaRPr lang="uk-UA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5C8C-B76A-4E0D-A4CC-4B3465795950}"/>
              </a:ext>
            </a:extLst>
          </p:cNvPr>
          <p:cNvSpPr txBox="1"/>
          <p:nvPr/>
        </p:nvSpPr>
        <p:spPr>
          <a:xfrm>
            <a:off x="923521" y="6123709"/>
            <a:ext cx="227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Speaker:</a:t>
            </a:r>
            <a:r>
              <a:rPr lang="en-US" dirty="0"/>
              <a:t> Alexey Golub</a:t>
            </a:r>
            <a:endParaRPr lang="uk-U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40ADA-7921-4195-9526-E649FDDFCFE4}"/>
              </a:ext>
            </a:extLst>
          </p:cNvPr>
          <p:cNvSpPr txBox="1"/>
          <p:nvPr/>
        </p:nvSpPr>
        <p:spPr>
          <a:xfrm>
            <a:off x="10864824" y="6123709"/>
            <a:ext cx="9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@Tyrrrz</a:t>
            </a:r>
            <a:endParaRPr lang="uk-UA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4340A0-969D-4700-89D4-1B918F29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76" y="6185686"/>
            <a:ext cx="271754" cy="2717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68DB97-D70D-49FF-9E8A-C650B36B38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552" y="6185580"/>
            <a:ext cx="271754" cy="271754"/>
          </a:xfrm>
          <a:prstGeom prst="rect">
            <a:avLst/>
          </a:prstGeom>
        </p:spPr>
      </p:pic>
      <p:pic>
        <p:nvPicPr>
          <p:cNvPr id="22" name="Picture 21" descr=".NET Fest">
            <a:extLst>
              <a:ext uri="{FF2B5EF4-FFF2-40B4-BE49-F238E27FC236}">
                <a16:creationId xmlns:a16="http://schemas.microsoft.com/office/drawing/2014/main" id="{88E5FFE6-EE7B-4304-A528-36F00515E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5" y="0"/>
            <a:ext cx="1600833" cy="16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9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BEA2-5CD7-4336-9B42-C4CE438A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BDE7-4C5F-49F5-9C73-465DC610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7003"/>
          </a:xfrm>
        </p:spPr>
        <p:txBody>
          <a:bodyPr/>
          <a:lstStyle/>
          <a:p>
            <a:r>
              <a:rPr lang="en-US" dirty="0"/>
              <a:t>What is a parser and what does it do?</a:t>
            </a:r>
          </a:p>
          <a:p>
            <a:r>
              <a:rPr lang="en-US" dirty="0"/>
              <a:t>Formal theory of language and grammar</a:t>
            </a:r>
          </a:p>
          <a:p>
            <a:r>
              <a:rPr lang="en-US" dirty="0"/>
              <a:t>Structural representation of context-free grammars</a:t>
            </a:r>
          </a:p>
          <a:p>
            <a:r>
              <a:rPr lang="en-US" dirty="0"/>
              <a:t>Different ways to build a parser</a:t>
            </a:r>
          </a:p>
          <a:p>
            <a:r>
              <a:rPr lang="en-US" dirty="0"/>
              <a:t>The concept of “parser combinators”</a:t>
            </a:r>
          </a:p>
          <a:p>
            <a:r>
              <a:rPr lang="en-US" dirty="0"/>
              <a:t>Live-coding session (writing a JSON parser)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3A2EA5-4B74-4EF7-A19B-8E3CA619A49A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52EF2-8982-4B8B-84EE-E228C4671CB2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79B1B-1407-4BF9-8146-F3FB40853766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057930-47DA-44B2-8914-9B3C3972E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657966-73E4-4A28-84D2-B0F0CD5C8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9" name="Picture 8" descr=".NET Fest">
              <a:extLst>
                <a:ext uri="{FF2B5EF4-FFF2-40B4-BE49-F238E27FC236}">
                  <a16:creationId xmlns:a16="http://schemas.microsoft.com/office/drawing/2014/main" id="{B7C62334-30BF-4A9A-88BF-F04E4A76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680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5822-9239-4C05-9D2D-E4288AC0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  <a:endParaRPr lang="uk-U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405A5-0795-491D-BB4D-4A0094301F34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90372C-90F6-4381-84CB-8446BE17D220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A84A2-1A70-4E9A-B37C-9B675011712B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ACE905-7040-4BF8-9699-FE8705750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760A28-E46C-4E21-9787-A6ADD818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5" name="Picture 14" descr=".NET Fest">
              <a:extLst>
                <a:ext uri="{FF2B5EF4-FFF2-40B4-BE49-F238E27FC236}">
                  <a16:creationId xmlns:a16="http://schemas.microsoft.com/office/drawing/2014/main" id="{A61D030B-5450-4EAA-B3C8-C4694A923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39A608-2D8F-4457-A4D1-76B3B885E05F}"/>
              </a:ext>
            </a:extLst>
          </p:cNvPr>
          <p:cNvGrpSpPr/>
          <p:nvPr/>
        </p:nvGrpSpPr>
        <p:grpSpPr>
          <a:xfrm>
            <a:off x="925544" y="1507712"/>
            <a:ext cx="3175437" cy="951520"/>
            <a:chOff x="925544" y="1507712"/>
            <a:chExt cx="3175437" cy="9515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BCC846-DF87-4729-A3AC-525157F834AD}"/>
                </a:ext>
              </a:extLst>
            </p:cNvPr>
            <p:cNvSpPr txBox="1"/>
            <p:nvPr/>
          </p:nvSpPr>
          <p:spPr>
            <a:xfrm>
              <a:off x="1204034" y="1874457"/>
              <a:ext cx="28969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nsolas" panose="020B0609020204030204" pitchFamily="49" charset="0"/>
                </a:rPr>
                <a:t>“123 456,93”</a:t>
              </a:r>
              <a:endParaRPr lang="uk-UA" sz="3200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08C68E-B224-462E-844F-129D7B62648A}"/>
                </a:ext>
              </a:extLst>
            </p:cNvPr>
            <p:cNvSpPr txBox="1"/>
            <p:nvPr/>
          </p:nvSpPr>
          <p:spPr>
            <a:xfrm>
              <a:off x="925544" y="1507712"/>
              <a:ext cx="1487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What we see:</a:t>
              </a:r>
              <a:endParaRPr lang="uk-UA" b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BDF4CA-C37E-41B3-A59A-FC4D81620CF4}"/>
              </a:ext>
            </a:extLst>
          </p:cNvPr>
          <p:cNvGrpSpPr/>
          <p:nvPr/>
        </p:nvGrpSpPr>
        <p:grpSpPr>
          <a:xfrm>
            <a:off x="925544" y="3177128"/>
            <a:ext cx="3824799" cy="2456898"/>
            <a:chOff x="925544" y="3177128"/>
            <a:chExt cx="3824799" cy="245689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673A4F-631F-40C4-9901-779F6570222C}"/>
                </a:ext>
              </a:extLst>
            </p:cNvPr>
            <p:cNvGrpSpPr/>
            <p:nvPr/>
          </p:nvGrpSpPr>
          <p:grpSpPr>
            <a:xfrm>
              <a:off x="1173449" y="3673276"/>
              <a:ext cx="3576894" cy="1960750"/>
              <a:chOff x="3809470" y="3418406"/>
              <a:chExt cx="3576894" cy="196075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71C7EF-8C43-44E3-9DD1-306164906818}"/>
                  </a:ext>
                </a:extLst>
              </p:cNvPr>
              <p:cNvSpPr txBox="1"/>
              <p:nvPr/>
            </p:nvSpPr>
            <p:spPr>
              <a:xfrm>
                <a:off x="4021810" y="3944320"/>
                <a:ext cx="24449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</a:rPr>
                  <a:t>123 456,93</a:t>
                </a:r>
                <a:endParaRPr lang="uk-UA" sz="3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1DFC8B9B-9381-4692-A5F9-947C5DEFD2A1}"/>
                  </a:ext>
                </a:extLst>
              </p:cNvPr>
              <p:cNvSpPr/>
              <p:nvPr/>
            </p:nvSpPr>
            <p:spPr>
              <a:xfrm rot="5400000">
                <a:off x="4335650" y="4254136"/>
                <a:ext cx="205353" cy="584775"/>
              </a:xfrm>
              <a:prstGeom prst="rightBrac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3E27BB-93B8-4027-98D3-82564F86ACEB}"/>
                  </a:ext>
                </a:extLst>
              </p:cNvPr>
              <p:cNvSpPr txBox="1"/>
              <p:nvPr/>
            </p:nvSpPr>
            <p:spPr>
              <a:xfrm>
                <a:off x="4092272" y="4668576"/>
                <a:ext cx="16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numeric literals</a:t>
                </a:r>
                <a:endParaRPr lang="uk-UA" dirty="0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7A3407AC-365B-4B6E-9C35-237C5FE1E318}"/>
                  </a:ext>
                </a:extLst>
              </p:cNvPr>
              <p:cNvSpPr/>
              <p:nvPr/>
            </p:nvSpPr>
            <p:spPr>
              <a:xfrm rot="16200000">
                <a:off x="4786971" y="3798958"/>
                <a:ext cx="205353" cy="255866"/>
              </a:xfrm>
              <a:prstGeom prst="rightBrac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A0A322-9B6A-4EFC-A316-58CFE05DA4A7}"/>
                  </a:ext>
                </a:extLst>
              </p:cNvPr>
              <p:cNvSpPr txBox="1"/>
              <p:nvPr/>
            </p:nvSpPr>
            <p:spPr>
              <a:xfrm>
                <a:off x="3809470" y="3418406"/>
                <a:ext cx="21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thousands separator</a:t>
                </a:r>
                <a:endParaRPr lang="uk-UA" dirty="0"/>
              </a:p>
            </p:txBody>
          </p:sp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50CB9387-C422-481A-A8B3-C95C09E98BEC}"/>
                  </a:ext>
                </a:extLst>
              </p:cNvPr>
              <p:cNvSpPr/>
              <p:nvPr/>
            </p:nvSpPr>
            <p:spPr>
              <a:xfrm rot="5400000">
                <a:off x="5243593" y="4254136"/>
                <a:ext cx="205353" cy="584775"/>
              </a:xfrm>
              <a:prstGeom prst="rightBrac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64BA5BC-D0FC-4317-8F83-690731B6B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743" y="4471261"/>
                <a:ext cx="0" cy="600559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0DADE3-D2CB-467C-B555-6E2319145507}"/>
                  </a:ext>
                </a:extLst>
              </p:cNvPr>
              <p:cNvSpPr txBox="1"/>
              <p:nvPr/>
            </p:nvSpPr>
            <p:spPr>
              <a:xfrm>
                <a:off x="4865464" y="5009824"/>
                <a:ext cx="1871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decimal separator</a:t>
                </a:r>
                <a:endParaRPr lang="uk-UA" dirty="0"/>
              </a:p>
            </p:txBody>
          </p:sp>
          <p:sp>
            <p:nvSpPr>
              <p:cNvPr id="36" name="Right Brace 35">
                <a:extLst>
                  <a:ext uri="{FF2B5EF4-FFF2-40B4-BE49-F238E27FC236}">
                    <a16:creationId xmlns:a16="http://schemas.microsoft.com/office/drawing/2014/main" id="{4083FCB1-8914-416C-9164-90A3777C279E}"/>
                  </a:ext>
                </a:extLst>
              </p:cNvPr>
              <p:cNvSpPr/>
              <p:nvPr/>
            </p:nvSpPr>
            <p:spPr>
              <a:xfrm rot="5400000">
                <a:off x="6020361" y="4356095"/>
                <a:ext cx="205353" cy="385017"/>
              </a:xfrm>
              <a:prstGeom prst="rightBrac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E4F50-D2E3-46EC-9F97-1F5EFC85D377}"/>
                  </a:ext>
                </a:extLst>
              </p:cNvPr>
              <p:cNvSpPr txBox="1"/>
              <p:nvPr/>
            </p:nvSpPr>
            <p:spPr>
              <a:xfrm>
                <a:off x="5839979" y="4670078"/>
                <a:ext cx="1546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numeric literal</a:t>
                </a:r>
                <a:endParaRPr lang="uk-UA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96CE6E-FA2E-470C-A0E7-625A4BE8A084}"/>
                </a:ext>
              </a:extLst>
            </p:cNvPr>
            <p:cNvSpPr txBox="1"/>
            <p:nvPr/>
          </p:nvSpPr>
          <p:spPr>
            <a:xfrm>
              <a:off x="925544" y="3177128"/>
              <a:ext cx="2257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What we understand:</a:t>
              </a:r>
              <a:endParaRPr lang="uk-UA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BF1C63-5CF9-4851-8AED-E239B2D09F82}"/>
              </a:ext>
            </a:extLst>
          </p:cNvPr>
          <p:cNvGrpSpPr/>
          <p:nvPr/>
        </p:nvGrpSpPr>
        <p:grpSpPr>
          <a:xfrm>
            <a:off x="5674001" y="1507712"/>
            <a:ext cx="6265449" cy="1214803"/>
            <a:chOff x="5674001" y="1507712"/>
            <a:chExt cx="6265449" cy="121480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F3AAE8-AACE-497C-A869-3F2428D077A7}"/>
                </a:ext>
              </a:extLst>
            </p:cNvPr>
            <p:cNvSpPr txBox="1"/>
            <p:nvPr/>
          </p:nvSpPr>
          <p:spPr>
            <a:xfrm>
              <a:off x="5674001" y="1507712"/>
              <a:ext cx="2220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What computer sees:</a:t>
              </a:r>
              <a:endParaRPr lang="uk-UA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5C3592-BE59-492A-AC52-4F197DCE65F2}"/>
                </a:ext>
              </a:extLst>
            </p:cNvPr>
            <p:cNvSpPr/>
            <p:nvPr/>
          </p:nvSpPr>
          <p:spPr>
            <a:xfrm>
              <a:off x="5952673" y="1891518"/>
              <a:ext cx="598677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byte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]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49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50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51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32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52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53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54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44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57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51</a:t>
              </a:r>
              <a:r>
                <a:rPr lang="en-US" sz="2400" dirty="0">
                  <a:latin typeface="Consolas" panose="020B0609020204030204" pitchFamily="49" charset="0"/>
                </a:rPr>
                <a:t> 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3782C-950D-4209-958C-5A0D85E7F120}"/>
              </a:ext>
            </a:extLst>
          </p:cNvPr>
          <p:cNvGrpSpPr/>
          <p:nvPr/>
        </p:nvGrpSpPr>
        <p:grpSpPr>
          <a:xfrm>
            <a:off x="5674001" y="3172500"/>
            <a:ext cx="6265448" cy="2462634"/>
            <a:chOff x="5674001" y="3172500"/>
            <a:chExt cx="6265448" cy="246263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8F35E1-8409-4203-AAE7-DD9B4D88343F}"/>
                </a:ext>
              </a:extLst>
            </p:cNvPr>
            <p:cNvSpPr txBox="1"/>
            <p:nvPr/>
          </p:nvSpPr>
          <p:spPr>
            <a:xfrm>
              <a:off x="5674001" y="3172500"/>
              <a:ext cx="4028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What we want computer to understand:</a:t>
              </a:r>
              <a:endParaRPr lang="uk-UA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11C81D-4F07-414E-86BF-FDBF478A0413}"/>
                </a:ext>
              </a:extLst>
            </p:cNvPr>
            <p:cNvSpPr/>
            <p:nvPr/>
          </p:nvSpPr>
          <p:spPr>
            <a:xfrm>
              <a:off x="6096000" y="3603809"/>
              <a:ext cx="584344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SyntacticComponents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[]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 </a:t>
              </a:r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NumericLiteral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123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 </a:t>
              </a:r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ThousandsSeparator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 </a:t>
              </a:r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NumericLiteral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456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 </a:t>
              </a:r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DecimalSeparator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 </a:t>
              </a:r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NumericLiteral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93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A888FA-29C3-410A-99DF-DB8871983199}"/>
              </a:ext>
            </a:extLst>
          </p:cNvPr>
          <p:cNvCxnSpPr/>
          <p:nvPr/>
        </p:nvCxnSpPr>
        <p:spPr>
          <a:xfrm>
            <a:off x="2695069" y="2459232"/>
            <a:ext cx="0" cy="713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CC9BA6-13C1-4A27-AF5D-10A352537910}"/>
              </a:ext>
            </a:extLst>
          </p:cNvPr>
          <p:cNvCxnSpPr>
            <a:cxnSpLocks/>
          </p:cNvCxnSpPr>
          <p:nvPr/>
        </p:nvCxnSpPr>
        <p:spPr>
          <a:xfrm>
            <a:off x="8159697" y="2715732"/>
            <a:ext cx="0" cy="456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5822-9239-4C05-9D2D-E4288AC0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does a parser do?</a:t>
            </a:r>
            <a:endParaRPr lang="uk-U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405A5-0795-491D-BB4D-4A0094301F34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90372C-90F6-4381-84CB-8446BE17D220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A84A2-1A70-4E9A-B37C-9B675011712B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ACE905-7040-4BF8-9699-FE8705750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760A28-E46C-4E21-9787-A6ADD818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5" name="Picture 14" descr=".NET Fest">
              <a:extLst>
                <a:ext uri="{FF2B5EF4-FFF2-40B4-BE49-F238E27FC236}">
                  <a16:creationId xmlns:a16="http://schemas.microsoft.com/office/drawing/2014/main" id="{A61D030B-5450-4EAA-B3C8-C4694A923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A4C6A2-30C5-4F4B-8DAA-0445FE41E76B}"/>
              </a:ext>
            </a:extLst>
          </p:cNvPr>
          <p:cNvSpPr txBox="1"/>
          <p:nvPr/>
        </p:nvSpPr>
        <p:spPr>
          <a:xfrm>
            <a:off x="1208630" y="1776548"/>
            <a:ext cx="29097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&lt;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foo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&gt;&lt;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bar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/&gt;&lt;/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foo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&gt;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”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&lt;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foo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&gt;&lt;/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bar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&gt;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”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“hello world”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1E48D-F860-472C-8639-DA8BD4B596BF}"/>
              </a:ext>
            </a:extLst>
          </p:cNvPr>
          <p:cNvSpPr txBox="1"/>
          <p:nvPr/>
        </p:nvSpPr>
        <p:spPr>
          <a:xfrm>
            <a:off x="1208630" y="4319451"/>
            <a:ext cx="19611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Parser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grammar + context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3B73B7-F052-456C-B9CB-3937FC7827B5}"/>
              </a:ext>
            </a:extLst>
          </p:cNvPr>
          <p:cNvSpPr txBox="1"/>
          <p:nvPr/>
        </p:nvSpPr>
        <p:spPr>
          <a:xfrm>
            <a:off x="6889347" y="4018362"/>
            <a:ext cx="52459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Rejected invalid input</a:t>
            </a:r>
          </a:p>
          <a:p>
            <a:r>
              <a:rPr lang="en-US" i="1" dirty="0">
                <a:solidFill>
                  <a:srgbClr val="C00000"/>
                </a:solidFill>
              </a:rPr>
              <a:t>Unexpected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token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&lt;/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bar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&gt;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” </a:t>
            </a:r>
            <a:r>
              <a:rPr lang="en-US" i="1" dirty="0">
                <a:solidFill>
                  <a:srgbClr val="C00000"/>
                </a:solidFill>
              </a:rPr>
              <a:t>expected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&lt;/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foo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&gt;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”</a:t>
            </a:r>
          </a:p>
          <a:p>
            <a:r>
              <a:rPr lang="en-US" i="1" dirty="0">
                <a:solidFill>
                  <a:srgbClr val="C00000"/>
                </a:solidFill>
              </a:rPr>
              <a:t>Unexpected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token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“hello world”</a:t>
            </a:r>
            <a:endParaRPr lang="uk-UA" i="1" dirty="0">
              <a:solidFill>
                <a:schemeClr val="tx1">
                  <a:lumMod val="65000"/>
                  <a:lumOff val="35000"/>
                </a:schemeClr>
              </a:solidFill>
              <a:latin typeface="Fira Code Light, Consolas,  Courier New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9D1264-7D29-49F0-91A7-44697A9655CB}"/>
              </a:ext>
            </a:extLst>
          </p:cNvPr>
          <p:cNvSpPr txBox="1"/>
          <p:nvPr/>
        </p:nvSpPr>
        <p:spPr>
          <a:xfrm>
            <a:off x="6889347" y="1690688"/>
            <a:ext cx="335540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Domain objects</a:t>
            </a:r>
          </a:p>
          <a:p>
            <a:r>
              <a:rPr lang="en-US" i="1" dirty="0">
                <a:solidFill>
                  <a:schemeClr val="accent6"/>
                </a:solidFill>
                <a:latin typeface="Fira Code Light, Consolas,  Courier New"/>
              </a:rPr>
              <a:t>new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XElement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Fira Code Light, Consolas,  Courier New"/>
              </a:rPr>
              <a:t>“foo”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) {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    </a:t>
            </a:r>
            <a:r>
              <a:rPr lang="en-US" i="1" dirty="0">
                <a:solidFill>
                  <a:schemeClr val="accent6"/>
                </a:solidFill>
                <a:latin typeface="Fira Code Light, Consolas,  Courier New"/>
              </a:rPr>
              <a:t>new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Light, Consolas,  Courier New"/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Fira Code Light, Consolas,  Courier New"/>
              </a:rPr>
              <a:t>XElement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Fira Code Light, Consolas,  Courier New"/>
              </a:rPr>
              <a:t>“bar”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)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Light, Consolas,  Courier New"/>
              </a:rPr>
              <a:t>}</a:t>
            </a:r>
            <a:endParaRPr lang="uk-UA" i="1" dirty="0">
              <a:solidFill>
                <a:schemeClr val="tx1">
                  <a:lumMod val="50000"/>
                  <a:lumOff val="50000"/>
                </a:schemeClr>
              </a:solidFill>
              <a:latin typeface="Fira Code Light, Consolas,  Courier New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25CA81-4EC1-47FC-95CE-C678FC62CC83}"/>
              </a:ext>
            </a:extLst>
          </p:cNvPr>
          <p:cNvCxnSpPr>
            <a:cxnSpLocks/>
          </p:cNvCxnSpPr>
          <p:nvPr/>
        </p:nvCxnSpPr>
        <p:spPr>
          <a:xfrm>
            <a:off x="1733330" y="3252838"/>
            <a:ext cx="0" cy="979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4CE53-3BB3-4093-A90E-F81C3965B8B3}"/>
              </a:ext>
            </a:extLst>
          </p:cNvPr>
          <p:cNvGrpSpPr/>
          <p:nvPr/>
        </p:nvGrpSpPr>
        <p:grpSpPr>
          <a:xfrm>
            <a:off x="3133070" y="2484434"/>
            <a:ext cx="3602155" cy="2078021"/>
            <a:chOff x="3133070" y="2484434"/>
            <a:chExt cx="3602155" cy="2078021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CD5C2B0-3B0D-419A-B3A2-B8CEDE955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070" y="2484434"/>
              <a:ext cx="3602155" cy="207802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44E6F1-045A-46D7-93D7-DA6548FE74B5}"/>
                </a:ext>
              </a:extLst>
            </p:cNvPr>
            <p:cNvSpPr txBox="1"/>
            <p:nvPr/>
          </p:nvSpPr>
          <p:spPr>
            <a:xfrm rot="19816094">
              <a:off x="4218234" y="3177684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success</a:t>
              </a:r>
              <a:endParaRPr lang="uk-UA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D3E1C1-178D-468C-8BA9-DB493E93F621}"/>
              </a:ext>
            </a:extLst>
          </p:cNvPr>
          <p:cNvGrpSpPr/>
          <p:nvPr/>
        </p:nvGrpSpPr>
        <p:grpSpPr>
          <a:xfrm>
            <a:off x="3306939" y="4403083"/>
            <a:ext cx="3428286" cy="586928"/>
            <a:chOff x="3306939" y="4403083"/>
            <a:chExt cx="3428286" cy="58692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8AA1BBB-37DB-4EB4-9F87-92CD7A85F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6939" y="4750338"/>
              <a:ext cx="3428286" cy="2396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2570D7-E081-43E2-B85D-A03191A2D89C}"/>
                </a:ext>
              </a:extLst>
            </p:cNvPr>
            <p:cNvSpPr txBox="1"/>
            <p:nvPr/>
          </p:nvSpPr>
          <p:spPr>
            <a:xfrm rot="21283142">
              <a:off x="4666407" y="4403083"/>
              <a:ext cx="467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fail</a:t>
              </a:r>
              <a:endParaRPr lang="uk-UA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52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C2C7-658C-488A-9FBA-9EB3918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parsers used for?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DE87-8A62-4D8A-9E87-E9115FFB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deserialization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(JSON, XML, YAML)</a:t>
            </a:r>
          </a:p>
          <a:p>
            <a:r>
              <a:rPr lang="en-US" dirty="0"/>
              <a:t>Static code analysis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(ReSharper,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TSLint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/>
              <a:t>Syntax highlighting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(VS Code, Highlight.js)</a:t>
            </a:r>
          </a:p>
          <a:p>
            <a:r>
              <a:rPr lang="en-US" dirty="0"/>
              <a:t>Compilers, </a:t>
            </a:r>
            <a:r>
              <a:rPr lang="en-US" dirty="0" err="1"/>
              <a:t>transpilers</a:t>
            </a:r>
            <a:r>
              <a:rPr lang="en-US" dirty="0"/>
              <a:t>, interpreters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(Roslyn,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Markdig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Babel, SQL)</a:t>
            </a:r>
          </a:p>
          <a:p>
            <a:r>
              <a:rPr lang="en-US" dirty="0"/>
              <a:t>Template engines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(Razor, Liquid,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Scriban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/>
              <a:t>Natural language processing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(Spellchecking, Translation)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ACBC9-35D2-4A86-9C5D-5C3E7ED28657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E68663-10F6-434E-87FF-BF83D03F6D5E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79BFCB-FA14-47EC-8BD0-DCF57A4C4D3B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19A0CC-9FFB-4047-A938-F289928D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1104B9-C050-4A95-957B-2433A9E0D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5" name="Picture 14" descr=".NET Fest">
              <a:extLst>
                <a:ext uri="{FF2B5EF4-FFF2-40B4-BE49-F238E27FC236}">
                  <a16:creationId xmlns:a16="http://schemas.microsoft.com/office/drawing/2014/main" id="{8C5077E6-1962-4DB0-A4F2-4F1E3CE2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9161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FED-9086-4A8E-8C63-AC01C7C1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language theory</a:t>
            </a:r>
            <a:endParaRPr lang="uk-U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22CB1-27C1-4E6C-88DE-3DBD6F2BA57A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391D1D-DF0B-441E-B388-34A28819EFAC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7356C-1649-46D6-A0B9-BE536FDEC33D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3B183C-CF83-4AB5-9902-31E5B22F7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F26DED-3D04-4FF4-8DD7-B1AD24232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17" name="Picture 16" descr=".NET Fest">
              <a:extLst>
                <a:ext uri="{FF2B5EF4-FFF2-40B4-BE49-F238E27FC236}">
                  <a16:creationId xmlns:a16="http://schemas.microsoft.com/office/drawing/2014/main" id="{C184E01B-3677-49D6-BF6D-FF68FE973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BBB5A0-DA9C-44CD-90D3-40953D9DA4BB}"/>
              </a:ext>
            </a:extLst>
          </p:cNvPr>
          <p:cNvSpPr/>
          <p:nvPr/>
        </p:nvSpPr>
        <p:spPr>
          <a:xfrm>
            <a:off x="662265" y="1602377"/>
            <a:ext cx="10867470" cy="40233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B0A9E-9EFC-4FED-A728-938CB1FD5DEE}"/>
              </a:ext>
            </a:extLst>
          </p:cNvPr>
          <p:cNvSpPr txBox="1"/>
          <p:nvPr/>
        </p:nvSpPr>
        <p:spPr>
          <a:xfrm>
            <a:off x="5207432" y="4997561"/>
            <a:ext cx="177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Language</a:t>
            </a:r>
            <a:endParaRPr lang="uk-UA" sz="3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90C154-A230-4B83-B5D4-FAB3D546FF31}"/>
              </a:ext>
            </a:extLst>
          </p:cNvPr>
          <p:cNvSpPr/>
          <p:nvPr/>
        </p:nvSpPr>
        <p:spPr>
          <a:xfrm>
            <a:off x="1103966" y="2477641"/>
            <a:ext cx="2303128" cy="209876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Alphabet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of allowed characters</a:t>
            </a:r>
            <a:endParaRPr lang="uk-U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3598BC-9A7C-4D56-A92E-97FC00F3A4F5}"/>
              </a:ext>
            </a:extLst>
          </p:cNvPr>
          <p:cNvSpPr/>
          <p:nvPr/>
        </p:nvSpPr>
        <p:spPr>
          <a:xfrm>
            <a:off x="8682457" y="2477641"/>
            <a:ext cx="2303128" cy="209876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Words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of valid combinations of characters or other words</a:t>
            </a:r>
            <a:endParaRPr lang="uk-U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F73093-35EB-42A0-9379-4E2A27E697C1}"/>
              </a:ext>
            </a:extLst>
          </p:cNvPr>
          <p:cNvSpPr/>
          <p:nvPr/>
        </p:nvSpPr>
        <p:spPr>
          <a:xfrm>
            <a:off x="4942393" y="2477641"/>
            <a:ext cx="2303128" cy="209876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Grammar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of rules that define how words are generated</a:t>
            </a:r>
            <a:endParaRPr lang="uk-U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70397C-B2F0-4D74-8B30-755139757ED4}"/>
              </a:ext>
            </a:extLst>
          </p:cNvPr>
          <p:cNvCxnSpPr>
            <a:cxnSpLocks/>
          </p:cNvCxnSpPr>
          <p:nvPr/>
        </p:nvCxnSpPr>
        <p:spPr>
          <a:xfrm flipV="1">
            <a:off x="7434944" y="3500846"/>
            <a:ext cx="11364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2BFE41-96A1-4B96-B247-FD11F1B40147}"/>
              </a:ext>
            </a:extLst>
          </p:cNvPr>
          <p:cNvCxnSpPr>
            <a:cxnSpLocks/>
          </p:cNvCxnSpPr>
          <p:nvPr/>
        </p:nvCxnSpPr>
        <p:spPr>
          <a:xfrm flipV="1">
            <a:off x="3570393" y="3500845"/>
            <a:ext cx="11364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91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B461-DFE7-4740-B627-C5943D42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</a:t>
            </a:r>
            <a:endParaRPr lang="uk-U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F14565-012A-469C-B907-E31B54CF493D}"/>
              </a:ext>
            </a:extLst>
          </p:cNvPr>
          <p:cNvSpPr/>
          <p:nvPr/>
        </p:nvSpPr>
        <p:spPr>
          <a:xfrm>
            <a:off x="6311951" y="1805462"/>
            <a:ext cx="5041849" cy="375060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Regular grammar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→ 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where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non-terminal 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terminal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→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where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non-terminals 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terminal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B219C9-D46D-411F-9C02-B86E73934797}"/>
              </a:ext>
            </a:extLst>
          </p:cNvPr>
          <p:cNvSpPr/>
          <p:nvPr/>
        </p:nvSpPr>
        <p:spPr>
          <a:xfrm>
            <a:off x="838200" y="1538287"/>
            <a:ext cx="10779034" cy="4290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AF036-B2C1-4946-9B3F-F39EC388DF44}"/>
              </a:ext>
            </a:extLst>
          </p:cNvPr>
          <p:cNvSpPr txBox="1"/>
          <p:nvPr/>
        </p:nvSpPr>
        <p:spPr>
          <a:xfrm>
            <a:off x="1054151" y="2071151"/>
            <a:ext cx="456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Context-free grammar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→ ⍺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where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non-terminal 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⍺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string of terminals and/or non-terminals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56BCDF-C86A-434E-82C8-17261D694221}"/>
              </a:ext>
            </a:extLst>
          </p:cNvPr>
          <p:cNvGrpSpPr/>
          <p:nvPr/>
        </p:nvGrpSpPr>
        <p:grpSpPr>
          <a:xfrm>
            <a:off x="398986" y="6060387"/>
            <a:ext cx="11394028" cy="495975"/>
            <a:chOff x="135707" y="6060387"/>
            <a:chExt cx="11394028" cy="495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FD072F-2414-496E-A10D-5F794104D4F4}"/>
                </a:ext>
              </a:extLst>
            </p:cNvPr>
            <p:cNvSpPr txBox="1"/>
            <p:nvPr/>
          </p:nvSpPr>
          <p:spPr>
            <a:xfrm>
              <a:off x="662265" y="6123709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Speaker: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Alexey Golub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57B1AD-2823-4D4C-A68E-1FE7F9E55E3B}"/>
                </a:ext>
              </a:extLst>
            </p:cNvPr>
            <p:cNvSpPr txBox="1"/>
            <p:nvPr/>
          </p:nvSpPr>
          <p:spPr>
            <a:xfrm>
              <a:off x="10600506" y="6123709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@Tyrrrz</a:t>
              </a:r>
              <a:endParaRPr lang="uk-U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8CB6DBF-5A31-47C8-A9E8-2A5B7347F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058" y="6185686"/>
              <a:ext cx="271754" cy="27175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0F4A797-ADCF-4FFF-9757-42F4EF20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234" y="6185580"/>
              <a:ext cx="271754" cy="271754"/>
            </a:xfrm>
            <a:prstGeom prst="rect">
              <a:avLst/>
            </a:prstGeom>
          </p:spPr>
        </p:pic>
        <p:pic>
          <p:nvPicPr>
            <p:cNvPr id="21" name="Picture 20" descr=".NET Fest">
              <a:extLst>
                <a:ext uri="{FF2B5EF4-FFF2-40B4-BE49-F238E27FC236}">
                  <a16:creationId xmlns:a16="http://schemas.microsoft.com/office/drawing/2014/main" id="{557BDCD7-6175-459F-A0A1-94EBF229D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" y="6060387"/>
              <a:ext cx="495975" cy="49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596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rsing HTML with RegEx, a satire StackOverflow answer.&#10;https://stackoverflow.com/a/1732454/2205454">
            <a:extLst>
              <a:ext uri="{FF2B5EF4-FFF2-40B4-BE49-F238E27FC236}">
                <a16:creationId xmlns:a16="http://schemas.microsoft.com/office/drawing/2014/main" id="{D35BB746-BB15-4FCF-9E18-E9745C591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2" t="14270" r="579" b="8624"/>
          <a:stretch/>
        </p:blipFill>
        <p:spPr>
          <a:xfrm>
            <a:off x="989624" y="-1748357"/>
            <a:ext cx="10212751" cy="86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9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714</Words>
  <Application>Microsoft Office PowerPoint</Application>
  <PresentationFormat>Widescreen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Fira Code Light, Consolas,  Courier New</vt:lpstr>
      <vt:lpstr>Office Theme</vt:lpstr>
      <vt:lpstr>Monadic parser combinators in C#</vt:lpstr>
      <vt:lpstr>PowerPoint Presentation</vt:lpstr>
      <vt:lpstr>Agenda</vt:lpstr>
      <vt:lpstr>What is a parser?</vt:lpstr>
      <vt:lpstr>What does a parser do?</vt:lpstr>
      <vt:lpstr>What are parsers used for?</vt:lpstr>
      <vt:lpstr>Formal language theory</vt:lpstr>
      <vt:lpstr>Formal grammar</vt:lpstr>
      <vt:lpstr>PowerPoint Presentation</vt:lpstr>
      <vt:lpstr>Rule of thumb</vt:lpstr>
      <vt:lpstr>Syntax trees</vt:lpstr>
      <vt:lpstr>Example AST produced by C-like code</vt:lpstr>
      <vt:lpstr>Loop/stack-based manual parsers</vt:lpstr>
      <vt:lpstr>Parser generators</vt:lpstr>
      <vt:lpstr>Parser combinators</vt:lpstr>
      <vt:lpstr>Parsers vs combinators</vt:lpstr>
      <vt:lpstr>Parser combinators illustrated</vt:lpstr>
      <vt:lpstr>Live-coding time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parsers in C#</dc:title>
  <dc:creator>Oleksii Holub</dc:creator>
  <cp:lastModifiedBy>Tyrrrz</cp:lastModifiedBy>
  <cp:revision>245</cp:revision>
  <dcterms:created xsi:type="dcterms:W3CDTF">2019-05-15T09:21:45Z</dcterms:created>
  <dcterms:modified xsi:type="dcterms:W3CDTF">2019-10-06T13:55:26Z</dcterms:modified>
</cp:coreProperties>
</file>