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72" r:id="rId6"/>
    <p:sldId id="269" r:id="rId7"/>
    <p:sldId id="262" r:id="rId8"/>
    <p:sldId id="264" r:id="rId9"/>
    <p:sldId id="271" r:id="rId10"/>
    <p:sldId id="270" r:id="rId11"/>
    <p:sldId id="263" r:id="rId12"/>
    <p:sldId id="268" r:id="rId13"/>
    <p:sldId id="273" r:id="rId14"/>
    <p:sldId id="267" r:id="rId15"/>
    <p:sldId id="274" r:id="rId16"/>
    <p:sldId id="266" r:id="rId17"/>
    <p:sldId id="258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yrrrz" initials="T" lastIdx="1" clrIdx="0">
    <p:extLst>
      <p:ext uri="{19B8F6BF-5375-455C-9EA6-DF929625EA0E}">
        <p15:presenceInfo xmlns:p15="http://schemas.microsoft.com/office/powerpoint/2012/main" userId="Tyrrr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A03AB-DE45-4128-8F8A-2F7345A02240}" type="datetimeFigureOut">
              <a:rPr lang="uk-UA" smtClean="0"/>
              <a:t>08.05.2020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CA189-CCC4-4525-AAC3-B0A9E71C71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528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C# and F# can be used to write code in either style, but F# makes it easier to write functional code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CA189-CCC4-4525-AAC3-B0A9E71C714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97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CA189-CCC4-4525-AAC3-B0A9E71C714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25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3CF0-3237-47E6-B8BC-3CA3A1FFF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B5CAD-4038-440E-AB5E-A183253D9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6396-8936-4217-A5EC-09BCADF4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C1F0-C33E-4266-90A5-3A19882E2902}" type="datetimeFigureOut">
              <a:rPr lang="uk-UA" smtClean="0"/>
              <a:t>08.05.2020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99B87-3525-44E5-95C7-F6C5695B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C7B-D324-44DF-AA41-58C2676B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F0A3-BA39-48B1-8718-9A0DFB962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89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5F7D-1F03-459F-B881-F44751D9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9062D-6D8A-4DCF-99ED-184761675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06A3-2B49-482B-B42D-BE85C34D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C1F0-C33E-4266-90A5-3A19882E2902}" type="datetimeFigureOut">
              <a:rPr lang="uk-UA" smtClean="0"/>
              <a:t>08.05.2020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876D2-3BA5-4063-9625-ED09521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61A1-6D86-4719-BE68-0C18F839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F0A3-BA39-48B1-8718-9A0DFB962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204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84661-E59D-407E-978A-A5AB3318C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EF1F3-B0C7-4845-8708-2D9024169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AC4F3-F55A-4691-9188-CB108458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C1F0-C33E-4266-90A5-3A19882E2902}" type="datetimeFigureOut">
              <a:rPr lang="uk-UA" smtClean="0"/>
              <a:t>08.05.2020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CF54E-EB08-4F06-992A-D865046A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896F-E5B6-46E8-A785-E181251E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F0A3-BA39-48B1-8718-9A0DFB962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007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85EF-D7D1-43A5-BA0A-9610E4AC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6CC2-6D99-44EC-87F3-50C580A0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CB20C-A72D-4CC6-86D0-59CFBD1C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C1F0-C33E-4266-90A5-3A19882E2902}" type="datetimeFigureOut">
              <a:rPr lang="uk-UA" smtClean="0"/>
              <a:t>08.05.2020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C2059-8309-4F1F-B3CD-76588791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0B80A-AB3F-43D4-9E31-57A5C25A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F0A3-BA39-48B1-8718-9A0DFB962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703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69DF-4331-4ACF-8D9F-C2B5A225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DE3A7-EE8E-4D3F-A785-9E4AF7B0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91C1-78F9-42BA-863A-78354220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C1F0-C33E-4266-90A5-3A19882E2902}" type="datetimeFigureOut">
              <a:rPr lang="uk-UA" smtClean="0"/>
              <a:t>08.05.2020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3A70-E98A-4D5C-937A-77090BE9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D046-3DA9-4AB5-8D99-DF65360B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F0A3-BA39-48B1-8718-9A0DFB962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37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6E14-E172-4DB5-AA67-865DDB0D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D7E3-990F-4BA7-84BF-3E7F61F69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3216C-1AD0-44B7-8476-E291C4DA2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0AF8-3DA5-4CD0-97DD-AE1031E8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C1F0-C33E-4266-90A5-3A19882E2902}" type="datetimeFigureOut">
              <a:rPr lang="uk-UA" smtClean="0"/>
              <a:t>08.05.2020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B39D9-F892-4A15-B8B1-DED5424A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605A4-8496-4B5E-83FC-4903D3FA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F0A3-BA39-48B1-8718-9A0DFB962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696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9AB2-2481-485F-B795-97EE4803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862B-3241-465C-B728-37A355F8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31CDC-5B8D-4C52-B7F6-B936E402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DB324-192C-4340-88A7-2488204A5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578B0-0460-4E43-8CB9-8B4CA1BEF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7EEE0-8BAB-45C4-9563-5D83B911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C1F0-C33E-4266-90A5-3A19882E2902}" type="datetimeFigureOut">
              <a:rPr lang="uk-UA" smtClean="0"/>
              <a:t>08.05.2020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4735E-EB6D-4B74-A927-367A8268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BD848-BC35-492B-A47A-4A87519D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F0A3-BA39-48B1-8718-9A0DFB962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44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A3D8-5607-426F-A772-82E17658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1A7F7-7184-450B-B986-C4006E7D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C1F0-C33E-4266-90A5-3A19882E2902}" type="datetimeFigureOut">
              <a:rPr lang="uk-UA" smtClean="0"/>
              <a:t>08.05.2020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BA6A4-CFEF-426B-B4AD-1FADE46D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5BB50-DEE2-48A6-BC93-A8FCB108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F0A3-BA39-48B1-8718-9A0DFB962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663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A50E9-460E-42C3-A013-7CE3D974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C1F0-C33E-4266-90A5-3A19882E2902}" type="datetimeFigureOut">
              <a:rPr lang="uk-UA" smtClean="0"/>
              <a:t>08.05.2020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D10F7-EFFF-4B47-9613-C4056F82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03585-7E9D-410D-927B-8507935B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F0A3-BA39-48B1-8718-9A0DFB962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380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0BD6-8B50-48AC-BB7E-2F675CE0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42F1-ED39-4F5E-95E4-6D48F3B2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A57E3-EB68-433C-A32E-DAA091B1D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742FC-09FF-4288-AC70-E8810340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C1F0-C33E-4266-90A5-3A19882E2902}" type="datetimeFigureOut">
              <a:rPr lang="uk-UA" smtClean="0"/>
              <a:t>08.05.2020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79FA8-0F2E-4F41-B63E-7FED0D83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92971-00E4-40F8-AFA9-C1A6F5DB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F0A3-BA39-48B1-8718-9A0DFB962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360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7401-20E4-4350-8724-98588838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F52B2-CCA5-4CBF-93E9-54D2D1918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DBB5A-B1ED-4451-A97A-718D031E1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C15C5-EBC7-4C65-BA4A-A537B0BC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C1F0-C33E-4266-90A5-3A19882E2902}" type="datetimeFigureOut">
              <a:rPr lang="uk-UA" smtClean="0"/>
              <a:t>08.05.2020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F9EB7-1B99-4E5E-8982-D1A05E45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F957A-3A7D-49D5-A103-2AA55188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F0A3-BA39-48B1-8718-9A0DFB962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832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06DDE-18EF-42E8-B6C0-3FA4CB53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55D3-3E40-4AFF-A0B3-C4AC2FB7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E1BF5-1D8B-450A-9B03-0CE0E3C69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BC1F0-C33E-4266-90A5-3A19882E2902}" type="datetimeFigureOut">
              <a:rPr lang="uk-UA" smtClean="0"/>
              <a:t>08.05.2020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9601-C096-4DBF-849B-AC2D60825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83C9-9A57-40EB-B34B-647836AE2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8F0A3-BA39-48B1-8718-9A0DFB962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91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rrrz/JetBrainsDotnetDay202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tec.com/fparsec/tutorial.html" TargetMode="External"/><Relationship Id="rId2" Type="http://schemas.openxmlformats.org/officeDocument/2006/relationships/hyperlink" Target="https://fsharpforfunandprofi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tyrrrz.me/blog/parsing-with-fparse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shar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github.com/stephan-tolksdorf/fparse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C8E9-78E6-4690-A03A-D0DF7959A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Learning F#</a:t>
            </a:r>
            <a:endParaRPr lang="uk-UA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9AE59-61CF-42F3-8605-4A48C27D5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5028" y="3602038"/>
            <a:ext cx="8402972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Designing Your Own Language!</a:t>
            </a:r>
            <a:endParaRPr lang="uk-UA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6793F7-B339-4E3F-9FF5-0DFE48A2339A}"/>
              </a:ext>
            </a:extLst>
          </p:cNvPr>
          <p:cNvGrpSpPr/>
          <p:nvPr/>
        </p:nvGrpSpPr>
        <p:grpSpPr>
          <a:xfrm>
            <a:off x="635567" y="6306316"/>
            <a:ext cx="10870532" cy="369332"/>
            <a:chOff x="635567" y="6306316"/>
            <a:chExt cx="10870532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6FE8380-F11D-4752-ACA0-155F72EB72E6}"/>
                </a:ext>
              </a:extLst>
            </p:cNvPr>
            <p:cNvSpPr txBox="1"/>
            <p:nvPr/>
          </p:nvSpPr>
          <p:spPr>
            <a:xfrm>
              <a:off x="635567" y="6306316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Speaker:</a:t>
              </a:r>
              <a:r>
                <a:rPr lang="en-US" dirty="0"/>
                <a:t> Alexey Golub</a:t>
              </a:r>
              <a:endParaRPr lang="uk-UA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6C350EC3-3620-4033-B735-C3DE4CEA9E11}"/>
                </a:ext>
              </a:extLst>
            </p:cNvPr>
            <p:cNvSpPr txBox="1"/>
            <p:nvPr/>
          </p:nvSpPr>
          <p:spPr>
            <a:xfrm>
              <a:off x="10576870" y="6306316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@Tyrrrz</a:t>
              </a:r>
              <a:endParaRPr lang="uk-UA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6CC782-4852-4F60-BD1A-85E35F0F0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22" y="6368293"/>
              <a:ext cx="271754" cy="2717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E526F5-3CA0-435B-B58F-AACB35400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598" y="6368187"/>
              <a:ext cx="271754" cy="271754"/>
            </a:xfrm>
            <a:prstGeom prst="rect">
              <a:avLst/>
            </a:prstGeom>
          </p:spPr>
        </p:pic>
      </p:grpSp>
      <p:pic>
        <p:nvPicPr>
          <p:cNvPr id="1026" name="Picture 2" descr="F# Software Foundation">
            <a:extLst>
              <a:ext uri="{FF2B5EF4-FFF2-40B4-BE49-F238E27FC236}">
                <a16:creationId xmlns:a16="http://schemas.microsoft.com/office/drawing/2014/main" id="{50B6E6A8-E3A1-4DF8-967B-4D230129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79" y="1808515"/>
            <a:ext cx="2004897" cy="20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88D567-CDB5-46C1-A2C5-DD7C857B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11" y="2308606"/>
            <a:ext cx="6920883" cy="2240788"/>
          </a:xfrm>
        </p:spPr>
        <p:txBody>
          <a:bodyPr>
            <a:normAutofit/>
          </a:bodyPr>
          <a:lstStyle/>
          <a:p>
            <a:r>
              <a:rPr lang="en-US" sz="6000" dirty="0"/>
              <a:t>Let’s  build our own </a:t>
            </a:r>
            <a:r>
              <a:rPr lang="en-US" sz="6000" b="1" dirty="0"/>
              <a:t>query language</a:t>
            </a:r>
            <a:r>
              <a:rPr lang="en-US" sz="6000" dirty="0"/>
              <a:t>!</a:t>
            </a:r>
            <a:endParaRPr lang="uk-UA" sz="6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0C8ACA-FFD6-4DD5-BBE9-C626C9B7D44F}"/>
              </a:ext>
            </a:extLst>
          </p:cNvPr>
          <p:cNvGrpSpPr/>
          <p:nvPr/>
        </p:nvGrpSpPr>
        <p:grpSpPr>
          <a:xfrm>
            <a:off x="635567" y="6306316"/>
            <a:ext cx="10870532" cy="369332"/>
            <a:chOff x="635567" y="6306316"/>
            <a:chExt cx="1087053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07FC5D-C9D3-4452-A5C7-C5306DE73945}"/>
                </a:ext>
              </a:extLst>
            </p:cNvPr>
            <p:cNvSpPr txBox="1"/>
            <p:nvPr/>
          </p:nvSpPr>
          <p:spPr>
            <a:xfrm>
              <a:off x="635567" y="6306316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Speaker:</a:t>
              </a:r>
              <a:r>
                <a:rPr lang="en-US" dirty="0"/>
                <a:t> Alexey Golub</a:t>
              </a:r>
              <a:endParaRPr lang="uk-UA" dirty="0"/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1B059919-F78A-42A4-B08F-98202AB2C485}"/>
                </a:ext>
              </a:extLst>
            </p:cNvPr>
            <p:cNvSpPr txBox="1"/>
            <p:nvPr/>
          </p:nvSpPr>
          <p:spPr>
            <a:xfrm>
              <a:off x="10576870" y="6306316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@Tyrrrz</a:t>
              </a:r>
              <a:endParaRPr lang="uk-UA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938D230-BDB9-4E5A-B10E-CD6B6FEF6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22" y="6368293"/>
              <a:ext cx="271754" cy="2717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33B5E2-08E0-49F6-944D-0EBD421A0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598" y="6368187"/>
              <a:ext cx="271754" cy="271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84831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1832-091D-4D82-9D2C-E67913C5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syntax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26AEC-BADB-4D20-8084-8970E248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Fira Code Light, Consolas,  Courier New"/>
              </a:rPr>
              <a:t>filterby</a:t>
            </a:r>
            <a:r>
              <a:rPr lang="en-US" dirty="0">
                <a:solidFill>
                  <a:srgbClr val="000000"/>
                </a:solidFill>
                <a:latin typeface="Fira Code Light, Consolas,  Courier New"/>
              </a:rPr>
              <a:t> Category = </a:t>
            </a:r>
            <a:r>
              <a:rPr lang="en-US" dirty="0">
                <a:solidFill>
                  <a:srgbClr val="A31515"/>
                </a:solidFill>
                <a:latin typeface="Fira Code Light, Consolas,  Courier New"/>
              </a:rPr>
              <a:t>’Fantasy’</a:t>
            </a:r>
            <a:endParaRPr lang="en-US" dirty="0">
              <a:solidFill>
                <a:srgbClr val="000000"/>
              </a:solidFill>
              <a:latin typeface="Fira Code Light, Consolas,  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Fira Code Light, Consolas,  Courier New"/>
              </a:rPr>
              <a:t>orderby</a:t>
            </a:r>
            <a:r>
              <a:rPr lang="en-US" dirty="0">
                <a:solidFill>
                  <a:srgbClr val="000000"/>
                </a:solidFill>
                <a:latin typeface="Fira Code Light, Consolas,  Courier New"/>
              </a:rPr>
              <a:t> Rating </a:t>
            </a:r>
            <a:r>
              <a:rPr lang="en-US" dirty="0">
                <a:solidFill>
                  <a:srgbClr val="0000FF"/>
                </a:solidFill>
                <a:latin typeface="Fira Code Light, Consolas,  Courier New"/>
              </a:rPr>
              <a:t>desc</a:t>
            </a:r>
            <a:endParaRPr lang="en-US" dirty="0">
              <a:solidFill>
                <a:srgbClr val="000000"/>
              </a:solidFill>
              <a:latin typeface="Fira Code Light, Consolas,  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Fira Code Light, Consolas,  Courier New"/>
              </a:rPr>
              <a:t>skip</a:t>
            </a:r>
            <a:r>
              <a:rPr lang="en-US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dirty="0">
                <a:solidFill>
                  <a:srgbClr val="098658"/>
                </a:solidFill>
                <a:latin typeface="Fira Code Light, Consolas,  Courier New"/>
              </a:rPr>
              <a:t>5</a:t>
            </a:r>
            <a:endParaRPr lang="en-US" dirty="0">
              <a:solidFill>
                <a:srgbClr val="000000"/>
              </a:solidFill>
              <a:latin typeface="Fira Code Light, Consolas,  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Fira Code Light, Consolas,  Courier New"/>
              </a:rPr>
              <a:t>take</a:t>
            </a:r>
            <a:r>
              <a:rPr lang="en-US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dirty="0">
                <a:solidFill>
                  <a:srgbClr val="098658"/>
                </a:solidFill>
                <a:latin typeface="Fira Code Light, Consolas,  Courier New"/>
              </a:rPr>
              <a:t>10</a:t>
            </a:r>
            <a:endParaRPr lang="en-US" dirty="0">
              <a:solidFill>
                <a:srgbClr val="000000"/>
              </a:solidFill>
              <a:latin typeface="Fira Code Light, Consolas,  Courier New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9049EE-33A1-41A2-A252-F03F66018D63}"/>
              </a:ext>
            </a:extLst>
          </p:cNvPr>
          <p:cNvGrpSpPr/>
          <p:nvPr/>
        </p:nvGrpSpPr>
        <p:grpSpPr>
          <a:xfrm>
            <a:off x="635567" y="6306316"/>
            <a:ext cx="10870532" cy="369332"/>
            <a:chOff x="635567" y="6306316"/>
            <a:chExt cx="10870532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15379D-F141-46BF-B10D-21927D8D739E}"/>
                </a:ext>
              </a:extLst>
            </p:cNvPr>
            <p:cNvSpPr txBox="1"/>
            <p:nvPr/>
          </p:nvSpPr>
          <p:spPr>
            <a:xfrm>
              <a:off x="635567" y="6306316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Speaker:</a:t>
              </a:r>
              <a:r>
                <a:rPr lang="en-US" dirty="0"/>
                <a:t> Alexey Golub</a:t>
              </a:r>
              <a:endParaRPr lang="uk-UA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64A0FA9-7D72-4189-9414-D01486297251}"/>
                </a:ext>
              </a:extLst>
            </p:cNvPr>
            <p:cNvSpPr txBox="1"/>
            <p:nvPr/>
          </p:nvSpPr>
          <p:spPr>
            <a:xfrm>
              <a:off x="10576870" y="6306316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@Tyrrrz</a:t>
              </a:r>
              <a:endParaRPr lang="uk-UA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4EFD4DD-1571-4231-8E06-36CDFCF6B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22" y="6368293"/>
              <a:ext cx="271754" cy="2717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30A3FA-0B6A-4762-B430-78990370A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598" y="6368187"/>
              <a:ext cx="271754" cy="271754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3F26665-68A9-43A5-AFF4-853B26A21398}"/>
              </a:ext>
            </a:extLst>
          </p:cNvPr>
          <p:cNvSpPr/>
          <p:nvPr/>
        </p:nvSpPr>
        <p:spPr>
          <a:xfrm>
            <a:off x="838200" y="1825625"/>
            <a:ext cx="1856874" cy="4459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F6E179-47B6-417E-8B4B-FF2E96AC47DB}"/>
              </a:ext>
            </a:extLst>
          </p:cNvPr>
          <p:cNvSpPr/>
          <p:nvPr/>
        </p:nvSpPr>
        <p:spPr>
          <a:xfrm>
            <a:off x="838198" y="2322860"/>
            <a:ext cx="1654745" cy="4459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FCD7E1-58BD-4980-B4F1-88805B33A9AE}"/>
              </a:ext>
            </a:extLst>
          </p:cNvPr>
          <p:cNvSpPr/>
          <p:nvPr/>
        </p:nvSpPr>
        <p:spPr>
          <a:xfrm>
            <a:off x="838198" y="2823267"/>
            <a:ext cx="1077230" cy="4459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248AB1-7D57-4241-818A-C2016C7E2DB9}"/>
              </a:ext>
            </a:extLst>
          </p:cNvPr>
          <p:cNvSpPr/>
          <p:nvPr/>
        </p:nvSpPr>
        <p:spPr>
          <a:xfrm>
            <a:off x="838198" y="3329913"/>
            <a:ext cx="1077230" cy="4459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6411A6-7A29-4F96-9CB2-5975721834DD}"/>
              </a:ext>
            </a:extLst>
          </p:cNvPr>
          <p:cNvSpPr/>
          <p:nvPr/>
        </p:nvSpPr>
        <p:spPr>
          <a:xfrm>
            <a:off x="4123311" y="2322751"/>
            <a:ext cx="990602" cy="4459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E218FF-3670-4C7E-B418-CBC169FE28D9}"/>
              </a:ext>
            </a:extLst>
          </p:cNvPr>
          <p:cNvSpPr/>
          <p:nvPr/>
        </p:nvSpPr>
        <p:spPr>
          <a:xfrm>
            <a:off x="828125" y="3960060"/>
            <a:ext cx="86628" cy="29838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DA2D-E420-45BB-95EC-D87CB009BFBA}"/>
              </a:ext>
            </a:extLst>
          </p:cNvPr>
          <p:cNvSpPr txBox="1"/>
          <p:nvPr/>
        </p:nvSpPr>
        <p:spPr>
          <a:xfrm>
            <a:off x="914753" y="3907858"/>
            <a:ext cx="1173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  <a:endParaRPr lang="uk-UA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2CE21A-69DB-4F0B-AE33-A9DE2896B07E}"/>
              </a:ext>
            </a:extLst>
          </p:cNvPr>
          <p:cNvSpPr/>
          <p:nvPr/>
        </p:nvSpPr>
        <p:spPr>
          <a:xfrm>
            <a:off x="2637407" y="2322751"/>
            <a:ext cx="1408100" cy="4459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53FDC4-4299-437B-893C-F53C0B8D1EEB}"/>
              </a:ext>
            </a:extLst>
          </p:cNvPr>
          <p:cNvSpPr/>
          <p:nvPr/>
        </p:nvSpPr>
        <p:spPr>
          <a:xfrm>
            <a:off x="2897289" y="1807028"/>
            <a:ext cx="1754610" cy="4459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4F356B-5083-495F-8059-36994B738EED}"/>
              </a:ext>
            </a:extLst>
          </p:cNvPr>
          <p:cNvSpPr/>
          <p:nvPr/>
        </p:nvSpPr>
        <p:spPr>
          <a:xfrm>
            <a:off x="828125" y="4404461"/>
            <a:ext cx="86628" cy="298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C277E9-CD31-462D-BD31-B7B5E7B55B38}"/>
              </a:ext>
            </a:extLst>
          </p:cNvPr>
          <p:cNvSpPr txBox="1"/>
          <p:nvPr/>
        </p:nvSpPr>
        <p:spPr>
          <a:xfrm>
            <a:off x="914753" y="4352259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identifiers</a:t>
            </a:r>
            <a:endParaRPr lang="uk-UA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82D638-C2C0-4C50-A496-1DFC5D594636}"/>
              </a:ext>
            </a:extLst>
          </p:cNvPr>
          <p:cNvSpPr/>
          <p:nvPr/>
        </p:nvSpPr>
        <p:spPr>
          <a:xfrm>
            <a:off x="5329673" y="1812059"/>
            <a:ext cx="1922450" cy="44593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4DECA3-2BB3-4F41-ABBE-D8CADC1EE523}"/>
              </a:ext>
            </a:extLst>
          </p:cNvPr>
          <p:cNvSpPr/>
          <p:nvPr/>
        </p:nvSpPr>
        <p:spPr>
          <a:xfrm>
            <a:off x="828125" y="4807248"/>
            <a:ext cx="86628" cy="29838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425AE7-AA3F-475A-9A15-F8015BD703E7}"/>
              </a:ext>
            </a:extLst>
          </p:cNvPr>
          <p:cNvSpPr txBox="1"/>
          <p:nvPr/>
        </p:nvSpPr>
        <p:spPr>
          <a:xfrm>
            <a:off x="914753" y="4755046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literals</a:t>
            </a:r>
            <a:endParaRPr lang="uk-UA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70902B-AF59-4AE2-9AF1-C1CA15AAAE76}"/>
              </a:ext>
            </a:extLst>
          </p:cNvPr>
          <p:cNvSpPr/>
          <p:nvPr/>
        </p:nvSpPr>
        <p:spPr>
          <a:xfrm>
            <a:off x="828124" y="5248208"/>
            <a:ext cx="86628" cy="29838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C06A17-805F-424D-8263-E4129331FEB1}"/>
              </a:ext>
            </a:extLst>
          </p:cNvPr>
          <p:cNvSpPr txBox="1"/>
          <p:nvPr/>
        </p:nvSpPr>
        <p:spPr>
          <a:xfrm>
            <a:off x="914752" y="5196006"/>
            <a:ext cx="1400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expressions</a:t>
            </a:r>
            <a:endParaRPr lang="uk-UA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26C4D2-8159-4B67-8C23-9C5A7A2F3F35}"/>
              </a:ext>
            </a:extLst>
          </p:cNvPr>
          <p:cNvCxnSpPr>
            <a:cxnSpLocks/>
          </p:cNvCxnSpPr>
          <p:nvPr/>
        </p:nvCxnSpPr>
        <p:spPr>
          <a:xfrm>
            <a:off x="768602" y="1828593"/>
            <a:ext cx="0" cy="424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4D91693-B597-47D1-B222-AD6E484D491C}"/>
              </a:ext>
            </a:extLst>
          </p:cNvPr>
          <p:cNvCxnSpPr>
            <a:cxnSpLocks/>
          </p:cNvCxnSpPr>
          <p:nvPr/>
        </p:nvCxnSpPr>
        <p:spPr>
          <a:xfrm>
            <a:off x="768602" y="2344316"/>
            <a:ext cx="0" cy="424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78EE0A-136E-4D85-82E9-3BAF0716488C}"/>
              </a:ext>
            </a:extLst>
          </p:cNvPr>
          <p:cNvCxnSpPr>
            <a:cxnSpLocks/>
          </p:cNvCxnSpPr>
          <p:nvPr/>
        </p:nvCxnSpPr>
        <p:spPr>
          <a:xfrm>
            <a:off x="768602" y="2844832"/>
            <a:ext cx="0" cy="424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6A1079-ACF5-41F1-A256-516EDFF491F4}"/>
              </a:ext>
            </a:extLst>
          </p:cNvPr>
          <p:cNvCxnSpPr>
            <a:cxnSpLocks/>
          </p:cNvCxnSpPr>
          <p:nvPr/>
        </p:nvCxnSpPr>
        <p:spPr>
          <a:xfrm>
            <a:off x="768602" y="3351478"/>
            <a:ext cx="0" cy="424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EDD3063-E76F-412D-BD48-50E994E32A62}"/>
              </a:ext>
            </a:extLst>
          </p:cNvPr>
          <p:cNvSpPr/>
          <p:nvPr/>
        </p:nvSpPr>
        <p:spPr>
          <a:xfrm>
            <a:off x="828124" y="5647119"/>
            <a:ext cx="86628" cy="2983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6294C4-13BD-4FA5-8473-E1B0020B1BFF}"/>
              </a:ext>
            </a:extLst>
          </p:cNvPr>
          <p:cNvSpPr txBox="1"/>
          <p:nvPr/>
        </p:nvSpPr>
        <p:spPr>
          <a:xfrm>
            <a:off x="914752" y="5594917"/>
            <a:ext cx="1352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statements</a:t>
            </a:r>
            <a:endParaRPr lang="uk-UA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87AEEA-1F2C-4922-ADA0-2F0AF6CA6129}"/>
              </a:ext>
            </a:extLst>
          </p:cNvPr>
          <p:cNvSpPr/>
          <p:nvPr/>
        </p:nvSpPr>
        <p:spPr>
          <a:xfrm>
            <a:off x="1952510" y="2823493"/>
            <a:ext cx="299802" cy="44593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ECAED6-0F9A-40DA-9C40-DBD04CFD5EF4}"/>
              </a:ext>
            </a:extLst>
          </p:cNvPr>
          <p:cNvSpPr/>
          <p:nvPr/>
        </p:nvSpPr>
        <p:spPr>
          <a:xfrm>
            <a:off x="1965773" y="3330839"/>
            <a:ext cx="527170" cy="44593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B57FB5-28D1-499E-AD7A-21131BCDF90B}"/>
              </a:ext>
            </a:extLst>
          </p:cNvPr>
          <p:cNvCxnSpPr>
            <a:cxnSpLocks/>
          </p:cNvCxnSpPr>
          <p:nvPr/>
        </p:nvCxnSpPr>
        <p:spPr>
          <a:xfrm>
            <a:off x="1937520" y="3278729"/>
            <a:ext cx="32978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75B2DA-C294-4E45-AABA-739B41DBDECE}"/>
              </a:ext>
            </a:extLst>
          </p:cNvPr>
          <p:cNvCxnSpPr>
            <a:cxnSpLocks/>
          </p:cNvCxnSpPr>
          <p:nvPr/>
        </p:nvCxnSpPr>
        <p:spPr>
          <a:xfrm>
            <a:off x="1935013" y="3788239"/>
            <a:ext cx="59447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4A6B1B-FB68-49D6-A92E-7F2A237FC57B}"/>
              </a:ext>
            </a:extLst>
          </p:cNvPr>
          <p:cNvCxnSpPr>
            <a:cxnSpLocks/>
          </p:cNvCxnSpPr>
          <p:nvPr/>
        </p:nvCxnSpPr>
        <p:spPr>
          <a:xfrm>
            <a:off x="2621897" y="2772357"/>
            <a:ext cx="144262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BDE2E2-E23E-4C39-A7F4-EA70D3F02FAB}"/>
              </a:ext>
            </a:extLst>
          </p:cNvPr>
          <p:cNvCxnSpPr>
            <a:cxnSpLocks/>
          </p:cNvCxnSpPr>
          <p:nvPr/>
        </p:nvCxnSpPr>
        <p:spPr>
          <a:xfrm>
            <a:off x="2841231" y="2257372"/>
            <a:ext cx="447396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A0BC4D7-7778-4199-950F-384EE2FE54E8}"/>
              </a:ext>
            </a:extLst>
          </p:cNvPr>
          <p:cNvGrpSpPr/>
          <p:nvPr/>
        </p:nvGrpSpPr>
        <p:grpSpPr>
          <a:xfrm>
            <a:off x="4500775" y="2923052"/>
            <a:ext cx="6776472" cy="3043163"/>
            <a:chOff x="4915901" y="2745431"/>
            <a:chExt cx="6776472" cy="30431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D8563C-103D-4E47-95C2-C5F36F2AA8B0}"/>
                </a:ext>
              </a:extLst>
            </p:cNvPr>
            <p:cNvSpPr txBox="1"/>
            <p:nvPr/>
          </p:nvSpPr>
          <p:spPr>
            <a:xfrm>
              <a:off x="6618567" y="2745431"/>
              <a:ext cx="2358190" cy="52322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[Statements…]</a:t>
              </a:r>
              <a:endParaRPr lang="uk-UA" sz="28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8C29AB-92AC-4D0D-9D4D-3C25B7C520EA}"/>
                </a:ext>
              </a:extLst>
            </p:cNvPr>
            <p:cNvSpPr txBox="1"/>
            <p:nvPr/>
          </p:nvSpPr>
          <p:spPr>
            <a:xfrm>
              <a:off x="5012151" y="3767904"/>
              <a:ext cx="1464250" cy="461665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Filter</a:t>
              </a:r>
              <a:endParaRPr lang="uk-UA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FE8589-7DDD-4B23-BD2F-062A585F10A9}"/>
                </a:ext>
              </a:extLst>
            </p:cNvPr>
            <p:cNvSpPr txBox="1"/>
            <p:nvPr/>
          </p:nvSpPr>
          <p:spPr>
            <a:xfrm>
              <a:off x="4915901" y="4600005"/>
              <a:ext cx="1464250" cy="40011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  <a:endParaRPr lang="uk-UA" sz="2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14E2140-6192-4BE3-A0ED-3A21FF28C0CC}"/>
                </a:ext>
              </a:extLst>
            </p:cNvPr>
            <p:cNvSpPr txBox="1"/>
            <p:nvPr/>
          </p:nvSpPr>
          <p:spPr>
            <a:xfrm>
              <a:off x="6718725" y="3767670"/>
              <a:ext cx="1464250" cy="461665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Order</a:t>
              </a:r>
              <a:endParaRPr lang="uk-UA" sz="2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0E56F28-1147-402A-8503-6C93613FBDA4}"/>
                </a:ext>
              </a:extLst>
            </p:cNvPr>
            <p:cNvSpPr txBox="1"/>
            <p:nvPr/>
          </p:nvSpPr>
          <p:spPr>
            <a:xfrm>
              <a:off x="8425299" y="3767670"/>
              <a:ext cx="1464250" cy="461665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Skip</a:t>
              </a:r>
              <a:endParaRPr lang="uk-UA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82A312-3B71-4CA8-87A0-53A7FFF285AB}"/>
                </a:ext>
              </a:extLst>
            </p:cNvPr>
            <p:cNvSpPr txBox="1"/>
            <p:nvPr/>
          </p:nvSpPr>
          <p:spPr>
            <a:xfrm>
              <a:off x="10131873" y="3767669"/>
              <a:ext cx="1464250" cy="461665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Take</a:t>
              </a:r>
              <a:endParaRPr lang="uk-UA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E9F0CDB-E1E9-47A0-8412-2446269F43F8}"/>
                </a:ext>
              </a:extLst>
            </p:cNvPr>
            <p:cNvSpPr txBox="1"/>
            <p:nvPr/>
          </p:nvSpPr>
          <p:spPr>
            <a:xfrm>
              <a:off x="5835998" y="5388484"/>
              <a:ext cx="1464250" cy="40011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  <a:endParaRPr lang="uk-UA" sz="2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9B2FAAA-3CC1-49AF-BF21-3BB0A96DCB0F}"/>
                </a:ext>
              </a:extLst>
            </p:cNvPr>
            <p:cNvSpPr txBox="1"/>
            <p:nvPr/>
          </p:nvSpPr>
          <p:spPr>
            <a:xfrm>
              <a:off x="7412350" y="5376761"/>
              <a:ext cx="1464250" cy="40011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Direction</a:t>
              </a:r>
              <a:endParaRPr lang="uk-UA" sz="2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5E2F0F9-1112-4390-AB84-28A34124701A}"/>
                </a:ext>
              </a:extLst>
            </p:cNvPr>
            <p:cNvSpPr txBox="1"/>
            <p:nvPr/>
          </p:nvSpPr>
          <p:spPr>
            <a:xfrm>
              <a:off x="8531175" y="4600005"/>
              <a:ext cx="1464250" cy="40011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  <a:endParaRPr lang="uk-UA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3ECBF90-1EA1-490E-A8A1-30A2EF9B157E}"/>
                </a:ext>
              </a:extLst>
            </p:cNvPr>
            <p:cNvSpPr txBox="1"/>
            <p:nvPr/>
          </p:nvSpPr>
          <p:spPr>
            <a:xfrm>
              <a:off x="10228123" y="4600005"/>
              <a:ext cx="1464250" cy="40011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  <a:endParaRPr lang="uk-UA" sz="2000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FFD3028-1584-4EDD-94AF-9852C6B9CC40}"/>
                </a:ext>
              </a:extLst>
            </p:cNvPr>
            <p:cNvCxnSpPr>
              <a:stCxn id="21" idx="2"/>
              <a:endCxn id="43" idx="0"/>
            </p:cNvCxnSpPr>
            <p:nvPr/>
          </p:nvCxnSpPr>
          <p:spPr>
            <a:xfrm rot="5400000">
              <a:off x="6521343" y="2491584"/>
              <a:ext cx="499253" cy="205338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63C71122-EE86-43AC-AF69-BDABDF26553E}"/>
                </a:ext>
              </a:extLst>
            </p:cNvPr>
            <p:cNvCxnSpPr>
              <a:cxnSpLocks/>
              <a:stCxn id="21" idx="2"/>
              <a:endCxn id="52" idx="0"/>
            </p:cNvCxnSpPr>
            <p:nvPr/>
          </p:nvCxnSpPr>
          <p:spPr>
            <a:xfrm rot="5400000">
              <a:off x="7374747" y="3344754"/>
              <a:ext cx="499019" cy="3468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0D1152D0-B8D9-4A6D-9175-213D7B433580}"/>
                </a:ext>
              </a:extLst>
            </p:cNvPr>
            <p:cNvCxnSpPr>
              <a:cxnSpLocks/>
              <a:stCxn id="21" idx="2"/>
              <a:endCxn id="57" idx="0"/>
            </p:cNvCxnSpPr>
            <p:nvPr/>
          </p:nvCxnSpPr>
          <p:spPr>
            <a:xfrm rot="16200000" flipH="1">
              <a:off x="8228034" y="2838279"/>
              <a:ext cx="499019" cy="135976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D7B3EB3C-1F40-43BC-A584-478610932DB6}"/>
                </a:ext>
              </a:extLst>
            </p:cNvPr>
            <p:cNvCxnSpPr>
              <a:cxnSpLocks/>
              <a:stCxn id="21" idx="2"/>
              <a:endCxn id="58" idx="0"/>
            </p:cNvCxnSpPr>
            <p:nvPr/>
          </p:nvCxnSpPr>
          <p:spPr>
            <a:xfrm rot="16200000" flipH="1">
              <a:off x="9081321" y="1984992"/>
              <a:ext cx="499018" cy="30663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3F2EFF5D-2A0A-403B-9214-E5B3AEE0F9D0}"/>
                </a:ext>
              </a:extLst>
            </p:cNvPr>
            <p:cNvCxnSpPr>
              <a:cxnSpLocks/>
              <a:stCxn id="43" idx="2"/>
              <a:endCxn id="51" idx="0"/>
            </p:cNvCxnSpPr>
            <p:nvPr/>
          </p:nvCxnSpPr>
          <p:spPr>
            <a:xfrm rot="5400000">
              <a:off x="5510933" y="4366662"/>
              <a:ext cx="370436" cy="962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77D2F5D5-59C5-45F0-A4B2-89DDCBD9225D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rot="5400000">
              <a:off x="6429913" y="4367546"/>
              <a:ext cx="1159149" cy="8827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D4DDE8FA-D5B9-4126-A7A3-5778CDC238D2}"/>
                </a:ext>
              </a:extLst>
            </p:cNvPr>
            <p:cNvCxnSpPr>
              <a:cxnSpLocks/>
              <a:stCxn id="52" idx="2"/>
              <a:endCxn id="61" idx="0"/>
            </p:cNvCxnSpPr>
            <p:nvPr/>
          </p:nvCxnSpPr>
          <p:spPr>
            <a:xfrm rot="16200000" flipH="1">
              <a:off x="7223949" y="4456235"/>
              <a:ext cx="1147426" cy="6936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7E8402ED-159B-4F59-AAA1-170A54C58583}"/>
                </a:ext>
              </a:extLst>
            </p:cNvPr>
            <p:cNvCxnSpPr>
              <a:cxnSpLocks/>
              <a:stCxn id="57" idx="2"/>
              <a:endCxn id="62" idx="0"/>
            </p:cNvCxnSpPr>
            <p:nvPr/>
          </p:nvCxnSpPr>
          <p:spPr>
            <a:xfrm rot="16200000" flipH="1">
              <a:off x="9025027" y="4361732"/>
              <a:ext cx="370670" cy="1058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7D884AF8-ECFF-465F-94B8-DF843C8E6F2B}"/>
                </a:ext>
              </a:extLst>
            </p:cNvPr>
            <p:cNvCxnSpPr>
              <a:cxnSpLocks/>
              <a:stCxn id="58" idx="2"/>
              <a:endCxn id="63" idx="0"/>
            </p:cNvCxnSpPr>
            <p:nvPr/>
          </p:nvCxnSpPr>
          <p:spPr>
            <a:xfrm rot="16200000" flipH="1">
              <a:off x="10726788" y="4366544"/>
              <a:ext cx="370671" cy="962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12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/>
      <p:bldP spid="36" grpId="0" animBg="1"/>
      <p:bldP spid="37" grpId="0" animBg="1"/>
      <p:bldP spid="38" grpId="0"/>
      <p:bldP spid="39" grpId="0" animBg="1"/>
      <p:bldP spid="40" grpId="0"/>
      <p:bldP spid="47" grpId="0" animBg="1"/>
      <p:bldP spid="48" grpId="0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B1D9-B27D-4D92-98C7-83743B2B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syntax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9A2A9-B01D-4542-97D5-9545F32D9812}"/>
              </a:ext>
            </a:extLst>
          </p:cNvPr>
          <p:cNvSpPr txBox="1"/>
          <p:nvPr/>
        </p:nvSpPr>
        <p:spPr>
          <a:xfrm>
            <a:off x="1702451" y="1690688"/>
            <a:ext cx="2190343" cy="64633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Expression</a:t>
            </a:r>
            <a:endParaRPr lang="uk-UA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F2612-39E3-43C6-A830-4003928565C0}"/>
              </a:ext>
            </a:extLst>
          </p:cNvPr>
          <p:cNvSpPr txBox="1"/>
          <p:nvPr/>
        </p:nvSpPr>
        <p:spPr>
          <a:xfrm>
            <a:off x="4299122" y="2910096"/>
            <a:ext cx="2692084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Float literal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uk-UA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D85A-302C-4448-84FC-BC1EAE46D901}"/>
              </a:ext>
            </a:extLst>
          </p:cNvPr>
          <p:cNvSpPr txBox="1"/>
          <p:nvPr/>
        </p:nvSpPr>
        <p:spPr>
          <a:xfrm>
            <a:off x="4299122" y="3500314"/>
            <a:ext cx="2969083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String literal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uk-UA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628E7-97EA-4243-9B1B-F931CE3DF269}"/>
              </a:ext>
            </a:extLst>
          </p:cNvPr>
          <p:cNvSpPr txBox="1"/>
          <p:nvPr/>
        </p:nvSpPr>
        <p:spPr>
          <a:xfrm>
            <a:off x="4299122" y="4090532"/>
            <a:ext cx="2610330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Identifier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uk-UA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607CD9-741C-4F97-B132-3FE2599D6DD9}"/>
              </a:ext>
            </a:extLst>
          </p:cNvPr>
          <p:cNvSpPr txBox="1"/>
          <p:nvPr/>
        </p:nvSpPr>
        <p:spPr>
          <a:xfrm>
            <a:off x="4299122" y="4678419"/>
            <a:ext cx="6332054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Binary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expression * expression * kind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uk-UA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2307917-2114-42F3-B869-E4CDDA79DA34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3146417" y="1988224"/>
            <a:ext cx="803910" cy="15014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DC815AD-42A1-4990-B145-06A71125B261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2851308" y="2283333"/>
            <a:ext cx="1394128" cy="15014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C8D229-4E34-4210-A480-7A414083A969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2556199" y="2578442"/>
            <a:ext cx="1984346" cy="15014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10C2094-1EA9-47D3-B009-57F975C31338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2262256" y="2872385"/>
            <a:ext cx="2572233" cy="15014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123DBF9-02B7-46F6-9C6B-1E6CD6E25056}"/>
              </a:ext>
            </a:extLst>
          </p:cNvPr>
          <p:cNvSpPr/>
          <p:nvPr/>
        </p:nvSpPr>
        <p:spPr>
          <a:xfrm>
            <a:off x="2377947" y="2486990"/>
            <a:ext cx="3601916" cy="3352042"/>
          </a:xfrm>
          <a:custGeom>
            <a:avLst/>
            <a:gdLst>
              <a:gd name="connsiteX0" fmla="*/ 3434355 w 3434355"/>
              <a:gd name="connsiteY0" fmla="*/ 2362200 h 3035336"/>
              <a:gd name="connsiteX1" fmla="*/ 281580 w 3434355"/>
              <a:gd name="connsiteY1" fmla="*/ 2886075 h 3035336"/>
              <a:gd name="connsiteX2" fmla="*/ 186330 w 3434355"/>
              <a:gd name="connsiteY2" fmla="*/ 0 h 3035336"/>
              <a:gd name="connsiteX0" fmla="*/ 3601916 w 3601916"/>
              <a:gd name="connsiteY0" fmla="*/ 2678906 h 3352042"/>
              <a:gd name="connsiteX1" fmla="*/ 449141 w 3601916"/>
              <a:gd name="connsiteY1" fmla="*/ 3202781 h 3352042"/>
              <a:gd name="connsiteX2" fmla="*/ 34804 w 3601916"/>
              <a:gd name="connsiteY2" fmla="*/ 0 h 335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1916" h="3352042">
                <a:moveTo>
                  <a:pt x="3601916" y="2678906"/>
                </a:moveTo>
                <a:cubicBezTo>
                  <a:pt x="2296197" y="3137693"/>
                  <a:pt x="990478" y="3596481"/>
                  <a:pt x="449141" y="3202781"/>
                </a:cubicBezTo>
                <a:cubicBezTo>
                  <a:pt x="-92197" y="2809081"/>
                  <a:pt x="-14408" y="442912"/>
                  <a:pt x="3480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60A972-0EA3-4A60-9CA3-780F01A70D0A}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2412750" y="2416026"/>
            <a:ext cx="1" cy="70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410A5B1-343C-4F43-96B1-7032313FDD3D}"/>
              </a:ext>
            </a:extLst>
          </p:cNvPr>
          <p:cNvSpPr/>
          <p:nvPr/>
        </p:nvSpPr>
        <p:spPr>
          <a:xfrm>
            <a:off x="1626329" y="2458512"/>
            <a:ext cx="6749830" cy="3638430"/>
          </a:xfrm>
          <a:custGeom>
            <a:avLst/>
            <a:gdLst>
              <a:gd name="connsiteX0" fmla="*/ 3434355 w 3434355"/>
              <a:gd name="connsiteY0" fmla="*/ 2362200 h 3035336"/>
              <a:gd name="connsiteX1" fmla="*/ 281580 w 3434355"/>
              <a:gd name="connsiteY1" fmla="*/ 2886075 h 3035336"/>
              <a:gd name="connsiteX2" fmla="*/ 186330 w 3434355"/>
              <a:gd name="connsiteY2" fmla="*/ 0 h 3035336"/>
              <a:gd name="connsiteX0" fmla="*/ 6235306 w 6235306"/>
              <a:gd name="connsiteY0" fmla="*/ 2188946 h 3009746"/>
              <a:gd name="connsiteX1" fmla="*/ 281580 w 6235306"/>
              <a:gd name="connsiteY1" fmla="*/ 2886075 h 3009746"/>
              <a:gd name="connsiteX2" fmla="*/ 186330 w 6235306"/>
              <a:gd name="connsiteY2" fmla="*/ 0 h 3009746"/>
              <a:gd name="connsiteX0" fmla="*/ 6235306 w 6239847"/>
              <a:gd name="connsiteY0" fmla="*/ 2188946 h 3191178"/>
              <a:gd name="connsiteX1" fmla="*/ 281580 w 6239847"/>
              <a:gd name="connsiteY1" fmla="*/ 2886075 h 3191178"/>
              <a:gd name="connsiteX2" fmla="*/ 186330 w 6239847"/>
              <a:gd name="connsiteY2" fmla="*/ 0 h 3191178"/>
              <a:gd name="connsiteX0" fmla="*/ 6677566 w 6681703"/>
              <a:gd name="connsiteY0" fmla="*/ 2188946 h 3129320"/>
              <a:gd name="connsiteX1" fmla="*/ 165575 w 6681703"/>
              <a:gd name="connsiteY1" fmla="*/ 2780197 h 3129320"/>
              <a:gd name="connsiteX2" fmla="*/ 628590 w 6681703"/>
              <a:gd name="connsiteY2" fmla="*/ 0 h 3129320"/>
              <a:gd name="connsiteX0" fmla="*/ 6653201 w 6657338"/>
              <a:gd name="connsiteY0" fmla="*/ 2342950 h 3283324"/>
              <a:gd name="connsiteX1" fmla="*/ 141210 w 6657338"/>
              <a:gd name="connsiteY1" fmla="*/ 2934201 h 3283324"/>
              <a:gd name="connsiteX2" fmla="*/ 835231 w 6657338"/>
              <a:gd name="connsiteY2" fmla="*/ 0 h 3283324"/>
              <a:gd name="connsiteX0" fmla="*/ 6679467 w 6683604"/>
              <a:gd name="connsiteY0" fmla="*/ 2342950 h 3283324"/>
              <a:gd name="connsiteX1" fmla="*/ 167476 w 6683604"/>
              <a:gd name="connsiteY1" fmla="*/ 2934201 h 3283324"/>
              <a:gd name="connsiteX2" fmla="*/ 861497 w 6683604"/>
              <a:gd name="connsiteY2" fmla="*/ 0 h 3283324"/>
              <a:gd name="connsiteX0" fmla="*/ 6745693 w 6749830"/>
              <a:gd name="connsiteY0" fmla="*/ 2698056 h 3638430"/>
              <a:gd name="connsiteX1" fmla="*/ 233702 w 6749830"/>
              <a:gd name="connsiteY1" fmla="*/ 3289307 h 3638430"/>
              <a:gd name="connsiteX2" fmla="*/ 537106 w 6749830"/>
              <a:gd name="connsiteY2" fmla="*/ 0 h 363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9830" h="3638430">
                <a:moveTo>
                  <a:pt x="6745693" y="2698056"/>
                </a:moveTo>
                <a:cubicBezTo>
                  <a:pt x="6931890" y="4013492"/>
                  <a:pt x="775039" y="3683007"/>
                  <a:pt x="233702" y="3289307"/>
                </a:cubicBezTo>
                <a:cubicBezTo>
                  <a:pt x="-307636" y="2895607"/>
                  <a:pt x="218386" y="462163"/>
                  <a:pt x="53710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F06A3B-3957-45DB-876E-B2D2DDAB8D43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2163435" y="2373541"/>
            <a:ext cx="58034" cy="84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5D1894-67A3-4D90-9BCC-C2A54EF73057}"/>
              </a:ext>
            </a:extLst>
          </p:cNvPr>
          <p:cNvGrpSpPr/>
          <p:nvPr/>
        </p:nvGrpSpPr>
        <p:grpSpPr>
          <a:xfrm>
            <a:off x="635567" y="6306316"/>
            <a:ext cx="10870532" cy="369332"/>
            <a:chOff x="635567" y="6306316"/>
            <a:chExt cx="10870532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DA8681-4A2A-4B04-A644-0B417F797315}"/>
                </a:ext>
              </a:extLst>
            </p:cNvPr>
            <p:cNvSpPr txBox="1"/>
            <p:nvPr/>
          </p:nvSpPr>
          <p:spPr>
            <a:xfrm>
              <a:off x="635567" y="6306316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Speaker:</a:t>
              </a:r>
              <a:r>
                <a:rPr lang="en-US" dirty="0"/>
                <a:t> Alexey Golub</a:t>
              </a:r>
              <a:endParaRPr lang="uk-UA" dirty="0"/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57195B58-0EDC-408C-8104-D6C098160288}"/>
                </a:ext>
              </a:extLst>
            </p:cNvPr>
            <p:cNvSpPr txBox="1"/>
            <p:nvPr/>
          </p:nvSpPr>
          <p:spPr>
            <a:xfrm>
              <a:off x="10576870" y="6306316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@Tyrrrz</a:t>
              </a:r>
              <a:endParaRPr lang="uk-UA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B7C6D9A-28EF-4D4A-99EE-6597522B8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22" y="6368293"/>
              <a:ext cx="271754" cy="27175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097D540-BA5F-4761-9FB7-C56E59205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598" y="6368187"/>
              <a:ext cx="271754" cy="27175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D3277C-82CD-4E7C-A907-36597AFDCF3A}"/>
              </a:ext>
            </a:extLst>
          </p:cNvPr>
          <p:cNvSpPr txBox="1"/>
          <p:nvPr/>
        </p:nvSpPr>
        <p:spPr>
          <a:xfrm>
            <a:off x="4307666" y="2335916"/>
            <a:ext cx="2623667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Integer literal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uk-UA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6FFC3F2-1D3D-493E-9355-51DAEEB29160}"/>
              </a:ext>
            </a:extLst>
          </p:cNvPr>
          <p:cNvCxnSpPr>
            <a:cxnSpLocks/>
            <a:stCxn id="6" idx="2"/>
            <a:endCxn id="23" idx="1"/>
          </p:cNvCxnSpPr>
          <p:nvPr/>
        </p:nvCxnSpPr>
        <p:spPr>
          <a:xfrm rot="16200000" flipH="1">
            <a:off x="3437779" y="1696862"/>
            <a:ext cx="229730" cy="15100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8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2" grpId="0" animBg="1"/>
      <p:bldP spid="39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E792-CA90-41C7-A046-4FFB018D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parser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C648-ABF7-4A34-8738-F07F295E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2177"/>
          </a:xfrm>
        </p:spPr>
        <p:txBody>
          <a:bodyPr/>
          <a:lstStyle/>
          <a:p>
            <a:r>
              <a:rPr lang="en-US" dirty="0"/>
              <a:t>Automatically parses </a:t>
            </a:r>
            <a:r>
              <a:rPr lang="en-US" b="1" dirty="0"/>
              <a:t>recursive operators</a:t>
            </a:r>
          </a:p>
          <a:p>
            <a:r>
              <a:rPr lang="en-US" dirty="0"/>
              <a:t>Supports </a:t>
            </a:r>
            <a:r>
              <a:rPr lang="en-US" b="1" dirty="0"/>
              <a:t>infix</a:t>
            </a:r>
            <a:r>
              <a:rPr lang="en-US" dirty="0"/>
              <a:t>, </a:t>
            </a:r>
            <a:r>
              <a:rPr lang="en-US" b="1" dirty="0"/>
              <a:t>prefix</a:t>
            </a:r>
            <a:r>
              <a:rPr lang="en-US" dirty="0"/>
              <a:t>, </a:t>
            </a:r>
            <a:r>
              <a:rPr lang="en-US" b="1" dirty="0"/>
              <a:t>postfix</a:t>
            </a:r>
            <a:r>
              <a:rPr lang="en-US" dirty="0"/>
              <a:t>, and </a:t>
            </a:r>
            <a:r>
              <a:rPr lang="en-US" b="1" dirty="0"/>
              <a:t>ternary</a:t>
            </a:r>
            <a:r>
              <a:rPr lang="en-US" dirty="0"/>
              <a:t> operators</a:t>
            </a:r>
          </a:p>
          <a:p>
            <a:r>
              <a:rPr lang="en-US" dirty="0"/>
              <a:t>Handles </a:t>
            </a:r>
            <a:r>
              <a:rPr lang="en-US" b="1" dirty="0"/>
              <a:t>associativity</a:t>
            </a:r>
            <a:r>
              <a:rPr lang="en-US" dirty="0"/>
              <a:t> and </a:t>
            </a:r>
            <a:r>
              <a:rPr lang="en-US" b="1" dirty="0"/>
              <a:t>precedence</a:t>
            </a:r>
            <a:r>
              <a:rPr lang="en-US" dirty="0"/>
              <a:t> rules</a:t>
            </a:r>
            <a:endParaRPr lang="uk-U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1A5054-F4FF-4A0B-A741-DD6A83A34537}"/>
              </a:ext>
            </a:extLst>
          </p:cNvPr>
          <p:cNvGrpSpPr/>
          <p:nvPr/>
        </p:nvGrpSpPr>
        <p:grpSpPr>
          <a:xfrm>
            <a:off x="635567" y="6306316"/>
            <a:ext cx="10870532" cy="369332"/>
            <a:chOff x="635567" y="6306316"/>
            <a:chExt cx="10870532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9B05C2-0405-4E36-AF12-10B4E372AD66}"/>
                </a:ext>
              </a:extLst>
            </p:cNvPr>
            <p:cNvSpPr txBox="1"/>
            <p:nvPr/>
          </p:nvSpPr>
          <p:spPr>
            <a:xfrm>
              <a:off x="635567" y="6306316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Speaker:</a:t>
              </a:r>
              <a:r>
                <a:rPr lang="en-US" dirty="0"/>
                <a:t> Alexey Golub</a:t>
              </a:r>
              <a:endParaRPr lang="uk-UA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4342919D-BFC7-455C-A3FC-FC112CF455A2}"/>
                </a:ext>
              </a:extLst>
            </p:cNvPr>
            <p:cNvSpPr txBox="1"/>
            <p:nvPr/>
          </p:nvSpPr>
          <p:spPr>
            <a:xfrm>
              <a:off x="10576870" y="6306316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@Tyrrrz</a:t>
              </a:r>
              <a:endParaRPr lang="uk-UA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AC3338-00DE-4993-B799-DDF93AC30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22" y="6368293"/>
              <a:ext cx="271754" cy="2717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704D68-228F-4B41-8138-AAE4CAFC5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598" y="6368187"/>
              <a:ext cx="271754" cy="271754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D6CE08F-2E49-47F5-8B68-D283ABB3F4E7}"/>
              </a:ext>
            </a:extLst>
          </p:cNvPr>
          <p:cNvSpPr txBox="1"/>
          <p:nvPr/>
        </p:nvSpPr>
        <p:spPr>
          <a:xfrm>
            <a:off x="838200" y="3951773"/>
            <a:ext cx="96888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Fira Code Light, Consolas,  Courier New"/>
              </a:rPr>
              <a:t>OperatorPrecedenceParser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Fira Code Light, Consolas,  Courier New"/>
              </a:rPr>
              <a:t>'</a:t>
            </a:r>
            <a:r>
              <a:rPr lang="en-US" sz="1600" dirty="0" err="1">
                <a:solidFill>
                  <a:srgbClr val="267F99"/>
                </a:solidFill>
                <a:latin typeface="Fira Code Light, Consolas,  Courier New"/>
              </a:rPr>
              <a:t>TTerm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Fira Code Light, Consolas,  Courier New"/>
              </a:rPr>
              <a:t>'</a:t>
            </a:r>
            <a:r>
              <a:rPr lang="en-US" sz="1600" dirty="0" err="1">
                <a:solidFill>
                  <a:srgbClr val="267F99"/>
                </a:solidFill>
                <a:latin typeface="Fira Code Light, Consolas,  Courier New"/>
              </a:rPr>
              <a:t>TAfterString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Fira Code Light, Consolas,  Courier New"/>
              </a:rPr>
              <a:t>'</a:t>
            </a:r>
            <a:r>
              <a:rPr lang="en-US" sz="1600" dirty="0" err="1">
                <a:solidFill>
                  <a:srgbClr val="267F99"/>
                </a:solidFill>
                <a:latin typeface="Fira Code Light, Consolas,  Courier New"/>
              </a:rPr>
              <a:t>TUserState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=</a:t>
            </a:r>
            <a:endParaRPr lang="en-US" sz="1600" dirty="0">
              <a:solidFill>
                <a:srgbClr val="000000"/>
              </a:solidFill>
              <a:latin typeface="Fira Code Light, Consolas,  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member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Fira Code Light, Consolas,  Courier New"/>
              </a:rPr>
              <a:t>ExpressionParser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Fira Code Light, Consolas,  Courier New"/>
              </a:rPr>
              <a:t>Parser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Fira Code Light, Consolas,  Courier New"/>
              </a:rPr>
              <a:t>'</a:t>
            </a:r>
            <a:r>
              <a:rPr lang="en-US" sz="1600" dirty="0" err="1">
                <a:solidFill>
                  <a:srgbClr val="267F99"/>
                </a:solidFill>
                <a:latin typeface="Fira Code Light, Consolas,  Courier New"/>
              </a:rPr>
              <a:t>TTerm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,</a:t>
            </a:r>
            <a:r>
              <a:rPr lang="en-US" sz="1600" dirty="0">
                <a:solidFill>
                  <a:srgbClr val="267F99"/>
                </a:solidFill>
                <a:latin typeface="Fira Code Light, Consolas,  Courier New"/>
              </a:rPr>
              <a:t>'</a:t>
            </a:r>
            <a:r>
              <a:rPr lang="en-US" sz="1600" dirty="0" err="1">
                <a:solidFill>
                  <a:srgbClr val="267F99"/>
                </a:solidFill>
                <a:latin typeface="Fira Code Light, Consolas,  Courier New"/>
              </a:rPr>
              <a:t>TUserState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&gt;</a:t>
            </a:r>
            <a:endParaRPr lang="en-US" sz="1600" dirty="0">
              <a:solidFill>
                <a:srgbClr val="000000"/>
              </a:solidFill>
              <a:latin typeface="Fira Code Light, Consolas,  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member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Fira Code Light, Consolas,  Courier New"/>
              </a:rPr>
              <a:t>TermParser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Fira Code Light, Consolas,  Courier New"/>
              </a:rPr>
              <a:t>Parser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Fira Code Light, Consolas,  Courier New"/>
              </a:rPr>
              <a:t>'</a:t>
            </a:r>
            <a:r>
              <a:rPr lang="en-US" sz="1600" dirty="0" err="1">
                <a:solidFill>
                  <a:srgbClr val="267F99"/>
                </a:solidFill>
                <a:latin typeface="Fira Code Light, Consolas,  Courier New"/>
              </a:rPr>
              <a:t>TTerm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,</a:t>
            </a:r>
            <a:r>
              <a:rPr lang="en-US" sz="1600" dirty="0">
                <a:solidFill>
                  <a:srgbClr val="267F99"/>
                </a:solidFill>
                <a:latin typeface="Fira Code Light, Consolas,  Courier New"/>
              </a:rPr>
              <a:t>'</a:t>
            </a:r>
            <a:r>
              <a:rPr lang="en-US" sz="1600" dirty="0" err="1">
                <a:solidFill>
                  <a:srgbClr val="267F99"/>
                </a:solidFill>
                <a:latin typeface="Fira Code Light, Consolas,  Courier New"/>
              </a:rPr>
              <a:t>TUserState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get,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set</a:t>
            </a:r>
          </a:p>
          <a:p>
            <a:br>
              <a:rPr lang="en-US" sz="1600" dirty="0">
                <a:solidFill>
                  <a:srgbClr val="000000"/>
                </a:solidFill>
                <a:latin typeface="Fira Code Light, Consolas,  Courier New"/>
              </a:rPr>
            </a:b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member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Fira Code Light, Consolas,  Courier New"/>
              </a:rPr>
              <a:t>AddOperator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Fira Code Light, Consolas,  Courier New"/>
              </a:rPr>
              <a:t>Operator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Fira Code Light, Consolas,  Courier New"/>
              </a:rPr>
              <a:t>'</a:t>
            </a:r>
            <a:r>
              <a:rPr lang="en-US" sz="1600" dirty="0" err="1">
                <a:solidFill>
                  <a:srgbClr val="267F99"/>
                </a:solidFill>
                <a:latin typeface="Fira Code Light, Consolas,  Courier New"/>
              </a:rPr>
              <a:t>TTerm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Fira Code Light, Consolas,  Courier New"/>
              </a:rPr>
              <a:t>'</a:t>
            </a:r>
            <a:r>
              <a:rPr lang="en-US" sz="1600" dirty="0" err="1">
                <a:solidFill>
                  <a:srgbClr val="267F99"/>
                </a:solidFill>
                <a:latin typeface="Fira Code Light, Consolas,  Courier New"/>
              </a:rPr>
              <a:t>TAfterString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Fira Code Light, Consolas,  Courier New"/>
              </a:rPr>
              <a:t>'</a:t>
            </a:r>
            <a:r>
              <a:rPr lang="en-US" sz="1600" dirty="0" err="1">
                <a:solidFill>
                  <a:srgbClr val="267F99"/>
                </a:solidFill>
                <a:latin typeface="Fira Code Light, Consolas,  Courier New"/>
              </a:rPr>
              <a:t>TUserState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unit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member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Fira Code Light, Consolas,  Courier New"/>
              </a:rPr>
              <a:t>RemoveOperator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Fira Code Light, Consolas,  Courier New"/>
              </a:rPr>
              <a:t>Operator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Fira Code Light, Consolas,  Courier New"/>
              </a:rPr>
              <a:t>'</a:t>
            </a:r>
            <a:r>
              <a:rPr lang="en-US" sz="1600" dirty="0" err="1">
                <a:solidFill>
                  <a:srgbClr val="267F99"/>
                </a:solidFill>
                <a:latin typeface="Fira Code Light, Consolas,  Courier New"/>
              </a:rPr>
              <a:t>TTerm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Fira Code Light, Consolas,  Courier New"/>
              </a:rPr>
              <a:t>'</a:t>
            </a:r>
            <a:r>
              <a:rPr lang="en-US" sz="1600" dirty="0" err="1">
                <a:solidFill>
                  <a:srgbClr val="267F99"/>
                </a:solidFill>
                <a:latin typeface="Fira Code Light, Consolas,  Courier New"/>
              </a:rPr>
              <a:t>TAfterString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Fira Code Light, Consolas,  Courier New"/>
              </a:rPr>
              <a:t>'</a:t>
            </a:r>
            <a:r>
              <a:rPr lang="en-US" sz="1600" dirty="0" err="1">
                <a:solidFill>
                  <a:srgbClr val="267F99"/>
                </a:solidFill>
                <a:latin typeface="Fira Code Light, Consolas,  Courier New"/>
              </a:rPr>
              <a:t>TUserState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Fira Code Light, Consolas,  Courier New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426026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755B-3CA2-4B77-A89E-75E9A20C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we’ve learned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CD40-1D30-4589-8E8A-F37ED212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syntax &amp; project structure</a:t>
            </a:r>
          </a:p>
          <a:p>
            <a:r>
              <a:rPr lang="en-US" dirty="0"/>
              <a:t>Data types, records, discriminated unions, tuples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Function composition</a:t>
            </a:r>
          </a:p>
          <a:p>
            <a:r>
              <a:rPr lang="en-US" dirty="0"/>
              <a:t>Writing language parsers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47A625-B0C6-4D9A-A4C2-B84B011351C5}"/>
              </a:ext>
            </a:extLst>
          </p:cNvPr>
          <p:cNvGrpSpPr/>
          <p:nvPr/>
        </p:nvGrpSpPr>
        <p:grpSpPr>
          <a:xfrm>
            <a:off x="635567" y="6306316"/>
            <a:ext cx="10870532" cy="369332"/>
            <a:chOff x="635567" y="6306316"/>
            <a:chExt cx="10870532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5D64A3-450F-4F69-AABF-282B1D8A0CF9}"/>
                </a:ext>
              </a:extLst>
            </p:cNvPr>
            <p:cNvSpPr txBox="1"/>
            <p:nvPr/>
          </p:nvSpPr>
          <p:spPr>
            <a:xfrm>
              <a:off x="635567" y="6306316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Speaker:</a:t>
              </a:r>
              <a:r>
                <a:rPr lang="en-US" dirty="0"/>
                <a:t> Alexey Golub</a:t>
              </a:r>
              <a:endParaRPr lang="uk-UA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BDEAE93D-4004-4527-9A57-44B94736832A}"/>
                </a:ext>
              </a:extLst>
            </p:cNvPr>
            <p:cNvSpPr txBox="1"/>
            <p:nvPr/>
          </p:nvSpPr>
          <p:spPr>
            <a:xfrm>
              <a:off x="10576870" y="6306316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@Tyrrrz</a:t>
              </a:r>
              <a:endParaRPr lang="uk-UA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1A3775-BD59-4635-A9DC-66E69700C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22" y="6368293"/>
              <a:ext cx="271754" cy="2717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904CD4-A584-4C40-92FC-45E3DA573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598" y="6368187"/>
              <a:ext cx="271754" cy="271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8748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755B-3CA2-4B77-A89E-75E9A20C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CD40-1D30-4589-8E8A-F37ED212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024" y="2601237"/>
            <a:ext cx="7747535" cy="5325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https://github.com/Tyrrrz/JetBrainsDotnetDay2020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47A625-B0C6-4D9A-A4C2-B84B011351C5}"/>
              </a:ext>
            </a:extLst>
          </p:cNvPr>
          <p:cNvGrpSpPr/>
          <p:nvPr/>
        </p:nvGrpSpPr>
        <p:grpSpPr>
          <a:xfrm>
            <a:off x="635567" y="6306316"/>
            <a:ext cx="10870532" cy="369332"/>
            <a:chOff x="635567" y="6306316"/>
            <a:chExt cx="10870532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5D64A3-450F-4F69-AABF-282B1D8A0CF9}"/>
                </a:ext>
              </a:extLst>
            </p:cNvPr>
            <p:cNvSpPr txBox="1"/>
            <p:nvPr/>
          </p:nvSpPr>
          <p:spPr>
            <a:xfrm>
              <a:off x="635567" y="6306316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Speaker:</a:t>
              </a:r>
              <a:r>
                <a:rPr lang="en-US" dirty="0"/>
                <a:t> Alexey Golub</a:t>
              </a:r>
              <a:endParaRPr lang="uk-UA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BDEAE93D-4004-4527-9A57-44B94736832A}"/>
                </a:ext>
              </a:extLst>
            </p:cNvPr>
            <p:cNvSpPr txBox="1"/>
            <p:nvPr/>
          </p:nvSpPr>
          <p:spPr>
            <a:xfrm>
              <a:off x="10576870" y="6306316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@Tyrrrz</a:t>
              </a:r>
              <a:endParaRPr lang="uk-UA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1A3775-BD59-4635-A9DC-66E69700C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22" y="6368293"/>
              <a:ext cx="271754" cy="2717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904CD4-A584-4C40-92FC-45E3DA573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598" y="6368187"/>
              <a:ext cx="271754" cy="271754"/>
            </a:xfrm>
            <a:prstGeom prst="rect">
              <a:avLst/>
            </a:prstGeom>
          </p:spPr>
        </p:pic>
      </p:grpSp>
      <p:pic>
        <p:nvPicPr>
          <p:cNvPr id="2052" name="Picture 4" descr="Github Logo Icon of Glyph style - Available in SVG, PNG, EPS, AI ...">
            <a:extLst>
              <a:ext uri="{FF2B5EF4-FFF2-40B4-BE49-F238E27FC236}">
                <a16:creationId xmlns:a16="http://schemas.microsoft.com/office/drawing/2014/main" id="{B434CBDE-B718-4337-A1A6-5B5CD577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3465"/>
            <a:ext cx="1183608" cy="118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8ACEFF-DB8E-4123-8BFF-441F98A87B5A}"/>
              </a:ext>
            </a:extLst>
          </p:cNvPr>
          <p:cNvSpPr txBox="1"/>
          <p:nvPr/>
        </p:nvSpPr>
        <p:spPr>
          <a:xfrm>
            <a:off x="2123024" y="3006588"/>
            <a:ext cx="520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Contains the demo project and the presentation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743990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A6E4-29A5-4932-B174-B074E158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2D5B-026E-4E2F-A279-EBA7D0BC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for Fun and Profit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Scott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Wlaschin</a:t>
            </a:r>
            <a:br>
              <a:rPr lang="en-US" dirty="0"/>
            </a:br>
            <a:r>
              <a:rPr lang="uk-UA" dirty="0">
                <a:hlinkClick r:id="rId2"/>
              </a:rPr>
              <a:t>https://fsharpforfunandprofit.com</a:t>
            </a:r>
            <a:endParaRPr lang="en-US" dirty="0"/>
          </a:p>
          <a:p>
            <a:r>
              <a:rPr lang="en-US" dirty="0"/>
              <a:t>FParsec tutorial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Stephan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Tolksdorf</a:t>
            </a:r>
            <a:br>
              <a:rPr lang="en-US" dirty="0"/>
            </a:br>
            <a:r>
              <a:rPr lang="uk-UA" dirty="0">
                <a:hlinkClick r:id="rId3"/>
              </a:rPr>
              <a:t>https://quanttec.com/fparsec/tutorial.html</a:t>
            </a:r>
            <a:endParaRPr lang="en-US" dirty="0"/>
          </a:p>
          <a:p>
            <a:r>
              <a:rPr lang="en-US" dirty="0"/>
              <a:t>Parsing in F# with FParsec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Alexey Golub</a:t>
            </a:r>
            <a:br>
              <a:rPr lang="en-US" dirty="0"/>
            </a:br>
            <a:r>
              <a:rPr lang="en-US" dirty="0">
                <a:hlinkClick r:id="rId4"/>
              </a:rPr>
              <a:t>https://tyrrrz.me/blog/parsing-with-fparsec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3AB919-30FD-4A8C-8EC9-FDD79502A70C}"/>
              </a:ext>
            </a:extLst>
          </p:cNvPr>
          <p:cNvGrpSpPr/>
          <p:nvPr/>
        </p:nvGrpSpPr>
        <p:grpSpPr>
          <a:xfrm>
            <a:off x="635567" y="6306316"/>
            <a:ext cx="10870532" cy="369332"/>
            <a:chOff x="635567" y="6306316"/>
            <a:chExt cx="10870532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96E5BF-5052-4477-83B7-79EA114B3C86}"/>
                </a:ext>
              </a:extLst>
            </p:cNvPr>
            <p:cNvSpPr txBox="1"/>
            <p:nvPr/>
          </p:nvSpPr>
          <p:spPr>
            <a:xfrm>
              <a:off x="635567" y="6306316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Speaker:</a:t>
              </a:r>
              <a:r>
                <a:rPr lang="en-US" dirty="0"/>
                <a:t> Alexey Golub</a:t>
              </a:r>
              <a:endParaRPr lang="uk-UA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C3A1359-2423-4DD6-9B1F-371719D0EAE1}"/>
                </a:ext>
              </a:extLst>
            </p:cNvPr>
            <p:cNvSpPr txBox="1"/>
            <p:nvPr/>
          </p:nvSpPr>
          <p:spPr>
            <a:xfrm>
              <a:off x="10576870" y="6306316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@Tyrrrz</a:t>
              </a:r>
              <a:endParaRPr lang="uk-UA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76B043-7672-4FCD-8DC4-7CA3135F0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22" y="6368293"/>
              <a:ext cx="271754" cy="2717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15043E6-21FB-4F67-8904-22C93E90E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598" y="6368187"/>
              <a:ext cx="271754" cy="271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3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07D6AE-2D5B-4D9A-81A8-F92238E6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Thank you!</a:t>
            </a:r>
            <a:endParaRPr lang="uk-UA" sz="8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99CF9-4CB2-482F-B227-D2C977E9A27B}"/>
              </a:ext>
            </a:extLst>
          </p:cNvPr>
          <p:cNvSpPr txBox="1"/>
          <p:nvPr/>
        </p:nvSpPr>
        <p:spPr>
          <a:xfrm>
            <a:off x="635567" y="6306316"/>
            <a:ext cx="227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Speaker:</a:t>
            </a:r>
            <a:r>
              <a:rPr lang="en-US" dirty="0"/>
              <a:t> Alexey Golub</a:t>
            </a:r>
            <a:endParaRPr lang="uk-U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E418D7-396C-408A-942D-151658788838}"/>
              </a:ext>
            </a:extLst>
          </p:cNvPr>
          <p:cNvGrpSpPr/>
          <p:nvPr/>
        </p:nvGrpSpPr>
        <p:grpSpPr>
          <a:xfrm>
            <a:off x="10098598" y="6306316"/>
            <a:ext cx="1407501" cy="369332"/>
            <a:chOff x="10098598" y="6306316"/>
            <a:chExt cx="1407501" cy="369332"/>
          </a:xfrm>
        </p:grpSpPr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64112940-6A73-4678-8FCE-2F8C1B883AA2}"/>
                </a:ext>
              </a:extLst>
            </p:cNvPr>
            <p:cNvSpPr txBox="1"/>
            <p:nvPr/>
          </p:nvSpPr>
          <p:spPr>
            <a:xfrm>
              <a:off x="10576870" y="6306316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@Tyrrrz</a:t>
              </a:r>
              <a:endParaRPr lang="uk-UA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1474EB1-AE1F-48D5-9D6B-8E94DA217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22" y="6368293"/>
              <a:ext cx="271754" cy="27175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217D124-227F-4C90-9092-E0AAE1586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598" y="6368187"/>
              <a:ext cx="271754" cy="271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3540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3.7037E-6 L 0.03386 -0.26829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-134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3.7037E-6 L -0.73659 -0.21227 " pathEditMode="relative" rAng="0" ptsTypes="AA">
                                      <p:cBhvr>
                                        <p:cTn id="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36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EBEF-EA0B-477C-803C-6347DEE8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whois</a:t>
            </a:r>
            <a:r>
              <a:rPr lang="en-US" dirty="0">
                <a:latin typeface="Consolas" panose="020B0609020204030204" pitchFamily="49" charset="0"/>
              </a:rPr>
              <a:t> ${speaker}</a:t>
            </a:r>
            <a:endParaRPr lang="uk-UA" dirty="0">
              <a:latin typeface="Consolas" panose="020B0609020204030204" pitchFamily="49" charset="0"/>
            </a:endParaRPr>
          </a:p>
        </p:txBody>
      </p:sp>
      <p:pic>
        <p:nvPicPr>
          <p:cNvPr id="5" name="Content Placeholder 4" descr="A picture containing person, man, indoor, standing&#10;&#10;Description automatically generated">
            <a:extLst>
              <a:ext uri="{FF2B5EF4-FFF2-40B4-BE49-F238E27FC236}">
                <a16:creationId xmlns:a16="http://schemas.microsoft.com/office/drawing/2014/main" id="{860E6CC3-40C1-4669-82CB-0D6320884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42" r="8365"/>
          <a:stretch/>
        </p:blipFill>
        <p:spPr>
          <a:xfrm>
            <a:off x="7511142" y="1853716"/>
            <a:ext cx="3842657" cy="4351338"/>
          </a:xfrm>
          <a:effectLst>
            <a:softEdge rad="0"/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A6CB3B1-33C8-4C7F-8694-3D8E000F44EF}"/>
              </a:ext>
            </a:extLst>
          </p:cNvPr>
          <p:cNvGrpSpPr/>
          <p:nvPr/>
        </p:nvGrpSpPr>
        <p:grpSpPr>
          <a:xfrm>
            <a:off x="635567" y="6306316"/>
            <a:ext cx="10870532" cy="369332"/>
            <a:chOff x="635567" y="6306316"/>
            <a:chExt cx="10870532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3DDB8A-6852-4827-84E6-DCFFCE0EEB82}"/>
                </a:ext>
              </a:extLst>
            </p:cNvPr>
            <p:cNvSpPr txBox="1"/>
            <p:nvPr/>
          </p:nvSpPr>
          <p:spPr>
            <a:xfrm>
              <a:off x="635567" y="6306316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Speaker:</a:t>
              </a:r>
              <a:r>
                <a:rPr lang="en-US" dirty="0"/>
                <a:t> Alexey Golub</a:t>
              </a:r>
              <a:endParaRPr lang="uk-UA" dirty="0"/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E4A31FD5-FB4B-4B1F-AF77-4079A56A40AB}"/>
                </a:ext>
              </a:extLst>
            </p:cNvPr>
            <p:cNvSpPr txBox="1"/>
            <p:nvPr/>
          </p:nvSpPr>
          <p:spPr>
            <a:xfrm>
              <a:off x="10576870" y="6306316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@Tyrrrz</a:t>
              </a:r>
              <a:endParaRPr lang="uk-UA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4E4372-1F7A-4D6F-85E3-CBB9164F2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22" y="6368293"/>
              <a:ext cx="271754" cy="2717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29A0253-43DD-42C7-B8FC-3C3BA7550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598" y="6368187"/>
              <a:ext cx="271754" cy="27175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5F6595-631E-4A90-A6EC-8F2D8E3016FA}"/>
              </a:ext>
            </a:extLst>
          </p:cNvPr>
          <p:cNvSpPr txBox="1"/>
          <p:nvPr/>
        </p:nvSpPr>
        <p:spPr>
          <a:xfrm>
            <a:off x="838200" y="2025697"/>
            <a:ext cx="6566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Open-source developer </a:t>
            </a:r>
            <a:r>
              <a:rPr lang="en-US" sz="2800" dirty="0">
                <a:solidFill>
                  <a:schemeClr val="accent2"/>
                </a:solidFill>
              </a:rPr>
              <a:t>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Conference speaker &amp; blogger </a:t>
            </a:r>
            <a:r>
              <a:rPr lang="en-US" sz="2800" dirty="0">
                <a:solidFill>
                  <a:srgbClr val="00B0F0"/>
                </a:solidFill>
              </a:rPr>
              <a:t>🌐</a:t>
            </a:r>
            <a:r>
              <a:rPr lang="en-US" sz="2800" dirty="0"/>
              <a:t>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C#, F#, JavaScript </a:t>
            </a:r>
            <a:r>
              <a:rPr lang="uk-UA" sz="2800" dirty="0">
                <a:solidFill>
                  <a:schemeClr val="tx2"/>
                </a:solidFill>
              </a:rPr>
              <a:t>💻</a:t>
            </a:r>
            <a:endParaRPr lang="en-US" sz="2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Cloud &amp; web </a:t>
            </a:r>
            <a:r>
              <a:rPr lang="en-US" sz="2800" dirty="0">
                <a:solidFill>
                  <a:schemeClr val="accent1"/>
                </a:solidFill>
              </a:rPr>
              <a:t>☁️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Automation &amp; DevOps </a:t>
            </a:r>
            <a:r>
              <a:rPr lang="en-US" sz="2800" dirty="0">
                <a:solidFill>
                  <a:schemeClr val="tx2"/>
                </a:solidFill>
              </a:rPr>
              <a:t>⚙️</a:t>
            </a:r>
          </a:p>
        </p:txBody>
      </p:sp>
    </p:spTree>
    <p:extLst>
      <p:ext uri="{BB962C8B-B14F-4D97-AF65-F5344CB8AC3E}">
        <p14:creationId xmlns:p14="http://schemas.microsoft.com/office/powerpoint/2010/main" val="22312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1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401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801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01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BFF8-AFC7-4254-950B-5150EDC1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F#?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006B-3F78-4699-85D4-30F8111ED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Functional-first</a:t>
            </a:r>
            <a:r>
              <a:rPr lang="en-US" dirty="0"/>
              <a:t> language for .NET</a:t>
            </a:r>
          </a:p>
          <a:p>
            <a:r>
              <a:rPr lang="en-US" b="1" dirty="0"/>
              <a:t>General purpose</a:t>
            </a:r>
            <a:r>
              <a:rPr lang="en-US" dirty="0"/>
              <a:t> &amp; </a:t>
            </a:r>
            <a:r>
              <a:rPr lang="en-US" b="1" dirty="0"/>
              <a:t>multi-paradigm</a:t>
            </a:r>
            <a:endParaRPr lang="en-US" dirty="0"/>
          </a:p>
          <a:p>
            <a:r>
              <a:rPr lang="en-US" b="1" dirty="0"/>
              <a:t>Strongly-typed</a:t>
            </a:r>
            <a:r>
              <a:rPr lang="en-US" dirty="0"/>
              <a:t> with powerful type inference</a:t>
            </a:r>
          </a:p>
          <a:p>
            <a:r>
              <a:rPr lang="en-US" b="1" dirty="0"/>
              <a:t>Open source </a:t>
            </a:r>
            <a:r>
              <a:rPr lang="en-US" dirty="0"/>
              <a:t>@ </a:t>
            </a:r>
            <a:r>
              <a:rPr lang="en-US" dirty="0">
                <a:hlinkClick r:id="rId2"/>
              </a:rPr>
              <a:t>fsharp.org</a:t>
            </a:r>
            <a:endParaRPr lang="uk-U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AC887-2C86-4B86-A3CA-723672241E21}"/>
              </a:ext>
            </a:extLst>
          </p:cNvPr>
          <p:cNvGrpSpPr/>
          <p:nvPr/>
        </p:nvGrpSpPr>
        <p:grpSpPr>
          <a:xfrm>
            <a:off x="635567" y="6306316"/>
            <a:ext cx="10870532" cy="369332"/>
            <a:chOff x="635567" y="6306316"/>
            <a:chExt cx="10870532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32DE27-7426-49FF-A23A-62606AA37756}"/>
                </a:ext>
              </a:extLst>
            </p:cNvPr>
            <p:cNvSpPr txBox="1"/>
            <p:nvPr/>
          </p:nvSpPr>
          <p:spPr>
            <a:xfrm>
              <a:off x="635567" y="6306316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Speaker:</a:t>
              </a:r>
              <a:r>
                <a:rPr lang="en-US" dirty="0"/>
                <a:t> Alexey Golub</a:t>
              </a:r>
              <a:endParaRPr lang="uk-UA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5E0B6C3-675A-4F67-B99B-8ECF34C1141A}"/>
                </a:ext>
              </a:extLst>
            </p:cNvPr>
            <p:cNvSpPr txBox="1"/>
            <p:nvPr/>
          </p:nvSpPr>
          <p:spPr>
            <a:xfrm>
              <a:off x="10576870" y="6306316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@Tyrrrz</a:t>
              </a:r>
              <a:endParaRPr lang="uk-UA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A8907B-55AD-4BCE-90CA-5D1E2C3C5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22" y="6368293"/>
              <a:ext cx="271754" cy="2717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11E88F-2D1B-4D25-9A9D-4CA54130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598" y="6368187"/>
              <a:ext cx="271754" cy="271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153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BFF8-AFC7-4254-950B-5150EDC1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F# be </a:t>
            </a:r>
            <a:r>
              <a:rPr lang="en-US" u="sng" dirty="0"/>
              <a:t>used for</a:t>
            </a:r>
            <a:r>
              <a:rPr lang="en-US" dirty="0"/>
              <a:t>?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006B-3F78-4699-85D4-30F8111ED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Anything</a:t>
            </a:r>
            <a:r>
              <a:rPr lang="en-US" dirty="0"/>
              <a:t>, really</a:t>
            </a:r>
          </a:p>
          <a:p>
            <a:r>
              <a:rPr lang="en-US" b="1" dirty="0"/>
              <a:t>Web</a:t>
            </a:r>
            <a:r>
              <a:rPr lang="en-US" dirty="0"/>
              <a:t> development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(Fable,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Elmish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Bolero, Giraffe, Suave, Saturn)</a:t>
            </a:r>
          </a:p>
          <a:p>
            <a:r>
              <a:rPr lang="en-US" b="1" dirty="0"/>
              <a:t>Desktop</a:t>
            </a:r>
            <a:r>
              <a:rPr lang="en-US" dirty="0"/>
              <a:t> development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Avalonia.FuncUI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Elmish.WPF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WinForms)</a:t>
            </a:r>
          </a:p>
          <a:p>
            <a:r>
              <a:rPr lang="en-US" b="1" dirty="0"/>
              <a:t>Mobile</a:t>
            </a:r>
            <a:r>
              <a:rPr lang="en-US" dirty="0"/>
              <a:t> development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(Fabulous, Xamarin,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Elmish.React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b="1" dirty="0"/>
              <a:t>Data access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(Type providers,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FSharp.Data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Rezoom.SQL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b="1" dirty="0"/>
              <a:t>Data science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Jupyter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FsLab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XPlot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Deedle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Math.NET, ML.NET)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AC887-2C86-4B86-A3CA-723672241E21}"/>
              </a:ext>
            </a:extLst>
          </p:cNvPr>
          <p:cNvGrpSpPr/>
          <p:nvPr/>
        </p:nvGrpSpPr>
        <p:grpSpPr>
          <a:xfrm>
            <a:off x="635567" y="6306316"/>
            <a:ext cx="10870532" cy="369332"/>
            <a:chOff x="635567" y="6306316"/>
            <a:chExt cx="10870532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32DE27-7426-49FF-A23A-62606AA37756}"/>
                </a:ext>
              </a:extLst>
            </p:cNvPr>
            <p:cNvSpPr txBox="1"/>
            <p:nvPr/>
          </p:nvSpPr>
          <p:spPr>
            <a:xfrm>
              <a:off x="635567" y="6306316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Speaker:</a:t>
              </a:r>
              <a:r>
                <a:rPr lang="en-US" dirty="0"/>
                <a:t> Alexey Golub</a:t>
              </a:r>
              <a:endParaRPr lang="uk-UA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5E0B6C3-675A-4F67-B99B-8ECF34C1141A}"/>
                </a:ext>
              </a:extLst>
            </p:cNvPr>
            <p:cNvSpPr txBox="1"/>
            <p:nvPr/>
          </p:nvSpPr>
          <p:spPr>
            <a:xfrm>
              <a:off x="10576870" y="6306316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@Tyrrrz</a:t>
              </a:r>
              <a:endParaRPr lang="uk-UA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A8907B-55AD-4BCE-90CA-5D1E2C3C5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22" y="6368293"/>
              <a:ext cx="271754" cy="2717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11E88F-2D1B-4D25-9A9D-4CA54130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598" y="6368187"/>
              <a:ext cx="271754" cy="271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9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BF9E5C-BE80-4EF4-AB46-514815557B21}"/>
              </a:ext>
            </a:extLst>
          </p:cNvPr>
          <p:cNvGrpSpPr/>
          <p:nvPr/>
        </p:nvGrpSpPr>
        <p:grpSpPr>
          <a:xfrm>
            <a:off x="635567" y="6306316"/>
            <a:ext cx="10870532" cy="369332"/>
            <a:chOff x="635567" y="6306316"/>
            <a:chExt cx="10870532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6945E3-BC54-4120-9473-56BB8C38D86C}"/>
                </a:ext>
              </a:extLst>
            </p:cNvPr>
            <p:cNvSpPr txBox="1"/>
            <p:nvPr/>
          </p:nvSpPr>
          <p:spPr>
            <a:xfrm>
              <a:off x="635567" y="6306316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Speaker:</a:t>
              </a:r>
              <a:r>
                <a:rPr lang="en-US" dirty="0"/>
                <a:t> Alexey Golub</a:t>
              </a:r>
              <a:endParaRPr lang="uk-UA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BA62DCD-18EC-4389-9158-4756C2F7C296}"/>
                </a:ext>
              </a:extLst>
            </p:cNvPr>
            <p:cNvSpPr txBox="1"/>
            <p:nvPr/>
          </p:nvSpPr>
          <p:spPr>
            <a:xfrm>
              <a:off x="10576870" y="6306316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@Tyrrrz</a:t>
              </a:r>
              <a:endParaRPr lang="uk-UA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A18E3-25D9-4CAE-8060-22CB8686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22" y="6368293"/>
              <a:ext cx="271754" cy="2717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09DFC8-A3E3-4D73-9885-147B991F2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598" y="6368187"/>
              <a:ext cx="271754" cy="27175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34DC0B1-87A5-4AC9-9378-13BDC3D6C8B7}"/>
              </a:ext>
            </a:extLst>
          </p:cNvPr>
          <p:cNvSpPr txBox="1"/>
          <p:nvPr/>
        </p:nvSpPr>
        <p:spPr>
          <a:xfrm>
            <a:off x="2165136" y="237070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monad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927D1-9DD6-4C18-A8B5-CDC7EA55AC87}"/>
              </a:ext>
            </a:extLst>
          </p:cNvPr>
          <p:cNvSpPr txBox="1"/>
          <p:nvPr/>
        </p:nvSpPr>
        <p:spPr>
          <a:xfrm>
            <a:off x="3656523" y="4666415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functor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41344-BEB0-4501-9D97-4F0282E17F6E}"/>
              </a:ext>
            </a:extLst>
          </p:cNvPr>
          <p:cNvSpPr txBox="1"/>
          <p:nvPr/>
        </p:nvSpPr>
        <p:spPr>
          <a:xfrm>
            <a:off x="4282599" y="265442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category theory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73CD9-368B-4F01-95AF-D5417BA632E3}"/>
              </a:ext>
            </a:extLst>
          </p:cNvPr>
          <p:cNvSpPr txBox="1"/>
          <p:nvPr/>
        </p:nvSpPr>
        <p:spPr>
          <a:xfrm>
            <a:off x="2242757" y="3642288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computation expression</a:t>
            </a:r>
            <a:endParaRPr lang="uk-UA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E9916-1944-4712-A6F9-9D8DCAFD6869}"/>
              </a:ext>
            </a:extLst>
          </p:cNvPr>
          <p:cNvSpPr txBox="1"/>
          <p:nvPr/>
        </p:nvSpPr>
        <p:spPr>
          <a:xfrm>
            <a:off x="6016101" y="3288843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pure-impure segregation principle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EA0F8F-03D5-4C4B-9F48-63AA185A352B}"/>
              </a:ext>
            </a:extLst>
          </p:cNvPr>
          <p:cNvSpPr txBox="1"/>
          <p:nvPr/>
        </p:nvSpPr>
        <p:spPr>
          <a:xfrm>
            <a:off x="3656523" y="209656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hindley-milner</a:t>
            </a:r>
            <a:r>
              <a:rPr lang="en-US" sz="2400" dirty="0">
                <a:latin typeface="Consolas" panose="020B0609020204030204" pitchFamily="49" charset="0"/>
              </a:rPr>
              <a:t> type system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19147C-06F6-41D1-AB8C-B6062CBC6BB7}"/>
              </a:ext>
            </a:extLst>
          </p:cNvPr>
          <p:cNvSpPr txBox="1"/>
          <p:nvPr/>
        </p:nvSpPr>
        <p:spPr>
          <a:xfrm>
            <a:off x="502019" y="3042419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return type inference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C6059B-C5D2-4EE7-8C52-38E5C5C96BDD}"/>
              </a:ext>
            </a:extLst>
          </p:cNvPr>
          <p:cNvSpPr txBox="1"/>
          <p:nvPr/>
        </p:nvSpPr>
        <p:spPr>
          <a:xfrm>
            <a:off x="7133757" y="4026504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return type inference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5464E-A5DE-4530-8A6E-55EB32A32EF7}"/>
              </a:ext>
            </a:extLst>
          </p:cNvPr>
          <p:cNvSpPr txBox="1"/>
          <p:nvPr/>
        </p:nvSpPr>
        <p:spPr>
          <a:xfrm>
            <a:off x="1032650" y="432877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isomorphism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DEB61C-AC80-41C4-ACF8-9185680FDE27}"/>
              </a:ext>
            </a:extLst>
          </p:cNvPr>
          <p:cNvSpPr txBox="1"/>
          <p:nvPr/>
        </p:nvSpPr>
        <p:spPr>
          <a:xfrm>
            <a:off x="7692042" y="2539012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catamorphism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7CFE7-6863-40F0-9FC1-C2FB2634338C}"/>
              </a:ext>
            </a:extLst>
          </p:cNvPr>
          <p:cNvSpPr txBox="1"/>
          <p:nvPr/>
        </p:nvSpPr>
        <p:spPr>
          <a:xfrm>
            <a:off x="2303954" y="116733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lambda calculus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A9CC88-E6F0-4837-9862-52BBD7ED4ADC}"/>
              </a:ext>
            </a:extLst>
          </p:cNvPr>
          <p:cNvSpPr txBox="1"/>
          <p:nvPr/>
        </p:nvSpPr>
        <p:spPr>
          <a:xfrm>
            <a:off x="6211394" y="4860433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declarative vs imperative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72EC1-62BE-4AD6-ADA5-AAFBB3ECC81E}"/>
              </a:ext>
            </a:extLst>
          </p:cNvPr>
          <p:cNvSpPr txBox="1"/>
          <p:nvPr/>
        </p:nvSpPr>
        <p:spPr>
          <a:xfrm>
            <a:off x="1862845" y="5182858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higher-order polymorphism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A4DC32-BFA3-4F59-8B66-6B1DEDEBD7E2}"/>
              </a:ext>
            </a:extLst>
          </p:cNvPr>
          <p:cNvSpPr txBox="1"/>
          <p:nvPr/>
        </p:nvSpPr>
        <p:spPr>
          <a:xfrm>
            <a:off x="7025252" y="116733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lenses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27A36-7B60-42BA-A328-FF0A834D2D08}"/>
              </a:ext>
            </a:extLst>
          </p:cNvPr>
          <p:cNvSpPr txBox="1"/>
          <p:nvPr/>
        </p:nvSpPr>
        <p:spPr>
          <a:xfrm>
            <a:off x="8197949" y="1777429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nominal typing</a:t>
            </a:r>
            <a:endParaRPr lang="uk-UA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82797C-BDF6-429C-93E4-532BC39B9364}"/>
              </a:ext>
            </a:extLst>
          </p:cNvPr>
          <p:cNvSpPr txBox="1"/>
          <p:nvPr/>
        </p:nvSpPr>
        <p:spPr>
          <a:xfrm>
            <a:off x="874875" y="1750616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generic operators</a:t>
            </a:r>
            <a:endParaRPr lang="uk-UA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23235B-8A67-46EC-95F5-22809392583D}"/>
              </a:ext>
            </a:extLst>
          </p:cNvPr>
          <p:cNvSpPr txBox="1"/>
          <p:nvPr/>
        </p:nvSpPr>
        <p:spPr>
          <a:xfrm>
            <a:off x="5172085" y="422601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side-effect</a:t>
            </a:r>
            <a:endParaRPr lang="uk-UA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19B66D-BEB4-4DF4-B523-DD7CF2D7D000}"/>
              </a:ext>
            </a:extLst>
          </p:cNvPr>
          <p:cNvSpPr txBox="1"/>
          <p:nvPr/>
        </p:nvSpPr>
        <p:spPr>
          <a:xfrm>
            <a:off x="5172085" y="147802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sum type</a:t>
            </a:r>
            <a:endParaRPr lang="uk-UA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93338C-AC2A-428F-9BAF-CF0EAFF3476D}"/>
              </a:ext>
            </a:extLst>
          </p:cNvPr>
          <p:cNvSpPr/>
          <p:nvPr/>
        </p:nvSpPr>
        <p:spPr>
          <a:xfrm>
            <a:off x="383929" y="898802"/>
            <a:ext cx="11424142" cy="503036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What?!</a:t>
            </a:r>
            <a:endParaRPr lang="uk-UA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79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"/>
                            </p:stCondLst>
                            <p:childTnLst>
                              <p:par>
                                <p:cTn id="8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158D-DAFC-4E4D-AE69-04DC4C84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 shift</a:t>
            </a:r>
            <a:endParaRPr lang="uk-U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305533-5966-4B61-A80E-D62197C1FBE4}"/>
              </a:ext>
            </a:extLst>
          </p:cNvPr>
          <p:cNvGrpSpPr/>
          <p:nvPr/>
        </p:nvGrpSpPr>
        <p:grpSpPr>
          <a:xfrm>
            <a:off x="635567" y="6306316"/>
            <a:ext cx="10870532" cy="369332"/>
            <a:chOff x="635567" y="6306316"/>
            <a:chExt cx="10870532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CC749A-D942-4762-9C67-B40BB1ED5AA2}"/>
                </a:ext>
              </a:extLst>
            </p:cNvPr>
            <p:cNvSpPr txBox="1"/>
            <p:nvPr/>
          </p:nvSpPr>
          <p:spPr>
            <a:xfrm>
              <a:off x="635567" y="6306316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Speaker:</a:t>
              </a:r>
              <a:r>
                <a:rPr lang="en-US" dirty="0"/>
                <a:t> Alexey Golub</a:t>
              </a:r>
              <a:endParaRPr lang="uk-UA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8EB761C0-419B-45C1-8DA5-F1C8A688D219}"/>
                </a:ext>
              </a:extLst>
            </p:cNvPr>
            <p:cNvSpPr txBox="1"/>
            <p:nvPr/>
          </p:nvSpPr>
          <p:spPr>
            <a:xfrm>
              <a:off x="10576870" y="6306316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@Tyrrrz</a:t>
              </a:r>
              <a:endParaRPr lang="uk-UA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3B9811-11CE-4B8C-9107-D653336A7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22" y="6368293"/>
              <a:ext cx="271754" cy="2717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3DA881-8B45-4F49-932A-04C842E98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598" y="6368187"/>
              <a:ext cx="271754" cy="27175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475D4F2-558B-46C1-A75A-FF9CAFCDAE77}"/>
              </a:ext>
            </a:extLst>
          </p:cNvPr>
          <p:cNvSpPr txBox="1"/>
          <p:nvPr/>
        </p:nvSpPr>
        <p:spPr>
          <a:xfrm>
            <a:off x="1039968" y="2228850"/>
            <a:ext cx="4572085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Object-oriented programming</a:t>
            </a:r>
            <a:endParaRPr lang="uk-UA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A7A039-C5FF-4CB7-85BC-488593265C4A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26011" y="2752070"/>
            <a:ext cx="12" cy="4585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4DD3F4-74F1-4FF2-A8DD-CACFAA32A9E9}"/>
              </a:ext>
            </a:extLst>
          </p:cNvPr>
          <p:cNvSpPr txBox="1"/>
          <p:nvPr/>
        </p:nvSpPr>
        <p:spPr>
          <a:xfrm>
            <a:off x="1319704" y="3210606"/>
            <a:ext cx="4012637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Objects encapsulate </a:t>
            </a:r>
            <a:r>
              <a:rPr lang="en-US" b="1" dirty="0"/>
              <a:t>data + behavior</a:t>
            </a:r>
          </a:p>
          <a:p>
            <a:pPr algn="ctr"/>
            <a:r>
              <a:rPr lang="en-US" dirty="0"/>
              <a:t>Contracts through </a:t>
            </a:r>
            <a:r>
              <a:rPr lang="en-US" b="1" dirty="0"/>
              <a:t>interfaces </a:t>
            </a:r>
            <a:r>
              <a:rPr lang="en-US" dirty="0"/>
              <a:t>and </a:t>
            </a:r>
            <a:r>
              <a:rPr lang="en-US" b="1" dirty="0"/>
              <a:t>classes</a:t>
            </a:r>
          </a:p>
          <a:p>
            <a:pPr algn="ctr"/>
            <a:r>
              <a:rPr lang="en-US" dirty="0"/>
              <a:t>Reusability through </a:t>
            </a:r>
            <a:r>
              <a:rPr lang="en-US" b="1" dirty="0"/>
              <a:t>object composition</a:t>
            </a:r>
          </a:p>
          <a:p>
            <a:pPr algn="ctr"/>
            <a:r>
              <a:rPr lang="en-US" dirty="0"/>
              <a:t>Primarily </a:t>
            </a:r>
            <a:r>
              <a:rPr lang="en-US" b="1" dirty="0"/>
              <a:t>imperative</a:t>
            </a:r>
            <a:endParaRPr lang="en-US" dirty="0"/>
          </a:p>
          <a:p>
            <a:pPr algn="ctr"/>
            <a:r>
              <a:rPr lang="en-US" dirty="0"/>
              <a:t>Favors </a:t>
            </a:r>
            <a:r>
              <a:rPr lang="en-US" b="1" dirty="0"/>
              <a:t>mutability</a:t>
            </a:r>
            <a:r>
              <a:rPr lang="en-US" dirty="0"/>
              <a:t> &amp; </a:t>
            </a:r>
            <a:r>
              <a:rPr lang="en-US" b="1" dirty="0"/>
              <a:t>state</a:t>
            </a:r>
            <a:endParaRPr lang="uk-UA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D314D-1DDD-4009-82B3-79D82B486E8F}"/>
              </a:ext>
            </a:extLst>
          </p:cNvPr>
          <p:cNvSpPr txBox="1"/>
          <p:nvPr/>
        </p:nvSpPr>
        <p:spPr>
          <a:xfrm>
            <a:off x="6866764" y="2228850"/>
            <a:ext cx="3776996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Functional programming</a:t>
            </a:r>
            <a:endParaRPr lang="uk-UA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EF1D94-E3BF-4085-A918-9FF8F226339D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8755262" y="2752070"/>
            <a:ext cx="11" cy="4585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41F310-75CD-4BEB-A662-58F54156FE8E}"/>
              </a:ext>
            </a:extLst>
          </p:cNvPr>
          <p:cNvSpPr txBox="1"/>
          <p:nvPr/>
        </p:nvSpPr>
        <p:spPr>
          <a:xfrm>
            <a:off x="6702467" y="3210606"/>
            <a:ext cx="4105611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and behavior are </a:t>
            </a:r>
            <a:r>
              <a:rPr lang="en-US" b="1" dirty="0"/>
              <a:t>separate</a:t>
            </a:r>
          </a:p>
          <a:p>
            <a:pPr algn="ctr"/>
            <a:r>
              <a:rPr lang="en-US" dirty="0"/>
              <a:t>Contracts through </a:t>
            </a:r>
            <a:r>
              <a:rPr lang="en-US" b="1" dirty="0"/>
              <a:t>function signatures</a:t>
            </a:r>
          </a:p>
          <a:p>
            <a:pPr algn="ctr"/>
            <a:r>
              <a:rPr lang="en-US" dirty="0"/>
              <a:t>Reusability through </a:t>
            </a:r>
            <a:r>
              <a:rPr lang="en-US" b="1" dirty="0"/>
              <a:t>function composition</a:t>
            </a:r>
          </a:p>
          <a:p>
            <a:pPr algn="ctr"/>
            <a:r>
              <a:rPr lang="en-US" dirty="0"/>
              <a:t>Primarily </a:t>
            </a:r>
            <a:r>
              <a:rPr lang="en-US" b="1" dirty="0"/>
              <a:t>declarative</a:t>
            </a:r>
            <a:endParaRPr lang="en-US" dirty="0"/>
          </a:p>
          <a:p>
            <a:pPr algn="ctr"/>
            <a:r>
              <a:rPr lang="en-US" dirty="0"/>
              <a:t>Favors </a:t>
            </a:r>
            <a:r>
              <a:rPr lang="en-US" b="1" dirty="0"/>
              <a:t>immutability</a:t>
            </a:r>
            <a:r>
              <a:rPr lang="en-US" dirty="0"/>
              <a:t> &amp; </a:t>
            </a:r>
            <a:r>
              <a:rPr lang="en-US" b="1" dirty="0"/>
              <a:t>purity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14817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BFF8-AFC7-4254-950B-5150EDC1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      Purity</a:t>
            </a:r>
            <a:endParaRPr lang="uk-U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AC887-2C86-4B86-A3CA-723672241E21}"/>
              </a:ext>
            </a:extLst>
          </p:cNvPr>
          <p:cNvGrpSpPr/>
          <p:nvPr/>
        </p:nvGrpSpPr>
        <p:grpSpPr>
          <a:xfrm>
            <a:off x="635567" y="6306316"/>
            <a:ext cx="10870532" cy="369332"/>
            <a:chOff x="635567" y="6306316"/>
            <a:chExt cx="10870532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32DE27-7426-49FF-A23A-62606AA37756}"/>
                </a:ext>
              </a:extLst>
            </p:cNvPr>
            <p:cNvSpPr txBox="1"/>
            <p:nvPr/>
          </p:nvSpPr>
          <p:spPr>
            <a:xfrm>
              <a:off x="635567" y="6306316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Speaker:</a:t>
              </a:r>
              <a:r>
                <a:rPr lang="en-US" dirty="0"/>
                <a:t> Alexey Golub</a:t>
              </a:r>
              <a:endParaRPr lang="uk-UA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5E0B6C3-675A-4F67-B99B-8ECF34C1141A}"/>
                </a:ext>
              </a:extLst>
            </p:cNvPr>
            <p:cNvSpPr txBox="1"/>
            <p:nvPr/>
          </p:nvSpPr>
          <p:spPr>
            <a:xfrm>
              <a:off x="10576870" y="6306316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@Tyrrrz</a:t>
              </a:r>
              <a:endParaRPr lang="uk-UA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A8907B-55AD-4BCE-90CA-5D1E2C3C5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22" y="6368293"/>
              <a:ext cx="271754" cy="2717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11E88F-2D1B-4D25-9A9D-4CA54130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598" y="6368187"/>
              <a:ext cx="271754" cy="271754"/>
            </a:xfrm>
            <a:prstGeom prst="rect">
              <a:avLst/>
            </a:prstGeom>
          </p:spPr>
        </p:pic>
      </p:grpSp>
      <p:pic>
        <p:nvPicPr>
          <p:cNvPr id="13" name="Content Placeholder 12" descr="Heart">
            <a:extLst>
              <a:ext uri="{FF2B5EF4-FFF2-40B4-BE49-F238E27FC236}">
                <a16:creationId xmlns:a16="http://schemas.microsoft.com/office/drawing/2014/main" id="{B790FB7F-46E2-447F-B771-7922EA19A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6114" y="666958"/>
            <a:ext cx="684998" cy="684998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FF0F91-F2AC-4641-9F02-8F42EA3FF72F}"/>
              </a:ext>
            </a:extLst>
          </p:cNvPr>
          <p:cNvGrpSpPr/>
          <p:nvPr/>
        </p:nvGrpSpPr>
        <p:grpSpPr>
          <a:xfrm>
            <a:off x="1016195" y="2321217"/>
            <a:ext cx="5924748" cy="754054"/>
            <a:chOff x="1016195" y="2321217"/>
            <a:chExt cx="5924748" cy="7540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00E2E8-1BD2-46F2-9DEF-462FF5E88743}"/>
                </a:ext>
              </a:extLst>
            </p:cNvPr>
            <p:cNvSpPr txBox="1"/>
            <p:nvPr/>
          </p:nvSpPr>
          <p:spPr>
            <a:xfrm>
              <a:off x="1016195" y="2490496"/>
              <a:ext cx="1374928" cy="58477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Data In</a:t>
              </a:r>
              <a:endParaRPr lang="uk-UA" sz="3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00B214-F9F3-47F9-B7CE-52CCE025068E}"/>
                </a:ext>
              </a:extLst>
            </p:cNvPr>
            <p:cNvSpPr txBox="1"/>
            <p:nvPr/>
          </p:nvSpPr>
          <p:spPr>
            <a:xfrm>
              <a:off x="5251057" y="2490495"/>
              <a:ext cx="1689886" cy="58477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Data Out</a:t>
              </a:r>
              <a:endParaRPr lang="uk-UA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AEED8A4-C6E8-42C2-AA4D-1F59421FE8C3}"/>
                </a:ext>
              </a:extLst>
            </p:cNvPr>
            <p:cNvCxnSpPr>
              <a:stCxn id="14" idx="3"/>
              <a:endCxn id="16" idx="1"/>
            </p:cNvCxnSpPr>
            <p:nvPr/>
          </p:nvCxnSpPr>
          <p:spPr>
            <a:xfrm flipV="1">
              <a:off x="2391123" y="2782883"/>
              <a:ext cx="2859934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2F6FA8-8B6F-4C4B-84B5-ED1C26760D4A}"/>
                </a:ext>
              </a:extLst>
            </p:cNvPr>
            <p:cNvSpPr txBox="1"/>
            <p:nvPr/>
          </p:nvSpPr>
          <p:spPr>
            <a:xfrm>
              <a:off x="2857524" y="2321217"/>
              <a:ext cx="1927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Pure Function</a:t>
              </a:r>
              <a:endParaRPr lang="uk-UA" sz="24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C1286B6-2C91-42D5-BC4E-3C4FA08C974B}"/>
              </a:ext>
            </a:extLst>
          </p:cNvPr>
          <p:cNvSpPr txBox="1"/>
          <p:nvPr/>
        </p:nvSpPr>
        <p:spPr>
          <a:xfrm>
            <a:off x="6244758" y="3526900"/>
            <a:ext cx="4843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is modelled as data and pure functions that transform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Pure functions are composed to create data flow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Impure side-effects are pushed towards the edges of the system</a:t>
            </a:r>
            <a:endParaRPr lang="uk-U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F015BB-6378-4EAA-B62F-9D7EDFF9E527}"/>
              </a:ext>
            </a:extLst>
          </p:cNvPr>
          <p:cNvSpPr/>
          <p:nvPr/>
        </p:nvSpPr>
        <p:spPr>
          <a:xfrm>
            <a:off x="1016195" y="3413411"/>
            <a:ext cx="4635184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95E26"/>
                </a:solidFill>
                <a:latin typeface="Fira Code Light, Consolas,  Courier New"/>
              </a:rPr>
              <a:t>isWeekend</a:t>
            </a:r>
            <a:r>
              <a:rPr lang="en-US" sz="1400" dirty="0">
                <a:solidFill>
                  <a:srgbClr val="000000"/>
                </a:solidFill>
                <a:latin typeface="Fira Code Light, Consolas,  Courier New"/>
              </a:rPr>
              <a:t>() 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 Light, Consolas,  Courier New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Fira Code Light, Consolas,  Courier New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 Light, Consolas,  Courier New"/>
              </a:rPr>
              <a:t> date = </a:t>
            </a:r>
            <a:r>
              <a:rPr lang="en-US" sz="1400" dirty="0">
                <a:solidFill>
                  <a:srgbClr val="795E26"/>
                </a:solidFill>
                <a:latin typeface="Fira Code Light, Consolas,  Courier New"/>
              </a:rPr>
              <a:t>now</a:t>
            </a:r>
            <a:r>
              <a:rPr lang="en-US" sz="1400" dirty="0">
                <a:solidFill>
                  <a:srgbClr val="000000"/>
                </a:solidFill>
                <a:latin typeface="Fira Code Light, Consolas,  Courier New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 Light, Consolas,  Courier New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Fira Code Light, Consolas,  Courier New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Fira Code Light, Consolas,  Courier New"/>
              </a:rPr>
              <a:t>date.weekday</a:t>
            </a:r>
            <a:r>
              <a:rPr lang="en-US" sz="1400" dirty="0">
                <a:solidFill>
                  <a:srgbClr val="000000"/>
                </a:solidFill>
                <a:latin typeface="Fira Code Light, Consolas,  Courier New"/>
              </a:rPr>
              <a:t> == Saturday ||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 Light, Consolas,  Courier New"/>
              </a:rPr>
              <a:t>           </a:t>
            </a:r>
            <a:r>
              <a:rPr lang="en-US" sz="1400" dirty="0" err="1">
                <a:solidFill>
                  <a:srgbClr val="000000"/>
                </a:solidFill>
                <a:latin typeface="Fira Code Light, Consolas,  Courier New"/>
              </a:rPr>
              <a:t>date.weekday</a:t>
            </a:r>
            <a:r>
              <a:rPr lang="en-US" sz="1400" dirty="0">
                <a:solidFill>
                  <a:srgbClr val="000000"/>
                </a:solidFill>
                <a:latin typeface="Fira Code Light, Consolas,  Courier New"/>
              </a:rPr>
              <a:t> == Sunday;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 Light, Consolas,  Courier New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Fira Code Light, Consolas,  Courier New"/>
              </a:rPr>
            </a:br>
            <a:r>
              <a:rPr lang="en-US" sz="1400" dirty="0" err="1">
                <a:solidFill>
                  <a:srgbClr val="795E26"/>
                </a:solidFill>
                <a:latin typeface="Fira Code Light, Consolas,  Courier New"/>
              </a:rPr>
              <a:t>isWeekend</a:t>
            </a:r>
            <a:r>
              <a:rPr lang="en-US" sz="1400" dirty="0">
                <a:solidFill>
                  <a:srgbClr val="000000"/>
                </a:solidFill>
                <a:latin typeface="Fira Code Light, Consolas,  Courier New"/>
              </a:rPr>
              <a:t>(date) 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 Light, Consolas,  Courier New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Fira Code Light, Consolas,  Courier New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 Light, Consolas,  Courier New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Fira Code Light, Consolas,  Courier New"/>
              </a:rPr>
              <a:t>date.weekday</a:t>
            </a:r>
            <a:r>
              <a:rPr lang="en-US" sz="1400" dirty="0">
                <a:solidFill>
                  <a:srgbClr val="000000"/>
                </a:solidFill>
                <a:latin typeface="Fira Code Light, Consolas,  Courier New"/>
              </a:rPr>
              <a:t> == Saturday ||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 Light, Consolas,  Courier New"/>
              </a:rPr>
              <a:t>           </a:t>
            </a:r>
            <a:r>
              <a:rPr lang="en-US" sz="1400" dirty="0" err="1">
                <a:solidFill>
                  <a:srgbClr val="000000"/>
                </a:solidFill>
                <a:latin typeface="Fira Code Light, Consolas,  Courier New"/>
              </a:rPr>
              <a:t>date.weekday</a:t>
            </a:r>
            <a:r>
              <a:rPr lang="en-US" sz="1400" dirty="0">
                <a:solidFill>
                  <a:srgbClr val="000000"/>
                </a:solidFill>
                <a:latin typeface="Fira Code Light, Consolas,  Courier New"/>
              </a:rPr>
              <a:t> == Sunday;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 Light, Consolas,  Courier New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Fira Code Light, Consolas,  Courier New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829ED-E5DF-4752-872F-DD9ED43FCF9C}"/>
              </a:ext>
            </a:extLst>
          </p:cNvPr>
          <p:cNvSpPr txBox="1"/>
          <p:nvPr/>
        </p:nvSpPr>
        <p:spPr>
          <a:xfrm>
            <a:off x="4376630" y="3342234"/>
            <a:ext cx="929229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Impure</a:t>
            </a:r>
            <a:endParaRPr lang="uk-U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7E7644-6E13-4E56-91B5-FC32DFE92BDF}"/>
              </a:ext>
            </a:extLst>
          </p:cNvPr>
          <p:cNvSpPr txBox="1"/>
          <p:nvPr/>
        </p:nvSpPr>
        <p:spPr>
          <a:xfrm>
            <a:off x="4376629" y="4437354"/>
            <a:ext cx="929229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Pure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9449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  <p:bldP spid="9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6EF3-C02B-41D2-9BA2-4C8813BB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 are functional</a:t>
            </a:r>
            <a:endParaRPr lang="uk-U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8CB756-0E4D-42B9-AEC8-FC7BF4039BCC}"/>
              </a:ext>
            </a:extLst>
          </p:cNvPr>
          <p:cNvGrpSpPr/>
          <p:nvPr/>
        </p:nvGrpSpPr>
        <p:grpSpPr>
          <a:xfrm>
            <a:off x="635567" y="6306316"/>
            <a:ext cx="10870532" cy="369332"/>
            <a:chOff x="635567" y="6306316"/>
            <a:chExt cx="10870532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5783AE-F053-4E88-AEB2-10868950B4AB}"/>
                </a:ext>
              </a:extLst>
            </p:cNvPr>
            <p:cNvSpPr txBox="1"/>
            <p:nvPr/>
          </p:nvSpPr>
          <p:spPr>
            <a:xfrm>
              <a:off x="635567" y="6306316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Speaker:</a:t>
              </a:r>
              <a:r>
                <a:rPr lang="en-US" dirty="0"/>
                <a:t> Alexey Golub</a:t>
              </a:r>
              <a:endParaRPr lang="uk-UA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2FC9314E-8A50-4457-BA5D-EDB4507E22B2}"/>
                </a:ext>
              </a:extLst>
            </p:cNvPr>
            <p:cNvSpPr txBox="1"/>
            <p:nvPr/>
          </p:nvSpPr>
          <p:spPr>
            <a:xfrm>
              <a:off x="10576870" y="6306316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@Tyrrrz</a:t>
              </a:r>
              <a:endParaRPr lang="uk-UA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0EE44E-12E8-4BB3-8E20-6FDF3AA54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22" y="6368293"/>
              <a:ext cx="271754" cy="2717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69439F-7F8F-4F3A-978A-8700037BF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598" y="6368187"/>
              <a:ext cx="271754" cy="27175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927D3BF-452F-4211-8FA4-FDF817FEF7F9}"/>
              </a:ext>
            </a:extLst>
          </p:cNvPr>
          <p:cNvGrpSpPr/>
          <p:nvPr/>
        </p:nvGrpSpPr>
        <p:grpSpPr>
          <a:xfrm>
            <a:off x="1016195" y="2321217"/>
            <a:ext cx="6318766" cy="754054"/>
            <a:chOff x="1016195" y="2321217"/>
            <a:chExt cx="6318766" cy="7540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92D252-937A-4ED0-9285-2C91B4466B3B}"/>
                </a:ext>
              </a:extLst>
            </p:cNvPr>
            <p:cNvSpPr txBox="1"/>
            <p:nvPr/>
          </p:nvSpPr>
          <p:spPr>
            <a:xfrm>
              <a:off x="1016195" y="2490496"/>
              <a:ext cx="904415" cy="58477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Text</a:t>
              </a:r>
              <a:endParaRPr lang="uk-UA" sz="3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BB5610-8F96-41D7-B265-C366CDA03CC5}"/>
                </a:ext>
              </a:extLst>
            </p:cNvPr>
            <p:cNvSpPr txBox="1"/>
            <p:nvPr/>
          </p:nvSpPr>
          <p:spPr>
            <a:xfrm>
              <a:off x="5251057" y="2490495"/>
              <a:ext cx="2083904" cy="58477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Syntax Tree</a:t>
              </a:r>
              <a:endParaRPr lang="uk-UA" sz="32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126342-F0D9-4562-B52B-990AE1B1075C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1920610" y="2782883"/>
              <a:ext cx="3330447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B76AAA-A293-4082-98A5-95738425ECCE}"/>
                </a:ext>
              </a:extLst>
            </p:cNvPr>
            <p:cNvSpPr txBox="1"/>
            <p:nvPr/>
          </p:nvSpPr>
          <p:spPr>
            <a:xfrm>
              <a:off x="3331214" y="2321217"/>
              <a:ext cx="9797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Parser</a:t>
              </a:r>
              <a:endParaRPr lang="uk-UA" sz="24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AF52B8C-ACA2-46C0-A990-341BBE27CC7C}"/>
              </a:ext>
            </a:extLst>
          </p:cNvPr>
          <p:cNvGrpSpPr/>
          <p:nvPr/>
        </p:nvGrpSpPr>
        <p:grpSpPr>
          <a:xfrm>
            <a:off x="3331214" y="3782731"/>
            <a:ext cx="3562798" cy="626387"/>
            <a:chOff x="3331214" y="3782731"/>
            <a:chExt cx="3562798" cy="6263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597A8C-42F6-4067-8441-AFA9AF72ED41}"/>
                </a:ext>
              </a:extLst>
            </p:cNvPr>
            <p:cNvSpPr txBox="1"/>
            <p:nvPr/>
          </p:nvSpPr>
          <p:spPr>
            <a:xfrm>
              <a:off x="3331214" y="3885898"/>
              <a:ext cx="776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‘a’</a:t>
              </a:r>
              <a:endParaRPr lang="uk-UA" sz="2800" dirty="0">
                <a:solidFill>
                  <a:srgbClr val="A31515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E06A824-BE7E-448E-ACC7-D096F533E246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4107389" y="4147508"/>
              <a:ext cx="1412529" cy="572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6E7044-F1F7-4921-88BA-53E2C2F0C862}"/>
                </a:ext>
              </a:extLst>
            </p:cNvPr>
            <p:cNvSpPr txBox="1"/>
            <p:nvPr/>
          </p:nvSpPr>
          <p:spPr>
            <a:xfrm>
              <a:off x="5519918" y="3922398"/>
              <a:ext cx="1374094" cy="46166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Token.A</a:t>
              </a:r>
              <a:endPara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3E9D5E-EB38-4B61-8296-9AF0802A554C}"/>
                </a:ext>
              </a:extLst>
            </p:cNvPr>
            <p:cNvSpPr txBox="1"/>
            <p:nvPr/>
          </p:nvSpPr>
          <p:spPr>
            <a:xfrm>
              <a:off x="4335445" y="3782731"/>
              <a:ext cx="956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Parser A</a:t>
              </a:r>
              <a:endParaRPr lang="uk-UA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E2FA9-A6F4-4778-9368-501571724005}"/>
              </a:ext>
            </a:extLst>
          </p:cNvPr>
          <p:cNvGrpSpPr/>
          <p:nvPr/>
        </p:nvGrpSpPr>
        <p:grpSpPr>
          <a:xfrm>
            <a:off x="3331214" y="4332174"/>
            <a:ext cx="3562798" cy="643410"/>
            <a:chOff x="3331214" y="4332174"/>
            <a:chExt cx="3562798" cy="6434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62AB66-69CF-4959-94AD-91810140C4BC}"/>
                </a:ext>
              </a:extLst>
            </p:cNvPr>
            <p:cNvSpPr txBox="1"/>
            <p:nvPr/>
          </p:nvSpPr>
          <p:spPr>
            <a:xfrm>
              <a:off x="3331214" y="4452364"/>
              <a:ext cx="776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‘b’</a:t>
              </a:r>
              <a:endParaRPr lang="uk-UA" sz="2800" dirty="0">
                <a:solidFill>
                  <a:srgbClr val="A31515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AA0422-288F-43B4-861A-548EDB427CA5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4107389" y="4713974"/>
              <a:ext cx="1412529" cy="572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5AA636-192D-4880-A4CF-89F8B45582CA}"/>
                </a:ext>
              </a:extLst>
            </p:cNvPr>
            <p:cNvSpPr txBox="1"/>
            <p:nvPr/>
          </p:nvSpPr>
          <p:spPr>
            <a:xfrm>
              <a:off x="5519918" y="4488864"/>
              <a:ext cx="1374094" cy="46166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Token.B</a:t>
              </a:r>
              <a:endPara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AFF23D-8F6B-4141-BBBA-FA56AA36D9E3}"/>
                </a:ext>
              </a:extLst>
            </p:cNvPr>
            <p:cNvSpPr txBox="1"/>
            <p:nvPr/>
          </p:nvSpPr>
          <p:spPr>
            <a:xfrm>
              <a:off x="4335445" y="4332174"/>
              <a:ext cx="956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Parser B</a:t>
              </a:r>
              <a:endParaRPr lang="uk-UA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01F65F9-B247-4ECB-B5C7-BA9DD6DEE8CF}"/>
              </a:ext>
            </a:extLst>
          </p:cNvPr>
          <p:cNvSpPr txBox="1"/>
          <p:nvPr/>
        </p:nvSpPr>
        <p:spPr>
          <a:xfrm>
            <a:off x="1285167" y="419075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‘ab’</a:t>
            </a:r>
            <a:endParaRPr lang="uk-UA" sz="2800" dirty="0">
              <a:solidFill>
                <a:srgbClr val="A31515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79D223-69F5-49B6-9787-5937D7E9E713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2258510" y="4452364"/>
            <a:ext cx="1072704" cy="56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C4FB3C-F4F3-42F2-A719-AE228E781CCA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7105650" y="4452364"/>
            <a:ext cx="1004231" cy="56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A58B8C1-7C52-4ACD-9A89-4BE4DCDF8B2C}"/>
              </a:ext>
            </a:extLst>
          </p:cNvPr>
          <p:cNvSpPr txBox="1"/>
          <p:nvPr/>
        </p:nvSpPr>
        <p:spPr>
          <a:xfrm>
            <a:off x="8109881" y="4221531"/>
            <a:ext cx="3073277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Token.A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Token.B</a:t>
            </a:r>
            <a:endParaRPr lang="uk-UA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78A794-2DD5-41B4-9761-FB6B5022E91B}"/>
              </a:ext>
            </a:extLst>
          </p:cNvPr>
          <p:cNvSpPr/>
          <p:nvPr/>
        </p:nvSpPr>
        <p:spPr>
          <a:xfrm>
            <a:off x="3331214" y="3686175"/>
            <a:ext cx="3774436" cy="153350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Parser Composition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(‘THEN’, ‘OR’, ‘REPEAT’, etc.)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87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0AB0-47C6-4785-AB89-361487E1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FParsec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BF2A-C82D-4082-A956-3642525B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89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Library for building </a:t>
            </a:r>
            <a:r>
              <a:rPr lang="en-US" b="1" dirty="0"/>
              <a:t>recursive-descent</a:t>
            </a:r>
            <a:r>
              <a:rPr lang="en-US" dirty="0"/>
              <a:t> parsers</a:t>
            </a:r>
          </a:p>
          <a:p>
            <a:r>
              <a:rPr lang="en-US" dirty="0"/>
              <a:t>Lets us express </a:t>
            </a:r>
            <a:r>
              <a:rPr lang="en-US" b="1" dirty="0"/>
              <a:t>grammar rules</a:t>
            </a:r>
            <a:r>
              <a:rPr lang="en-US" dirty="0"/>
              <a:t> with </a:t>
            </a:r>
            <a:r>
              <a:rPr lang="en-US" b="1" dirty="0"/>
              <a:t>functions</a:t>
            </a:r>
          </a:p>
          <a:p>
            <a:r>
              <a:rPr lang="en-US" dirty="0"/>
              <a:t>Parser is a </a:t>
            </a:r>
            <a:r>
              <a:rPr lang="en-US" b="1" dirty="0"/>
              <a:t>function</a:t>
            </a:r>
            <a:r>
              <a:rPr lang="en-US" dirty="0"/>
              <a:t> of </a:t>
            </a:r>
            <a:r>
              <a:rPr lang="en-US" b="1" dirty="0"/>
              <a:t>input</a:t>
            </a:r>
            <a:r>
              <a:rPr lang="en-US" dirty="0"/>
              <a:t> that returns </a:t>
            </a:r>
            <a:r>
              <a:rPr lang="en-US" b="1" dirty="0"/>
              <a:t>produced result</a:t>
            </a:r>
          </a:p>
          <a:p>
            <a:r>
              <a:rPr lang="en-US" dirty="0"/>
              <a:t>Complex parsers are built by </a:t>
            </a:r>
            <a:r>
              <a:rPr lang="en-US" b="1" dirty="0"/>
              <a:t>combining</a:t>
            </a:r>
            <a:r>
              <a:rPr lang="en-US" dirty="0"/>
              <a:t> less complex parsers</a:t>
            </a:r>
          </a:p>
          <a:p>
            <a:r>
              <a:rPr lang="en-US" b="1" dirty="0"/>
              <a:t>Hierarchy</a:t>
            </a:r>
            <a:r>
              <a:rPr lang="en-US" dirty="0"/>
              <a:t> of parsers resembles the target </a:t>
            </a:r>
            <a:r>
              <a:rPr lang="en-US" b="1" dirty="0"/>
              <a:t>syntax tree</a:t>
            </a:r>
          </a:p>
          <a:p>
            <a:r>
              <a:rPr lang="en-US" dirty="0"/>
              <a:t>Incredibly </a:t>
            </a:r>
            <a:r>
              <a:rPr lang="en-US" b="1" dirty="0"/>
              <a:t>fast performance</a:t>
            </a:r>
            <a:endParaRPr lang="uk-UA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D2A3-991F-45DE-AA21-2471E0DB1832}"/>
              </a:ext>
            </a:extLst>
          </p:cNvPr>
          <p:cNvGrpSpPr/>
          <p:nvPr/>
        </p:nvGrpSpPr>
        <p:grpSpPr>
          <a:xfrm>
            <a:off x="635567" y="6306316"/>
            <a:ext cx="10870532" cy="369332"/>
            <a:chOff x="635567" y="6306316"/>
            <a:chExt cx="10870532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034877-E660-4675-8AA4-C9E184D40AF8}"/>
                </a:ext>
              </a:extLst>
            </p:cNvPr>
            <p:cNvSpPr txBox="1"/>
            <p:nvPr/>
          </p:nvSpPr>
          <p:spPr>
            <a:xfrm>
              <a:off x="635567" y="6306316"/>
              <a:ext cx="227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Speaker:</a:t>
              </a:r>
              <a:r>
                <a:rPr lang="en-US" dirty="0"/>
                <a:t> Alexey Golub</a:t>
              </a:r>
              <a:endParaRPr lang="uk-UA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48EAB567-DCB3-4B61-AB35-9BDAB06076DC}"/>
                </a:ext>
              </a:extLst>
            </p:cNvPr>
            <p:cNvSpPr txBox="1"/>
            <p:nvPr/>
          </p:nvSpPr>
          <p:spPr>
            <a:xfrm>
              <a:off x="10576870" y="6306316"/>
              <a:ext cx="92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@Tyrrrz</a:t>
              </a:r>
              <a:endParaRPr lang="uk-UA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9910C3-9B83-4A78-99E6-447AE04FF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22" y="6368293"/>
              <a:ext cx="271754" cy="2717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70B52F8-B63D-471A-930A-811B0D651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598" y="6368187"/>
              <a:ext cx="271754" cy="27175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F4EE42E-01C1-4636-A81E-B03A2BD1170B}"/>
              </a:ext>
            </a:extLst>
          </p:cNvPr>
          <p:cNvSpPr txBox="1"/>
          <p:nvPr/>
        </p:nvSpPr>
        <p:spPr>
          <a:xfrm>
            <a:off x="1295768" y="5125232"/>
            <a:ext cx="5907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4"/>
              </a:rPr>
              <a:t>https://github.com/stephan-tolksdorf/fparsec</a:t>
            </a:r>
            <a:endParaRPr lang="uk-UA" sz="2400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F160577-BB61-456A-9D90-8E0A404D9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58353"/>
            <a:ext cx="395424" cy="3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3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5051</TotalTime>
  <Words>826</Words>
  <Application>Microsoft Office PowerPoint</Application>
  <PresentationFormat>Widescreen</PresentationFormat>
  <Paragraphs>180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Fira Code Light, Consolas,  Courier New</vt:lpstr>
      <vt:lpstr>Office Theme</vt:lpstr>
      <vt:lpstr>Learning F#</vt:lpstr>
      <vt:lpstr>/whois ${speaker}</vt:lpstr>
      <vt:lpstr>What is F#?</vt:lpstr>
      <vt:lpstr>What can F# be used for?</vt:lpstr>
      <vt:lpstr>PowerPoint Presentation</vt:lpstr>
      <vt:lpstr>Paradigm shift</vt:lpstr>
      <vt:lpstr>Functional       Purity</vt:lpstr>
      <vt:lpstr>Parsers are functional</vt:lpstr>
      <vt:lpstr>FParsec</vt:lpstr>
      <vt:lpstr>Let’s  build our own query language!</vt:lpstr>
      <vt:lpstr>Language syntax</vt:lpstr>
      <vt:lpstr>Language syntax</vt:lpstr>
      <vt:lpstr>Operator precedence parser</vt:lpstr>
      <vt:lpstr>Things we’ve learned</vt:lpstr>
      <vt:lpstr>Source code</vt:lpstr>
      <vt:lpstr>Learn more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Tyrrrz</dc:creator>
  <cp:lastModifiedBy>Oleksii Holub</cp:lastModifiedBy>
  <cp:revision>159</cp:revision>
  <dcterms:created xsi:type="dcterms:W3CDTF">2020-05-02T11:19:55Z</dcterms:created>
  <dcterms:modified xsi:type="dcterms:W3CDTF">2020-05-09T19:16:26Z</dcterms:modified>
</cp:coreProperties>
</file>