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2E3F53"/>
    <a:srgbClr val="D35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>
        <p:scale>
          <a:sx n="83" d="100"/>
          <a:sy n="83" d="100"/>
        </p:scale>
        <p:origin x="1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DF40-8B97-0A46-AC21-B15AF0452C34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D5D6-F8CD-D443-A78A-858447ED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DF40-8B97-0A46-AC21-B15AF0452C34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D5D6-F8CD-D443-A78A-858447ED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DF40-8B97-0A46-AC21-B15AF0452C34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D5D6-F8CD-D443-A78A-858447ED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DF40-8B97-0A46-AC21-B15AF0452C34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D5D6-F8CD-D443-A78A-858447ED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1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DF40-8B97-0A46-AC21-B15AF0452C34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D5D6-F8CD-D443-A78A-858447ED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DF40-8B97-0A46-AC21-B15AF0452C34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D5D6-F8CD-D443-A78A-858447ED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DF40-8B97-0A46-AC21-B15AF0452C34}" type="datetimeFigureOut">
              <a:rPr lang="en-US" smtClean="0"/>
              <a:t>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D5D6-F8CD-D443-A78A-858447ED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DF40-8B97-0A46-AC21-B15AF0452C34}" type="datetimeFigureOut">
              <a:rPr lang="en-US" smtClean="0"/>
              <a:t>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D5D6-F8CD-D443-A78A-858447ED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DF40-8B97-0A46-AC21-B15AF0452C34}" type="datetimeFigureOut">
              <a:rPr lang="en-US" smtClean="0"/>
              <a:t>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D5D6-F8CD-D443-A78A-858447ED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DF40-8B97-0A46-AC21-B15AF0452C34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D5D6-F8CD-D443-A78A-858447ED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DF40-8B97-0A46-AC21-B15AF0452C34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D5D6-F8CD-D443-A78A-858447ED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7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DF40-8B97-0A46-AC21-B15AF0452C34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AD5D6-F8CD-D443-A78A-858447ED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2218" y="494352"/>
            <a:ext cx="4111515" cy="1182048"/>
          </a:xfrm>
          <a:prstGeom prst="rect">
            <a:avLst/>
          </a:prstGeom>
          <a:solidFill>
            <a:srgbClr val="D35300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rPr>
              <a:t>Estimate the mediation model (via OLS or GLM)</a:t>
            </a:r>
            <a:endParaRPr lang="en-US" dirty="0">
              <a:solidFill>
                <a:schemeClr val="bg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2302" y="1815152"/>
            <a:ext cx="4111515" cy="1182048"/>
          </a:xfrm>
          <a:prstGeom prst="rect">
            <a:avLst/>
          </a:prstGeom>
          <a:solidFill>
            <a:srgbClr val="2E3F53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rPr>
              <a:t>2. Compute the average 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rPr>
              <a:t>   marginal effects of each</a:t>
            </a:r>
          </a:p>
          <a:p>
            <a:r>
              <a:rPr lang="en-US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rPr>
              <a:t>  path</a:t>
            </a:r>
            <a:endParaRPr lang="en-US" dirty="0">
              <a:solidFill>
                <a:schemeClr val="bg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9016" y="3135952"/>
            <a:ext cx="4111515" cy="1182048"/>
          </a:xfrm>
          <a:prstGeom prst="rect">
            <a:avLst/>
          </a:prstGeom>
          <a:solidFill>
            <a:srgbClr val="548235">
              <a:alpha val="9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rPr>
              <a:t>3. Estimate each effect </a:t>
            </a:r>
          </a:p>
          <a:p>
            <a:r>
              <a:rPr lang="en-US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rPr>
              <a:t>  (indirect, direct, total)</a:t>
            </a:r>
            <a:endParaRPr lang="en-US" dirty="0">
              <a:solidFill>
                <a:schemeClr val="bg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1085180" y="1799481"/>
            <a:ext cx="729776" cy="633102"/>
          </a:xfrm>
          <a:prstGeom prst="curvedConnector2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H="1">
            <a:off x="2339416" y="3111137"/>
            <a:ext cx="729776" cy="633102"/>
          </a:xfrm>
          <a:prstGeom prst="curvedConnector2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5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1</cp:revision>
  <dcterms:created xsi:type="dcterms:W3CDTF">2017-08-12T18:24:45Z</dcterms:created>
  <dcterms:modified xsi:type="dcterms:W3CDTF">2017-08-12T18:34:51Z</dcterms:modified>
</cp:coreProperties>
</file>