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5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7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1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AB82-AEFA-4742-98E6-9976EA33E50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B25D-D051-7943-93C0-4C745A7C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533CF5-17E3-594C-A66D-A99CD96C24F2}"/>
              </a:ext>
            </a:extLst>
          </p:cNvPr>
          <p:cNvSpPr/>
          <p:nvPr/>
        </p:nvSpPr>
        <p:spPr>
          <a:xfrm>
            <a:off x="471177" y="1542672"/>
            <a:ext cx="1672186" cy="6986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Z-Tests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79929-6E39-4941-A41F-5AE7495CD83D}"/>
              </a:ext>
            </a:extLst>
          </p:cNvPr>
          <p:cNvSpPr/>
          <p:nvPr/>
        </p:nvSpPr>
        <p:spPr>
          <a:xfrm>
            <a:off x="4661581" y="2937022"/>
            <a:ext cx="1906782" cy="6986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T-Tests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AA931-CDC7-F549-BADE-1B2773B17D6E}"/>
              </a:ext>
            </a:extLst>
          </p:cNvPr>
          <p:cNvSpPr/>
          <p:nvPr/>
        </p:nvSpPr>
        <p:spPr>
          <a:xfrm>
            <a:off x="9700054" y="2937021"/>
            <a:ext cx="1923704" cy="69864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ANOVA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1055EE-F695-9241-9D94-214AD7158982}"/>
                  </a:ext>
                </a:extLst>
              </p:cNvPr>
              <p:cNvSpPr txBox="1"/>
              <p:nvPr/>
            </p:nvSpPr>
            <p:spPr>
              <a:xfrm>
                <a:off x="4284223" y="896341"/>
                <a:ext cx="2619910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Garamond" panose="02020404030301010803" pitchFamily="18" charset="0"/>
                  </a:rPr>
                  <a:t>Know comparison population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1055EE-F695-9241-9D94-214AD715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23" y="896341"/>
                <a:ext cx="2619910" cy="646331"/>
              </a:xfrm>
              <a:prstGeom prst="rect">
                <a:avLst/>
              </a:prstGeom>
              <a:blipFill>
                <a:blip r:embed="rId2"/>
                <a:stretch>
                  <a:fillRect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3DD92B-DEDB-3A48-AF50-1E368FFA17F9}"/>
                  </a:ext>
                </a:extLst>
              </p:cNvPr>
              <p:cNvSpPr txBox="1"/>
              <p:nvPr/>
            </p:nvSpPr>
            <p:spPr>
              <a:xfrm>
                <a:off x="432337" y="256670"/>
                <a:ext cx="3614859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Garamond" panose="02020404030301010803" pitchFamily="18" charset="0"/>
                  </a:rPr>
                  <a:t>Do you know comparison population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3DD92B-DEDB-3A48-AF50-1E368FFA1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37" y="256670"/>
                <a:ext cx="3614859" cy="646331"/>
              </a:xfrm>
              <a:prstGeom prst="rect">
                <a:avLst/>
              </a:prstGeom>
              <a:blipFill>
                <a:blip r:embed="rId3"/>
                <a:stretch>
                  <a:fillRect t="-1923" r="-139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FBA245B-4905-B04A-9BBA-E5FAB3366DCF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1453684" y="756588"/>
            <a:ext cx="639671" cy="932497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A535D43-87C4-994D-9983-778AFEF786E8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3103742" y="39026"/>
            <a:ext cx="316506" cy="204445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59E323-511C-E049-A7D6-03D30426C8A7}"/>
              </a:ext>
            </a:extLst>
          </p:cNvPr>
          <p:cNvSpPr txBox="1"/>
          <p:nvPr/>
        </p:nvSpPr>
        <p:spPr>
          <a:xfrm>
            <a:off x="1616339" y="1183632"/>
            <a:ext cx="50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49BC2-28CC-D94A-A00E-A41A4F5E8377}"/>
              </a:ext>
            </a:extLst>
          </p:cNvPr>
          <p:cNvSpPr txBox="1"/>
          <p:nvPr/>
        </p:nvSpPr>
        <p:spPr>
          <a:xfrm>
            <a:off x="3432334" y="117556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No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C32D27D-6AB6-1A40-8811-ECF7AA0C667E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4907400" y="2229450"/>
            <a:ext cx="1394350" cy="20794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250C2B1-CCA6-D844-AE80-59CFA529BEEB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6768948" y="367901"/>
            <a:ext cx="250613" cy="2600153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A1AD428-31DB-3B4B-B1DF-2524BCFBB4CC}"/>
              </a:ext>
            </a:extLst>
          </p:cNvPr>
          <p:cNvSpPr txBox="1"/>
          <p:nvPr/>
        </p:nvSpPr>
        <p:spPr>
          <a:xfrm>
            <a:off x="5114257" y="1870515"/>
            <a:ext cx="50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AD4521-E5E9-9E4B-AFDF-1B45C66CD07D}"/>
              </a:ext>
            </a:extLst>
          </p:cNvPr>
          <p:cNvSpPr txBox="1"/>
          <p:nvPr/>
        </p:nvSpPr>
        <p:spPr>
          <a:xfrm>
            <a:off x="6998721" y="14701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FB2370-A6B2-DD46-A3DA-CC87F50006DF}"/>
              </a:ext>
            </a:extLst>
          </p:cNvPr>
          <p:cNvSpPr txBox="1"/>
          <p:nvPr/>
        </p:nvSpPr>
        <p:spPr>
          <a:xfrm>
            <a:off x="8194331" y="1331620"/>
            <a:ext cx="261991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How many groups (or repeated measures) do you have?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207C832-D3FF-1846-B684-B0D08E482450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 rot="5400000">
            <a:off x="7218593" y="651329"/>
            <a:ext cx="682072" cy="3889314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304F91-EF00-A74C-A4F3-6ED435B27408}"/>
              </a:ext>
            </a:extLst>
          </p:cNvPr>
          <p:cNvSpPr txBox="1"/>
          <p:nvPr/>
        </p:nvSpPr>
        <p:spPr>
          <a:xfrm>
            <a:off x="8608953" y="2290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aramond" panose="02020404030301010803" pitchFamily="18" charset="0"/>
              </a:rPr>
              <a:t>2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AABEAC4-90C8-9F40-A9D6-5E078EF7BCB2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 rot="16200000" flipH="1">
            <a:off x="9742061" y="2017175"/>
            <a:ext cx="682071" cy="115762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2882D29-67D2-FB4A-B096-C36D2EECBC17}"/>
              </a:ext>
            </a:extLst>
          </p:cNvPr>
          <p:cNvSpPr txBox="1"/>
          <p:nvPr/>
        </p:nvSpPr>
        <p:spPr>
          <a:xfrm>
            <a:off x="10068088" y="229069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3+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16B7C9B-9013-0545-9071-10EBD072B68D}"/>
              </a:ext>
            </a:extLst>
          </p:cNvPr>
          <p:cNvCxnSpPr>
            <a:cxnSpLocks/>
            <a:stCxn id="5" idx="1"/>
            <a:endCxn id="62" idx="3"/>
          </p:cNvCxnSpPr>
          <p:nvPr/>
        </p:nvCxnSpPr>
        <p:spPr>
          <a:xfrm rot="10800000">
            <a:off x="4372687" y="2826972"/>
            <a:ext cx="288894" cy="45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7A07907-2D3A-3546-9143-CA528D76BA11}"/>
              </a:ext>
            </a:extLst>
          </p:cNvPr>
          <p:cNvSpPr txBox="1"/>
          <p:nvPr/>
        </p:nvSpPr>
        <p:spPr>
          <a:xfrm>
            <a:off x="1752777" y="2503805"/>
            <a:ext cx="261991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Do you have repeated measures?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393CE9B-F3F1-224D-91F5-CB9EA247CDFC}"/>
              </a:ext>
            </a:extLst>
          </p:cNvPr>
          <p:cNvCxnSpPr>
            <a:cxnSpLocks/>
            <a:stCxn id="62" idx="2"/>
            <a:endCxn id="71" idx="3"/>
          </p:cNvCxnSpPr>
          <p:nvPr/>
        </p:nvCxnSpPr>
        <p:spPr>
          <a:xfrm rot="5400000">
            <a:off x="2364998" y="2927690"/>
            <a:ext cx="475289" cy="920180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526335-8020-194B-BBE7-CFCC86621A87}"/>
              </a:ext>
            </a:extLst>
          </p:cNvPr>
          <p:cNvCxnSpPr>
            <a:cxnSpLocks/>
            <a:stCxn id="62" idx="2"/>
            <a:endCxn id="73" idx="3"/>
          </p:cNvCxnSpPr>
          <p:nvPr/>
        </p:nvCxnSpPr>
        <p:spPr>
          <a:xfrm rot="5400000">
            <a:off x="1940510" y="3352178"/>
            <a:ext cx="1324264" cy="920181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35BEEF7-B2C1-D240-9C53-B4A85BAB2F7B}"/>
              </a:ext>
            </a:extLst>
          </p:cNvPr>
          <p:cNvSpPr txBox="1"/>
          <p:nvPr/>
        </p:nvSpPr>
        <p:spPr>
          <a:xfrm>
            <a:off x="2389529" y="3292562"/>
            <a:ext cx="50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72D2F2-D81C-2949-84F9-5973F4766799}"/>
              </a:ext>
            </a:extLst>
          </p:cNvPr>
          <p:cNvSpPr txBox="1"/>
          <p:nvPr/>
        </p:nvSpPr>
        <p:spPr>
          <a:xfrm>
            <a:off x="2400078" y="414434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C4AE47-2494-4549-88A4-A73EA2FEF815}"/>
              </a:ext>
            </a:extLst>
          </p:cNvPr>
          <p:cNvSpPr/>
          <p:nvPr/>
        </p:nvSpPr>
        <p:spPr>
          <a:xfrm>
            <a:off x="351889" y="3276103"/>
            <a:ext cx="1790663" cy="6986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Paired Samples T-Test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048CE3-A371-744B-A666-66FA55540E9A}"/>
              </a:ext>
            </a:extLst>
          </p:cNvPr>
          <p:cNvSpPr/>
          <p:nvPr/>
        </p:nvSpPr>
        <p:spPr>
          <a:xfrm>
            <a:off x="351888" y="4125078"/>
            <a:ext cx="1790663" cy="6986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Independent Samples T-Test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B7975CA3-5352-0540-817E-DC5B9EB43066}"/>
              </a:ext>
            </a:extLst>
          </p:cNvPr>
          <p:cNvCxnSpPr>
            <a:cxnSpLocks/>
            <a:stCxn id="6" idx="2"/>
            <a:endCxn id="77" idx="0"/>
          </p:cNvCxnSpPr>
          <p:nvPr/>
        </p:nvCxnSpPr>
        <p:spPr>
          <a:xfrm rot="5400000">
            <a:off x="10076963" y="3548869"/>
            <a:ext cx="498148" cy="67173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30B5E6E-DED4-7A40-8B47-89BAB14C5EE3}"/>
              </a:ext>
            </a:extLst>
          </p:cNvPr>
          <p:cNvSpPr txBox="1"/>
          <p:nvPr/>
        </p:nvSpPr>
        <p:spPr>
          <a:xfrm>
            <a:off x="8680212" y="4133812"/>
            <a:ext cx="261991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Do you have repeated measures?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2497F8D-042E-734B-8564-DDC1253AEED9}"/>
              </a:ext>
            </a:extLst>
          </p:cNvPr>
          <p:cNvCxnSpPr>
            <a:cxnSpLocks/>
            <a:stCxn id="77" idx="2"/>
            <a:endCxn id="82" idx="3"/>
          </p:cNvCxnSpPr>
          <p:nvPr/>
        </p:nvCxnSpPr>
        <p:spPr>
          <a:xfrm rot="5400000">
            <a:off x="7560862" y="2641604"/>
            <a:ext cx="290767" cy="456784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B82863A-A2C9-1140-B6FD-E06EFB03851A}"/>
              </a:ext>
            </a:extLst>
          </p:cNvPr>
          <p:cNvCxnSpPr>
            <a:cxnSpLocks/>
            <a:stCxn id="77" idx="2"/>
            <a:endCxn id="133" idx="0"/>
          </p:cNvCxnSpPr>
          <p:nvPr/>
        </p:nvCxnSpPr>
        <p:spPr>
          <a:xfrm rot="16200000" flipH="1">
            <a:off x="10069845" y="4700465"/>
            <a:ext cx="596625" cy="75598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25B1FB-901E-654D-94CB-0E5E67508235}"/>
              </a:ext>
            </a:extLst>
          </p:cNvPr>
          <p:cNvSpPr txBox="1"/>
          <p:nvPr/>
        </p:nvSpPr>
        <p:spPr>
          <a:xfrm>
            <a:off x="8871455" y="4755790"/>
            <a:ext cx="50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AEA352-AF21-B743-9516-532D223F097E}"/>
              </a:ext>
            </a:extLst>
          </p:cNvPr>
          <p:cNvSpPr txBox="1"/>
          <p:nvPr/>
        </p:nvSpPr>
        <p:spPr>
          <a:xfrm>
            <a:off x="10187561" y="475579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54A7A6-D644-C745-B4FC-4A1FEE2205E5}"/>
              </a:ext>
            </a:extLst>
          </p:cNvPr>
          <p:cNvSpPr/>
          <p:nvPr/>
        </p:nvSpPr>
        <p:spPr>
          <a:xfrm>
            <a:off x="3505819" y="4721588"/>
            <a:ext cx="1916503" cy="69864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Repeated Measures ANOVA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E7CC2E-15FF-3E4C-AF03-A77F20EE36E0}"/>
              </a:ext>
            </a:extLst>
          </p:cNvPr>
          <p:cNvSpPr/>
          <p:nvPr/>
        </p:nvSpPr>
        <p:spPr>
          <a:xfrm>
            <a:off x="5614972" y="5232885"/>
            <a:ext cx="1790663" cy="69864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Two-Way ANOVA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975174-087C-0D42-B379-E9E76EDC4237}"/>
              </a:ext>
            </a:extLst>
          </p:cNvPr>
          <p:cNvSpPr txBox="1"/>
          <p:nvPr/>
        </p:nvSpPr>
        <p:spPr>
          <a:xfrm>
            <a:off x="9436192" y="5376768"/>
            <a:ext cx="261991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Do you have two independent variables (two different grouping variables)?</a:t>
            </a: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5B544402-881E-DF4A-825D-E0409EC982C2}"/>
              </a:ext>
            </a:extLst>
          </p:cNvPr>
          <p:cNvCxnSpPr>
            <a:cxnSpLocks/>
            <a:stCxn id="133" idx="1"/>
            <a:endCxn id="83" idx="3"/>
          </p:cNvCxnSpPr>
          <p:nvPr/>
        </p:nvCxnSpPr>
        <p:spPr>
          <a:xfrm rot="10800000">
            <a:off x="7405636" y="5582207"/>
            <a:ext cx="2030557" cy="39472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C6AB8A3-5466-D84E-A034-3E00C7AAD435}"/>
              </a:ext>
            </a:extLst>
          </p:cNvPr>
          <p:cNvSpPr txBox="1"/>
          <p:nvPr/>
        </p:nvSpPr>
        <p:spPr>
          <a:xfrm>
            <a:off x="7693616" y="5230038"/>
            <a:ext cx="50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Yes</a:t>
            </a:r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47C9834C-40EE-8A49-B245-93620B4BE740}"/>
              </a:ext>
            </a:extLst>
          </p:cNvPr>
          <p:cNvCxnSpPr>
            <a:cxnSpLocks/>
            <a:stCxn id="133" idx="1"/>
          </p:cNvCxnSpPr>
          <p:nvPr/>
        </p:nvCxnSpPr>
        <p:spPr>
          <a:xfrm rot="10800000" flipV="1">
            <a:off x="7405636" y="5976932"/>
            <a:ext cx="2030557" cy="40538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3B6F574-CD7E-7642-86E2-83ECEF40CCA1}"/>
              </a:ext>
            </a:extLst>
          </p:cNvPr>
          <p:cNvSpPr txBox="1"/>
          <p:nvPr/>
        </p:nvSpPr>
        <p:spPr>
          <a:xfrm>
            <a:off x="3505819" y="6059156"/>
            <a:ext cx="390256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Do you have continuous or categorical covariates to include in the model?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5C9E1D-E307-DA47-9CFF-1FF6B3CE732F}"/>
              </a:ext>
            </a:extLst>
          </p:cNvPr>
          <p:cNvSpPr txBox="1"/>
          <p:nvPr/>
        </p:nvSpPr>
        <p:spPr>
          <a:xfrm>
            <a:off x="7699627" y="602782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No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472B9EBD-B977-6841-9B31-27D1F445100C}"/>
              </a:ext>
            </a:extLst>
          </p:cNvPr>
          <p:cNvCxnSpPr>
            <a:cxnSpLocks/>
            <a:stCxn id="151" idx="1"/>
            <a:endCxn id="156" idx="3"/>
          </p:cNvCxnSpPr>
          <p:nvPr/>
        </p:nvCxnSpPr>
        <p:spPr>
          <a:xfrm rot="10800000">
            <a:off x="2343545" y="5523238"/>
            <a:ext cx="1162275" cy="85908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DCF368-4322-2242-9938-A12E128DE6AE}"/>
              </a:ext>
            </a:extLst>
          </p:cNvPr>
          <p:cNvSpPr/>
          <p:nvPr/>
        </p:nvSpPr>
        <p:spPr>
          <a:xfrm>
            <a:off x="552881" y="5173916"/>
            <a:ext cx="1790663" cy="69864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ANCOVA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0812BB-97C0-414D-9FA9-CBA3D289A066}"/>
              </a:ext>
            </a:extLst>
          </p:cNvPr>
          <p:cNvSpPr/>
          <p:nvPr/>
        </p:nvSpPr>
        <p:spPr>
          <a:xfrm>
            <a:off x="552882" y="6027822"/>
            <a:ext cx="1790663" cy="69864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One-Way ANOVA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91818476-7797-0646-90D7-AA5DD604B75B}"/>
              </a:ext>
            </a:extLst>
          </p:cNvPr>
          <p:cNvCxnSpPr>
            <a:cxnSpLocks/>
            <a:stCxn id="151" idx="1"/>
            <a:endCxn id="157" idx="3"/>
          </p:cNvCxnSpPr>
          <p:nvPr/>
        </p:nvCxnSpPr>
        <p:spPr>
          <a:xfrm rot="10800000">
            <a:off x="2343545" y="6377144"/>
            <a:ext cx="1162274" cy="517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FCFC164-5525-2840-B2FF-1823974D23F1}"/>
              </a:ext>
            </a:extLst>
          </p:cNvPr>
          <p:cNvSpPr txBox="1"/>
          <p:nvPr/>
        </p:nvSpPr>
        <p:spPr>
          <a:xfrm>
            <a:off x="2436113" y="5173916"/>
            <a:ext cx="50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0629039-00E8-7941-8854-57988BD7D708}"/>
              </a:ext>
            </a:extLst>
          </p:cNvPr>
          <p:cNvSpPr txBox="1"/>
          <p:nvPr/>
        </p:nvSpPr>
        <p:spPr>
          <a:xfrm>
            <a:off x="2457210" y="602782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6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99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5</cp:revision>
  <dcterms:created xsi:type="dcterms:W3CDTF">2018-02-21T17:09:06Z</dcterms:created>
  <dcterms:modified xsi:type="dcterms:W3CDTF">2018-02-21T17:41:55Z</dcterms:modified>
</cp:coreProperties>
</file>