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20" r:id="rId4"/>
    <p:sldId id="353" r:id="rId5"/>
    <p:sldId id="364" r:id="rId6"/>
    <p:sldId id="356" r:id="rId7"/>
    <p:sldId id="367" r:id="rId8"/>
    <p:sldId id="369" r:id="rId9"/>
    <p:sldId id="375" r:id="rId10"/>
    <p:sldId id="376" r:id="rId11"/>
    <p:sldId id="377" r:id="rId12"/>
    <p:sldId id="378" r:id="rId13"/>
    <p:sldId id="379" r:id="rId14"/>
    <p:sldId id="370" r:id="rId15"/>
    <p:sldId id="371" r:id="rId16"/>
    <p:sldId id="387" r:id="rId17"/>
    <p:sldId id="372" r:id="rId18"/>
    <p:sldId id="373" r:id="rId19"/>
    <p:sldId id="374" r:id="rId20"/>
    <p:sldId id="298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27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4" r:id="rId42"/>
    <p:sldId id="405" r:id="rId43"/>
    <p:sldId id="403" r:id="rId44"/>
    <p:sldId id="400" r:id="rId45"/>
    <p:sldId id="401" r:id="rId46"/>
    <p:sldId id="402" r:id="rId47"/>
    <p:sldId id="406" r:id="rId48"/>
    <p:sldId id="368" r:id="rId49"/>
    <p:sldId id="348" r:id="rId50"/>
    <p:sldId id="289" r:id="rId51"/>
    <p:sldId id="29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8296"/>
  </p:normalViewPr>
  <p:slideViewPr>
    <p:cSldViewPr snapToGrid="0" snapToObjects="1">
      <p:cViewPr varScale="1">
        <p:scale>
          <a:sx n="101" d="100"/>
          <a:sy n="101" d="100"/>
        </p:scale>
        <p:origin x="336" y="19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18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3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tests we can do but we won’t go into those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45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78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2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our computed z score is beyond 1.96 OR our p-value is below .05, then we REJECT the null (the findings are statistically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5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8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0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7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2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is more dangerous in your field?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02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 level is the chance of a Type I error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Make it smaller (e.g., .01) then Type I error decreases, but Type II error increases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Two-tailed tests are more conservative than one-tailed tests (let’s stick with two-tailed)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68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40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37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41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7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your sample size increases, the t gets closer and closer to the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57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your sample size increases, the t gets closer and closer to the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63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units are z scores in?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 deviation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2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67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t-test, DV needs to be interval/ratio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757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26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62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tests we can do but we won’t go into those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39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39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589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our computed t-stat is beyond 1.96 OR our p-value is below .05, then we REJECT the null (the findings are statistically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09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our computed t-stat is beyond 1.96 OR our p-value is below .05, then we REJECT the null (the findings are statistically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697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our computed t-stat is beyond 1.96 OR our p-value is below .05, then we REJECT the null (the findings are statistically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9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28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our computed z score is beyond 2.05 OR our p-value is below .05, then we REJECT the null (the findings are statistically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098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545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287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395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820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only works if the distribution of the raw scores are normally-distributed!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2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0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3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2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Q_classificati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if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if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Q_classification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(null)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Homogeneity of variance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24A2D-88FA-4740-9B03-6AC58789A717}"/>
              </a:ext>
            </a:extLst>
          </p:cNvPr>
          <p:cNvSpPr/>
          <p:nvPr/>
        </p:nvSpPr>
        <p:spPr>
          <a:xfrm>
            <a:off x="3988877" y="4762907"/>
            <a:ext cx="7364923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of variable controls what analyses we can 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nominal, ordinal, interval, ratio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4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Homogeneity of variance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B3FFB4-DEAD-FE4C-8A8C-D7AE343CDADB}"/>
              </a:ext>
            </a:extLst>
          </p:cNvPr>
          <p:cNvSpPr/>
          <p:nvPr/>
        </p:nvSpPr>
        <p:spPr>
          <a:xfrm>
            <a:off x="3823777" y="3296553"/>
            <a:ext cx="7364923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Usually the outcome needs to be normal (for small samples)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2C9E31F0-4B9F-2643-853B-DE67A7DC9527}"/>
              </a:ext>
            </a:extLst>
          </p:cNvPr>
          <p:cNvSpPr/>
          <p:nvPr/>
        </p:nvSpPr>
        <p:spPr>
          <a:xfrm rot="5400000" flipH="1">
            <a:off x="2818427" y="3702081"/>
            <a:ext cx="939342" cy="850385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Homogeneity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variance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96777" y="3835162"/>
            <a:ext cx="7364923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Variances across groups should be approximately the same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159509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4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F0335-ADC9-BF44-84EC-18F8A781CF8A}"/>
              </a:ext>
            </a:extLst>
          </p:cNvPr>
          <p:cNvSpPr/>
          <p:nvPr/>
        </p:nvSpPr>
        <p:spPr>
          <a:xfrm>
            <a:off x="1321876" y="3096499"/>
            <a:ext cx="96255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methods work with that type of variable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Histograms, skew and kurtosis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Homogeneity: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Histograms, compare SD’s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38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990438"/>
                  </p:ext>
                </p:extLst>
              </p:nvPr>
            </p:nvGraphicFramePr>
            <p:xfrm>
              <a:off x="644448" y="2325944"/>
              <a:ext cx="10937952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𝑐𝑙𝑎𝑠𝑠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𝑝𝑜𝑝𝑢𝑙𝑎𝑡𝑖𝑜𝑛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class’s mean is different than the population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differences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𝑐𝑙𝑎𝑠𝑠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𝑝𝑜𝑝𝑢𝑙𝑎𝑡𝑖𝑜𝑛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difference between the class and the 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990438"/>
                  </p:ext>
                </p:extLst>
              </p:nvPr>
            </p:nvGraphicFramePr>
            <p:xfrm>
              <a:off x="644448" y="2325944"/>
              <a:ext cx="10937952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73404" r="-199582" b="-14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class’s mean is different than the population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differences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33607" r="-199582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difference between the class and the 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485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939800" y="3771026"/>
            <a:ext cx="530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Before analyzing the data, we define the critical regions (generally based on an alpha = .05)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641BF-5204-D943-ADA1-8B3510361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858" y="3220834"/>
            <a:ext cx="4895494" cy="301059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F30F44-F0BF-B44E-8D92-0576089E12D6}"/>
              </a:ext>
            </a:extLst>
          </p:cNvPr>
          <p:cNvGrpSpPr/>
          <p:nvPr/>
        </p:nvGrpSpPr>
        <p:grpSpPr>
          <a:xfrm>
            <a:off x="7404100" y="4812859"/>
            <a:ext cx="4051300" cy="1307449"/>
            <a:chOff x="7404100" y="4812859"/>
            <a:chExt cx="4051300" cy="130744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EACB965-EDD4-144F-B457-4B76AFFA7CD9}"/>
                </a:ext>
              </a:extLst>
            </p:cNvPr>
            <p:cNvCxnSpPr/>
            <p:nvPr/>
          </p:nvCxnSpPr>
          <p:spPr>
            <a:xfrm>
              <a:off x="8051800" y="4812859"/>
              <a:ext cx="0" cy="130744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606A8A-B9B0-DC46-AD0F-C461285DCCE6}"/>
                </a:ext>
              </a:extLst>
            </p:cNvPr>
            <p:cNvCxnSpPr/>
            <p:nvPr/>
          </p:nvCxnSpPr>
          <p:spPr>
            <a:xfrm>
              <a:off x="10693400" y="4812859"/>
              <a:ext cx="0" cy="130744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A029505-ECD9-D747-83AD-B60B39342FAF}"/>
                </a:ext>
              </a:extLst>
            </p:cNvPr>
            <p:cNvCxnSpPr/>
            <p:nvPr/>
          </p:nvCxnSpPr>
          <p:spPr>
            <a:xfrm flipH="1">
              <a:off x="7404100" y="5466583"/>
              <a:ext cx="546100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1E1FE6-AB1B-AC4D-8135-732760347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845800" y="5466583"/>
              <a:ext cx="609600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24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90600" y="212398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 decide on an alpha level first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990600" y="3710582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Look in the book for the z value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at alpha = .05 (two tails)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2A8B7-52ED-AE4F-B7DC-BAF11CD6864F}"/>
              </a:ext>
            </a:extLst>
          </p:cNvPr>
          <p:cNvSpPr/>
          <p:nvPr/>
        </p:nvSpPr>
        <p:spPr>
          <a:xfrm>
            <a:off x="2110752" y="2854602"/>
            <a:ext cx="8542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Then calculate the critical value</a:t>
            </a:r>
            <a:endParaRPr lang="en-US" sz="3600" dirty="0"/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D257471F-D048-1E4A-BF69-57B6A7011981}"/>
              </a:ext>
            </a:extLst>
          </p:cNvPr>
          <p:cNvSpPr/>
          <p:nvPr/>
        </p:nvSpPr>
        <p:spPr>
          <a:xfrm rot="5400000">
            <a:off x="1321877" y="2786875"/>
            <a:ext cx="519623" cy="522622"/>
          </a:xfrm>
          <a:prstGeom prst="bent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59C593-0A2A-F446-8958-62BF8AE58024}"/>
                  </a:ext>
                </a:extLst>
              </p:cNvPr>
              <p:cNvSpPr txBox="1"/>
              <p:nvPr/>
            </p:nvSpPr>
            <p:spPr>
              <a:xfrm>
                <a:off x="7759700" y="3926025"/>
                <a:ext cx="3352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𝒁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𝒄𝒓𝒊𝒕𝒊𝒄𝒂𝒍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𝟗𝟔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59C593-0A2A-F446-8958-62BF8AE58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00" y="3926025"/>
                <a:ext cx="3352800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992B36-EAD2-D649-B2E9-3701DA3B545B}"/>
                  </a:ext>
                </a:extLst>
              </p:cNvPr>
              <p:cNvSpPr txBox="1"/>
              <p:nvPr/>
            </p:nvSpPr>
            <p:spPr>
              <a:xfrm>
                <a:off x="990600" y="5153046"/>
                <a:ext cx="9994900" cy="13849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So our critical regions is defined as: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𝜶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 .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𝟎𝟓</m:t>
                      </m:r>
                    </m:oMath>
                  </m:oMathPara>
                </a14:m>
                <a:endParaRPr lang="en-US" sz="2800" b="1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onsolas" charset="0"/>
                  <a:cs typeface="Consolas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𝒄𝒓𝒊𝒕𝒊𝒄𝒂𝒍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𝟗𝟔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992B36-EAD2-D649-B2E9-3701DA3B5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53046"/>
                <a:ext cx="9994900" cy="1384995"/>
              </a:xfrm>
              <a:prstGeom prst="rect">
                <a:avLst/>
              </a:prstGeom>
              <a:blipFill>
                <a:blip r:embed="rId4"/>
                <a:stretch>
                  <a:fillRect t="-4545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38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5" grpId="0" build="p"/>
      <p:bldP spid="17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2286000" y="3660309"/>
                <a:ext cx="7785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The SEM,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𝝁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, and M will be given to you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60309"/>
                <a:ext cx="7785100" cy="523220"/>
              </a:xfrm>
              <a:prstGeom prst="rect">
                <a:avLst/>
              </a:prstGeom>
              <a:blipFill>
                <a:blip r:embed="rId3"/>
                <a:stretch>
                  <a:fillRect l="-653" t="-12195" r="-653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A27781-6779-CA48-96CD-3E7F6E6F6CAC}"/>
                  </a:ext>
                </a:extLst>
              </p:cNvPr>
              <p:cNvSpPr txBox="1"/>
              <p:nvPr/>
            </p:nvSpPr>
            <p:spPr>
              <a:xfrm>
                <a:off x="4729531" y="1705971"/>
                <a:ext cx="2898037" cy="151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A27781-6779-CA48-96CD-3E7F6E6F6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531" y="1705971"/>
                <a:ext cx="2898037" cy="1512273"/>
              </a:xfrm>
              <a:prstGeom prst="rect">
                <a:avLst/>
              </a:prstGeom>
              <a:blipFill>
                <a:blip r:embed="rId4"/>
                <a:stretch>
                  <a:fillRect t="-40833" b="-1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402F19-A5A0-3542-B759-AE038D4FA4E7}"/>
                  </a:ext>
                </a:extLst>
              </p:cNvPr>
              <p:cNvSpPr txBox="1"/>
              <p:nvPr/>
            </p:nvSpPr>
            <p:spPr>
              <a:xfrm>
                <a:off x="2209800" y="4485109"/>
                <a:ext cx="77851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Calculate it and compare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</m:oMath>
                </a14:m>
                <a:endParaRPr lang="en-US" sz="28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Or</a:t>
                </a:r>
              </a:p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Calculate it, look up its p-value, and compare to our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𝜶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level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402F19-A5A0-3542-B759-AE038D4FA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485109"/>
                <a:ext cx="7785100" cy="1815882"/>
              </a:xfrm>
              <a:prstGeom prst="rect">
                <a:avLst/>
              </a:prstGeom>
              <a:blipFill>
                <a:blip r:embed="rId5"/>
                <a:stretch>
                  <a:fillRect l="-326" t="-2778" r="-2932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24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17414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One of the main effect size estimates is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Cohen’s d</a:t>
            </a:r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4941902" y="2758923"/>
                <a:ext cx="2308196" cy="103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902" y="2758923"/>
                <a:ext cx="2308196" cy="1037143"/>
              </a:xfrm>
              <a:prstGeom prst="rect">
                <a:avLst/>
              </a:prstGeom>
              <a:blipFill>
                <a:blip r:embed="rId3"/>
                <a:stretch>
                  <a:fillRect l="-3825" t="-8434" r="-2732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60F6F4-904B-5E4C-BA9A-6719B53D6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25116"/>
              </p:ext>
            </p:extLst>
          </p:nvPr>
        </p:nvGraphicFramePr>
        <p:xfrm>
          <a:off x="2273300" y="4185770"/>
          <a:ext cx="76454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4006104"/>
                    </a:ext>
                  </a:extLst>
                </a:gridCol>
                <a:gridCol w="5359400">
                  <a:extLst>
                    <a:ext uri="{9D8B030D-6E8A-4147-A177-3AD203B41FA5}">
                      <a16:colId xmlns:a16="http://schemas.microsoft.com/office/drawing/2014/main" val="2605256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Estimated Size of the 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9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Close to 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Small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86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Close to 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9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Close to 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5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63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1003300" y="2641529"/>
            <a:ext cx="1035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Put your results into words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1F116-D28F-334E-893D-8C3EF434488B}"/>
              </a:ext>
            </a:extLst>
          </p:cNvPr>
          <p:cNvSpPr txBox="1"/>
          <p:nvPr/>
        </p:nvSpPr>
        <p:spPr>
          <a:xfrm>
            <a:off x="1003300" y="4033370"/>
            <a:ext cx="1035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the example on </a:t>
            </a: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page 157 </a:t>
            </a:r>
            <a:r>
              <a:rPr lang="en-US" sz="4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as a template</a:t>
            </a:r>
          </a:p>
        </p:txBody>
      </p:sp>
    </p:spTree>
    <p:extLst>
      <p:ext uri="{BB962C8B-B14F-4D97-AF65-F5344CB8AC3E}">
        <p14:creationId xmlns:p14="http://schemas.microsoft.com/office/powerpoint/2010/main" val="14874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1055911" y="3622757"/>
            <a:ext cx="108258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Hypothesis Testing </a:t>
            </a:r>
            <a:r>
              <a:rPr lang="en-US" sz="4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with Z Scores (continued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endParaRPr lang="en-US" sz="40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6 and 7 in Book</a:t>
            </a: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8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838200" y="2575620"/>
                <a:ext cx="10515600" cy="357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Study about IQ and our “Creation of </a:t>
                </a:r>
                <a:r>
                  <a:rPr lang="en-US" sz="2800" b="1" dirty="0" err="1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SuperHumans</a:t>
                </a: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” intervention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𝒑𝒐𝒑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𝟏𝟎𝟎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𝝈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𝟏𝟓</m:t>
                    </m:r>
                    <m:r>
                      <a:rPr lang="en-US" sz="28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 </m:t>
                    </m:r>
                  </m:oMath>
                </a14:m>
                <a:r>
                  <a:rPr lang="en-US" sz="1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en-US" sz="1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  <a:hlinkClick r:id="rId3"/>
                  </a:rPr>
                  <a:t>https://en.wikipedia.org/wiki/IQ_classification</a:t>
                </a:r>
                <a:r>
                  <a:rPr lang="en-US" sz="1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𝑴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𝟏𝟐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𝟎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𝑺𝑫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𝟏𝟑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with a N = 100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We think our intervention works so we want to test it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Can we say that it does work?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75620"/>
                <a:ext cx="10515600" cy="3578031"/>
              </a:xfrm>
              <a:prstGeom prst="rect">
                <a:avLst/>
              </a:prstGeom>
              <a:blipFill>
                <a:blip r:embed="rId4"/>
                <a:stretch>
                  <a:fillRect l="-965" t="-1767" r="-1930" b="-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190B6BE-E3DE-924F-85E2-4454C0BEA015}"/>
              </a:ext>
            </a:extLst>
          </p:cNvPr>
          <p:cNvSpPr/>
          <p:nvPr/>
        </p:nvSpPr>
        <p:spPr>
          <a:xfrm>
            <a:off x="3887703" y="1519308"/>
            <a:ext cx="44165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Let’s practice!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37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Errors in Hypothesis Testing (any type)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6" descr="Image result for type 2 error">
            <a:extLst>
              <a:ext uri="{FF2B5EF4-FFF2-40B4-BE49-F238E27FC236}">
                <a16:creationId xmlns:a16="http://schemas.microsoft.com/office/drawing/2014/main" id="{C60077EF-9651-0249-B072-54893DF4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467" y="1423619"/>
            <a:ext cx="6933066" cy="519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12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Rules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1918726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We make a handful of decisions along this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Alpha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Research and Null Hypotheses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90B6BE-E3DE-924F-85E2-4454C0BEA015}"/>
              </a:ext>
            </a:extLst>
          </p:cNvPr>
          <p:cNvSpPr/>
          <p:nvPr/>
        </p:nvSpPr>
        <p:spPr>
          <a:xfrm>
            <a:off x="1128950" y="4812414"/>
            <a:ext cx="99341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These are related to Type I and Type II errors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981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What is a p-value?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90B6BE-E3DE-924F-85E2-4454C0BEA015}"/>
              </a:ext>
            </a:extLst>
          </p:cNvPr>
          <p:cNvSpPr/>
          <p:nvPr/>
        </p:nvSpPr>
        <p:spPr>
          <a:xfrm>
            <a:off x="1825157" y="1690688"/>
            <a:ext cx="85416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probability of getting an obtained value or a more extreme value assuming the null is true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172EC8-90A6-9E44-81DB-A2C6927AA8C3}"/>
              </a:ext>
            </a:extLst>
          </p:cNvPr>
          <p:cNvSpPr/>
          <p:nvPr/>
        </p:nvSpPr>
        <p:spPr>
          <a:xfrm>
            <a:off x="1825156" y="4306471"/>
            <a:ext cx="8541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Whether results are due to chance (sampling error)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441292-CC6A-454A-9155-CF39B799176B}"/>
              </a:ext>
            </a:extLst>
          </p:cNvPr>
          <p:cNvSpPr/>
          <p:nvPr/>
        </p:nvSpPr>
        <p:spPr>
          <a:xfrm>
            <a:off x="1825155" y="5731510"/>
            <a:ext cx="8541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Page 163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614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Reject that Null!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90B6BE-E3DE-924F-85E2-4454C0BEA015}"/>
              </a:ext>
            </a:extLst>
          </p:cNvPr>
          <p:cNvSpPr/>
          <p:nvPr/>
        </p:nvSpPr>
        <p:spPr>
          <a:xfrm>
            <a:off x="1825157" y="1690688"/>
            <a:ext cx="85416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 don’t accept either the research or null hypotheses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172EC8-90A6-9E44-81DB-A2C6927AA8C3}"/>
              </a:ext>
            </a:extLst>
          </p:cNvPr>
          <p:cNvSpPr/>
          <p:nvPr/>
        </p:nvSpPr>
        <p:spPr>
          <a:xfrm>
            <a:off x="1825157" y="3623409"/>
            <a:ext cx="854168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Rather it is either evidence for or against the null</a:t>
            </a:r>
          </a:p>
          <a:p>
            <a:pPr algn="ctr"/>
            <a:endParaRPr lang="en-US" sz="1600" b="1" dirty="0">
              <a:solidFill>
                <a:schemeClr val="tx2"/>
              </a:solidFill>
              <a:latin typeface="Consolas" charset="0"/>
              <a:cs typeface="Consolas" charset="0"/>
            </a:endParaRP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We do say that we </a:t>
            </a:r>
            <a:r>
              <a:rPr lang="en-US" sz="2800" b="1" dirty="0">
                <a:solidFill>
                  <a:schemeClr val="accent2"/>
                </a:solidFill>
                <a:latin typeface="Consolas" charset="0"/>
                <a:cs typeface="Consolas" charset="0"/>
              </a:rPr>
              <a:t>“reject” </a:t>
            </a: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or </a:t>
            </a:r>
            <a:r>
              <a:rPr lang="en-US" sz="2800" b="1" dirty="0">
                <a:solidFill>
                  <a:schemeClr val="accent2"/>
                </a:solidFill>
                <a:latin typeface="Consolas" charset="0"/>
                <a:cs typeface="Consolas" charset="0"/>
              </a:rPr>
              <a:t>“fail to reject”</a:t>
            </a: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the null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19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Evidence vs.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90B6BE-E3DE-924F-85E2-4454C0BEA015}"/>
              </a:ext>
            </a:extLst>
          </p:cNvPr>
          <p:cNvSpPr/>
          <p:nvPr/>
        </p:nvSpPr>
        <p:spPr>
          <a:xfrm>
            <a:off x="838201" y="1690688"/>
            <a:ext cx="95286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cs typeface="Consolas" charset="0"/>
              </a:rPr>
              <a:t>Since we use p-values, there is always a chance that we made a Type I or Type II error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172EC8-90A6-9E44-81DB-A2C6927AA8C3}"/>
              </a:ext>
            </a:extLst>
          </p:cNvPr>
          <p:cNvSpPr/>
          <p:nvPr/>
        </p:nvSpPr>
        <p:spPr>
          <a:xfrm>
            <a:off x="1583856" y="3792518"/>
            <a:ext cx="8541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So we have evidence for or against it but we do NOT have PROOF of the research or null hypotheses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441292-CC6A-454A-9155-CF39B799176B}"/>
              </a:ext>
            </a:extLst>
          </p:cNvPr>
          <p:cNvSpPr/>
          <p:nvPr/>
        </p:nvSpPr>
        <p:spPr>
          <a:xfrm>
            <a:off x="1583857" y="5731510"/>
            <a:ext cx="8782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 like the discussion on Page 165 about this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02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Single-Sample T-tests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807014C-46E6-304C-8B27-B66CB2B249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1576226"/>
                  </p:ext>
                </p:extLst>
              </p:nvPr>
            </p:nvGraphicFramePr>
            <p:xfrm>
              <a:off x="838200" y="1824566"/>
              <a:ext cx="10515600" cy="41812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554903296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875875809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889513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Situation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Test to Use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Formulas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367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Know population mean and 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Z-Test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f>
                                      <m:fPr>
                                        <m:type m:val="skw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√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𝑆𝐸𝑀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√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542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Know population mean but not the 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One-Sample T-Test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f>
                                      <m:fPr>
                                        <m:type m:val="skw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𝑆𝐷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√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𝑆𝐸𝑀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𝑆𝐷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√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96658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807014C-46E6-304C-8B27-B66CB2B249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1576226"/>
                  </p:ext>
                </p:extLst>
              </p:nvPr>
            </p:nvGraphicFramePr>
            <p:xfrm>
              <a:off x="838200" y="1824566"/>
              <a:ext cx="10515600" cy="41812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554903296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875875809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88951333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Situation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Test to Use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Formulas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367643"/>
                      </a:ext>
                    </a:extLst>
                  </a:tr>
                  <a:tr h="18006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Know population mean and 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Z-Test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62" t="-28169" r="-725" b="-165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426621"/>
                      </a:ext>
                    </a:extLst>
                  </a:tr>
                  <a:tr h="19234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Know population mean but not the 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One-Sample T-Test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62" t="-119737" r="-725" b="-546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96658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4015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Single-Sample T-tests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638523"/>
            <a:ext cx="47625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Need a DV on an interval/ratio scale,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IV defines one sample,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you do not know the population standard deviation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0" y="1772722"/>
            <a:ext cx="35702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1B0063-8F5F-BA4C-8696-F2654F1DEBC7}"/>
              </a:ext>
            </a:extLst>
          </p:cNvPr>
          <p:cNvSpPr/>
          <p:nvPr/>
        </p:nvSpPr>
        <p:spPr>
          <a:xfrm>
            <a:off x="6032501" y="1511112"/>
            <a:ext cx="5321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b="1" dirty="0">
                <a:solidFill>
                  <a:schemeClr val="accent3"/>
                </a:solidFill>
                <a:latin typeface="Consolas" charset="0"/>
                <a:cs typeface="Consolas" charset="0"/>
              </a:rPr>
              <a:t>Slightly different distribution</a:t>
            </a:r>
            <a:endParaRPr lang="en-US" sz="4000" dirty="0">
              <a:solidFill>
                <a:schemeClr val="accent3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AB5463-F60C-AA44-AA86-7F28AA0BC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1" y="3217077"/>
            <a:ext cx="5168900" cy="27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1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199" y="309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Consolas" charset="0"/>
                <a:ea typeface="Consolas" charset="0"/>
                <a:cs typeface="Consolas" charset="0"/>
              </a:rPr>
              <a:t>Review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2010659"/>
            <a:ext cx="94869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Which formula is for individual z scores and which is for z scores for sample means?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are the six steps to hypothesis testing?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are we trying to accomplish with hypothesis testing?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55F2EB-082D-1A4D-B2FA-EA5F6FE60629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F2810B-44FD-F144-AC2C-A6ECE866F541}"/>
                  </a:ext>
                </a:extLst>
              </p:cNvPr>
              <p:cNvSpPr txBox="1"/>
              <p:nvPr/>
            </p:nvSpPr>
            <p:spPr>
              <a:xfrm>
                <a:off x="5613400" y="396161"/>
                <a:ext cx="2792239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F2810B-44FD-F144-AC2C-A6ECE866F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00" y="396161"/>
                <a:ext cx="2792239" cy="1152688"/>
              </a:xfrm>
              <a:prstGeom prst="rect">
                <a:avLst/>
              </a:prstGeom>
              <a:blipFill>
                <a:blip r:embed="rId3"/>
                <a:stretch>
                  <a:fillRect t="-8696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847157-D552-DF44-8A4C-F555911EF531}"/>
                  </a:ext>
                </a:extLst>
              </p:cNvPr>
              <p:cNvSpPr txBox="1"/>
              <p:nvPr/>
            </p:nvSpPr>
            <p:spPr>
              <a:xfrm>
                <a:off x="8866360" y="309724"/>
                <a:ext cx="2792239" cy="151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847157-D552-DF44-8A4C-F555911EF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360" y="309724"/>
                <a:ext cx="2792239" cy="1512273"/>
              </a:xfrm>
              <a:prstGeom prst="rect">
                <a:avLst/>
              </a:prstGeom>
              <a:blipFill>
                <a:blip r:embed="rId4"/>
                <a:stretch>
                  <a:fillRect t="-40336" b="-1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040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Single-Sample T-tests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638523"/>
            <a:ext cx="47625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Need a DV on an interval/ratio scale,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IV defines one sample,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you do not know the population standard deviation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0" y="1772722"/>
            <a:ext cx="35702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1B0063-8F5F-BA4C-8696-F2654F1DEBC7}"/>
              </a:ext>
            </a:extLst>
          </p:cNvPr>
          <p:cNvSpPr/>
          <p:nvPr/>
        </p:nvSpPr>
        <p:spPr>
          <a:xfrm>
            <a:off x="6032501" y="1511112"/>
            <a:ext cx="5321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b="1" dirty="0">
                <a:solidFill>
                  <a:schemeClr val="accent3"/>
                </a:solidFill>
                <a:latin typeface="Consolas" charset="0"/>
                <a:cs typeface="Consolas" charset="0"/>
              </a:rPr>
              <a:t>Slightly different distribution</a:t>
            </a:r>
            <a:endParaRPr lang="en-US" sz="4000" dirty="0">
              <a:solidFill>
                <a:schemeClr val="accent3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AB5463-F60C-AA44-AA86-7F28AA0BC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1" y="3217077"/>
            <a:ext cx="5168900" cy="27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31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T-Tests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816920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846032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same 6 step approach!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34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Homogeneity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variance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95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Homogeneity of variance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 (one person’s scores does not affect another’s)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7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Homogeneity of variance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24A2D-88FA-4740-9B03-6AC58789A717}"/>
              </a:ext>
            </a:extLst>
          </p:cNvPr>
          <p:cNvSpPr/>
          <p:nvPr/>
        </p:nvSpPr>
        <p:spPr>
          <a:xfrm>
            <a:off x="3988877" y="4762907"/>
            <a:ext cx="7364923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we need interval/ratio DV and an IV that is for a single sample (group)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6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Homogeneity of variance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B3FFB4-DEAD-FE4C-8A8C-D7AE343CDADB}"/>
              </a:ext>
            </a:extLst>
          </p:cNvPr>
          <p:cNvSpPr/>
          <p:nvPr/>
        </p:nvSpPr>
        <p:spPr>
          <a:xfrm>
            <a:off x="3823777" y="3296553"/>
            <a:ext cx="7364923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outcome needs to be normal (for small samples)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2C9E31F0-4B9F-2643-853B-DE67A7DC9527}"/>
              </a:ext>
            </a:extLst>
          </p:cNvPr>
          <p:cNvSpPr/>
          <p:nvPr/>
        </p:nvSpPr>
        <p:spPr>
          <a:xfrm rot="5400000" flipH="1">
            <a:off x="2818427" y="3702081"/>
            <a:ext cx="939342" cy="850385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527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Homogeneity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variance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96777" y="3835162"/>
            <a:ext cx="7364923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variance of our sample is supposed to match the population variance (but do we know it?)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159509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9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F0335-ADC9-BF44-84EC-18F8A781CF8A}"/>
              </a:ext>
            </a:extLst>
          </p:cNvPr>
          <p:cNvSpPr/>
          <p:nvPr/>
        </p:nvSpPr>
        <p:spPr>
          <a:xfrm>
            <a:off x="1321876" y="3096499"/>
            <a:ext cx="96255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your variables are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Histograms, skew and kurtosis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Homogeneity: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Hard to assess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4448" y="2325944"/>
              <a:ext cx="10937952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𝑐𝑙𝑎𝑠𝑠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𝑝𝑜𝑝𝑢𝑙𝑎𝑡𝑖𝑜𝑛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class’s mean is different than the population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differences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𝑐𝑙𝑎𝑠𝑠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𝑝𝑜𝑝𝑢𝑙𝑎𝑡𝑖𝑜𝑛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difference between the class and the 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4448" y="2325944"/>
              <a:ext cx="10937952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73404" r="-199582" b="-14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class’s mean is different than the population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differences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33607" r="-199582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difference between the class and the 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315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939800" y="3771026"/>
            <a:ext cx="530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Before analyzing the data, we define the critical regions (generally based on an alpha = .05)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641BF-5204-D943-ADA1-8B3510361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858" y="3220834"/>
            <a:ext cx="4895494" cy="301059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F30F44-F0BF-B44E-8D92-0576089E12D6}"/>
              </a:ext>
            </a:extLst>
          </p:cNvPr>
          <p:cNvGrpSpPr/>
          <p:nvPr/>
        </p:nvGrpSpPr>
        <p:grpSpPr>
          <a:xfrm>
            <a:off x="7404100" y="4812859"/>
            <a:ext cx="4051300" cy="1307449"/>
            <a:chOff x="7404100" y="4812859"/>
            <a:chExt cx="4051300" cy="130744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EACB965-EDD4-144F-B457-4B76AFFA7CD9}"/>
                </a:ext>
              </a:extLst>
            </p:cNvPr>
            <p:cNvCxnSpPr/>
            <p:nvPr/>
          </p:nvCxnSpPr>
          <p:spPr>
            <a:xfrm>
              <a:off x="8051800" y="4812859"/>
              <a:ext cx="0" cy="130744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606A8A-B9B0-DC46-AD0F-C461285DCCE6}"/>
                </a:ext>
              </a:extLst>
            </p:cNvPr>
            <p:cNvCxnSpPr/>
            <p:nvPr/>
          </p:nvCxnSpPr>
          <p:spPr>
            <a:xfrm>
              <a:off x="10693400" y="4812859"/>
              <a:ext cx="0" cy="130744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A029505-ECD9-D747-83AD-B60B39342FAF}"/>
                </a:ext>
              </a:extLst>
            </p:cNvPr>
            <p:cNvCxnSpPr/>
            <p:nvPr/>
          </p:nvCxnSpPr>
          <p:spPr>
            <a:xfrm flipH="1">
              <a:off x="7404100" y="5466583"/>
              <a:ext cx="546100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1E1FE6-AB1B-AC4D-8135-732760347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845800" y="5466583"/>
              <a:ext cx="609600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246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Z-Scores for an Individual 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200" y="3153796"/>
            <a:ext cx="10515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Tells us: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If the score is </a:t>
            </a: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above or below the mean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large (</a:t>
            </a: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the magnitude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 the deviation from the mean is to other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919DC5-F382-C84B-852B-EE3DB37B7DA1}"/>
                  </a:ext>
                </a:extLst>
              </p:cNvPr>
              <p:cNvSpPr txBox="1"/>
              <p:nvPr/>
            </p:nvSpPr>
            <p:spPr>
              <a:xfrm>
                <a:off x="4699880" y="1845898"/>
                <a:ext cx="2792239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919DC5-F382-C84B-852B-EE3DB37B7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880" y="1845898"/>
                <a:ext cx="2792239" cy="1152688"/>
              </a:xfrm>
              <a:prstGeom prst="rect">
                <a:avLst/>
              </a:prstGeom>
              <a:blipFill>
                <a:blip r:embed="rId3"/>
                <a:stretch>
                  <a:fillRect t="-8696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066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90600" y="212398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 decide on an alpha level first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2A8B7-52ED-AE4F-B7DC-BAF11CD6864F}"/>
              </a:ext>
            </a:extLst>
          </p:cNvPr>
          <p:cNvSpPr/>
          <p:nvPr/>
        </p:nvSpPr>
        <p:spPr>
          <a:xfrm>
            <a:off x="2110752" y="2707833"/>
            <a:ext cx="8874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Then calculate the critical value (based on sample size)</a:t>
            </a:r>
            <a:endParaRPr lang="en-US" sz="3600" dirty="0"/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D257471F-D048-1E4A-BF69-57B6A7011981}"/>
              </a:ext>
            </a:extLst>
          </p:cNvPr>
          <p:cNvSpPr/>
          <p:nvPr/>
        </p:nvSpPr>
        <p:spPr>
          <a:xfrm rot="5400000">
            <a:off x="1321877" y="2786875"/>
            <a:ext cx="519623" cy="522622"/>
          </a:xfrm>
          <a:prstGeom prst="bent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74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90600" y="212398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We decide on an alpha level first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990600" y="4011987"/>
            <a:ext cx="5676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I’ll provide a table for you for the t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Base on alpha and a specific </a:t>
            </a:r>
            <a:r>
              <a:rPr lang="en-US" sz="2800" b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df</a:t>
            </a:r>
            <a:endParaRPr lang="en-US" sz="28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2A8B7-52ED-AE4F-B7DC-BAF11CD6864F}"/>
              </a:ext>
            </a:extLst>
          </p:cNvPr>
          <p:cNvSpPr/>
          <p:nvPr/>
        </p:nvSpPr>
        <p:spPr>
          <a:xfrm>
            <a:off x="2110752" y="2707833"/>
            <a:ext cx="8874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Then calculate the critical value (based on sample size)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D257471F-D048-1E4A-BF69-57B6A7011981}"/>
              </a:ext>
            </a:extLst>
          </p:cNvPr>
          <p:cNvSpPr/>
          <p:nvPr/>
        </p:nvSpPr>
        <p:spPr>
          <a:xfrm rot="5400000">
            <a:off x="1321877" y="2786875"/>
            <a:ext cx="519623" cy="522622"/>
          </a:xfrm>
          <a:prstGeom prst="bentUp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B19899-03D0-594E-A69F-17CDEE5524C0}"/>
                  </a:ext>
                </a:extLst>
              </p:cNvPr>
              <p:cNvSpPr txBox="1"/>
              <p:nvPr/>
            </p:nvSpPr>
            <p:spPr>
              <a:xfrm>
                <a:off x="1999306" y="6094740"/>
                <a:ext cx="3352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𝒅𝒇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𝑵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 −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𝟏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B19899-03D0-594E-A69F-17CDEE552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306" y="6094740"/>
                <a:ext cx="3352800" cy="523220"/>
              </a:xfrm>
              <a:prstGeom prst="rect">
                <a:avLst/>
              </a:prstGeom>
              <a:blipFill>
                <a:blip r:embed="rId3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A4C130-251F-A240-9F5C-5729A5F2F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816" y="-636676"/>
            <a:ext cx="5027836" cy="74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3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90600" y="212398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We decide on an alpha level first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990600" y="4011987"/>
            <a:ext cx="5676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I’ll provide a table for you for the t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Base on alpha and a specific </a:t>
            </a:r>
            <a:r>
              <a:rPr lang="en-US" sz="2800" b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df</a:t>
            </a:r>
            <a:endParaRPr lang="en-US" sz="28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2A8B7-52ED-AE4F-B7DC-BAF11CD6864F}"/>
              </a:ext>
            </a:extLst>
          </p:cNvPr>
          <p:cNvSpPr/>
          <p:nvPr/>
        </p:nvSpPr>
        <p:spPr>
          <a:xfrm>
            <a:off x="2110752" y="2707833"/>
            <a:ext cx="8874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Then calculate the critical value (based on sample size)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D257471F-D048-1E4A-BF69-57B6A7011981}"/>
              </a:ext>
            </a:extLst>
          </p:cNvPr>
          <p:cNvSpPr/>
          <p:nvPr/>
        </p:nvSpPr>
        <p:spPr>
          <a:xfrm rot="5400000">
            <a:off x="1321877" y="2786875"/>
            <a:ext cx="519623" cy="522622"/>
          </a:xfrm>
          <a:prstGeom prst="bentUp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B19899-03D0-594E-A69F-17CDEE5524C0}"/>
                  </a:ext>
                </a:extLst>
              </p:cNvPr>
              <p:cNvSpPr txBox="1"/>
              <p:nvPr/>
            </p:nvSpPr>
            <p:spPr>
              <a:xfrm>
                <a:off x="1999306" y="6094740"/>
                <a:ext cx="3352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𝒅𝒇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𝑵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 −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𝟏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B19899-03D0-594E-A69F-17CDEE552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306" y="6094740"/>
                <a:ext cx="3352800" cy="523220"/>
              </a:xfrm>
              <a:prstGeom prst="rect">
                <a:avLst/>
              </a:prstGeom>
              <a:blipFill>
                <a:blip r:embed="rId3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A4C130-251F-A240-9F5C-5729A5F2F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816" y="-636676"/>
            <a:ext cx="5027836" cy="74946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2A4470-CB93-2B42-A638-EB9FC4F7DE82}"/>
              </a:ext>
            </a:extLst>
          </p:cNvPr>
          <p:cNvSpPr/>
          <p:nvPr/>
        </p:nvSpPr>
        <p:spPr>
          <a:xfrm>
            <a:off x="9646070" y="5996774"/>
            <a:ext cx="673100" cy="27957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A1644A-62B4-2F44-A523-8F0FB38AFD87}"/>
              </a:ext>
            </a:extLst>
          </p:cNvPr>
          <p:cNvCxnSpPr/>
          <p:nvPr/>
        </p:nvCxnSpPr>
        <p:spPr>
          <a:xfrm>
            <a:off x="7534334" y="6147998"/>
            <a:ext cx="20574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A54438-4AB6-4C47-90D2-C95BC0D47307}"/>
              </a:ext>
            </a:extLst>
          </p:cNvPr>
          <p:cNvCxnSpPr>
            <a:cxnSpLocks/>
          </p:cNvCxnSpPr>
          <p:nvPr/>
        </p:nvCxnSpPr>
        <p:spPr>
          <a:xfrm>
            <a:off x="9982200" y="812800"/>
            <a:ext cx="0" cy="50150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7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90600" y="212398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 decide on an alpha level first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2A8B7-52ED-AE4F-B7DC-BAF11CD6864F}"/>
              </a:ext>
            </a:extLst>
          </p:cNvPr>
          <p:cNvSpPr/>
          <p:nvPr/>
        </p:nvSpPr>
        <p:spPr>
          <a:xfrm>
            <a:off x="2110752" y="2707833"/>
            <a:ext cx="8874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Then calculate the critical value (based on sample size)</a:t>
            </a:r>
            <a:endParaRPr lang="en-US" sz="3600" dirty="0"/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D257471F-D048-1E4A-BF69-57B6A7011981}"/>
              </a:ext>
            </a:extLst>
          </p:cNvPr>
          <p:cNvSpPr/>
          <p:nvPr/>
        </p:nvSpPr>
        <p:spPr>
          <a:xfrm rot="5400000">
            <a:off x="1321877" y="2786875"/>
            <a:ext cx="519623" cy="522622"/>
          </a:xfrm>
          <a:prstGeom prst="bent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59C593-0A2A-F446-8958-62BF8AE58024}"/>
                  </a:ext>
                </a:extLst>
              </p:cNvPr>
              <p:cNvSpPr txBox="1"/>
              <p:nvPr/>
            </p:nvSpPr>
            <p:spPr>
              <a:xfrm>
                <a:off x="4371503" y="4230399"/>
                <a:ext cx="3352800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𝒄𝒓𝒊𝒕𝒊𝒄𝒂𝒍</m:t>
                          </m:r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,   </m:t>
                          </m:r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𝟐𝟗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𝟎𝟓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59C593-0A2A-F446-8958-62BF8AE58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503" y="4230399"/>
                <a:ext cx="3352800" cy="542136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992B36-EAD2-D649-B2E9-3701DA3B545B}"/>
                  </a:ext>
                </a:extLst>
              </p:cNvPr>
              <p:cNvSpPr txBox="1"/>
              <p:nvPr/>
            </p:nvSpPr>
            <p:spPr>
              <a:xfrm>
                <a:off x="990600" y="5153046"/>
                <a:ext cx="9994900" cy="14039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So our critical regions is defined as: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𝜶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 .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𝟎𝟓</m:t>
                      </m:r>
                    </m:oMath>
                  </m:oMathPara>
                </a14:m>
                <a:endParaRPr lang="en-US" sz="2800" b="1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onsolas" charset="0"/>
                  <a:cs typeface="Consolas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𝒄𝒓𝒊𝒕𝒊𝒄𝒂𝒍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,   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𝟐𝟗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𝟎𝟓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992B36-EAD2-D649-B2E9-3701DA3B5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53046"/>
                <a:ext cx="9994900" cy="1403910"/>
              </a:xfrm>
              <a:prstGeom prst="rect">
                <a:avLst/>
              </a:prstGeom>
              <a:blipFill>
                <a:blip r:embed="rId4"/>
                <a:stretch>
                  <a:fillRect t="-4505" b="-6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88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uiExpan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2286000" y="3660309"/>
                <a:ext cx="7785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The SEM,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𝝁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, and M will be given to you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60309"/>
                <a:ext cx="7785100" cy="523220"/>
              </a:xfrm>
              <a:prstGeom prst="rect">
                <a:avLst/>
              </a:prstGeom>
              <a:blipFill>
                <a:blip r:embed="rId3"/>
                <a:stretch>
                  <a:fillRect l="-653" t="-12195" r="-653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A27781-6779-CA48-96CD-3E7F6E6F6CAC}"/>
                  </a:ext>
                </a:extLst>
              </p:cNvPr>
              <p:cNvSpPr txBox="1"/>
              <p:nvPr/>
            </p:nvSpPr>
            <p:spPr>
              <a:xfrm>
                <a:off x="4729531" y="1705971"/>
                <a:ext cx="2855269" cy="1617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𝑆𝐷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A27781-6779-CA48-96CD-3E7F6E6F6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531" y="1705971"/>
                <a:ext cx="2855269" cy="1617751"/>
              </a:xfrm>
              <a:prstGeom prst="rect">
                <a:avLst/>
              </a:prstGeom>
              <a:blipFill>
                <a:blip r:embed="rId4"/>
                <a:stretch>
                  <a:fillRect t="-34109" r="-1333" b="-110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402F19-A5A0-3542-B759-AE038D4FA4E7}"/>
                  </a:ext>
                </a:extLst>
              </p:cNvPr>
              <p:cNvSpPr txBox="1"/>
              <p:nvPr/>
            </p:nvSpPr>
            <p:spPr>
              <a:xfrm>
                <a:off x="2209800" y="4485109"/>
                <a:ext cx="77851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Calculate it and compare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</m:oMath>
                </a14:m>
                <a:endParaRPr lang="en-US" sz="28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Or</a:t>
                </a:r>
              </a:p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Calculate it, look up its p-value, and compare to our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𝜶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level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402F19-A5A0-3542-B759-AE038D4FA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485109"/>
                <a:ext cx="7785100" cy="1815882"/>
              </a:xfrm>
              <a:prstGeom prst="rect">
                <a:avLst/>
              </a:prstGeom>
              <a:blipFill>
                <a:blip r:embed="rId5"/>
                <a:stretch>
                  <a:fillRect l="-326" t="-2778" r="-2932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5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17414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One of the main effect size estimates is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Cohen’s d</a:t>
            </a:r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4941902" y="2758923"/>
                <a:ext cx="2308196" cy="103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902" y="2758923"/>
                <a:ext cx="2308196" cy="1037143"/>
              </a:xfrm>
              <a:prstGeom prst="rect">
                <a:avLst/>
              </a:prstGeom>
              <a:blipFill>
                <a:blip r:embed="rId3"/>
                <a:stretch>
                  <a:fillRect l="-3825" t="-8434" r="-2732"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60F6F4-904B-5E4C-BA9A-6719B53D6AF3}"/>
              </a:ext>
            </a:extLst>
          </p:cNvPr>
          <p:cNvGraphicFramePr>
            <a:graphicFrameLocks noGrp="1"/>
          </p:cNvGraphicFramePr>
          <p:nvPr/>
        </p:nvGraphicFramePr>
        <p:xfrm>
          <a:off x="2273300" y="4185770"/>
          <a:ext cx="76454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4006104"/>
                    </a:ext>
                  </a:extLst>
                </a:gridCol>
                <a:gridCol w="5359400">
                  <a:extLst>
                    <a:ext uri="{9D8B030D-6E8A-4147-A177-3AD203B41FA5}">
                      <a16:colId xmlns:a16="http://schemas.microsoft.com/office/drawing/2014/main" val="2605256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Estimated Size of the 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9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Close to 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Small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86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Close to 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9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Close to 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5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96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1003300" y="2641529"/>
            <a:ext cx="1035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Put your results into words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1F116-D28F-334E-893D-8C3EF434488B}"/>
              </a:ext>
            </a:extLst>
          </p:cNvPr>
          <p:cNvSpPr txBox="1"/>
          <p:nvPr/>
        </p:nvSpPr>
        <p:spPr>
          <a:xfrm>
            <a:off x="1003300" y="4033370"/>
            <a:ext cx="1035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the example on </a:t>
            </a: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page 216 </a:t>
            </a:r>
            <a:r>
              <a:rPr lang="en-US" sz="4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as a template</a:t>
            </a:r>
          </a:p>
        </p:txBody>
      </p:sp>
    </p:spTree>
    <p:extLst>
      <p:ext uri="{BB962C8B-B14F-4D97-AF65-F5344CB8AC3E}">
        <p14:creationId xmlns:p14="http://schemas.microsoft.com/office/powerpoint/2010/main" val="2358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T-tests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838200" y="2575620"/>
                <a:ext cx="10515600" cy="357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Study about height and our “Creation of Super-Tall Humans” intervention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𝒑𝒐𝒑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𝟔𝟑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𝝈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 ? </m:t>
                    </m:r>
                  </m:oMath>
                </a14:m>
                <a:r>
                  <a:rPr lang="en-US" sz="1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en-US" sz="1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  <a:hlinkClick r:id="rId3"/>
                  </a:rPr>
                  <a:t>https://en.wikipedia.org/wiki/IQ_classification</a:t>
                </a:r>
                <a:r>
                  <a:rPr lang="en-US" sz="1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𝑴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𝟕𝟎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𝑺𝑫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𝟏𝟎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with a N = 36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We think our intervention works so we want to test it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Can we say that it does work?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75620"/>
                <a:ext cx="10515600" cy="3578031"/>
              </a:xfrm>
              <a:prstGeom prst="rect">
                <a:avLst/>
              </a:prstGeom>
              <a:blipFill>
                <a:blip r:embed="rId4"/>
                <a:stretch>
                  <a:fillRect l="-965" t="-1767" r="-1930" b="-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190B6BE-E3DE-924F-85E2-4454C0BEA015}"/>
              </a:ext>
            </a:extLst>
          </p:cNvPr>
          <p:cNvSpPr/>
          <p:nvPr/>
        </p:nvSpPr>
        <p:spPr>
          <a:xfrm>
            <a:off x="3887703" y="1519308"/>
            <a:ext cx="44165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Let’s practice!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83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78971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Review Hypothesis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065064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When can we say a result is “significant”?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would we get a smaller SEM?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is Cohen’s d?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is the difference between a Z-test and a T-test?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3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927" y="940585"/>
            <a:ext cx="114136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Another look at</a:t>
            </a:r>
          </a:p>
          <a:p>
            <a:pPr algn="ctr"/>
            <a:r>
              <a:rPr lang="en-US" sz="8800" b="1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Jamovi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28950" y="4387131"/>
            <a:ext cx="6143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One-Sample T-test</a:t>
            </a:r>
          </a:p>
        </p:txBody>
      </p:sp>
    </p:spTree>
    <p:extLst>
      <p:ext uri="{BB962C8B-B14F-4D97-AF65-F5344CB8AC3E}">
        <p14:creationId xmlns:p14="http://schemas.microsoft.com/office/powerpoint/2010/main" val="37947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The Z for a Sample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3974617" y="1690688"/>
                <a:ext cx="4242765" cy="103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𝑆𝐸𝑀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617" y="1690688"/>
                <a:ext cx="4242765" cy="1033553"/>
              </a:xfrm>
              <a:prstGeom prst="rect">
                <a:avLst/>
              </a:prstGeom>
              <a:blipFill>
                <a:blip r:embed="rId3"/>
                <a:stretch>
                  <a:fillRect l="-1791" t="-8434" r="-1493"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999DE1-6C56-CF4C-B508-3AE9F297BB60}"/>
                  </a:ext>
                </a:extLst>
              </p:cNvPr>
              <p:cNvSpPr txBox="1"/>
              <p:nvPr/>
            </p:nvSpPr>
            <p:spPr>
              <a:xfrm>
                <a:off x="4898363" y="3286109"/>
                <a:ext cx="2395271" cy="1048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𝑆𝐸𝑀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999DE1-6C56-CF4C-B508-3AE9F297B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363" y="3286109"/>
                <a:ext cx="2395271" cy="1048557"/>
              </a:xfrm>
              <a:prstGeom prst="rect">
                <a:avLst/>
              </a:prstGeom>
              <a:blipFill>
                <a:blip r:embed="rId4"/>
                <a:stretch>
                  <a:fillRect l="-3704" r="-3175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7D9BB3E-BFF5-F442-9702-6120A6B69ADC}"/>
              </a:ext>
            </a:extLst>
          </p:cNvPr>
          <p:cNvSpPr/>
          <p:nvPr/>
        </p:nvSpPr>
        <p:spPr>
          <a:xfrm>
            <a:off x="927100" y="4896535"/>
            <a:ext cx="10426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Depends on </a:t>
            </a:r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sample size </a:t>
            </a: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(bigger sample, smaller SEM)</a:t>
            </a:r>
          </a:p>
        </p:txBody>
      </p:sp>
    </p:spTree>
    <p:extLst>
      <p:ext uri="{BB962C8B-B14F-4D97-AF65-F5344CB8AC3E}">
        <p14:creationId xmlns:p14="http://schemas.microsoft.com/office/powerpoint/2010/main" val="2002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27544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8800" dirty="0">
              <a:solidFill>
                <a:schemeClr val="accent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7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124157"/>
            <a:ext cx="108258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Hypothesis Testing </a:t>
            </a:r>
            <a:r>
              <a:rPr lang="en-US" sz="4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with T-tests and </a:t>
            </a: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Confidence Intervals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7 and 8 in 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Keep updating your Statistical Organizer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and the 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Standard Normal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8F04A-1531-3E41-AD61-4C083AE88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7" t="6565" r="8685" b="6652"/>
          <a:stretch/>
        </p:blipFill>
        <p:spPr>
          <a:xfrm>
            <a:off x="3225800" y="1453627"/>
            <a:ext cx="9017000" cy="54043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DFA3D4-C8AF-D049-9559-57617E32D531}"/>
              </a:ext>
            </a:extLst>
          </p:cNvPr>
          <p:cNvSpPr/>
          <p:nvPr/>
        </p:nvSpPr>
        <p:spPr>
          <a:xfrm>
            <a:off x="304800" y="2779190"/>
            <a:ext cx="3759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Appendix A shows more exact p-values</a:t>
            </a:r>
          </a:p>
        </p:txBody>
      </p:sp>
    </p:spTree>
    <p:extLst>
      <p:ext uri="{BB962C8B-B14F-4D97-AF65-F5344CB8AC3E}">
        <p14:creationId xmlns:p14="http://schemas.microsoft.com/office/powerpoint/2010/main" val="370697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141062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587768"/>
            <a:ext cx="777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a 6-step approach</a:t>
            </a:r>
          </a:p>
          <a:p>
            <a:pPr algn="ctr"/>
            <a:r>
              <a:rPr lang="en-US" sz="2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this throughout the class so get familiar with it</a:t>
            </a:r>
          </a:p>
        </p:txBody>
      </p:sp>
    </p:spTree>
    <p:extLst>
      <p:ext uri="{BB962C8B-B14F-4D97-AF65-F5344CB8AC3E}">
        <p14:creationId xmlns:p14="http://schemas.microsoft.com/office/powerpoint/2010/main" val="345145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Homogeneity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variance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9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Homogeneity of variance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2369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Jim and Pam could impact each other’s scores so they are NOT independent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8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2170</Words>
  <Application>Microsoft Macintosh PowerPoint</Application>
  <PresentationFormat>Widescreen</PresentationFormat>
  <Paragraphs>445</Paragraphs>
  <Slides>51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Consolas</vt:lpstr>
      <vt:lpstr>Office Theme</vt:lpstr>
      <vt:lpstr>Applied Statistical Analysis</vt:lpstr>
      <vt:lpstr>Today</vt:lpstr>
      <vt:lpstr>PowerPoint Presentation</vt:lpstr>
      <vt:lpstr>Z-Scores for an Individual Point</vt:lpstr>
      <vt:lpstr>The Z for a Sample Mean</vt:lpstr>
      <vt:lpstr>Z-Score and the Standard Normal Curve</vt:lpstr>
      <vt:lpstr>Hypothesis Testing with Z Scores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Define Critical Regions</vt:lpstr>
      <vt:lpstr>Compute the Test Statistic</vt:lpstr>
      <vt:lpstr>Compute an Effect Size and Describe it</vt:lpstr>
      <vt:lpstr>Interpreting the results</vt:lpstr>
      <vt:lpstr>PowerPoint Presentation</vt:lpstr>
      <vt:lpstr>Hypothesis Testing with Z Scores</vt:lpstr>
      <vt:lpstr>Errors in Hypothesis Testing (any type)</vt:lpstr>
      <vt:lpstr>Hypothesis Testing Rules</vt:lpstr>
      <vt:lpstr>What is a p-value?</vt:lpstr>
      <vt:lpstr>Reject that Null!</vt:lpstr>
      <vt:lpstr>Evidence vs. Proof</vt:lpstr>
      <vt:lpstr>PowerPoint Presentation</vt:lpstr>
      <vt:lpstr>Single-Sample T-tests</vt:lpstr>
      <vt:lpstr>Single-Sample T-tests</vt:lpstr>
      <vt:lpstr>Single-Sample T-tests</vt:lpstr>
      <vt:lpstr>Hypothesis Testing with T-Tests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Define Critical Regions</vt:lpstr>
      <vt:lpstr>Define Critical Regions</vt:lpstr>
      <vt:lpstr>Define Critical Regions</vt:lpstr>
      <vt:lpstr>Define Critical Regions</vt:lpstr>
      <vt:lpstr>Compute the Test Statistic</vt:lpstr>
      <vt:lpstr>Compute an Effect Size and Describe it</vt:lpstr>
      <vt:lpstr>Interpreting the results</vt:lpstr>
      <vt:lpstr>Hypothesis Testing with T-tests</vt:lpstr>
      <vt:lpstr>Review Hypothesis Testing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234</cp:revision>
  <cp:lastPrinted>2018-01-24T21:23:57Z</cp:lastPrinted>
  <dcterms:created xsi:type="dcterms:W3CDTF">2017-12-29T23:46:42Z</dcterms:created>
  <dcterms:modified xsi:type="dcterms:W3CDTF">2018-02-02T03:32:14Z</dcterms:modified>
</cp:coreProperties>
</file>