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19" r:id="rId5"/>
    <p:sldId id="320" r:id="rId6"/>
    <p:sldId id="321" r:id="rId7"/>
    <p:sldId id="292" r:id="rId8"/>
    <p:sldId id="296" r:id="rId9"/>
    <p:sldId id="297" r:id="rId10"/>
    <p:sldId id="300" r:id="rId11"/>
    <p:sldId id="302" r:id="rId12"/>
    <p:sldId id="299" r:id="rId13"/>
    <p:sldId id="303" r:id="rId14"/>
    <p:sldId id="305" r:id="rId15"/>
    <p:sldId id="307" r:id="rId16"/>
    <p:sldId id="308" r:id="rId17"/>
    <p:sldId id="298" r:id="rId18"/>
    <p:sldId id="323" r:id="rId19"/>
    <p:sldId id="324" r:id="rId20"/>
    <p:sldId id="310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087"/>
  </p:normalViewPr>
  <p:slideViewPr>
    <p:cSldViewPr snapToGrid="0" snapToObjects="1">
      <p:cViewPr>
        <p:scale>
          <a:sx n="106" d="100"/>
          <a:sy n="106" d="100"/>
        </p:scale>
        <p:origin x="7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is any group (all individuals/things included) that share a set of characteristics (pg.</a:t>
            </a:r>
            <a:r>
              <a:rPr lang="en-US" baseline="0" dirty="0" smtClean="0"/>
              <a:t> 7)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about the population are often unknown (e.g., how many people have depression?)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Usually not possible to collect data on the entire population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Sample is a subset of the population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purpose of any</a:t>
            </a:r>
            <a:r>
              <a:rPr lang="en-US" baseline="0" dirty="0" smtClean="0"/>
              <a:t> sample is to represent the population from which it came (pg. 5)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Examples of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r>
              <a:rPr lang="en-US" baseline="0" dirty="0" smtClean="0"/>
              <a:t> statistics</a:t>
            </a:r>
            <a:r>
              <a:rPr lang="en-US" dirty="0" smtClean="0"/>
              <a:t> describe your data</a:t>
            </a:r>
          </a:p>
          <a:p>
            <a:r>
              <a:rPr lang="en-US" dirty="0" smtClean="0"/>
              <a:t>Inferential statistics allow you to infer about the population</a:t>
            </a:r>
          </a:p>
          <a:p>
            <a:endParaRPr lang="en-US" dirty="0" smtClean="0"/>
          </a:p>
          <a:p>
            <a:r>
              <a:rPr lang="en-US" dirty="0" smtClean="0"/>
              <a:t>These will make more sense as we discuss more vocabulary</a:t>
            </a:r>
            <a:r>
              <a:rPr lang="en-US" baseline="0" dirty="0" smtClean="0"/>
              <a:t> and think about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NHST</a:t>
            </a:r>
            <a:r>
              <a:rPr lang="en-US" baseline="0" dirty="0" smtClean="0"/>
              <a:t> (null hypothesis significance testing) and effect sizes work together to tell a more complete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 means it is precise (it is consistently good at measuring what you are measuring)</a:t>
            </a:r>
          </a:p>
          <a:p>
            <a:r>
              <a:rPr lang="en-US" dirty="0" smtClean="0"/>
              <a:t>Valid</a:t>
            </a:r>
            <a:r>
              <a:rPr lang="en-US" baseline="0" dirty="0" smtClean="0"/>
              <a:t> means it measures what we think it is measuring (pounds are measuring weight)</a:t>
            </a:r>
          </a:p>
          <a:p>
            <a:r>
              <a:rPr lang="en-US" baseline="0" dirty="0" smtClean="0"/>
              <a:t>Meaningful means it is in units that are meaningful to others</a:t>
            </a:r>
          </a:p>
          <a:p>
            <a:r>
              <a:rPr lang="en-US" baseline="0" dirty="0" smtClean="0"/>
              <a:t>A high degree of information means that the measure captures the important facets of the thing you are measuring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measuring age based on “old” or “young” doesn’t have as much information as measuring the actual age in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way of categorizing variables is by discrete</a:t>
            </a:r>
            <a:r>
              <a:rPr lang="en-US" baseline="0" dirty="0" smtClean="0"/>
              <a:t> vs.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thesis = graduation </a:t>
            </a:r>
            <a:r>
              <a:rPr lang="en-US" dirty="0" smtClean="0">
                <a:sym typeface="Wingdings"/>
              </a:rPr>
              <a:t>:)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thesis = graduation </a:t>
            </a:r>
            <a:r>
              <a:rPr lang="en-US" dirty="0" smtClean="0">
                <a:sym typeface="Wingdings"/>
              </a:rPr>
              <a:t>:)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311D-AC1A-EE49-97E9-CDD0B0EA5E77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E0DF-DE3F-F843-90C3-4C6C745164FE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22E4-9A41-B243-B04E-AABBC4D01006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887D-818F-4544-9D6E-D41D84F02EF5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BD-6EE3-5C48-A2BD-E0BB16D170C4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A5AC-C82B-6341-B0B8-405B14E71822}" type="datetime1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F26-8E80-F84B-AA4E-F652C4DA9234}" type="datetime1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2BEA-D1C5-1143-AC86-C97A3727EB08}" type="datetime1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0F8D-9410-6448-92F2-77C99EFB37B6}" type="datetime1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2808-DD74-D74E-8903-0787FC77299A}" type="datetime1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E593-8110-C24E-90F9-42F73A77F9DA}" type="datetime1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08E9-2307-A34D-9B80-C5A717DD93E3}" type="datetime1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  <a:endParaRPr lang="en-US" sz="8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  <a:endParaRPr lang="en-US" sz="3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308547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us an idea about what the population may look like based on our sample (accounts for </a:t>
            </a:r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sampling error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= “significance”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4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82851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 how big the effect is = “meaningfulness”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227290"/>
            <a:ext cx="105156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996731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“Magnitude of the effect”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800565"/>
            <a:ext cx="10967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40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way a variable is measured determines the kinds of statistical procedures that can </a:t>
            </a:r>
            <a:r>
              <a:rPr lang="en-US" sz="40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 used”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40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pg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10)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3849434"/>
            <a:ext cx="109673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Want measures that: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1. Are reliable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2. Are valid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3. Are meaningful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4. Have a high degree of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7257" y="2264256"/>
            <a:ext cx="9209314" cy="4216539"/>
          </a:xfrm>
          <a:prstGeom prst="rect">
            <a:avLst/>
          </a:prstGeom>
          <a:solidFill>
            <a:srgbClr val="F2F2F2">
              <a:alpha val="96863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Increasing degree of information</a:t>
            </a: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12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6729" y="2775857"/>
            <a:ext cx="0" cy="316774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15862"/>
            <a:ext cx="107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These lie on a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spectrum from qualitative to quantitative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320" y="5199291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Qualitative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Quantitative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25976" y="4963885"/>
            <a:ext cx="10140043" cy="0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18" y="4066122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Nominal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Ordinal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Interval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Ratio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257" y="1715861"/>
            <a:ext cx="244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Discrete</a:t>
            </a:r>
            <a:endParaRPr lang="en-US" sz="36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473" y="1715861"/>
            <a:ext cx="274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514" y="2729402"/>
            <a:ext cx="5192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Cannot be broken down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into smaller units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5551" y="2729402"/>
            <a:ext cx="5192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be broken into smaller units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513" y="5045388"/>
            <a:ext cx="5192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Number of siblings, racial groups, have the disease or not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5551" y="5045388"/>
            <a:ext cx="5192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Time to finish an exam, height of a person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1894114"/>
            <a:ext cx="0" cy="4536269"/>
          </a:xfrm>
          <a:prstGeom prst="line">
            <a:avLst/>
          </a:prstGeom>
          <a:ln w="762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Reliability and Validity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the consistency of the measure 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8199" y="2824385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does it measure what we think it measures? 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797298" y="4876598"/>
            <a:ext cx="1689101" cy="1679575"/>
            <a:chOff x="838199" y="4859337"/>
            <a:chExt cx="1689101" cy="1679575"/>
          </a:xfrm>
        </p:grpSpPr>
        <p:sp>
          <p:nvSpPr>
            <p:cNvPr id="80" name="Oval 79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07197" y="4881557"/>
            <a:ext cx="1689101" cy="1679575"/>
            <a:chOff x="838199" y="4859337"/>
            <a:chExt cx="1689101" cy="1679575"/>
          </a:xfrm>
        </p:grpSpPr>
        <p:sp>
          <p:nvSpPr>
            <p:cNvPr id="86" name="Oval 85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715498" y="4859337"/>
            <a:ext cx="1689101" cy="1679575"/>
            <a:chOff x="838199" y="4859337"/>
            <a:chExt cx="1689101" cy="1679575"/>
          </a:xfrm>
        </p:grpSpPr>
        <p:sp>
          <p:nvSpPr>
            <p:cNvPr id="92" name="Oval 91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03297" y="4881159"/>
            <a:ext cx="1689101" cy="1679575"/>
            <a:chOff x="838199" y="4859337"/>
            <a:chExt cx="1689101" cy="1679575"/>
          </a:xfrm>
        </p:grpSpPr>
        <p:sp>
          <p:nvSpPr>
            <p:cNvPr id="98" name="Oval 97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Oval 102"/>
          <p:cNvSpPr/>
          <p:nvPr/>
        </p:nvSpPr>
        <p:spPr>
          <a:xfrm>
            <a:off x="1955796" y="547924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623541" y="582116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764364" y="571538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618313" y="561535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718326" y="54822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838976" y="55405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938988" y="57245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730506" y="589574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909758" y="587372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042032" y="563482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457491" y="493845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633631" y="487811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611683" y="50780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688575" y="49936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751696" y="511516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809772" y="485933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481454" y="510957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818698" y="498085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579833" y="49829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611683" y="518851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191887" y="5783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04195" y="528270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775571" y="58134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052501" y="5458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462834" y="523825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821609" y="501068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605706" y="62410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085134" y="60593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035920" y="56294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7158938" y="621131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344143" y="488260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650947" y="47521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49427" y="53116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034583" y="495290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390181" y="539616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383240" y="512635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682281" y="538209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743023" y="513496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1048204" y="537437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947397" y="501952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Reliability and Validity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the consistency of the measure 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2824385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does it measure what we think it measures? 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97298" y="4876598"/>
            <a:ext cx="1689101" cy="1679575"/>
            <a:chOff x="838199" y="4859337"/>
            <a:chExt cx="1689101" cy="1679575"/>
          </a:xfrm>
        </p:grpSpPr>
        <p:sp>
          <p:nvSpPr>
            <p:cNvPr id="7" name="Oval 6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07197" y="4881557"/>
            <a:ext cx="1689101" cy="1679575"/>
            <a:chOff x="838199" y="4859337"/>
            <a:chExt cx="1689101" cy="1679575"/>
          </a:xfrm>
        </p:grpSpPr>
        <p:sp>
          <p:nvSpPr>
            <p:cNvPr id="14" name="Oval 13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715498" y="4859337"/>
            <a:ext cx="1689101" cy="1679575"/>
            <a:chOff x="838199" y="4859337"/>
            <a:chExt cx="1689101" cy="1679575"/>
          </a:xfrm>
        </p:grpSpPr>
        <p:sp>
          <p:nvSpPr>
            <p:cNvPr id="20" name="Oval 19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3297" y="4881159"/>
            <a:ext cx="1689101" cy="1679575"/>
            <a:chOff x="838199" y="4859337"/>
            <a:chExt cx="1689101" cy="1679575"/>
          </a:xfrm>
        </p:grpSpPr>
        <p:sp>
          <p:nvSpPr>
            <p:cNvPr id="26" name="Oval 25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>
            <a:off x="1955796" y="547924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23541" y="582116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64364" y="571538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8313" y="561535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18326" y="54822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838976" y="55405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38988" y="57245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30506" y="589574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09758" y="587372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42032" y="563482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57491" y="493845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33631" y="487811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11683" y="50780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88575" y="49936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1696" y="511516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09772" y="485933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81454" y="510957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18698" y="498085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79833" y="49829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11683" y="518851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91887" y="5783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04195" y="528270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5571" y="58134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052501" y="5458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62834" y="523825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21609" y="501068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05706" y="62410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85134" y="60593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035920" y="56294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58938" y="621131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344143" y="488260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650947" y="47521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049427" y="53116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034583" y="495290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390181" y="539616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383240" y="512635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82281" y="538209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743023" y="513496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048204" y="537437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947397" y="501952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8777" y="4008998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Valid</a:t>
            </a:r>
            <a:endParaRPr lang="en-US" sz="24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37522" y="3978037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</a:t>
            </a:r>
            <a:r>
              <a:rPr lang="en-US" sz="24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  <a:endParaRPr lang="en-US" sz="24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40976" y="4004019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</a:t>
            </a:r>
            <a:r>
              <a:rPr lang="en-US" sz="2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  <a:endParaRPr lang="en-US" sz="24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449277" y="3926821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Not Valid</a:t>
            </a:r>
            <a:endParaRPr lang="en-US" sz="24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  <a:endParaRPr lang="en-US" sz="16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631" y="3408276"/>
            <a:ext cx="103156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More Statistical </a:t>
            </a:r>
            <a:r>
              <a:rPr lang="en-US" sz="4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Terminology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Central Tendency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404885"/>
            <a:ext cx="1082584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Statistics terminology </a:t>
            </a:r>
            <a:r>
              <a:rPr lang="en-U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(Hypothesis, IV and DV, Measurement, Validity and Reliability, Correlation and Experimentation, Distributions, Central Tendency and Variability) 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1, 2, and 3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 looking for articles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5123" y="2578101"/>
            <a:ext cx="7421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 from Chapter 1</a:t>
            </a:r>
            <a:endParaRPr lang="en-US" sz="7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578101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Quick, Quiet, Qualifying </a:t>
            </a:r>
            <a:r>
              <a:rPr lang="en-US" sz="7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Quiz</a:t>
            </a:r>
            <a:endParaRPr lang="en-US" sz="72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2154"/>
            <a:ext cx="105155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difference between a sample and a population?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descriptive statistics?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True or False. Inferential statistics help us use our sample to understand the population.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True or False. Independent Variables are also known as outcomes.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Hypothesis tests inform us about the ___________ of our findings.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2154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True or False. Hypothesis testing informs us about the population.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difference between qualitative and quantitative?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a nominal variable more qualitative or quantitative?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difference between ratio and interval levels of measurement?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satisfied are you with your answers?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474977" y="1690688"/>
            <a:ext cx="9290958" cy="462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Vocabulary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02829" y="2940250"/>
            <a:ext cx="3690257" cy="21218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25964" y="2876694"/>
            <a:ext cx="32944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Population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2676" y="3616459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942" y="2255100"/>
            <a:ext cx="702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Descriptive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7518" y="4403663"/>
            <a:ext cx="70262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Inferential Statistics</a:t>
            </a:r>
            <a:endParaRPr lang="en-US" sz="44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2121" y="3024541"/>
            <a:ext cx="52559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Describing the data that you have (your sample)</a:t>
            </a:r>
            <a:endParaRPr lang="en-US" sz="28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6828" y="5173104"/>
            <a:ext cx="5987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Understanding what your data say about the population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104258"/>
            <a:ext cx="4269886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Independent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96743" y="2104258"/>
            <a:ext cx="5001986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Dependent</a:t>
            </a:r>
          </a:p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Variables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55771" y="2827533"/>
            <a:ext cx="107768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936" y="3849725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“predictors” or “IV”</a:t>
            </a:r>
          </a:p>
          <a:p>
            <a:pPr algn="ctr"/>
            <a:endParaRPr lang="en-US" sz="1200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causing or influencing the outcome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569529" y="3849724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“outcomes” or “DV”</a:t>
            </a:r>
          </a:p>
          <a:p>
            <a:pPr algn="ctr"/>
            <a:endParaRPr lang="en-US" sz="12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caused by an independent variable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1019</Words>
  <Application>Microsoft Macintosh PowerPoint</Application>
  <PresentationFormat>Widescreen</PresentationFormat>
  <Paragraphs>179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Consolas</vt:lpstr>
      <vt:lpstr>Wingdings</vt:lpstr>
      <vt:lpstr>Arial</vt:lpstr>
      <vt:lpstr>Office Theme</vt:lpstr>
      <vt:lpstr>Applied Statistical Analysis</vt:lpstr>
      <vt:lpstr>Today</vt:lpstr>
      <vt:lpstr>Reading</vt:lpstr>
      <vt:lpstr>Reading</vt:lpstr>
      <vt:lpstr>Reading</vt:lpstr>
      <vt:lpstr>Reading</vt:lpstr>
      <vt:lpstr>Review: Vocabulary of Statistics</vt:lpstr>
      <vt:lpstr>PowerPoint Presentation</vt:lpstr>
      <vt:lpstr>Review: Vocabulary of Statistics</vt:lpstr>
      <vt:lpstr>Review: Vocabulary of Statistics</vt:lpstr>
      <vt:lpstr>Review: Vocabulary of Statistics</vt:lpstr>
      <vt:lpstr>Review: Scales of Measurement</vt:lpstr>
      <vt:lpstr>Review: Scales of Measurement</vt:lpstr>
      <vt:lpstr>Review: Scales of Measurement</vt:lpstr>
      <vt:lpstr>Review: Scales of Measurement</vt:lpstr>
      <vt:lpstr>Review: Scales of Measurement</vt:lpstr>
      <vt:lpstr>PowerPoint Presentation</vt:lpstr>
      <vt:lpstr>Reliability and Validity</vt:lpstr>
      <vt:lpstr>Reliability and Validity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108</cp:revision>
  <dcterms:created xsi:type="dcterms:W3CDTF">2017-12-29T23:46:42Z</dcterms:created>
  <dcterms:modified xsi:type="dcterms:W3CDTF">2018-01-09T00:21:03Z</dcterms:modified>
</cp:coreProperties>
</file>