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8" r:id="rId12"/>
    <p:sldId id="359" r:id="rId13"/>
    <p:sldId id="360" r:id="rId14"/>
    <p:sldId id="362" r:id="rId15"/>
    <p:sldId id="363" r:id="rId16"/>
    <p:sldId id="364" r:id="rId17"/>
    <p:sldId id="370" r:id="rId18"/>
    <p:sldId id="365" r:id="rId19"/>
    <p:sldId id="367" r:id="rId20"/>
    <p:sldId id="369" r:id="rId21"/>
    <p:sldId id="372" r:id="rId22"/>
    <p:sldId id="373" r:id="rId23"/>
    <p:sldId id="327" r:id="rId24"/>
    <p:sldId id="368" r:id="rId25"/>
    <p:sldId id="374" r:id="rId26"/>
    <p:sldId id="3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290"/>
  </p:normalViewPr>
  <p:slideViewPr>
    <p:cSldViewPr snapToGrid="0" snapToObjects="1">
      <p:cViewPr varScale="1">
        <p:scale>
          <a:sx n="88" d="100"/>
          <a:sy n="88" d="100"/>
        </p:scale>
        <p:origin x="1480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Z score table in Appendix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it is almost certain they will differ (at least a little)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3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</a:t>
            </a:r>
            <a:r>
              <a:rPr lang="en-US" sz="1800" baseline="0" dirty="0"/>
              <a:t> the data are so far from what the null hypothesis would predict, we are going to think that maybe the null is wrong.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 provides a little interactive example of sample distributions and the distributions of sample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060700" y="1453627"/>
            <a:ext cx="9017000" cy="54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6AD56-F0A3-3143-B62C-4CA8D91472E3}"/>
              </a:ext>
            </a:extLst>
          </p:cNvPr>
          <p:cNvSpPr txBox="1"/>
          <p:nvPr/>
        </p:nvSpPr>
        <p:spPr>
          <a:xfrm>
            <a:off x="838199" y="22139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So...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can use the same idea to estimate the probability of scoring higher or lower than a certain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61C91-FB54-5A41-82B1-6B270A9FDA39}"/>
              </a:ext>
            </a:extLst>
          </p:cNvPr>
          <p:cNvSpPr/>
          <p:nvPr/>
        </p:nvSpPr>
        <p:spPr>
          <a:xfrm>
            <a:off x="838199" y="4973935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Example: If the scores on an exam have a mean of 70, an SD of 10, we know the distribution is normal, what is the probability of scoring 90 or higher.</a:t>
            </a:r>
          </a:p>
        </p:txBody>
      </p:sp>
    </p:spTree>
    <p:extLst>
      <p:ext uri="{BB962C8B-B14F-4D97-AF65-F5344CB8AC3E}">
        <p14:creationId xmlns:p14="http://schemas.microsoft.com/office/powerpoint/2010/main" val="87443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!!! Important Point !!!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5 is about distributions of statistics</a:t>
            </a:r>
            <a:endParaRPr lang="en-US" sz="3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3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Standard Error of the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199" y="1760990"/>
            <a:ext cx="10515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“SEM” or “SE”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us, </a:t>
            </a:r>
            <a:r>
              <a:rPr lang="en-US" sz="3200" b="1" i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if we were to collect many samples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how much the sample means would vary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blipFill>
                <a:blip r:embed="rId3"/>
                <a:stretch>
                  <a:fillRect l="-3704" r="-317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Since we don’t want to take lots of samples...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We use statistical theory! (or “the magic of math”)</a:t>
                </a:r>
              </a:p>
              <a:p>
                <a:endPara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Central Limit Theorem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Tells us the shape (normal), center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 and spread (SEM) of the distribution of sampling means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Law of Large Numbers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As N increases, the sample statistic is better and better at estimating the population parameter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blipFill>
                <a:blip r:embed="rId3"/>
                <a:stretch>
                  <a:fillRect l="-1689" t="-1707" r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282951"/>
            <a:ext cx="10515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This is important because of what we will talk about in Chapter 6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10,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742950" indent="-742950">
                  <a:buFontTx/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2,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0,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</a:p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What is the probability of having a mean greater than 10 for the first example?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blipFill>
                <a:blip r:embed="rId3"/>
                <a:stretch>
                  <a:fillRect l="-1689" t="-2229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blipFill>
                <a:blip r:embed="rId4"/>
                <a:stretch>
                  <a:fillRect l="-1786" t="-9091" r="-133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2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77332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there evidence that this sample (maybe because of an intervention) is different than the population?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1879868"/>
            <a:ext cx="10096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Hypothesis Testing uses 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49654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411" y="3273852"/>
            <a:ext cx="108258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Z-scores (for individuals and samples)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Intro to Hypothesis Testing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Estimation &amp;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2248168"/>
            <a:ext cx="9156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Because assessing z-scores and t-tests are so similar, we will talk about both next week</a:t>
            </a:r>
          </a:p>
          <a:p>
            <a:endParaRPr lang="en-US" sz="40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Read Chapter 7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7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41227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B1FAB-D00D-C64C-BC45-441073EC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3" y="3429000"/>
            <a:ext cx="5446486" cy="27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0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Z-Scores (Chapter 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a z-score about an individual point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it possible to make a specific probability statement about a z-score if the distribution is normal?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proportion of scores are between z-scores of 0 and 1? (hint: use shading and the appendix)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Sample Mean Distributions (Chapter 5 and Intro to 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236639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Why is understanding the distribution of sample means important?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error of the mean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steps in the 6-step approach?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5CFDC-31EA-5948-AA51-533F111807CB}"/>
              </a:ext>
            </a:extLst>
          </p:cNvPr>
          <p:cNvSpPr/>
          <p:nvPr/>
        </p:nvSpPr>
        <p:spPr>
          <a:xfrm>
            <a:off x="1908267" y="4676568"/>
            <a:ext cx="8604063" cy="13234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shiny.stat.calpoly.edu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Sampling_Distribution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628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the Class Data &amp;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3597573" y="4489456"/>
            <a:ext cx="499688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Z-scores and Intro to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4336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2" y="1971899"/>
            <a:ext cx="58954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Null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971898"/>
            <a:ext cx="5898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Effect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69" y="3676590"/>
            <a:ext cx="10967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Essentially, analyze data and see if null hypothesis seems plausible</a:t>
            </a:r>
          </a:p>
          <a:p>
            <a:endParaRPr lang="en-US" sz="1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If not plausible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believe the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If plausible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assume there is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2718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515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“P-Values”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probability of observing an effect that large or larger, given the null hypothesis is true.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trying to tell us if an effect exists in the population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199" y="5053286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Usually a p-value &lt; .05 is considered “statistically significant”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8EB15-4B30-5F4A-9DA6-1AB1F3701D86}"/>
              </a:ext>
            </a:extLst>
          </p:cNvPr>
          <p:cNvSpPr txBox="1"/>
          <p:nvPr/>
        </p:nvSpPr>
        <p:spPr>
          <a:xfrm>
            <a:off x="4818742" y="451408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“less than”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D0FD2D-643F-F148-A89D-4410400CA0FC}"/>
              </a:ext>
            </a:extLst>
          </p:cNvPr>
          <p:cNvCxnSpPr>
            <a:stCxn id="6" idx="2"/>
          </p:cNvCxnSpPr>
          <p:nvPr/>
        </p:nvCxnSpPr>
        <p:spPr>
          <a:xfrm>
            <a:off x="5607580" y="4883417"/>
            <a:ext cx="9449" cy="3417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P-Values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Researchers rely on them too much (Cumming, 2014)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Effect sizes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should be used with them</a:t>
            </a:r>
          </a:p>
          <a:p>
            <a:endParaRPr lang="en-US" sz="11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need to highlight that effect sizes are 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uncertain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“significant” finding may not be meaningful or reproducible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5C3A9-17B2-DC42-9EBB-2EF9D9F9616A}"/>
              </a:ext>
            </a:extLst>
          </p:cNvPr>
          <p:cNvSpPr txBox="1"/>
          <p:nvPr/>
        </p:nvSpPr>
        <p:spPr>
          <a:xfrm>
            <a:off x="858333" y="6356350"/>
            <a:ext cx="850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Cumming, G. (2014). The new statistics: Why and how.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25</a:t>
            </a:r>
            <a:r>
              <a:rPr lang="en-US" dirty="0"/>
              <a:t>(1), 7-29.</a:t>
            </a:r>
          </a:p>
        </p:txBody>
      </p:sp>
    </p:spTree>
    <p:extLst>
      <p:ext uri="{BB962C8B-B14F-4D97-AF65-F5344CB8AC3E}">
        <p14:creationId xmlns:p14="http://schemas.microsoft.com/office/powerpoint/2010/main" val="10876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Chapter 4 is about single scores</a:t>
            </a:r>
            <a:endParaRPr lang="en-US" sz="3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239179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20, Score = 10, SD = 10,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5,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6,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1, Mean = 1, SD = 1, M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-1, Mean = 0, SD = 0.5, M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/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Interpretations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/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+ then above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- then below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atypical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blipFill>
                <a:blip r:embed="rId3"/>
                <a:stretch>
                  <a:fillRect l="-1206" t="-2075" b="-5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579F0C-F33A-F447-82CA-834EFD1FCC21}"/>
              </a:ext>
            </a:extLst>
          </p:cNvPr>
          <p:cNvSpPr txBox="1"/>
          <p:nvPr/>
        </p:nvSpPr>
        <p:spPr>
          <a:xfrm>
            <a:off x="838198" y="5048299"/>
            <a:ext cx="10515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z tells us more information than just a score. Why?</a:t>
            </a:r>
          </a:p>
        </p:txBody>
      </p:sp>
    </p:spTree>
    <p:extLst>
      <p:ext uri="{BB962C8B-B14F-4D97-AF65-F5344CB8AC3E}">
        <p14:creationId xmlns:p14="http://schemas.microsoft.com/office/powerpoint/2010/main" val="9606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1218</Words>
  <Application>Microsoft Macintosh PowerPoint</Application>
  <PresentationFormat>Widescreen</PresentationFormat>
  <Paragraphs>198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Hypothesis Testing</vt:lpstr>
      <vt:lpstr>Hypothesis Testing</vt:lpstr>
      <vt:lpstr>Hypothesis Testing</vt:lpstr>
      <vt:lpstr>Z-Scores</vt:lpstr>
      <vt:lpstr>Z-Scores for an Individual Point</vt:lpstr>
      <vt:lpstr>Z-Score Examples</vt:lpstr>
      <vt:lpstr>Z-Score Interpretations</vt:lpstr>
      <vt:lpstr>Z-Score and the Standard Normal Curve</vt:lpstr>
      <vt:lpstr>Z-Score and the Standard Normal Curve</vt:lpstr>
      <vt:lpstr>Distribution of Sample Means</vt:lpstr>
      <vt:lpstr>Distribution of Sample Means</vt:lpstr>
      <vt:lpstr>Standard Error of the Mean</vt:lpstr>
      <vt:lpstr>Since we don’t want to take lots of samples...</vt:lpstr>
      <vt:lpstr>The Z for a Sample Mean</vt:lpstr>
      <vt:lpstr>The Z for a Sample Mean</vt:lpstr>
      <vt:lpstr>Hypothesis Testing with Z Scores</vt:lpstr>
      <vt:lpstr>Hypothesis Testing with Z Scores</vt:lpstr>
      <vt:lpstr>Hypothesis Testing with Z Scores</vt:lpstr>
      <vt:lpstr>PowerPoint Presentation</vt:lpstr>
      <vt:lpstr>PowerPoint Presentation</vt:lpstr>
      <vt:lpstr>Review of Z-Scores (Chapter 4)</vt:lpstr>
      <vt:lpstr>Review of Sample Mean Distributions (Chapter 5 and Intro to 6)</vt:lpstr>
      <vt:lpstr>Distribution of Sample Means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203</cp:revision>
  <cp:lastPrinted>2018-01-24T21:23:57Z</cp:lastPrinted>
  <dcterms:created xsi:type="dcterms:W3CDTF">2017-12-29T23:46:42Z</dcterms:created>
  <dcterms:modified xsi:type="dcterms:W3CDTF">2019-12-18T23:38:48Z</dcterms:modified>
</cp:coreProperties>
</file>