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91" r:id="rId5"/>
    <p:sldId id="294" r:id="rId6"/>
    <p:sldId id="295" r:id="rId7"/>
    <p:sldId id="293" r:id="rId8"/>
    <p:sldId id="292" r:id="rId9"/>
    <p:sldId id="296" r:id="rId10"/>
    <p:sldId id="297" r:id="rId11"/>
    <p:sldId id="300" r:id="rId12"/>
    <p:sldId id="302" r:id="rId13"/>
    <p:sldId id="298" r:id="rId14"/>
    <p:sldId id="259" r:id="rId15"/>
    <p:sldId id="299" r:id="rId16"/>
    <p:sldId id="304" r:id="rId17"/>
    <p:sldId id="303" r:id="rId18"/>
    <p:sldId id="305" r:id="rId19"/>
    <p:sldId id="306" r:id="rId20"/>
    <p:sldId id="307" r:id="rId21"/>
    <p:sldId id="308" r:id="rId22"/>
    <p:sldId id="310" r:id="rId23"/>
    <p:sldId id="309" r:id="rId24"/>
    <p:sldId id="311" r:id="rId25"/>
    <p:sldId id="312" r:id="rId26"/>
    <p:sldId id="313" r:id="rId27"/>
    <p:sldId id="316" r:id="rId28"/>
    <p:sldId id="314" r:id="rId29"/>
    <p:sldId id="318" r:id="rId30"/>
    <p:sldId id="315" r:id="rId31"/>
    <p:sldId id="289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9F9FD"/>
    <a:srgbClr val="FAFAFD"/>
    <a:srgbClr val="004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5119"/>
  </p:normalViewPr>
  <p:slideViewPr>
    <p:cSldViewPr snapToGrid="0" snapToObjects="1">
      <p:cViewPr>
        <p:scale>
          <a:sx n="101" d="100"/>
          <a:sy n="101" d="100"/>
        </p:scale>
        <p:origin x="1000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B8C27-4EA0-7247-87A3-872976A07B51}" type="datetimeFigureOut">
              <a:rPr lang="en-US" smtClean="0"/>
              <a:t>1/8/18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F59C2-7033-4B4D-ACA3-71A130EDE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9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9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personal</a:t>
            </a:r>
            <a:r>
              <a:rPr lang="en-US" baseline="0" dirty="0" smtClean="0"/>
              <a:t> favorite aspect of data analysis</a:t>
            </a:r>
          </a:p>
          <a:p>
            <a:endParaRPr lang="en-US" baseline="0" dirty="0" smtClean="0"/>
          </a:p>
          <a:p>
            <a:r>
              <a:rPr lang="en-US" baseline="0" dirty="0" smtClean="0"/>
              <a:t>Keep an eye out for graphics that are used in your field, when they are used, and how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5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28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4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82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8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33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63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13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Statistics helps us make decisions using data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Decisions about policy, intervention, practice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Summaries are necessary</a:t>
            </a:r>
            <a:r>
              <a:rPr lang="en-US" baseline="0" dirty="0" smtClean="0"/>
              <a:t> to understand patterns in the data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Sometimes we want to know what our data say about the broader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2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statistic provides information about patterns in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6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Population is any group (all individuals/things included) that share a set of characteristics (pg.</a:t>
            </a:r>
            <a:r>
              <a:rPr lang="en-US" baseline="0" dirty="0" smtClean="0"/>
              <a:t> 7)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Things about the population are often unknown (e.g., how many people have depression?)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Usually not possible to collect data on the entire population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Sample is a subset of the population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The purpose of any</a:t>
            </a:r>
            <a:r>
              <a:rPr lang="en-US" baseline="0" dirty="0" smtClean="0"/>
              <a:t> sample is to represent the population from which it came (pg. 5)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Examples of Both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75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Descriptive</a:t>
            </a:r>
            <a:r>
              <a:rPr lang="en-US" baseline="0" dirty="0" smtClean="0"/>
              <a:t> statistics</a:t>
            </a:r>
            <a:r>
              <a:rPr lang="en-US" dirty="0" smtClean="0"/>
              <a:t> describe your data</a:t>
            </a:r>
          </a:p>
          <a:p>
            <a:r>
              <a:rPr lang="en-US" dirty="0" smtClean="0"/>
              <a:t>Inferential statistics allow you to infer about the population</a:t>
            </a:r>
          </a:p>
          <a:p>
            <a:endParaRPr lang="en-US" dirty="0" smtClean="0"/>
          </a:p>
          <a:p>
            <a:r>
              <a:rPr lang="en-US" dirty="0" smtClean="0"/>
              <a:t>These will make more sense as we discuss more vocabulary</a:t>
            </a:r>
            <a:r>
              <a:rPr lang="en-US" baseline="0" dirty="0" smtClean="0"/>
              <a:t> and think about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63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NHST</a:t>
            </a:r>
            <a:r>
              <a:rPr lang="en-US" baseline="0" dirty="0" smtClean="0"/>
              <a:t> (null hypothesis significance testing) and effect sizes work together to tell a more complete 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14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Complete thesis = graduation </a:t>
            </a:r>
            <a:r>
              <a:rPr lang="en-US" dirty="0" smtClean="0">
                <a:sym typeface="Wingdings"/>
              </a:rPr>
              <a:t>:)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33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Reliable means it is precise (it is consistently good at measuring what you are measuring)</a:t>
            </a:r>
          </a:p>
          <a:p>
            <a:r>
              <a:rPr lang="en-US" dirty="0" smtClean="0"/>
              <a:t>Valid</a:t>
            </a:r>
            <a:r>
              <a:rPr lang="en-US" baseline="0" dirty="0" smtClean="0"/>
              <a:t> means it measures what we think it is measuring (pounds are measuring weight)</a:t>
            </a:r>
          </a:p>
          <a:p>
            <a:r>
              <a:rPr lang="en-US" baseline="0" dirty="0" smtClean="0"/>
              <a:t>Meaningful means it is in units that are meaningful to others</a:t>
            </a:r>
          </a:p>
          <a:p>
            <a:r>
              <a:rPr lang="en-US" baseline="0" dirty="0" smtClean="0"/>
              <a:t>A high degree of information means that the measure captures the important facets of the thing you are measuring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measuring age based on “old” or “young” doesn’t have as much information as measuring the actual age in years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97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way of categorizing variables is by discrete</a:t>
            </a:r>
            <a:r>
              <a:rPr lang="en-US" baseline="0" dirty="0" smtClean="0"/>
              <a:t> vs. continuous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19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1BD2-AC91-014A-B76B-DDFF35BEA2F5}" type="datetime1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7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0ACC-2E59-0847-A07B-C25F513D5FE4}" type="datetime1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CD64-7C00-674E-9B78-8C8E4E5EB807}" type="datetime1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2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46460-0452-CC43-92FD-E4A2F42651F3}" type="datetime1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8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28D-E107-B04F-AA78-14E261719592}" type="datetime1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3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64FB-0EF9-7648-AB41-C2206787D0A8}" type="datetime1">
              <a:rPr lang="en-US" smtClean="0"/>
              <a:t>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1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0194-FD4D-EA40-BCE5-9341587863FA}" type="datetime1">
              <a:rPr lang="en-US" smtClean="0"/>
              <a:t>1/8/18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5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5FA7-813C-794F-AF2A-637D648B10D6}" type="datetime1">
              <a:rPr lang="en-US" smtClean="0"/>
              <a:t>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A565-14DC-FC44-AEFA-A86B130DDB8E}" type="datetime1">
              <a:rPr lang="en-US" smtClean="0"/>
              <a:t>1/8/18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4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CD53-D3D9-A542-BE51-C1DDA69747BB}" type="datetime1">
              <a:rPr lang="en-US" smtClean="0"/>
              <a:t>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6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76AC-35E1-D344-88D6-A85DF9D3AB9F}" type="datetime1">
              <a:rPr lang="en-US" smtClean="0"/>
              <a:t>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2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F7E26-FB91-DB47-AE4F-39BFF9A8E89F}" type="datetime1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9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tif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4ds.had.co.nz/tidy-data.html#introduction-6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4ds.had.co.nz/tidy-data.html#introduction-6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561" y="1214437"/>
            <a:ext cx="11602995" cy="2387600"/>
          </a:xfrm>
        </p:spPr>
        <p:txBody>
          <a:bodyPr>
            <a:noAutofit/>
          </a:bodyPr>
          <a:lstStyle/>
          <a:p>
            <a:r>
              <a:rPr lang="en-US" sz="80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Applied Statistical Analysis</a:t>
            </a:r>
            <a:endParaRPr lang="en-US" sz="80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9382"/>
            <a:ext cx="9144000" cy="1383957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EDUC 6050</a:t>
            </a:r>
          </a:p>
          <a:p>
            <a:r>
              <a:rPr lang="en-US" sz="3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Week </a:t>
            </a:r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40259" y="5857102"/>
            <a:ext cx="10515600" cy="640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Finding clarity using data</a:t>
            </a:r>
            <a:endParaRPr lang="en-US" sz="3200" dirty="0">
              <a:solidFill>
                <a:schemeClr val="accent4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20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The Vocabulary of Statistics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2104258"/>
            <a:ext cx="4269886" cy="1446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Independent Variables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6596743" y="2104258"/>
            <a:ext cx="5001986" cy="1446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Dependent</a:t>
            </a:r>
          </a:p>
          <a:p>
            <a:pPr algn="ctr"/>
            <a:r>
              <a:rPr lang="en-US" sz="44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Variables</a:t>
            </a:r>
            <a:endParaRPr lang="en-US" sz="4400" b="1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355771" y="2827533"/>
            <a:ext cx="1077686" cy="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44936" y="3849725"/>
            <a:ext cx="5056414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“predictors” or “IV”</a:t>
            </a:r>
          </a:p>
          <a:p>
            <a:pPr algn="ctr"/>
            <a:endParaRPr lang="en-US" sz="1200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These are the variables that we think are causing or influencing the outcome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6569529" y="3849724"/>
            <a:ext cx="5056414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“outcomes” or “DV”</a:t>
            </a:r>
          </a:p>
          <a:p>
            <a:pPr algn="ctr"/>
            <a:endParaRPr lang="en-US" sz="1200" dirty="0" smtClean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2800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These are the variables that we think are caused by an independent variable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7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The Vocabulary of Statistics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850988"/>
            <a:ext cx="1051560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Hypothesis Testing (Inferential Statistics)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" y="3297538"/>
            <a:ext cx="81098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“Null </a:t>
            </a:r>
            <a:r>
              <a:rPr lang="en-US" sz="28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Hypothesis </a:t>
            </a:r>
            <a:r>
              <a:rPr lang="en-US" sz="2800" b="1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Significance Testing”</a:t>
            </a:r>
            <a:endParaRPr lang="en-US" sz="28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4308547"/>
            <a:ext cx="10515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Gives us an idea about what the population may look like based on our sample (accounts for </a:t>
            </a:r>
            <a:r>
              <a:rPr lang="en-US" sz="28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sampling error</a:t>
            </a:r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) = “significance”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The Vocabulary of Statistics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850988"/>
            <a:ext cx="1051560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Hypothesis Testing (Inferential Statistics)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5828510"/>
            <a:ext cx="1051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Tells us how big the effect is = “meaningfulness”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4227290"/>
            <a:ext cx="1051560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Effect Sizes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4996731"/>
            <a:ext cx="81098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“Magnitude of the effect”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3297538"/>
            <a:ext cx="81098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“Null </a:t>
            </a:r>
            <a:r>
              <a:rPr lang="en-US" sz="28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Hypothesis </a:t>
            </a:r>
            <a:r>
              <a:rPr lang="en-US" sz="2800" b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Significance Testing”</a:t>
            </a:r>
            <a:endParaRPr lang="en-US" sz="2800" b="1" dirty="0" smtClean="0">
              <a:solidFill>
                <a:schemeClr val="accent6">
                  <a:lumMod val="20000"/>
                  <a:lumOff val="8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7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8586" y="2560978"/>
            <a:ext cx="109673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Break Time</a:t>
            </a:r>
            <a:endParaRPr lang="en-US" sz="80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Why Learn Statistics?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199" y="1744096"/>
            <a:ext cx="109673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It is the </a:t>
            </a:r>
            <a:r>
              <a:rPr lang="en-US" sz="44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language</a:t>
            </a:r>
            <a:r>
              <a:rPr lang="en-US" sz="4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of understanding data (and data are everywhere)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3356992"/>
            <a:ext cx="109673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Allows you to </a:t>
            </a:r>
            <a:r>
              <a:rPr lang="en-US" sz="32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complete your thesis</a:t>
            </a: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!</a:t>
            </a:r>
            <a:endParaRPr lang="en-US" sz="32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571500" indent="-571500">
              <a:buFontTx/>
              <a:buChar char="-"/>
            </a:pP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Helps you </a:t>
            </a:r>
            <a:r>
              <a:rPr lang="en-US" sz="32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communicate</a:t>
            </a: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with other data people you work with</a:t>
            </a:r>
          </a:p>
          <a:p>
            <a:pPr marL="571500" indent="-571500">
              <a:buFontTx/>
              <a:buChar char="-"/>
            </a:pP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Gives you power to </a:t>
            </a:r>
            <a:r>
              <a:rPr lang="en-US" sz="32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convince stakeholders with evidence</a:t>
            </a:r>
          </a:p>
          <a:p>
            <a:pPr marL="571500" indent="-571500">
              <a:buFontTx/>
              <a:buChar char="-"/>
            </a:pP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Opens up </a:t>
            </a:r>
            <a:r>
              <a:rPr lang="en-US" sz="32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job</a:t>
            </a: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opportunities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Scales of Measurement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199" y="1800565"/>
            <a:ext cx="109673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4000" b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The </a:t>
            </a:r>
            <a:r>
              <a:rPr lang="en-US" sz="40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way a variable is measured determines the kinds of statistical procedures that can </a:t>
            </a:r>
            <a:r>
              <a:rPr lang="en-US" sz="4000" b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be used” </a:t>
            </a:r>
            <a:r>
              <a:rPr lang="en-US" sz="40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40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pg</a:t>
            </a:r>
            <a:r>
              <a:rPr lang="en-US" sz="40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10)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199" y="3849434"/>
            <a:ext cx="109673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Want measures that:</a:t>
            </a:r>
          </a:p>
          <a:p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1. Are reliable</a:t>
            </a:r>
            <a:endParaRPr lang="en-US" sz="32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2. Are valid</a:t>
            </a:r>
          </a:p>
          <a:p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3. Are meaningful</a:t>
            </a:r>
          </a:p>
          <a:p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4. Have a high degree of information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0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Scales of Measurement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2320" y="1715862"/>
            <a:ext cx="10967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4 General Types (see pg. 11)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864225"/>
              </p:ext>
            </p:extLst>
          </p:nvPr>
        </p:nvGraphicFramePr>
        <p:xfrm>
          <a:off x="838200" y="2264256"/>
          <a:ext cx="10918371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057"/>
                <a:gridCol w="4327072"/>
                <a:gridCol w="48822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Scale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Definition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What the scale allows you to do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Nominal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Categories based on qualitative similarity (no order to the categories)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the number of things in the categories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Ordinal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Like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nominal, but the categories can be ranked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 and rank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the number of things in each category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Interval</a:t>
                      </a:r>
                      <a:endParaRPr lang="en-US" sz="24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Quantify how much of something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Count, rank, and quantify how much of something there is (zero does not mean there’s nothing)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Ratio</a:t>
                      </a:r>
                      <a:endParaRPr lang="en-US" sz="24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Quantify</a:t>
                      </a:r>
                      <a:r>
                        <a:rPr lang="en-US" sz="180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how much of something (zero means there is none of that thing)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Count, rank, and quantify how much of something there is with a meaningful zero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2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Scales of Measurement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2320" y="1715862"/>
            <a:ext cx="10967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4 General Types (see pg. 11)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604693"/>
              </p:ext>
            </p:extLst>
          </p:nvPr>
        </p:nvGraphicFramePr>
        <p:xfrm>
          <a:off x="838200" y="2264256"/>
          <a:ext cx="10918371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057"/>
                <a:gridCol w="4327072"/>
                <a:gridCol w="48822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Scale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Definition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What the scale allows you to do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Nominal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Categories based on qualitative similarity (no order to the categories)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the number of things in the categories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Ordinal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Like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nominal, but the categories can be ranked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 and rank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the number of things in each category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Interval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Quantify how much of something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Count, rank, and quantify how much of something there is (zero does not mean there’s nothing)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Ratio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Quantify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how much of something (zero means there is none of that thing)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Count, rank, and quantify how much of something there is with a meaningful zero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Scales of Measurement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2320" y="1715862"/>
            <a:ext cx="10967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4 General Types (see pg. 11)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604693"/>
              </p:ext>
            </p:extLst>
          </p:nvPr>
        </p:nvGraphicFramePr>
        <p:xfrm>
          <a:off x="838200" y="2264256"/>
          <a:ext cx="10918371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057"/>
                <a:gridCol w="4327072"/>
                <a:gridCol w="48822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Scale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Definition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What the scale allows you to do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Nominal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Categories based on qualitative similarity (no order to the categories)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the number of things in the categories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Ordinal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Like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nominal, but the categories can be ranked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 and rank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the number of things in each category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Interval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Quantify how much of something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Count, rank, and quantify how much of something there is (zero does not mean there’s nothing)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Ratio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Quantify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how much of something (zero means there is none of that thing)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Count, rank, and quantify how much of something there is with a meaningful zero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47257" y="2264256"/>
            <a:ext cx="9209314" cy="4216539"/>
          </a:xfrm>
          <a:prstGeom prst="rect">
            <a:avLst/>
          </a:prstGeom>
          <a:solidFill>
            <a:srgbClr val="F2F2F2">
              <a:alpha val="96863"/>
            </a:srgb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8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endParaRPr lang="en-US" sz="28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endParaRPr lang="en-US" sz="28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endParaRPr lang="en-US" sz="28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28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Increasing degree of information</a:t>
            </a:r>
          </a:p>
          <a:p>
            <a:pPr algn="ctr"/>
            <a:endParaRPr lang="en-US" sz="28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endParaRPr lang="en-US" sz="28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endParaRPr lang="en-US" sz="28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endParaRPr lang="en-US" sz="28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endParaRPr lang="en-US" sz="12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216729" y="2775857"/>
            <a:ext cx="0" cy="316774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Scales of Measurement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2320" y="1715862"/>
            <a:ext cx="10967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4 General Types (see pg. 11)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604693"/>
              </p:ext>
            </p:extLst>
          </p:nvPr>
        </p:nvGraphicFramePr>
        <p:xfrm>
          <a:off x="838200" y="2264256"/>
          <a:ext cx="10918371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057"/>
                <a:gridCol w="4327072"/>
                <a:gridCol w="48822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Scale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Definition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What the scale allows you to do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Nominal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Categories based on qualitative similarity (no order to the categories)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the number of things in the categories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Ordinal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Like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nominal, but the categories can be ranked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 and rank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the number of things in each category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Interval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Quantify how much of something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Count, rank, and quantify how much of something there is (zero does not mean there’s nothing)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Ratio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Quantify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how much of something (zero means there is none of that thing)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Count, rank, and quantify how much of something there is with a meaningful zero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47257" y="2264256"/>
            <a:ext cx="9209314" cy="4216539"/>
          </a:xfrm>
          <a:prstGeom prst="rect">
            <a:avLst/>
          </a:prstGeom>
          <a:solidFill>
            <a:srgbClr val="F2F2F2">
              <a:alpha val="96863"/>
            </a:srgb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54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54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Let’s think of some examples of each type</a:t>
            </a:r>
          </a:p>
          <a:p>
            <a:pPr algn="ctr"/>
            <a:endParaRPr lang="en-US" sz="54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endParaRPr lang="en-US" sz="28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endParaRPr lang="en-US" sz="24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3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805" y="172995"/>
            <a:ext cx="10997513" cy="3235281"/>
          </a:xfrm>
        </p:spPr>
        <p:txBody>
          <a:bodyPr>
            <a:noAutofit/>
          </a:bodyPr>
          <a:lstStyle/>
          <a:p>
            <a:pPr algn="ctr"/>
            <a:r>
              <a:rPr lang="en-US" sz="166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Today</a:t>
            </a:r>
            <a:endParaRPr lang="en-US" sz="166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94630" y="2894742"/>
            <a:ext cx="1031568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z="4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Working with </a:t>
            </a:r>
            <a:r>
              <a:rPr lang="en-US" sz="4400" dirty="0" smtClean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Data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Overview of Statistics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Intro to Statistical </a:t>
            </a:r>
            <a:r>
              <a:rPr lang="en-US" sz="4400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Terminology</a:t>
            </a:r>
            <a:endParaRPr lang="en-US" sz="4400" dirty="0" smtClean="0">
              <a:solidFill>
                <a:schemeClr val="accent1"/>
              </a:solidFill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sz="4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Intro to </a:t>
            </a:r>
            <a:r>
              <a:rPr lang="en-US" sz="44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Jamovi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5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Scales of Measurement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715862"/>
            <a:ext cx="10741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These lie on a </a:t>
            </a:r>
            <a:r>
              <a:rPr lang="en-US" sz="3600" b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spectrum from qualitative to quantitative</a:t>
            </a:r>
            <a:endParaRPr lang="en-US" sz="3600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2320" y="5199291"/>
            <a:ext cx="10967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Qualitative</a:t>
            </a: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                   </a:t>
            </a:r>
            <a:r>
              <a:rPr lang="en-US" sz="32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Quantitative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25976" y="4963885"/>
            <a:ext cx="10140043" cy="0"/>
          </a:xfrm>
          <a:prstGeom prst="straightConnector1">
            <a:avLst/>
          </a:prstGeom>
          <a:ln w="762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2318" y="4066122"/>
            <a:ext cx="10967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Nominal</a:t>
            </a: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3200" b="1" dirty="0" smtClean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Ordinal</a:t>
            </a: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32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Interval</a:t>
            </a: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32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Ratio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8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Scales of Measurement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5257" y="1715861"/>
            <a:ext cx="244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Discrete</a:t>
            </a:r>
            <a:endParaRPr lang="en-US" sz="3600" b="1" dirty="0" smtClean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27473" y="1715861"/>
            <a:ext cx="2748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Continuous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2514" y="2729402"/>
            <a:ext cx="51924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Cannot be broken down </a:t>
            </a:r>
            <a:r>
              <a:rPr lang="en-US" sz="3600" b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into smaller units</a:t>
            </a:r>
            <a:endParaRPr lang="en-US" sz="3600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05551" y="2729402"/>
            <a:ext cx="5192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Can be broken into smaller units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2513" y="5045388"/>
            <a:ext cx="51924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Number of siblings, racial groups, have the disease or not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05551" y="5045388"/>
            <a:ext cx="5192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Time to finish an exam, height of a person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943600" y="1894114"/>
            <a:ext cx="0" cy="4536269"/>
          </a:xfrm>
          <a:prstGeom prst="line">
            <a:avLst/>
          </a:prstGeom>
          <a:ln w="762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9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8586" y="2560978"/>
            <a:ext cx="109673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Break Time</a:t>
            </a:r>
            <a:endParaRPr lang="en-US" sz="80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0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Graphing Data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690688"/>
            <a:ext cx="1032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 VERY IMPORTANT part of data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769285"/>
            <a:ext cx="10325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It is useful for both:</a:t>
            </a:r>
          </a:p>
          <a:p>
            <a:pPr marL="742950" indent="-742950">
              <a:buAutoNum type="arabicPeriod"/>
            </a:pPr>
            <a:r>
              <a:rPr lang="en-US" sz="36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Understanding patterns </a:t>
            </a:r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 the data</a:t>
            </a:r>
          </a:p>
          <a:p>
            <a:pPr marL="742950" indent="-742950">
              <a:buAutoNum type="arabicPeriod"/>
            </a:pPr>
            <a:r>
              <a:rPr lang="en-US" sz="36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Communicating</a:t>
            </a:r>
            <a:r>
              <a:rPr lang="en-US" sz="36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results in a much more meaningful way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5509875"/>
            <a:ext cx="1032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Takes some practice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1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Some Types of Data Graphics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690688"/>
            <a:ext cx="10325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Each provide different insights into the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3062418"/>
            <a:ext cx="10325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Line Graphs</a:t>
            </a:r>
          </a:p>
          <a:p>
            <a:pPr marL="742950" indent="-742950">
              <a:buAutoNum type="arabicPeriod"/>
            </a:pPr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Bar Graphs and Histograms</a:t>
            </a:r>
          </a:p>
          <a:p>
            <a:pPr marL="742950" indent="-742950">
              <a:buAutoNum type="arabicPeriod"/>
            </a:pPr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Scatterplots</a:t>
            </a:r>
          </a:p>
          <a:p>
            <a:pPr marL="742950" indent="-742950">
              <a:buAutoNum type="arabicPeriod"/>
            </a:pPr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Boxplots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6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Line Graphs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690688"/>
            <a:ext cx="4660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Generally shows trends and patterns across groups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200" y="365125"/>
            <a:ext cx="6400800" cy="6400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2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62000"/>
            <a:ext cx="6096000" cy="609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5625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Bar Graphs </a:t>
            </a:r>
            <a:r>
              <a:rPr lang="en-US" b="1" smtClean="0">
                <a:latin typeface="Consolas" charset="0"/>
                <a:ea typeface="Consolas" charset="0"/>
                <a:cs typeface="Consolas" charset="0"/>
              </a:rPr>
              <a:t>and </a:t>
            </a:r>
            <a:br>
              <a:rPr lang="en-US" b="1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smtClean="0">
                <a:latin typeface="Consolas" charset="0"/>
                <a:ea typeface="Consolas" charset="0"/>
                <a:cs typeface="Consolas" charset="0"/>
              </a:rPr>
              <a:t>Histograms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2371855"/>
            <a:ext cx="4521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These help us understand distributions and frequencies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9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4127500" y="4076701"/>
            <a:ext cx="1117600" cy="97485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86300" y="4899156"/>
            <a:ext cx="7404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Symmetric vs. Asymmetric</a:t>
            </a:r>
          </a:p>
          <a:p>
            <a:pPr algn="ctr"/>
            <a:r>
              <a:rPr lang="en-US" sz="3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Unimodal vs. Multimodal</a:t>
            </a:r>
          </a:p>
          <a:p>
            <a:pPr algn="ctr"/>
            <a:r>
              <a:rPr lang="en-US" sz="3600" b="1" dirty="0" smtClean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Short-tailed vs. long-tailed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555625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Bar Graphs </a:t>
            </a:r>
            <a:r>
              <a:rPr lang="en-US" b="1" smtClean="0">
                <a:latin typeface="Consolas" charset="0"/>
                <a:ea typeface="Consolas" charset="0"/>
                <a:cs typeface="Consolas" charset="0"/>
              </a:rPr>
              <a:t>and </a:t>
            </a:r>
            <a:br>
              <a:rPr lang="en-US" b="1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smtClean="0">
                <a:latin typeface="Consolas" charset="0"/>
                <a:ea typeface="Consolas" charset="0"/>
                <a:cs typeface="Consolas" charset="0"/>
              </a:rPr>
              <a:t>Histograms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2371855"/>
            <a:ext cx="4521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These help us understand </a:t>
            </a:r>
            <a:r>
              <a:rPr lang="en-US" sz="36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distributions</a:t>
            </a:r>
            <a:r>
              <a:rPr lang="en-US" sz="36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 and frequencies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0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Scatterplots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690688"/>
            <a:ext cx="370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Show us how two (or more</a:t>
            </a:r>
            <a:r>
              <a:rPr lang="en-US" sz="3600" b="1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) variables are related</a:t>
            </a:r>
            <a:endParaRPr lang="en-US" sz="36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00" y="520700"/>
            <a:ext cx="7315200" cy="6096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2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-11204" r="11204"/>
          <a:stretch/>
        </p:blipFill>
        <p:spPr>
          <a:xfrm>
            <a:off x="3643630" y="520700"/>
            <a:ext cx="8321040" cy="594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Boxplots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690688"/>
            <a:ext cx="38481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Show us the range and where most values are for a variable (usually across groups)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0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Reading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2147" y="2857501"/>
            <a:ext cx="103477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  <a:hlinkClick r:id="rId2" tooltip="R for Data Science"/>
              </a:rPr>
              <a:t>Data in Spreadsheets</a:t>
            </a:r>
            <a:endParaRPr lang="en-US" sz="72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Frequency Tables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690688"/>
            <a:ext cx="10325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Tables can also be very valuable to understand patterns in the data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841790"/>
              </p:ext>
            </p:extLst>
          </p:nvPr>
        </p:nvGraphicFramePr>
        <p:xfrm>
          <a:off x="1235074" y="3360600"/>
          <a:ext cx="9531352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838"/>
                <a:gridCol w="2382838"/>
                <a:gridCol w="2382838"/>
                <a:gridCol w="23828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Level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Frequency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Percent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Cumulative Percent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10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25.0%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25.0%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12.5%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37.5%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20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50.0%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87.5%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D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12.5%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100%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4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214" y="2754477"/>
            <a:ext cx="114136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Questions?</a:t>
            </a:r>
            <a:endParaRPr lang="en-US" sz="8800" dirty="0">
              <a:solidFill>
                <a:schemeClr val="accent3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3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99" y="354177"/>
            <a:ext cx="114136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Next week:</a:t>
            </a:r>
            <a:endParaRPr lang="en-US" sz="8800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5411" y="2404885"/>
            <a:ext cx="1082584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Statistics terminology </a:t>
            </a:r>
            <a:r>
              <a:rPr lang="en-US" sz="28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(Hypothesis, IV and DV, Measurement, Validity and Reliability, Correlation and Experimentation, Distributions, Central Tendency and Variability) </a:t>
            </a:r>
            <a:endParaRPr lang="en-US" sz="4000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Chapters 1, 2, and 3 in Book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Start looking for articles</a:t>
            </a:r>
            <a:endParaRPr lang="en-US" sz="4000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858" y="1965326"/>
            <a:ext cx="10515600" cy="391296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2 Be </a:t>
            </a:r>
            <a:r>
              <a:rPr lang="en-US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Consistent</a:t>
            </a:r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3 Choose </a:t>
            </a:r>
            <a:r>
              <a:rPr lang="en-US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good names </a:t>
            </a:r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for things </a:t>
            </a:r>
            <a:b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4 Write dates as YYYY-MM-DD </a:t>
            </a:r>
            <a:b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6 </a:t>
            </a:r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Put just </a:t>
            </a:r>
            <a:r>
              <a:rPr lang="en-US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one thing in a cell </a:t>
            </a:r>
            <a:br>
              <a:rPr lang="en-US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7 </a:t>
            </a:r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Make it a </a:t>
            </a:r>
            <a:r>
              <a:rPr lang="en-US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rectangle</a:t>
            </a:r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b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8 </a:t>
            </a:r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Create a </a:t>
            </a:r>
            <a:r>
              <a:rPr lang="en-US" b="1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data dictionary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0858" y="391886"/>
            <a:ext cx="7814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  <a:hlinkClick r:id="rId2" tooltip="R for Data Science"/>
              </a:rPr>
              <a:t>Data in Spreadsheets</a:t>
            </a:r>
            <a:endParaRPr lang="en-US" sz="54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7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5954"/>
            <a:ext cx="10515600" cy="1325563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Statistics</a:t>
            </a:r>
            <a:r>
              <a:rPr lang="en-US" b="1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 helps us understand our </a:t>
            </a:r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data</a:t>
            </a:r>
            <a:endParaRPr lang="en-US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Data and Statistics 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5954"/>
            <a:ext cx="10515600" cy="1325563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Statistics</a:t>
            </a:r>
            <a:r>
              <a:rPr lang="en-US" b="1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 helps us understand our </a:t>
            </a:r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data</a:t>
            </a:r>
            <a:endParaRPr lang="en-US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Data and Statistics 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294414" y="3421517"/>
            <a:ext cx="1191986" cy="11994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776357" y="3421517"/>
            <a:ext cx="1077686" cy="119946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>
          <a:xfrm>
            <a:off x="1055914" y="4747079"/>
            <a:ext cx="4430486" cy="1768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Summarize the data easily</a:t>
            </a:r>
            <a:endParaRPr lang="en-US" sz="3600" b="1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6357257" y="4747079"/>
            <a:ext cx="4996543" cy="1768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Ask questions about what the data mean</a:t>
            </a:r>
            <a:endParaRPr lang="en-US" sz="3600" b="1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 amt="5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59186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Statistics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842522"/>
            <a:ext cx="109673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 </a:t>
            </a:r>
            <a:r>
              <a:rPr lang="en-US" sz="44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statistic</a:t>
            </a:r>
            <a:r>
              <a:rPr lang="en-US" sz="4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is some sort of summary of the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3919374"/>
            <a:ext cx="10515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4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 </a:t>
            </a:r>
            <a:r>
              <a:rPr lang="en-US" sz="44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average</a:t>
            </a:r>
            <a:r>
              <a:rPr lang="en-US" sz="4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is a statistic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 </a:t>
            </a:r>
            <a:r>
              <a:rPr lang="en-US" sz="44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frequency</a:t>
            </a:r>
            <a:r>
              <a:rPr lang="en-US" sz="4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or </a:t>
            </a:r>
            <a:r>
              <a:rPr lang="en-US" sz="44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count</a:t>
            </a:r>
            <a:r>
              <a:rPr lang="en-US" sz="4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is a statistics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4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474977" y="1690688"/>
            <a:ext cx="9290958" cy="46209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The Vocabulary of Statistics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302829" y="2940250"/>
            <a:ext cx="3690257" cy="21218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25964" y="2876694"/>
            <a:ext cx="32944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Population</a:t>
            </a:r>
            <a:endParaRPr lang="en-US" sz="4400" b="1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22676" y="3616459"/>
            <a:ext cx="20505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Sample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The Vocabulary of Statistics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6942" y="2255100"/>
            <a:ext cx="7026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Descriptive Statistics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4327518" y="4403663"/>
            <a:ext cx="70262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Inferential Statistics</a:t>
            </a:r>
            <a:endParaRPr lang="en-US" sz="4400" b="1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62121" y="3024541"/>
            <a:ext cx="52559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Describing the data that you have (your sample)</a:t>
            </a:r>
            <a:endParaRPr lang="en-US" sz="28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46828" y="5173104"/>
            <a:ext cx="59876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Understanding what your data say about the population</a:t>
            </a:r>
            <a:endParaRPr lang="en-US" sz="2800" b="1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7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1445</Words>
  <Application>Microsoft Macintosh PowerPoint</Application>
  <PresentationFormat>Widescreen</PresentationFormat>
  <Paragraphs>284</Paragraphs>
  <Slides>32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Calibri</vt:lpstr>
      <vt:lpstr>Calibri Light</vt:lpstr>
      <vt:lpstr>Consolas</vt:lpstr>
      <vt:lpstr>Wingdings</vt:lpstr>
      <vt:lpstr>Arial</vt:lpstr>
      <vt:lpstr>Office Theme</vt:lpstr>
      <vt:lpstr>Applied Statistical Analysis</vt:lpstr>
      <vt:lpstr>Today</vt:lpstr>
      <vt:lpstr>Reading</vt:lpstr>
      <vt:lpstr>2 Be Consistent 3 Choose good names for things  4 Write dates as YYYY-MM-DD  6 Put just one thing in a cell  7 Make it a rectangle  8 Create a data dictionary </vt:lpstr>
      <vt:lpstr>Statistics helps us understand our data</vt:lpstr>
      <vt:lpstr>Statistics helps us understand our data</vt:lpstr>
      <vt:lpstr>Statistics</vt:lpstr>
      <vt:lpstr>The Vocabulary of Statistics</vt:lpstr>
      <vt:lpstr>The Vocabulary of Statistics</vt:lpstr>
      <vt:lpstr>The Vocabulary of Statistics</vt:lpstr>
      <vt:lpstr>The Vocabulary of Statistics</vt:lpstr>
      <vt:lpstr>The Vocabulary of Statistics</vt:lpstr>
      <vt:lpstr>PowerPoint Presentation</vt:lpstr>
      <vt:lpstr>Why Learn Statistics?</vt:lpstr>
      <vt:lpstr>Scales of Measurement</vt:lpstr>
      <vt:lpstr>Scales of Measurement</vt:lpstr>
      <vt:lpstr>Scales of Measurement</vt:lpstr>
      <vt:lpstr>Scales of Measurement</vt:lpstr>
      <vt:lpstr>Scales of Measurement</vt:lpstr>
      <vt:lpstr>Scales of Measurement</vt:lpstr>
      <vt:lpstr>Scales of Measurement</vt:lpstr>
      <vt:lpstr>PowerPoint Presentation</vt:lpstr>
      <vt:lpstr>Graphing Data</vt:lpstr>
      <vt:lpstr>Some Types of Data Graphics</vt:lpstr>
      <vt:lpstr>Line Graphs</vt:lpstr>
      <vt:lpstr>Bar Graphs and  Histograms</vt:lpstr>
      <vt:lpstr>Bar Graphs and  Histograms</vt:lpstr>
      <vt:lpstr>Scatterplots</vt:lpstr>
      <vt:lpstr>Boxplots</vt:lpstr>
      <vt:lpstr>Frequency Tables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Statistical Analysis</dc:title>
  <dc:creator>Tyson Barrett</dc:creator>
  <cp:lastModifiedBy>Tyson Barrett</cp:lastModifiedBy>
  <cp:revision>98</cp:revision>
  <dcterms:created xsi:type="dcterms:W3CDTF">2017-12-29T23:46:42Z</dcterms:created>
  <dcterms:modified xsi:type="dcterms:W3CDTF">2018-01-08T23:06:14Z</dcterms:modified>
</cp:coreProperties>
</file>