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98" r:id="rId3"/>
    <p:sldId id="446" r:id="rId4"/>
    <p:sldId id="257" r:id="rId5"/>
    <p:sldId id="461" r:id="rId6"/>
    <p:sldId id="435" r:id="rId7"/>
    <p:sldId id="390" r:id="rId8"/>
    <p:sldId id="408" r:id="rId9"/>
    <p:sldId id="409" r:id="rId10"/>
    <p:sldId id="410" r:id="rId11"/>
    <p:sldId id="411" r:id="rId12"/>
    <p:sldId id="413" r:id="rId13"/>
    <p:sldId id="414" r:id="rId14"/>
    <p:sldId id="415" r:id="rId15"/>
    <p:sldId id="420" r:id="rId16"/>
    <p:sldId id="421" r:id="rId17"/>
    <p:sldId id="422" r:id="rId18"/>
    <p:sldId id="427" r:id="rId19"/>
    <p:sldId id="475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6"/>
    <p:restoredTop sz="78296"/>
  </p:normalViewPr>
  <p:slideViewPr>
    <p:cSldViewPr snapToGrid="0" snapToObjects="1">
      <p:cViewPr varScale="1">
        <p:scale>
          <a:sx n="101" d="100"/>
          <a:sy n="101" d="100"/>
        </p:scale>
        <p:origin x="1632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</a:t>
            </a:r>
            <a:r>
              <a:rPr lang="en-US" b="1" dirty="0"/>
              <a:t>Goodness of Fit </a:t>
            </a:r>
            <a:r>
              <a:rPr lang="en-US" dirty="0"/>
              <a:t>first with a milk chocolate (get expected frequencies and counts for each color of M&amp;M or Skittle)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b="1" dirty="0"/>
              <a:t>Test of Independence </a:t>
            </a:r>
            <a:r>
              <a:rPr lang="en-US" dirty="0"/>
              <a:t>across milk chocolate, crispy, and minis.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Answer some questions together as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j-hdQMa3u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ysonbarrett.com/jekyll/update/2018/03/30/jamovi_chi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937D9-5825-B64A-8BE3-DD182F38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843314"/>
            <a:ext cx="10121900" cy="2223766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https://www.youtube.com/watch?v=Nj-hdQMa3uA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Expected frequency 5+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1C61F-F2C0-CD40-9981-A8B9A7066A96}"/>
              </a:ext>
            </a:extLst>
          </p:cNvPr>
          <p:cNvSpPr/>
          <p:nvPr/>
        </p:nvSpPr>
        <p:spPr>
          <a:xfrm>
            <a:off x="4177628" y="2972326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F164AB99-58C7-794A-99C9-3F8A67373F41}"/>
              </a:ext>
            </a:extLst>
          </p:cNvPr>
          <p:cNvSpPr/>
          <p:nvPr/>
        </p:nvSpPr>
        <p:spPr>
          <a:xfrm rot="5400000" flipH="1">
            <a:off x="3210174" y="3604218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Check expected frequencies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046221"/>
                  </p:ext>
                </p:extLst>
              </p:nvPr>
            </p:nvGraphicFramePr>
            <p:xfrm>
              <a:off x="644448" y="2503743"/>
              <a:ext cx="109379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not equal to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the same as the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046221"/>
                  </p:ext>
                </p:extLst>
              </p:nvPr>
            </p:nvGraphicFramePr>
            <p:xfrm>
              <a:off x="644448" y="2503743"/>
              <a:ext cx="109379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not equal to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73404" r="-199582" b="-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the same as the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7A71D-83C4-454A-863E-0BFDCF3BE79E}"/>
              </a:ext>
            </a:extLst>
          </p:cNvPr>
          <p:cNvSpPr txBox="1"/>
          <p:nvPr/>
        </p:nvSpPr>
        <p:spPr>
          <a:xfrm>
            <a:off x="3211995" y="2325944"/>
            <a:ext cx="55964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Jamovi</a:t>
            </a:r>
          </a:p>
          <a:p>
            <a:pPr algn="ctr"/>
            <a:r>
              <a:rPr lang="en-US" sz="9600" b="1" u="sng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Tutorial</a:t>
            </a:r>
            <a:endParaRPr lang="en-US" sz="96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2209800" y="2178458"/>
                <a:ext cx="2043701" cy="17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8458"/>
                <a:ext cx="2043701" cy="1727717"/>
              </a:xfrm>
              <a:prstGeom prst="rect">
                <a:avLst/>
              </a:prstGeom>
              <a:blipFill>
                <a:blip r:embed="rId3"/>
                <a:stretch>
                  <a:fillRect l="-7407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766350"/>
                  </p:ext>
                </p:extLst>
              </p:nvPr>
            </p:nvGraphicFramePr>
            <p:xfrm>
              <a:off x="1551533" y="4393943"/>
              <a:ext cx="9324879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392">
                      <a:extLst>
                        <a:ext uri="{9D8B030D-6E8A-4147-A177-3AD203B41FA5}">
                          <a16:colId xmlns:a16="http://schemas.microsoft.com/office/drawing/2014/main" val="1564313654"/>
                        </a:ext>
                      </a:extLst>
                    </a:gridCol>
                    <a:gridCol w="2146392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032095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dirty="0"/>
                            <a:t>Cramer’s</a:t>
                          </a:r>
                          <a:r>
                            <a:rPr lang="en-US" sz="32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oMath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Depends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on </a:t>
                          </a:r>
                          <a:r>
                            <a:rPr lang="en-US" sz="3200" dirty="0" err="1"/>
                            <a:t>df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(</a:t>
                          </a:r>
                          <a:r>
                            <a:rPr lang="en-US" sz="3200" dirty="0" err="1"/>
                            <a:t>pg</a:t>
                          </a:r>
                          <a:r>
                            <a:rPr lang="en-US" sz="3200" dirty="0"/>
                            <a:t> 557)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766350"/>
                  </p:ext>
                </p:extLst>
              </p:nvPr>
            </p:nvGraphicFramePr>
            <p:xfrm>
              <a:off x="1551533" y="4393943"/>
              <a:ext cx="9324879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392">
                      <a:extLst>
                        <a:ext uri="{9D8B030D-6E8A-4147-A177-3AD203B41FA5}">
                          <a16:colId xmlns:a16="http://schemas.microsoft.com/office/drawing/2014/main" val="1564313654"/>
                        </a:ext>
                      </a:extLst>
                    </a:gridCol>
                    <a:gridCol w="2146392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032095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2" t="-13043" r="-335503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92" t="-13043" r="-235503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Depends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on </a:t>
                          </a:r>
                          <a:r>
                            <a:rPr lang="en-US" sz="3200" dirty="0" err="1"/>
                            <a:t>df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(</a:t>
                          </a:r>
                          <a:r>
                            <a:rPr lang="en-US" sz="3200" dirty="0" err="1"/>
                            <a:t>pg</a:t>
                          </a:r>
                          <a:r>
                            <a:rPr lang="en-US" sz="3200" dirty="0"/>
                            <a:t> 557)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6669-B108-1448-8CB4-FDC3F6EA1A1D}"/>
                  </a:ext>
                </a:extLst>
              </p:cNvPr>
              <p:cNvSpPr txBox="1"/>
              <p:nvPr/>
            </p:nvSpPr>
            <p:spPr>
              <a:xfrm>
                <a:off x="7459430" y="2178457"/>
                <a:ext cx="2797753" cy="17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𝒅𝒇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6669-B108-1448-8CB4-FDC3F6EA1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430" y="2178457"/>
                <a:ext cx="2797753" cy="1727717"/>
              </a:xfrm>
              <a:prstGeom prst="rect">
                <a:avLst/>
              </a:prstGeom>
              <a:blipFill>
                <a:blip r:embed="rId5"/>
                <a:stretch>
                  <a:fillRect l="-4955" r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7ED97B-2A8C-6F4E-9113-FFBE996B1AFE}"/>
              </a:ext>
            </a:extLst>
          </p:cNvPr>
          <p:cNvSpPr txBox="1"/>
          <p:nvPr/>
        </p:nvSpPr>
        <p:spPr>
          <a:xfrm>
            <a:off x="5608731" y="2821444"/>
            <a:ext cx="1883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Cramer’s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2086B-5B02-BB4F-AEB3-442167FEB12F}"/>
              </a:ext>
            </a:extLst>
          </p:cNvPr>
          <p:cNvGrpSpPr/>
          <p:nvPr/>
        </p:nvGrpSpPr>
        <p:grpSpPr>
          <a:xfrm>
            <a:off x="617794" y="3448125"/>
            <a:ext cx="1419514" cy="679188"/>
            <a:chOff x="617794" y="3448125"/>
            <a:chExt cx="1419514" cy="67918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A17F41-3112-E747-9004-0EBEF50BAC61}"/>
                </a:ext>
              </a:extLst>
            </p:cNvPr>
            <p:cNvCxnSpPr/>
            <p:nvPr/>
          </p:nvCxnSpPr>
          <p:spPr>
            <a:xfrm flipV="1">
              <a:off x="1551533" y="3448125"/>
              <a:ext cx="485775" cy="28983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AE41C9-5B3D-BB48-87DC-FCCF18F7F801}"/>
                </a:ext>
              </a:extLst>
            </p:cNvPr>
            <p:cNvSpPr txBox="1"/>
            <p:nvPr/>
          </p:nvSpPr>
          <p:spPr>
            <a:xfrm>
              <a:off x="617794" y="3604093"/>
              <a:ext cx="941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chemeClr val="accent2">
                      <a:lumMod val="75000"/>
                    </a:schemeClr>
                  </a:solidFill>
                </a:rPr>
                <a:t>“Phi”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B1F116-D28F-334E-893D-8C3EF434488B}"/>
                  </a:ext>
                </a:extLst>
              </p:cNvPr>
              <p:cNvSpPr txBox="1"/>
              <p:nvPr/>
            </p:nvSpPr>
            <p:spPr>
              <a:xfrm>
                <a:off x="1431927" y="2002029"/>
                <a:ext cx="9498012" cy="3550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“The voters’ opinions of the president’s policies were associated with the voters’ political affiliations,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𝝌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(2, N = 58) = 16.40, p = .02,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𝝓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.53. More democrats and fewer republicans approved of the president’s policies than would be expected by chance.” – </a:t>
                </a:r>
                <a:r>
                  <a:rPr lang="en-US" sz="3200" b="1" dirty="0" err="1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pg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577.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B1F116-D28F-334E-893D-8C3EF434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7" y="2002029"/>
                <a:ext cx="9498012" cy="3550587"/>
              </a:xfrm>
              <a:prstGeom prst="rect">
                <a:avLst/>
              </a:prstGeom>
              <a:blipFill>
                <a:blip r:embed="rId3"/>
                <a:stretch>
                  <a:fillRect l="-1602" t="-2143" r="-2403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065" y="2340760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225"/>
            <a:ext cx="10515600" cy="4124325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937D9-5825-B64A-8BE3-DD182F38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404257"/>
            <a:ext cx="10121900" cy="361768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Review of Regression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 and Moderation</a:t>
            </a:r>
          </a:p>
        </p:txBody>
      </p:sp>
    </p:spTree>
    <p:extLst>
      <p:ext uri="{BB962C8B-B14F-4D97-AF65-F5344CB8AC3E}">
        <p14:creationId xmlns:p14="http://schemas.microsoft.com/office/powerpoint/2010/main" val="199549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275506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514017"/>
            <a:ext cx="10825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Review!!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598638" y="3408276"/>
            <a:ext cx="108258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Categorical Outcomes</a:t>
            </a:r>
            <a:endParaRPr lang="en-US" sz="8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Categorical Outcomes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2188841" y="3378389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251094-319F-D242-B974-3390C926FB77}"/>
              </a:ext>
            </a:extLst>
          </p:cNvPr>
          <p:cNvCxnSpPr>
            <a:cxnSpLocks/>
          </p:cNvCxnSpPr>
          <p:nvPr/>
        </p:nvCxnSpPr>
        <p:spPr>
          <a:xfrm>
            <a:off x="1974850" y="4489221"/>
            <a:ext cx="786765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4D253-BAC7-A24F-AF01-18CD45B6E806}"/>
              </a:ext>
            </a:extLst>
          </p:cNvPr>
          <p:cNvSpPr txBox="1"/>
          <p:nvPr/>
        </p:nvSpPr>
        <p:spPr>
          <a:xfrm>
            <a:off x="365955" y="419683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C02B7-445B-EF4E-AA20-37B7B432DB1B}"/>
              </a:ext>
            </a:extLst>
          </p:cNvPr>
          <p:cNvSpPr txBox="1"/>
          <p:nvPr/>
        </p:nvSpPr>
        <p:spPr>
          <a:xfrm>
            <a:off x="9982200" y="419683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0C3F05-3FAB-A24E-B07D-EB4FBF647809}"/>
              </a:ext>
            </a:extLst>
          </p:cNvPr>
          <p:cNvGrpSpPr/>
          <p:nvPr/>
        </p:nvGrpSpPr>
        <p:grpSpPr>
          <a:xfrm>
            <a:off x="1136358" y="1483294"/>
            <a:ext cx="6981398" cy="1971475"/>
            <a:chOff x="1136358" y="1483294"/>
            <a:chExt cx="6981398" cy="19714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EE24C19-5CCF-7241-9550-C5AE3563B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300" y="2988560"/>
              <a:ext cx="368300" cy="4662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ED01E4-19DB-0142-A7B4-3897FD50951B}"/>
                </a:ext>
              </a:extLst>
            </p:cNvPr>
            <p:cNvSpPr txBox="1"/>
            <p:nvPr/>
          </p:nvSpPr>
          <p:spPr>
            <a:xfrm>
              <a:off x="1136358" y="1483294"/>
              <a:ext cx="6981398" cy="156966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simple research questions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controlling for other factors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Doesn’t provide a lot of information 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(</a:t>
              </a:r>
              <a:r>
                <a:rPr lang="en-US" sz="24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ie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., only tells us difference or not)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066A0ED-3D7F-9C41-8233-F1E194B516E3}"/>
              </a:ext>
            </a:extLst>
          </p:cNvPr>
          <p:cNvSpPr/>
          <p:nvPr/>
        </p:nvSpPr>
        <p:spPr>
          <a:xfrm>
            <a:off x="7194939" y="3221664"/>
            <a:ext cx="27174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</a:t>
            </a:r>
          </a:p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  <a:endParaRPr 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E76B33-95AF-4642-98A3-E278E5535B9C}"/>
              </a:ext>
            </a:extLst>
          </p:cNvPr>
          <p:cNvSpPr txBox="1"/>
          <p:nvPr/>
        </p:nvSpPr>
        <p:spPr>
          <a:xfrm>
            <a:off x="3410234" y="5633102"/>
            <a:ext cx="4996881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 SQUARE ACTIVITY</a:t>
            </a:r>
          </a:p>
        </p:txBody>
      </p:sp>
    </p:spTree>
    <p:extLst>
      <p:ext uri="{BB962C8B-B14F-4D97-AF65-F5344CB8AC3E}">
        <p14:creationId xmlns:p14="http://schemas.microsoft.com/office/powerpoint/2010/main" val="3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262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One or more categorical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24404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7D50C-9ACF-6D44-A911-5FD2E37FE580}"/>
              </a:ext>
            </a:extLst>
          </p:cNvPr>
          <p:cNvGrpSpPr/>
          <p:nvPr/>
        </p:nvGrpSpPr>
        <p:grpSpPr>
          <a:xfrm>
            <a:off x="125267" y="3354168"/>
            <a:ext cx="3142207" cy="2242464"/>
            <a:chOff x="125267" y="3354168"/>
            <a:chExt cx="3142207" cy="22424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07180F-5FED-3840-BBA2-39E6B47B2AF5}"/>
                </a:ext>
              </a:extLst>
            </p:cNvPr>
            <p:cNvSpPr txBox="1"/>
            <p:nvPr/>
          </p:nvSpPr>
          <p:spPr>
            <a:xfrm>
              <a:off x="125267" y="5073412"/>
              <a:ext cx="3142207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Goodness of Fit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FB29B-7061-424F-9C89-A759FED3B440}"/>
                </a:ext>
              </a:extLst>
            </p:cNvPr>
            <p:cNvCxnSpPr/>
            <p:nvPr/>
          </p:nvCxnSpPr>
          <p:spPr>
            <a:xfrm flipV="1">
              <a:off x="1104900" y="3354168"/>
              <a:ext cx="591471" cy="172253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ACB39-7A05-F04D-AA35-51D6DBF1BE10}"/>
              </a:ext>
            </a:extLst>
          </p:cNvPr>
          <p:cNvGrpSpPr/>
          <p:nvPr/>
        </p:nvGrpSpPr>
        <p:grpSpPr>
          <a:xfrm>
            <a:off x="3267474" y="3354168"/>
            <a:ext cx="4128053" cy="1802782"/>
            <a:chOff x="3267474" y="3354168"/>
            <a:chExt cx="4128053" cy="18027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DEEBF7-DAAF-644F-8040-F6506954B25E}"/>
                </a:ext>
              </a:extLst>
            </p:cNvPr>
            <p:cNvSpPr txBox="1"/>
            <p:nvPr/>
          </p:nvSpPr>
          <p:spPr>
            <a:xfrm>
              <a:off x="3267474" y="4633730"/>
              <a:ext cx="4128053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Test of Independence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A77F3B-BE48-E749-9B32-E729925F8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3040" y="3354168"/>
              <a:ext cx="779690" cy="13758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</a:t>
            </a:r>
            <a:br>
              <a:rPr lang="en-US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 Square (Independence)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288143" y="2816920"/>
            <a:ext cx="9365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623</Words>
  <Application>Microsoft Macintosh PowerPoint</Application>
  <PresentationFormat>Widescreen</PresentationFormat>
  <Paragraphs>181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https://www.youtube.com/watch?v=Nj-hdQMa3uA</vt:lpstr>
      <vt:lpstr>Review of Regression  Mediation and Moderation</vt:lpstr>
      <vt:lpstr>Applied Statistical Analysis</vt:lpstr>
      <vt:lpstr>Today</vt:lpstr>
      <vt:lpstr>Categorical Outcomes</vt:lpstr>
      <vt:lpstr>PowerPoint Presentation</vt:lpstr>
      <vt:lpstr>Hypothesis Testing with  Chi Square (Independence)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an Effect Size and Describe it</vt:lpstr>
      <vt:lpstr>Interpreting the results</vt:lpstr>
      <vt:lpstr>PowerPoint Presentation</vt:lpstr>
      <vt:lpstr>Review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410</cp:revision>
  <cp:lastPrinted>2018-01-24T21:23:57Z</cp:lastPrinted>
  <dcterms:created xsi:type="dcterms:W3CDTF">2017-12-29T23:46:42Z</dcterms:created>
  <dcterms:modified xsi:type="dcterms:W3CDTF">2018-04-04T21:27:19Z</dcterms:modified>
</cp:coreProperties>
</file>