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20" r:id="rId4"/>
    <p:sldId id="324" r:id="rId5"/>
    <p:sldId id="326" r:id="rId6"/>
    <p:sldId id="330" r:id="rId7"/>
    <p:sldId id="342" r:id="rId8"/>
    <p:sldId id="349" r:id="rId9"/>
    <p:sldId id="350" r:id="rId10"/>
    <p:sldId id="351" r:id="rId11"/>
    <p:sldId id="258" r:id="rId12"/>
    <p:sldId id="352" r:id="rId13"/>
    <p:sldId id="353" r:id="rId14"/>
    <p:sldId id="354" r:id="rId15"/>
    <p:sldId id="355" r:id="rId16"/>
    <p:sldId id="356" r:id="rId17"/>
    <p:sldId id="358" r:id="rId18"/>
    <p:sldId id="357" r:id="rId19"/>
    <p:sldId id="327" r:id="rId20"/>
    <p:sldId id="298" r:id="rId21"/>
    <p:sldId id="359" r:id="rId22"/>
    <p:sldId id="360" r:id="rId23"/>
    <p:sldId id="361" r:id="rId24"/>
    <p:sldId id="362" r:id="rId25"/>
    <p:sldId id="363" r:id="rId26"/>
    <p:sldId id="364" r:id="rId27"/>
    <p:sldId id="370" r:id="rId28"/>
    <p:sldId id="366" r:id="rId29"/>
    <p:sldId id="365" r:id="rId30"/>
    <p:sldId id="367" r:id="rId31"/>
    <p:sldId id="369" r:id="rId32"/>
    <p:sldId id="368" r:id="rId33"/>
    <p:sldId id="34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296"/>
  </p:normalViewPr>
  <p:slideViewPr>
    <p:cSldViewPr snapToGrid="0" snapToObjects="1">
      <p:cViewPr varScale="1">
        <p:scale>
          <a:sx n="101" d="100"/>
          <a:sy n="101" d="100"/>
        </p:scale>
        <p:origin x="336" y="19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6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units are z scores in?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deviation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2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4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39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only works if the distribution of the raw scores are normally-distributed!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2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Z score table in Appendix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29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8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3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it is almost certain they will differ (at least a little)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 provides a little interactive example of sample distributions and the distributions of sample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8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3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9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2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0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0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Observation</a:t>
            </a:r>
            <a:r>
              <a:rPr lang="en-US" dirty="0"/>
              <a:t>: cheap, ethical (sometimes treatments are unethical),</a:t>
            </a:r>
            <a:r>
              <a:rPr lang="en-US" baseline="0" dirty="0"/>
              <a:t> natural</a:t>
            </a:r>
          </a:p>
          <a:p>
            <a:r>
              <a:rPr lang="en-US" b="1" baseline="0" dirty="0"/>
              <a:t>Experimentation</a:t>
            </a:r>
            <a:r>
              <a:rPr lang="en-US" baseline="0" dirty="0"/>
              <a:t>: causal, more controlled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1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If</a:t>
            </a:r>
            <a:r>
              <a:rPr lang="en-US" sz="1800" baseline="0" dirty="0"/>
              <a:t> the data are so far from what the null hypothesis would predict, we are going to think that maybe the null is wrong.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3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P-Values</a:t>
            </a:r>
          </a:p>
          <a:p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Researchers rely on them too much (Cumming, 2014)</a:t>
            </a:r>
          </a:p>
          <a:p>
            <a:pPr marL="457200" indent="-457200">
              <a:buFont typeface="Arial" charset="0"/>
              <a:buChar char="•"/>
            </a:pPr>
            <a:endParaRPr lang="en-US" sz="14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Effect sizes </a:t>
            </a: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should be used with them</a:t>
            </a:r>
          </a:p>
          <a:p>
            <a:endParaRPr lang="en-US" sz="11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We need to highlight that effect sizes are </a:t>
            </a:r>
            <a:r>
              <a:rPr lang="en-US" sz="2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uncertain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“significant” finding may not be meaningful or reproducible</a:t>
            </a:r>
          </a:p>
        </p:txBody>
      </p:sp>
    </p:spTree>
    <p:extLst>
      <p:ext uri="{BB962C8B-B14F-4D97-AF65-F5344CB8AC3E}">
        <p14:creationId xmlns:p14="http://schemas.microsoft.com/office/powerpoint/2010/main" val="1087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536701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 from Chapter 4, 5, and 6 that you’d like us to cover today?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Important Point: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distributions of single scores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distributions of statistics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This is generally in reference to the sample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B196B-F96E-4B49-8E6C-C6203A49911D}"/>
              </a:ext>
            </a:extLst>
          </p:cNvPr>
          <p:cNvSpPr txBox="1"/>
          <p:nvPr/>
        </p:nvSpPr>
        <p:spPr>
          <a:xfrm>
            <a:off x="838198" y="5188996"/>
            <a:ext cx="10515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Chapter 4 is about single scores</a:t>
            </a:r>
            <a:endParaRPr lang="en-US" sz="32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2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Z-Scores for an Individual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200" y="3153796"/>
            <a:ext cx="10515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Tells us: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If the score is </a:t>
            </a: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above or below the mean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large (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 magnitude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the deviation from the mean is to other data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/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06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200" y="2391796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20, Score = 10, SD = 10,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5, Score = 5, SD = 1,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5, Score = 6, SD = 1,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Z = 1, Mean = 1, SD = 1, M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Z = -1, Mean = 0, SD = 0.5, M =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6BB29D-8A09-3A4C-979F-891E58FB1B61}"/>
                  </a:ext>
                </a:extLst>
              </p:cNvPr>
              <p:cNvSpPr txBox="1"/>
              <p:nvPr/>
            </p:nvSpPr>
            <p:spPr>
              <a:xfrm>
                <a:off x="7928153" y="512772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6BB29D-8A09-3A4C-979F-891E58FB1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53" y="512772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9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Interpretations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925A4-4352-AA41-BD75-75A252203B75}"/>
                  </a:ext>
                </a:extLst>
              </p:cNvPr>
              <p:cNvSpPr txBox="1"/>
              <p:nvPr/>
            </p:nvSpPr>
            <p:spPr>
              <a:xfrm>
                <a:off x="838199" y="1770479"/>
                <a:ext cx="1051560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the score is </a:t>
                </a:r>
                <a:r>
                  <a:rPr lang="en-US" sz="3200" b="1" dirty="0">
                    <a:solidFill>
                      <a:schemeClr val="accent2"/>
                    </a:solidFill>
                    <a:latin typeface="Consolas" charset="0"/>
                    <a:ea typeface="Consolas" charset="0"/>
                    <a:cs typeface="Consolas" charset="0"/>
                  </a:rPr>
                  <a:t>+ then above the mean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the score is </a:t>
                </a:r>
                <a:r>
                  <a:rPr lang="en-US" sz="3200" b="1" dirty="0">
                    <a:solidFill>
                      <a:schemeClr val="accent2"/>
                    </a:solidFill>
                    <a:latin typeface="Consolas" charset="0"/>
                    <a:ea typeface="Consolas" charset="0"/>
                    <a:cs typeface="Consolas" charset="0"/>
                  </a:rPr>
                  <a:t>- then below the mean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score is 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more than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±</m:t>
                    </m:r>
                  </m:oMath>
                </a14:m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 1 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then score is considered “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atypical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”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score is 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less than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±</m:t>
                    </m:r>
                  </m:oMath>
                </a14:m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 1 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then score is considered “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typical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”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925A4-4352-AA41-BD75-75A252203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70479"/>
                <a:ext cx="10515601" cy="3046988"/>
              </a:xfrm>
              <a:prstGeom prst="rect">
                <a:avLst/>
              </a:prstGeom>
              <a:blipFill>
                <a:blip r:embed="rId3"/>
                <a:stretch>
                  <a:fillRect l="-1206" t="-2075" b="-5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579F0C-F33A-F447-82CA-834EFD1FCC21}"/>
              </a:ext>
            </a:extLst>
          </p:cNvPr>
          <p:cNvSpPr txBox="1"/>
          <p:nvPr/>
        </p:nvSpPr>
        <p:spPr>
          <a:xfrm>
            <a:off x="838198" y="5048299"/>
            <a:ext cx="10515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z tells us more information than just a score. Why?</a:t>
            </a:r>
          </a:p>
        </p:txBody>
      </p:sp>
    </p:spTree>
    <p:extLst>
      <p:ext uri="{BB962C8B-B14F-4D97-AF65-F5344CB8AC3E}">
        <p14:creationId xmlns:p14="http://schemas.microsoft.com/office/powerpoint/2010/main" val="96068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and the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Standard Normal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8F04A-1531-3E41-AD61-4C083AE88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7" t="6565" r="8685" b="6652"/>
          <a:stretch/>
        </p:blipFill>
        <p:spPr>
          <a:xfrm>
            <a:off x="3060700" y="1453627"/>
            <a:ext cx="9017000" cy="54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77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and the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Standard Normal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6AD56-F0A3-3143-B62C-4CA8D91472E3}"/>
              </a:ext>
            </a:extLst>
          </p:cNvPr>
          <p:cNvSpPr txBox="1"/>
          <p:nvPr/>
        </p:nvSpPr>
        <p:spPr>
          <a:xfrm>
            <a:off x="838199" y="2213996"/>
            <a:ext cx="10515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So...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We can use the same idea to estimate the probability of scoring higher or lower than a certain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61C91-FB54-5A41-82B1-6B270A9FDA39}"/>
              </a:ext>
            </a:extLst>
          </p:cNvPr>
          <p:cNvSpPr/>
          <p:nvPr/>
        </p:nvSpPr>
        <p:spPr>
          <a:xfrm>
            <a:off x="838199" y="4973935"/>
            <a:ext cx="1051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Example: If the scores on an exam have a mean of 70, an SD of 10, we know the distribution is normal, what is the probability of scoring 90 or higher.</a:t>
            </a:r>
          </a:p>
        </p:txBody>
      </p:sp>
    </p:spTree>
    <p:extLst>
      <p:ext uri="{BB962C8B-B14F-4D97-AF65-F5344CB8AC3E}">
        <p14:creationId xmlns:p14="http://schemas.microsoft.com/office/powerpoint/2010/main" val="87443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Normal Distributions and Shading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25A4-4352-AA41-BD75-75A252203B75}"/>
              </a:ext>
            </a:extLst>
          </p:cNvPr>
          <p:cNvSpPr txBox="1"/>
          <p:nvPr/>
        </p:nvSpPr>
        <p:spPr>
          <a:xfrm>
            <a:off x="838200" y="3090296"/>
            <a:ext cx="10515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Page 101 of the book</a:t>
            </a:r>
          </a:p>
        </p:txBody>
      </p:sp>
    </p:spTree>
    <p:extLst>
      <p:ext uri="{BB962C8B-B14F-4D97-AF65-F5344CB8AC3E}">
        <p14:creationId xmlns:p14="http://schemas.microsoft.com/office/powerpoint/2010/main" val="3060671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of Z-Scores (Chapter 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a z-score about an individual point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it possible to make a specific probability statement about a z-score if the distribution is normal?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proportion of scores are between z-scores of 0 and 1? (hint: use shading and the appendix)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5411" y="2940030"/>
            <a:ext cx="108258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Statistics terminology continued 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(hypothesis testing, descriptive and inferential statistics, effect sizes, confidence intervals, Type I and II errors) </a:t>
            </a:r>
            <a:endParaRPr lang="en-US" sz="40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4, 5, and 6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Statistical Organizer due</a:t>
            </a: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Important Point: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distributions of single scores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distributions of statistics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This is generally in reference to the sample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B196B-F96E-4B49-8E6C-C6203A49911D}"/>
              </a:ext>
            </a:extLst>
          </p:cNvPr>
          <p:cNvSpPr txBox="1"/>
          <p:nvPr/>
        </p:nvSpPr>
        <p:spPr>
          <a:xfrm>
            <a:off x="838198" y="5188996"/>
            <a:ext cx="10515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 5 is about distributions of statistics</a:t>
            </a:r>
            <a:endParaRPr lang="en-US" sz="3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4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952499" y="4461125"/>
            <a:ext cx="1051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So what if we took 5 different samples (or 10, or 50, etc.). </a:t>
            </a:r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Will each sample have the same mean?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A522D-8CE0-5640-83E2-F4BA2106BB45}"/>
              </a:ext>
            </a:extLst>
          </p:cNvPr>
          <p:cNvSpPr txBox="1"/>
          <p:nvPr/>
        </p:nvSpPr>
        <p:spPr>
          <a:xfrm>
            <a:off x="838200" y="1950348"/>
            <a:ext cx="4914903" cy="181588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Inferential statistics is all about using the sample to infer population parameters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E14C-98F0-4849-8D05-9B06DB192ED6}"/>
              </a:ext>
            </a:extLst>
          </p:cNvPr>
          <p:cNvSpPr txBox="1"/>
          <p:nvPr/>
        </p:nvSpPr>
        <p:spPr>
          <a:xfrm>
            <a:off x="6210300" y="1950348"/>
            <a:ext cx="5295899" cy="181588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But the sample is almost certainly going to differ from the population (at least a little)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32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952499" y="4461125"/>
            <a:ext cx="1051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So what if we took 5 different samples (or 10, or 50, etc.). </a:t>
            </a:r>
            <a:r>
              <a:rPr lang="en-US" sz="36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Will each sample have the same mean?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A522D-8CE0-5640-83E2-F4BA2106BB45}"/>
              </a:ext>
            </a:extLst>
          </p:cNvPr>
          <p:cNvSpPr txBox="1"/>
          <p:nvPr/>
        </p:nvSpPr>
        <p:spPr>
          <a:xfrm>
            <a:off x="838200" y="1950348"/>
            <a:ext cx="4914903" cy="181588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Inferential statistics is all about using the sample to infer population parameters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E14C-98F0-4849-8D05-9B06DB192ED6}"/>
              </a:ext>
            </a:extLst>
          </p:cNvPr>
          <p:cNvSpPr txBox="1"/>
          <p:nvPr/>
        </p:nvSpPr>
        <p:spPr>
          <a:xfrm>
            <a:off x="6210300" y="1950348"/>
            <a:ext cx="5295899" cy="181588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But the sample is almost certainly going to differ from the population (at least a little)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5CFDC-31EA-5948-AA51-533F111807CB}"/>
              </a:ext>
            </a:extLst>
          </p:cNvPr>
          <p:cNvSpPr/>
          <p:nvPr/>
        </p:nvSpPr>
        <p:spPr>
          <a:xfrm>
            <a:off x="1908267" y="4676568"/>
            <a:ext cx="8604063" cy="13234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shiny.stat.calpoly.edu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Sampling_Distribution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77183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Standard Error of the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199" y="1760990"/>
            <a:ext cx="105156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“SEM” or “SE”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Depends on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sample size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(bigger sample, smaller SEM)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Tells us, </a:t>
            </a:r>
            <a:r>
              <a:rPr lang="en-US" sz="3200" b="1" i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if we were to collect many samples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how much the sample means would vary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4898363" y="5309167"/>
                <a:ext cx="2395271" cy="1048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63" y="5309167"/>
                <a:ext cx="2395271" cy="1048557"/>
              </a:xfrm>
              <a:prstGeom prst="rect">
                <a:avLst/>
              </a:prstGeom>
              <a:blipFill>
                <a:blip r:embed="rId3"/>
                <a:stretch>
                  <a:fillRect l="-3704" r="-317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4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Since we don’t want to take lots of samples...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199" y="1760990"/>
                <a:ext cx="10515601" cy="520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  <a:latin typeface="Consolas" charset="0"/>
                    <a:ea typeface="Consolas" charset="0"/>
                    <a:cs typeface="Consolas" charset="0"/>
                  </a:rPr>
                  <a:t>We use statistical theory! (or “the magic of math”)</a:t>
                </a:r>
              </a:p>
              <a:p>
                <a:endParaRPr lang="en-US" sz="16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accent3"/>
                    </a:solidFill>
                    <a:latin typeface="Consolas" charset="0"/>
                    <a:ea typeface="Consolas" charset="0"/>
                    <a:cs typeface="Consolas" charset="0"/>
                  </a:rPr>
                  <a:t>Central Limit Theorem</a:t>
                </a:r>
              </a:p>
              <a:p>
                <a:pPr marL="1371600" lvl="2" indent="-457200">
                  <a:buFont typeface="Arial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Tells us the shape (normal), center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𝝁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) and spread (SEM) of the distribution of sampling means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accent3"/>
                    </a:solidFill>
                    <a:latin typeface="Consolas" charset="0"/>
                    <a:ea typeface="Consolas" charset="0"/>
                    <a:cs typeface="Consolas" charset="0"/>
                  </a:rPr>
                  <a:t>Law of Large Numbers</a:t>
                </a:r>
              </a:p>
              <a:p>
                <a:pPr marL="1371600" lvl="2" indent="-457200">
                  <a:buFont typeface="Arial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As N increases, the sample statistic is better and better at estimating the population parameter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60990"/>
                <a:ext cx="10515601" cy="5201424"/>
              </a:xfrm>
              <a:prstGeom prst="rect">
                <a:avLst/>
              </a:prstGeom>
              <a:blipFill>
                <a:blip r:embed="rId3"/>
                <a:stretch>
                  <a:fillRect l="-1689" t="-1707" r="-3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8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 Z for a 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282951"/>
            <a:ext cx="105156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This is important because of what we will talk about in Chapter 6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blipFill>
                <a:blip r:embed="rId3"/>
                <a:stretch>
                  <a:fillRect l="-1791" t="-8434" r="-1493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52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 Z for a 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200" y="2196851"/>
                <a:ext cx="1051560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N = 100, Mean = 10,</a:t>
                </a:r>
                <a:r>
                  <a:rPr lang="en-US" sz="36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5,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? </a:t>
                </a:r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742950" indent="-742950">
                  <a:buFontTx/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N = 100, Mean = 2,</a:t>
                </a:r>
                <a:r>
                  <a:rPr lang="en-US" sz="36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0,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? </a:t>
                </a:r>
              </a:p>
              <a:p>
                <a:pPr marL="742950" indent="-742950"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What is the probability of having a mean greater than 10 for the first example?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96851"/>
                <a:ext cx="10515601" cy="3970318"/>
              </a:xfrm>
              <a:prstGeom prst="rect">
                <a:avLst/>
              </a:prstGeom>
              <a:blipFill>
                <a:blip r:embed="rId3"/>
                <a:stretch>
                  <a:fillRect l="-1689" t="-2229" b="-4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8711717" y="682106"/>
                <a:ext cx="2826350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17" y="682106"/>
                <a:ext cx="2826350" cy="691600"/>
              </a:xfrm>
              <a:prstGeom prst="rect">
                <a:avLst/>
              </a:prstGeom>
              <a:blipFill>
                <a:blip r:embed="rId4"/>
                <a:stretch>
                  <a:fillRect l="-1786" t="-9091" r="-1339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24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11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77332"/>
            <a:ext cx="105156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there evidence that this sample (maybe because of an intervention) is different than the population?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838200" y="1879868"/>
            <a:ext cx="10096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Hypothesis Testing uses 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149654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199" y="309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onsolas" charset="0"/>
                <a:ea typeface="Consolas" charset="0"/>
                <a:cs typeface="Consolas" charset="0"/>
              </a:rPr>
              <a:t>Review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1744096"/>
            <a:ext cx="10967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figure to the right is reliable/unreliable and valid/invalid.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When should you use the mean? What about the median?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the standard deviation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 we obtain a standard deviation with nominal data?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55F2EB-082D-1A4D-B2FA-EA5F6FE60629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09325" y="504273"/>
            <a:ext cx="1689101" cy="1679575"/>
            <a:chOff x="838199" y="4859337"/>
            <a:chExt cx="1689101" cy="1679575"/>
          </a:xfrm>
        </p:grpSpPr>
        <p:sp>
          <p:nvSpPr>
            <p:cNvPr id="9" name="Oval 8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10038855" y="62730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249048" y="164394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31661" y="120340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318242" y="122201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626519" y="73636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250739" y="8972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95198" y="158122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618141" y="203497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831661" y="168839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410996" y="117258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40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4106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587768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a 6-step approach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this throughout the class so get familiar with it</a:t>
            </a:r>
          </a:p>
        </p:txBody>
      </p:sp>
    </p:spTree>
    <p:extLst>
      <p:ext uri="{BB962C8B-B14F-4D97-AF65-F5344CB8AC3E}">
        <p14:creationId xmlns:p14="http://schemas.microsoft.com/office/powerpoint/2010/main" val="34514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838200" y="2248168"/>
            <a:ext cx="91567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Because assessing z-scores and t-tests are so similar, we will talk about both next week</a:t>
            </a:r>
          </a:p>
          <a:p>
            <a:endParaRPr lang="en-US" sz="40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Read Chapter 7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74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89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of Sample Mean Distributions (Chapter 5 and Intro to 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2366396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Why is understanding the distribution of sample means important?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the standard error of the mean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would we get a smaller SEM?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the steps in the 6-step approach?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3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927" y="940585"/>
            <a:ext cx="114136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Another look at</a:t>
            </a:r>
          </a:p>
          <a:p>
            <a:pPr algn="ctr"/>
            <a:r>
              <a:rPr lang="en-US" sz="8800" b="1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and </a:t>
            </a:r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Excel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8950" y="4387131"/>
            <a:ext cx="6143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Standardizing (getting z-scores)</a:t>
            </a:r>
          </a:p>
        </p:txBody>
      </p:sp>
    </p:spTree>
    <p:extLst>
      <p:ext uri="{BB962C8B-B14F-4D97-AF65-F5344CB8AC3E}">
        <p14:creationId xmlns:p14="http://schemas.microsoft.com/office/powerpoint/2010/main" val="379470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124157"/>
            <a:ext cx="108258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Hypothesis Testing with Z Scores (continued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sz="40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6 and 7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Keep updating your Statistical Organizer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Reliability and Validity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Reliability</a:t>
            </a: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the consistency of the measure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199" y="2824385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Validity</a:t>
            </a: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does it measure what we think it measures?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7298" y="4876598"/>
            <a:ext cx="1689101" cy="1679575"/>
            <a:chOff x="838199" y="4859337"/>
            <a:chExt cx="1689101" cy="1679575"/>
          </a:xfrm>
        </p:grpSpPr>
        <p:sp>
          <p:nvSpPr>
            <p:cNvPr id="7" name="Oval 6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07197" y="4881557"/>
            <a:ext cx="1689101" cy="1679575"/>
            <a:chOff x="838199" y="4859337"/>
            <a:chExt cx="1689101" cy="1679575"/>
          </a:xfrm>
        </p:grpSpPr>
        <p:sp>
          <p:nvSpPr>
            <p:cNvPr id="14" name="Oval 13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715498" y="4859337"/>
            <a:ext cx="1689101" cy="1679575"/>
            <a:chOff x="838199" y="4859337"/>
            <a:chExt cx="1689101" cy="1679575"/>
          </a:xfrm>
        </p:grpSpPr>
        <p:sp>
          <p:nvSpPr>
            <p:cNvPr id="20" name="Oval 19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03297" y="4881159"/>
            <a:ext cx="1689101" cy="1679575"/>
            <a:chOff x="838199" y="4859337"/>
            <a:chExt cx="1689101" cy="1679575"/>
          </a:xfrm>
        </p:grpSpPr>
        <p:sp>
          <p:nvSpPr>
            <p:cNvPr id="26" name="Oval 25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/>
          <p:cNvSpPr/>
          <p:nvPr/>
        </p:nvSpPr>
        <p:spPr>
          <a:xfrm>
            <a:off x="1955796" y="547924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23541" y="582116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64364" y="571538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18313" y="5615359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18326" y="548225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838976" y="55405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938988" y="57245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30506" y="589574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09758" y="587372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42032" y="563482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57491" y="493845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33631" y="487811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611683" y="50780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88575" y="49936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1696" y="511516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09772" y="485933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481454" y="510957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18698" y="498085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79833" y="498290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11683" y="518851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191887" y="5783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204195" y="528270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5571" y="58134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052501" y="5458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62834" y="523825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21609" y="501068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05706" y="62410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085134" y="605935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035920" y="56294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158938" y="621131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344143" y="488260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650947" y="47521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049427" y="531166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034583" y="495290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390181" y="539616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383240" y="512635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682281" y="538209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743023" y="513496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048204" y="537437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947397" y="501952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18777" y="4008998"/>
            <a:ext cx="173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Reliable Valid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37522" y="3978037"/>
            <a:ext cx="173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Reliable </a:t>
            </a:r>
            <a:r>
              <a:rPr lang="en-US" sz="24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</a:t>
            </a:r>
            <a:r>
              <a:rPr lang="en-US" sz="24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Valid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40976" y="4004019"/>
            <a:ext cx="222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Reliable </a:t>
            </a:r>
            <a:r>
              <a:rPr lang="en-US" sz="2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Valid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9277" y="3926821"/>
            <a:ext cx="222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Reliable Not Valid</a:t>
            </a:r>
          </a:p>
        </p:txBody>
      </p:sp>
    </p:spTree>
    <p:extLst>
      <p:ext uri="{BB962C8B-B14F-4D97-AF65-F5344CB8AC3E}">
        <p14:creationId xmlns:p14="http://schemas.microsoft.com/office/powerpoint/2010/main" val="155228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Correlation and Experimentation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073" y="1744096"/>
            <a:ext cx="5895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Correlation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observational, no treatment/intervention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179" y="1744096"/>
            <a:ext cx="58980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Experimentation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treatment/intervention (best if groups are randomized)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3872" y="4355941"/>
            <a:ext cx="10967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Correlation does not imply causation</a:t>
            </a: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AND 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Correlation does not imply it isn’t causal</a:t>
            </a:r>
          </a:p>
        </p:txBody>
      </p:sp>
    </p:spTree>
    <p:extLst>
      <p:ext uri="{BB962C8B-B14F-4D97-AF65-F5344CB8AC3E}">
        <p14:creationId xmlns:p14="http://schemas.microsoft.com/office/powerpoint/2010/main" val="12975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Central Tendency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91612"/>
              </p:ext>
            </p:extLst>
          </p:nvPr>
        </p:nvGraphicFramePr>
        <p:xfrm>
          <a:off x="838200" y="1690688"/>
          <a:ext cx="10515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onsolas" charset="0"/>
                          <a:ea typeface="Consolas" charset="0"/>
                          <a:cs typeface="Consolas" charset="0"/>
                        </a:rPr>
                        <a:t>Measure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onsolas" charset="0"/>
                          <a:ea typeface="Consolas" charset="0"/>
                          <a:cs typeface="Consolas" charset="0"/>
                        </a:rPr>
                        <a:t>When to use 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Mean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</a:t>
                      </a:r>
                      <a:r>
                        <a:rPr lang="en-US" sz="3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interval/ratio data that are ~normally distributed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Median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ordinal data</a:t>
                      </a:r>
                    </a:p>
                    <a:p>
                      <a:r>
                        <a:rPr lang="en-US" sz="3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interval/ratio data that are skewed or have outliers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Mode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nominal data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790100"/>
            <a:ext cx="9903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Outliers</a:t>
            </a:r>
            <a:r>
              <a:rPr lang="en-US" sz="32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= points far from the other points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492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  <a:endParaRPr lang="en-US" sz="48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17003"/>
              </p:ext>
            </p:extLst>
          </p:nvPr>
        </p:nvGraphicFramePr>
        <p:xfrm>
          <a:off x="1076738" y="1862894"/>
          <a:ext cx="10277062" cy="422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8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9210"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latin typeface="Consolas" charset="0"/>
                          <a:ea typeface="Consolas" charset="0"/>
                          <a:cs typeface="Consolas" charset="0"/>
                        </a:rPr>
                        <a:t>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latin typeface="Consolas" charset="0"/>
                          <a:ea typeface="Consolas" charset="0"/>
                          <a:cs typeface="Consolas" charset="0"/>
                        </a:rPr>
                        <a:t>When to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latin typeface="Consolas" charset="0"/>
                          <a:ea typeface="Consolas" charset="0"/>
                          <a:cs typeface="Consolas" charset="0"/>
                        </a:rPr>
                        <a:t>Possible</a:t>
                      </a:r>
                      <a:r>
                        <a:rPr lang="en-US" sz="36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Values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Range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Ordinal, Interval, Ratio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0+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2922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Standard </a:t>
                      </a:r>
                    </a:p>
                    <a:p>
                      <a:pPr algn="l"/>
                      <a:r>
                        <a:rPr lang="en-US" sz="3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Deviation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Interval, Ratio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0+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072" y="1971899"/>
            <a:ext cx="58954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Null Hypothesis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No effect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179" y="1971898"/>
            <a:ext cx="58980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Alternative Hypothesis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Effect exists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869" y="3676590"/>
            <a:ext cx="10967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Essentially, analyze data and see if null hypothesis seems plausible</a:t>
            </a:r>
          </a:p>
          <a:p>
            <a:endParaRPr lang="en-US" sz="1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If not plausible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we believe the 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alternative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If plausible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we assume there is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 effect</a:t>
            </a:r>
          </a:p>
        </p:txBody>
      </p:sp>
    </p:spTree>
    <p:extLst>
      <p:ext uri="{BB962C8B-B14F-4D97-AF65-F5344CB8AC3E}">
        <p14:creationId xmlns:p14="http://schemas.microsoft.com/office/powerpoint/2010/main" val="27188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515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“P-Values”</a:t>
            </a:r>
          </a:p>
          <a:p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probability of observing an effect that large or larger, given the null hypothesis is true.</a:t>
            </a:r>
          </a:p>
          <a:p>
            <a:pPr marL="457200" indent="-457200">
              <a:buFont typeface="Arial" charset="0"/>
              <a:buChar char="•"/>
            </a:pPr>
            <a:endParaRPr lang="en-US" sz="14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It is trying to tell us if an effect exists in the population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199" y="5053286"/>
            <a:ext cx="1051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Usually a p-value &lt; .05 is considered “statistically significant”</a:t>
            </a:r>
          </a:p>
        </p:txBody>
      </p:sp>
    </p:spTree>
    <p:extLst>
      <p:ext uri="{BB962C8B-B14F-4D97-AF65-F5344CB8AC3E}">
        <p14:creationId xmlns:p14="http://schemas.microsoft.com/office/powerpoint/2010/main" val="11032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1450</Words>
  <Application>Microsoft Macintosh PowerPoint</Application>
  <PresentationFormat>Widescreen</PresentationFormat>
  <Paragraphs>262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PowerPoint Presentation</vt:lpstr>
      <vt:lpstr>Reliability and Validity</vt:lpstr>
      <vt:lpstr>Correlation and Experimentation</vt:lpstr>
      <vt:lpstr>Central Tendency</vt:lpstr>
      <vt:lpstr>PowerPoint Presentation</vt:lpstr>
      <vt:lpstr>Hypothesis Testing</vt:lpstr>
      <vt:lpstr>Hypothesis Testing</vt:lpstr>
      <vt:lpstr>Hypothesis Testing</vt:lpstr>
      <vt:lpstr>Reading</vt:lpstr>
      <vt:lpstr>Z-Scores</vt:lpstr>
      <vt:lpstr>Z-Scores for an Individual Point</vt:lpstr>
      <vt:lpstr>Z-Score Examples</vt:lpstr>
      <vt:lpstr>Z-Score Interpretations</vt:lpstr>
      <vt:lpstr>Z-Score and the Standard Normal Curve</vt:lpstr>
      <vt:lpstr>Z-Score and the Standard Normal Curve</vt:lpstr>
      <vt:lpstr>Normal Distributions and Shading </vt:lpstr>
      <vt:lpstr>Review of Z-Scores (Chapter 4)</vt:lpstr>
      <vt:lpstr>PowerPoint Presentation</vt:lpstr>
      <vt:lpstr>Distribution of Sample Means</vt:lpstr>
      <vt:lpstr>Distribution of Sample Means</vt:lpstr>
      <vt:lpstr>Distribution of Sample Means</vt:lpstr>
      <vt:lpstr>Standard Error of the Mean</vt:lpstr>
      <vt:lpstr>Since we don’t want to take lots of samples...</vt:lpstr>
      <vt:lpstr>The Z for a Sample Mean</vt:lpstr>
      <vt:lpstr>The Z for a Sample Mean</vt:lpstr>
      <vt:lpstr>PowerPoint Presentation</vt:lpstr>
      <vt:lpstr>Hypothesis Testing with Z Scores</vt:lpstr>
      <vt:lpstr>Hypothesis Testing with Z Scores</vt:lpstr>
      <vt:lpstr>Hypothesis Testing with Z Scores</vt:lpstr>
      <vt:lpstr>Review of Sample Mean Distributions (Chapter 5 and Intro to 6)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194</cp:revision>
  <cp:lastPrinted>2018-01-24T21:23:57Z</cp:lastPrinted>
  <dcterms:created xsi:type="dcterms:W3CDTF">2017-12-29T23:46:42Z</dcterms:created>
  <dcterms:modified xsi:type="dcterms:W3CDTF">2018-01-24T21:31:22Z</dcterms:modified>
</cp:coreProperties>
</file>